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83" r:id="rId3"/>
    <p:sldId id="285" r:id="rId4"/>
    <p:sldId id="288" r:id="rId5"/>
    <p:sldId id="287" r:id="rId6"/>
    <p:sldId id="286" r:id="rId7"/>
    <p:sldId id="284" r:id="rId8"/>
    <p:sldId id="280" r:id="rId9"/>
    <p:sldId id="277" r:id="rId10"/>
    <p:sldId id="278" r:id="rId11"/>
    <p:sldId id="267" r:id="rId12"/>
    <p:sldId id="276" r:id="rId13"/>
    <p:sldId id="281" r:id="rId14"/>
    <p:sldId id="268" r:id="rId15"/>
    <p:sldId id="282" r:id="rId16"/>
    <p:sldId id="269" r:id="rId17"/>
    <p:sldId id="272" r:id="rId1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2" y="246"/>
      </p:cViewPr>
      <p:guideLst>
        <p:guide orient="horz" pos="1619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9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467A6B-F5E4-4C9B-894F-E57C20263627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CE4240-D2FC-4288-A93D-8704048608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10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9D6756-E762-43A9-83ED-5AC33965D240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FCF661-D2A4-4F11-AE61-5CC01F853D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47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5297-A082-4D5A-95B3-49AF1DCE4855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CF7E-D44D-4A19-92CC-052780E030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3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E75D8-49DE-460B-AB7E-86904F4518AF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A0736-8386-49E7-9EFC-C5EE138D04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D31D-3661-498D-990D-03F5094E3590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81F3-14C0-4DDD-9800-5256EDEEC3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6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84EE-D621-4E15-A325-9A165F4E841B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0AB09-1775-41EF-90A7-D42DDDA16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47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3B9F-7216-45F4-BE83-739A7AE8D752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C3A5-0121-4F6A-BEEB-43761CC147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8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394B-65DB-446E-850A-68A723650D28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101F-1D38-41EB-93C6-14953B73E0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36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7151-6E25-4DE8-8067-B565F6B69464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B79-529A-41B8-A449-3EBD4EB04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49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425EB-4136-46D7-BFD2-833A4E266E90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AF34-EAF8-4796-BB34-878B27DE76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01CB-404D-4995-9DA6-B68A881ABF80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4F89-C7AB-497C-A93A-B81A64B580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8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EB3E-D873-49D9-A380-302E89C15416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663C9-4F8C-4EFB-BC50-BC5C0E136D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8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5669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6F95-E9D3-4DD0-B6CF-262140A236DB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EE8F-8F85-47E3-A949-805B8AB7D4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7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925936-9B44-4F71-BFFB-E7E6D95A6E0F}" type="datetimeFigureOut">
              <a:rPr lang="zh-CN" altLang="en-US"/>
              <a:pPr>
                <a:defRPr/>
              </a:pPr>
              <a:t>2016/3/30</a:t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71E947-9917-4399-87A3-021731018C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29" name="Picture 9" descr="C:\Documents and Settings\Administrator\桌面\素材CNN sccnn.com 388XXC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14693" b="859"/>
          <a:stretch>
            <a:fillRect/>
          </a:stretch>
        </p:blipFill>
        <p:spPr bwMode="auto">
          <a:xfrm>
            <a:off x="-20638" y="0"/>
            <a:ext cx="916463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-4763" y="0"/>
            <a:ext cx="9172576" cy="5145088"/>
            <a:chOff x="0" y="0"/>
            <a:chExt cx="5783" cy="3245"/>
          </a:xfrm>
        </p:grpSpPr>
        <p:pic>
          <p:nvPicPr>
            <p:cNvPr id="1037" name="矩形 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3" cy="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0" y="-2"/>
              <a:ext cx="5783" cy="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3" name="矩形 8"/>
          <p:cNvSpPr>
            <a:spLocks noChangeArrowheads="1"/>
          </p:cNvSpPr>
          <p:nvPr userDrawn="1"/>
        </p:nvSpPr>
        <p:spPr bwMode="auto">
          <a:xfrm>
            <a:off x="-20638" y="4924425"/>
            <a:ext cx="9164638" cy="182563"/>
          </a:xfrm>
          <a:prstGeom prst="rect">
            <a:avLst/>
          </a:prstGeom>
          <a:solidFill>
            <a:srgbClr val="7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34" name="矩形 9"/>
          <p:cNvSpPr>
            <a:spLocks noChangeArrowheads="1"/>
          </p:cNvSpPr>
          <p:nvPr userDrawn="1"/>
        </p:nvSpPr>
        <p:spPr bwMode="auto">
          <a:xfrm>
            <a:off x="-20638" y="4953000"/>
            <a:ext cx="9164638" cy="1905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cxnSp>
        <p:nvCxnSpPr>
          <p:cNvPr id="2" name="直接连接符 11"/>
          <p:cNvCxnSpPr>
            <a:cxnSpLocks noChangeShapeType="1"/>
          </p:cNvCxnSpPr>
          <p:nvPr userDrawn="1"/>
        </p:nvCxnSpPr>
        <p:spPr bwMode="auto">
          <a:xfrm>
            <a:off x="979488" y="0"/>
            <a:ext cx="0" cy="546100"/>
          </a:xfrm>
          <a:prstGeom prst="line">
            <a:avLst/>
          </a:prstGeom>
          <a:noFill/>
          <a:ln w="952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027488"/>
            <a:ext cx="18319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7754938" y="484188"/>
            <a:ext cx="13065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股票代码：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831095</a:t>
            </a:r>
            <a:endParaRPr lang="zh-CN" altLang="en-US" sz="1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5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4450"/>
            <a:ext cx="15049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5" r:id="rId9"/>
    <p:sldLayoutId id="2147484053" r:id="rId10"/>
    <p:sldLayoutId id="214748405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52.jpeg"/><Relationship Id="rId7" Type="http://schemas.openxmlformats.org/officeDocument/2006/relationships/hyperlink" Target="http://www.chinanet.cc/store/content.php?module=content_newsdetail&amp;news_id=30" TargetMode="External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51.jpe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7.jpeg"/><Relationship Id="rId5" Type="http://schemas.openxmlformats.org/officeDocument/2006/relationships/hyperlink" Target="http://www.chinanet.cc/help/NanJingYanTaoHui-1/DSC_0093.JPG" TargetMode="External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3.jpeg"/><Relationship Id="rId9" Type="http://schemas.openxmlformats.org/officeDocument/2006/relationships/hyperlink" Target="http://www.idcquan.com/fwsdt/715926.html" TargetMode="External"/><Relationship Id="rId1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971550" y="206375"/>
            <a:ext cx="616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WWW.ChinaNet.CC    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中网科技（苏州）股份有限公司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116013" y="555625"/>
            <a:ext cx="5688012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3175" y="925513"/>
            <a:ext cx="9137650" cy="452437"/>
            <a:chOff x="0" y="0"/>
            <a:chExt cx="9171442" cy="421382"/>
          </a:xfrm>
        </p:grpSpPr>
        <p:cxnSp>
          <p:nvCxnSpPr>
            <p:cNvPr id="5129" name="直接连接符 7"/>
            <p:cNvCxnSpPr>
              <a:cxnSpLocks noChangeShapeType="1"/>
            </p:cNvCxnSpPr>
            <p:nvPr/>
          </p:nvCxnSpPr>
          <p:spPr bwMode="auto">
            <a:xfrm>
              <a:off x="9525" y="0"/>
              <a:ext cx="9144453" cy="0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30" name="矩形 8"/>
            <p:cNvSpPr>
              <a:spLocks noChangeArrowheads="1"/>
            </p:cNvSpPr>
            <p:nvPr/>
          </p:nvSpPr>
          <p:spPr bwMode="auto">
            <a:xfrm>
              <a:off x="0" y="28622"/>
              <a:ext cx="9171442" cy="392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dist="38100" dir="2700000" algn="ctr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760000"/>
                </a:solidFill>
              </a:endParaRPr>
            </a:p>
          </p:txBody>
        </p:sp>
      </p:grp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84188"/>
            <a:ext cx="46624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923407" y="2347913"/>
            <a:ext cx="4681041" cy="3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ts val="2200"/>
              </a:lnSpc>
              <a:spcAft>
                <a:spcPts val="0"/>
              </a:spcAft>
              <a:defRPr/>
            </a:pPr>
            <a:r>
              <a:rPr lang="zh-CN" altLang="en-US" sz="2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私有云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混合云</a:t>
            </a:r>
            <a:r>
              <a:rPr lang="zh-CN" altLang="en-US" sz="2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方案和报价</a:t>
            </a:r>
            <a:endParaRPr lang="zh-CN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4250" y="4587875"/>
            <a:ext cx="5270500" cy="374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ts val="2200"/>
              </a:lnSpc>
              <a:spcAft>
                <a:spcPts val="0"/>
              </a:spcAft>
              <a:defRPr/>
            </a:pP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云计算数据中心和互联网</a:t>
            </a:r>
            <a:r>
              <a:rPr lang="en-US" altLang="zh-CN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服务提供商</a:t>
            </a:r>
            <a:endParaRPr lang="zh-CN" altLang="zh-CN" sz="2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410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我们在做些什么？产品和服务介绍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文本框 11"/>
          <p:cNvSpPr txBox="1">
            <a:spLocks noChangeArrowheads="1"/>
          </p:cNvSpPr>
          <p:nvPr/>
        </p:nvSpPr>
        <p:spPr bwMode="auto">
          <a:xfrm>
            <a:off x="900113" y="2247900"/>
            <a:ext cx="3384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★ 网站服务：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域名注册，网站寄存、建设推广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ICANN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顶级认证、安全放心；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自主管理、独立控制，智能解析；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WHOIS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隐私保护、自由转入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过户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高端服务器、性能优越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十多年运营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24H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运维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多机房多线路高性价比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免费备案、试用、维护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自动备份、安全无忧</a:t>
            </a:r>
          </a:p>
        </p:txBody>
      </p:sp>
      <p:pic>
        <p:nvPicPr>
          <p:cNvPr id="1434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273175"/>
            <a:ext cx="11287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 descr="域名图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73175"/>
            <a:ext cx="19716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673475"/>
            <a:ext cx="12366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矩形 13"/>
          <p:cNvSpPr>
            <a:spLocks noChangeArrowheads="1"/>
          </p:cNvSpPr>
          <p:nvPr/>
        </p:nvSpPr>
        <p:spPr bwMode="auto">
          <a:xfrm>
            <a:off x="4284663" y="1201738"/>
            <a:ext cx="43195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  <a:spcAft>
                <a:spcPts val="375"/>
              </a:spcAft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★ 增值服务：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375"/>
              </a:spcAft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各行业网络解决方案，网络安全，服务外包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各行业信息化应用、数据中心定制及解决方案；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私有云定制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部署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托管，可对接公有云，实现混合云；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系统安全、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ftp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应用安全、数据库应用等管理；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服务器运行控制、文件清理、故障、黑客攻击应急处理。</a:t>
            </a:r>
          </a:p>
        </p:txBody>
      </p:sp>
      <p:sp>
        <p:nvSpPr>
          <p:cNvPr id="14345" name="矩形 16"/>
          <p:cNvSpPr>
            <a:spLocks noChangeArrowheads="1"/>
          </p:cNvSpPr>
          <p:nvPr/>
        </p:nvSpPr>
        <p:spPr bwMode="auto">
          <a:xfrm>
            <a:off x="7164388" y="1701800"/>
            <a:ext cx="1976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6" name="Picture 16" descr="QQ图片201508111545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84500"/>
            <a:ext cx="33131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文本框 18"/>
          <p:cNvSpPr txBox="1">
            <a:spLocks noChangeArrowheads="1"/>
          </p:cNvSpPr>
          <p:nvPr/>
        </p:nvSpPr>
        <p:spPr bwMode="auto">
          <a:xfrm>
            <a:off x="4875213" y="3422650"/>
            <a:ext cx="2190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335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我们目前具备的条件？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扼要的说明公司具备明显优势（如品牌、技术、产能、市场渠道等）,目的是想别人听了想继续听下去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5" name="内容占位符 2"/>
          <p:cNvSpPr txBox="1">
            <a:spLocks/>
          </p:cNvSpPr>
          <p:nvPr/>
        </p:nvSpPr>
        <p:spPr bwMode="auto">
          <a:xfrm>
            <a:off x="1041400" y="1274763"/>
            <a:ext cx="770731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42913" indent="-2571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专业品牌：中网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ChinaNet.CC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国际域名商标价值高。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专注行业：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年成立至今十多年专注云计算数据中心。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国际认证：获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ICANN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国际顶级商认证，中国仅数十家。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资质齐全：拥有电信运营牌照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类（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+B2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类（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ISP+ICP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产品优势：自有多座云计算数据中心，产供销一条龙。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资源优势：是国际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APNIC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联盟成员，自有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地址和网域。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营销优势：电子商务管道自动增长模式；已有数万会员。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技术优势：近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年获软件著作权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多件，技术行业领先。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335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我们目前具备的条件？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88" name="组合 3"/>
          <p:cNvGrpSpPr>
            <a:grpSpLocks/>
          </p:cNvGrpSpPr>
          <p:nvPr/>
        </p:nvGrpSpPr>
        <p:grpSpPr bwMode="auto">
          <a:xfrm>
            <a:off x="1042988" y="1131888"/>
            <a:ext cx="7134225" cy="3600450"/>
            <a:chOff x="1043608" y="1131590"/>
            <a:chExt cx="7133053" cy="3600636"/>
          </a:xfrm>
        </p:grpSpPr>
        <p:grpSp>
          <p:nvGrpSpPr>
            <p:cNvPr id="16389" name="组合 1"/>
            <p:cNvGrpSpPr>
              <a:grpSpLocks/>
            </p:cNvGrpSpPr>
            <p:nvPr/>
          </p:nvGrpSpPr>
          <p:grpSpPr bwMode="auto">
            <a:xfrm>
              <a:off x="5158883" y="1226420"/>
              <a:ext cx="3017778" cy="1561354"/>
              <a:chOff x="722313" y="2232025"/>
              <a:chExt cx="7666037" cy="3708400"/>
            </a:xfrm>
          </p:grpSpPr>
          <p:pic>
            <p:nvPicPr>
              <p:cNvPr id="16418" name="Picture 11" descr="D:\Documents\ChinaNet\1中网科技（苏州）有限公司\通信管理\ICP ISP IDC\全国\--江苏IDC证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313" y="2232025"/>
                <a:ext cx="2697162" cy="370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9" name="Picture 12" descr="D:\Documents\ChinaNet\1中网科技（苏州）有限公司\通信管理\ICP ISP IDC\全国\--江苏ISP证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525" y="2274888"/>
                <a:ext cx="2592388" cy="3665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20" name="Picture 13" descr="D:\Documents\ChinaNet\1中网科技（苏州）有限公司\通信管理\ICP ISP IDC\全国\--江苏ICP证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1363" y="2274888"/>
                <a:ext cx="2566987" cy="362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0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31590"/>
              <a:ext cx="1730766" cy="116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8" descr="C:\Users\wang\Desktop\gxjsqy-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359516"/>
              <a:ext cx="1728731" cy="11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2" descr="C:\Users\wang\Desktop\江苏省民营科技企业-201311-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923" y="3585414"/>
              <a:ext cx="1708060" cy="114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3" descr="C:\Users\wang\Desktop\江苏省互联网协会优秀会员单位-201312-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648" y="2359516"/>
              <a:ext cx="2022367" cy="1178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4" name="组合 26"/>
            <p:cNvGrpSpPr>
              <a:grpSpLocks/>
            </p:cNvGrpSpPr>
            <p:nvPr/>
          </p:nvGrpSpPr>
          <p:grpSpPr bwMode="auto">
            <a:xfrm>
              <a:off x="2859647" y="1135481"/>
              <a:ext cx="2022367" cy="1158990"/>
              <a:chOff x="1111250" y="1908175"/>
              <a:chExt cx="7132638" cy="4228802"/>
            </a:xfrm>
          </p:grpSpPr>
          <p:grpSp>
            <p:nvGrpSpPr>
              <p:cNvPr id="16403" name="组合 12"/>
              <p:cNvGrpSpPr>
                <a:grpSpLocks/>
              </p:cNvGrpSpPr>
              <p:nvPr/>
            </p:nvGrpSpPr>
            <p:grpSpPr bwMode="auto">
              <a:xfrm>
                <a:off x="1111250" y="2195512"/>
                <a:ext cx="7132638" cy="1660429"/>
                <a:chOff x="950132" y="1806523"/>
                <a:chExt cx="7929955" cy="1765156"/>
              </a:xfrm>
            </p:grpSpPr>
            <p:pic>
              <p:nvPicPr>
                <p:cNvPr id="16412" name="Picture 3" descr="C:\Users\wang\Documents\1中网科技（苏州）股份有限公司\项目申报\高企双软\著作权证书7个\中网网络测速系统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3372" y="1813917"/>
                  <a:ext cx="1318321" cy="1757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3" name="Picture 4" descr="C:\Users\wang\Documents\1中网科技（苏州）股份有限公司\项目申报\高企双软\著作权证书7个\中网用户域名管理系统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1693" y="1813819"/>
                  <a:ext cx="1318394" cy="1757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4" name="Picture 5" descr="C:\Users\wang\Documents\1中网科技（苏州）股份有限公司\项目申报\高企双软\著作权证书7个\中网地方门户网站系统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2472" y="1813917"/>
                  <a:ext cx="1300900" cy="1750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5" name="Picture 6" descr="C:\Users\wang\Documents\1中网科技（苏州）股份有限公司\项目申报\高企双软\著作权证书7个\中网电子邮局管理系统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0132" y="1813917"/>
                  <a:ext cx="1312776" cy="1750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6" name="Picture 7" descr="C:\Users\wang\Documents\1中网科技（苏州）股份有限公司\项目申报\高企双软\著作权证书7个\中网分销管理系统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3599" y="1813819"/>
                  <a:ext cx="1312849" cy="1750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7" name="Picture 8" descr="C:\Users\wang\Documents\1中网科技（苏州）股份有限公司\项目申报\高企双软\著作权证书7个\中网数据中心安全设备管理系统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3216" y="1806523"/>
                  <a:ext cx="1318321" cy="1757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404" name="组合 1"/>
              <p:cNvGrpSpPr>
                <a:grpSpLocks/>
              </p:cNvGrpSpPr>
              <p:nvPr/>
            </p:nvGrpSpPr>
            <p:grpSpPr bwMode="auto">
              <a:xfrm>
                <a:off x="1465263" y="2887663"/>
                <a:ext cx="6359525" cy="2027576"/>
                <a:chOff x="1403648" y="2460452"/>
                <a:chExt cx="6912768" cy="2333281"/>
              </a:xfrm>
            </p:grpSpPr>
            <p:pic>
              <p:nvPicPr>
                <p:cNvPr id="16408" name="Picture 2" descr="C:\Users\wang\Desktop\中网网站备案管理系统著作权-20121031.jp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648" y="2460452"/>
                  <a:ext cx="1698806" cy="2333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09" name="Picture 3" descr="C:\Users\wang\Desktop\中网智能建站系统著作权-20121031.jp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1840" y="2460452"/>
                  <a:ext cx="1700221" cy="2333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0" name="Picture 4" descr="C:\Users\wang\Desktop\中网主机管理系统著作权-20121031.jp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417" y="2460452"/>
                  <a:ext cx="1698807" cy="2333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1" name="Picture 2" descr="C:\Users\wang\Documents\1中网科技（苏州）股份有限公司\项目申报\高企双软\著作权证书7个\中网数据中心管理系统.JP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0232" y="2484165"/>
                  <a:ext cx="1656184" cy="2208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405" name="Picture 5" descr="C:\Users\wang\Desktop\中网代理分销API系统著作权-20121031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463" y="3735388"/>
                <a:ext cx="1412875" cy="2004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6" name="Picture 6" descr="C:\Users\wang\Desktop\中网注册商域名管理系统著作权-20121031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7838" y="3713163"/>
                <a:ext cx="1428750" cy="202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7" name="Picture 8" descr="C:\Users\wang\Desktop\中网云服务器系统著作权-20121031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575" y="1908175"/>
                <a:ext cx="2911475" cy="42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5" name="组合 1"/>
            <p:cNvGrpSpPr>
              <a:grpSpLocks/>
            </p:cNvGrpSpPr>
            <p:nvPr/>
          </p:nvGrpSpPr>
          <p:grpSpPr bwMode="auto">
            <a:xfrm>
              <a:off x="2851115" y="3585414"/>
              <a:ext cx="2056268" cy="1146588"/>
              <a:chOff x="917536" y="2329242"/>
              <a:chExt cx="7345482" cy="3500457"/>
            </a:xfrm>
          </p:grpSpPr>
          <p:pic>
            <p:nvPicPr>
              <p:cNvPr id="16397" name="Picture 3" descr="江苏省网络信息安全管理员上岗合格证-李成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2373996"/>
                <a:ext cx="2394875" cy="169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4" descr="江苏省网络信息安全管理员上岗合格证-李忠奎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3" y="2373997"/>
                <a:ext cx="2304257" cy="1629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5" descr="江苏省网络信息安全管理员上岗合格证-金吉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3" y="4068341"/>
                <a:ext cx="2394875" cy="169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0" name="Picture 7" descr="江苏省网络信息安全管理员上岗合格证-顾敏秋-20130409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536" y="2329242"/>
                <a:ext cx="2332507" cy="1667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6" descr="江苏省网络信息安全管理员上岗合格证-姚飞-2013040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017" y="4140349"/>
                <a:ext cx="2312270" cy="165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2" descr="江苏省网络信息安全管理员上岗合格证-王道龙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3428651"/>
                <a:ext cx="4009115" cy="2401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6" name="Picture 2" descr="C:\Users\WANG\Desktop\江苏省互联网协会理事会议-句容合影1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972786"/>
              <a:ext cx="3028597" cy="139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335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我们参加的社会公益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900113" y="1268413"/>
            <a:ext cx="5724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“托起爱心、放飞梦想”爱心捐助和留守儿童关爱行动</a:t>
            </a:r>
          </a:p>
        </p:txBody>
      </p:sp>
      <p:grpSp>
        <p:nvGrpSpPr>
          <p:cNvPr id="17413" name="组合 1"/>
          <p:cNvGrpSpPr>
            <a:grpSpLocks/>
          </p:cNvGrpSpPr>
          <p:nvPr/>
        </p:nvGrpSpPr>
        <p:grpSpPr bwMode="auto">
          <a:xfrm>
            <a:off x="1031875" y="1779588"/>
            <a:ext cx="6462713" cy="2663825"/>
            <a:chOff x="1022350" y="1779661"/>
            <a:chExt cx="6462538" cy="2663751"/>
          </a:xfrm>
        </p:grpSpPr>
        <p:pic>
          <p:nvPicPr>
            <p:cNvPr id="17414" name="Picture 2" descr="C:\Users\wang\Desktop\IMG_00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1779661"/>
              <a:ext cx="3734370" cy="2663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5" name="组合 1"/>
            <p:cNvGrpSpPr>
              <a:grpSpLocks/>
            </p:cNvGrpSpPr>
            <p:nvPr/>
          </p:nvGrpSpPr>
          <p:grpSpPr bwMode="auto">
            <a:xfrm>
              <a:off x="4860032" y="1779661"/>
              <a:ext cx="2624856" cy="2663751"/>
              <a:chOff x="4463939" y="2628181"/>
              <a:chExt cx="3132397" cy="3180255"/>
            </a:xfrm>
          </p:grpSpPr>
          <p:pic>
            <p:nvPicPr>
              <p:cNvPr id="17416" name="Picture 3" descr="C:\Users\wang\Desktop\IMG_6225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3939" y="2628181"/>
                <a:ext cx="1548221" cy="1031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4" descr="C:\Users\wang\Desktop\IMG_630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8116" y="2628181"/>
                <a:ext cx="1548220" cy="1031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8" name="Picture 10" descr="C:\Users\wang\Desktop\中网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3939" y="3727351"/>
                <a:ext cx="3132397" cy="2081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我们团队的配置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169988" y="577850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3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9225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2"/>
          <p:cNvSpPr txBox="1">
            <a:spLocks noChangeArrowheads="1"/>
          </p:cNvSpPr>
          <p:nvPr/>
        </p:nvSpPr>
        <p:spPr bwMode="auto">
          <a:xfrm>
            <a:off x="1258888" y="1419225"/>
            <a:ext cx="40338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团队主要成员均属中网自培养出的成员，具有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5-10</a:t>
            </a: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年管理经验。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并配置了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种团队的角色：谋划者、外交者、协调者、鞭策者、分析家、凝聚者、执行者、完善者。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打造一套立体的管理模式，使团队各岗位间无利益冲突。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吸引了华为、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CSST</a:t>
            </a:r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管理精英加盟。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>
            <a:grpSpLocks/>
          </p:cNvGrpSpPr>
          <p:nvPr/>
        </p:nvGrpSpPr>
        <p:grpSpPr bwMode="auto">
          <a:xfrm>
            <a:off x="3176588" y="1492250"/>
            <a:ext cx="5067300" cy="3233738"/>
            <a:chOff x="3176751" y="1491630"/>
            <a:chExt cx="5067657" cy="3233730"/>
          </a:xfrm>
        </p:grpSpPr>
        <p:pic>
          <p:nvPicPr>
            <p:cNvPr id="19463" name="Picture 9" descr="中网科技2006超级网商证书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501" y="3549426"/>
              <a:ext cx="1358907" cy="98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1" descr="中网科技2006超级网商杂志封面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412" y="1491630"/>
              <a:ext cx="1334552" cy="205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4" descr="中网科技2006超级网商杂志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500" y="1491630"/>
              <a:ext cx="1358907" cy="205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6" name="组合 37"/>
            <p:cNvGrpSpPr>
              <a:grpSpLocks/>
            </p:cNvGrpSpPr>
            <p:nvPr/>
          </p:nvGrpSpPr>
          <p:grpSpPr bwMode="auto">
            <a:xfrm>
              <a:off x="3492663" y="2476621"/>
              <a:ext cx="2051050" cy="1031875"/>
              <a:chOff x="2161055" y="2770164"/>
              <a:chExt cx="6448248" cy="2994326"/>
            </a:xfrm>
          </p:grpSpPr>
          <p:pic>
            <p:nvPicPr>
              <p:cNvPr id="19476" name="Picture 13" descr="DSC_0093-1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736" y="2770164"/>
                <a:ext cx="4501567" cy="299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7" name="Picture 11" descr="302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1055" y="2771048"/>
                <a:ext cx="1964479" cy="1300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15" descr="05_230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1056" y="4071527"/>
                <a:ext cx="1946680" cy="1692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67" name="Picture 7" descr="C:\Users\wang\Desktop\王道龙-江苏省互联网协会聘书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713" y="3569660"/>
              <a:ext cx="1341788" cy="9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8" name="组合 47"/>
            <p:cNvGrpSpPr>
              <a:grpSpLocks/>
            </p:cNvGrpSpPr>
            <p:nvPr/>
          </p:nvGrpSpPr>
          <p:grpSpPr bwMode="auto">
            <a:xfrm>
              <a:off x="3176751" y="3569660"/>
              <a:ext cx="2366962" cy="1155700"/>
              <a:chOff x="1138015" y="2332831"/>
              <a:chExt cx="6661150" cy="3108325"/>
            </a:xfrm>
          </p:grpSpPr>
          <p:pic>
            <p:nvPicPr>
              <p:cNvPr id="19469" name="Picture 18" descr="D:\Documents\My Pictures\私人\王道龙相关证件扫描件\荣誉证书\王晓龙-苏州工业职业技术学院客座讲师聘书2006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015" y="3971131"/>
                <a:ext cx="2201862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19" descr="D:\Documents\My Pictures\私人\王道龙相关证件扫描件\荣誉证书\王晓龙-苏州工业职业技术学院专业建设指导委员会委员聘书2006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015" y="3971131"/>
                <a:ext cx="2128837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20" descr="D:\Documents\My Pictures\私人\王道龙相关证件扫描件\荣誉证书\王晓龙-苏州职业大学专业指导委员会委员聘书2007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340" y="3971131"/>
                <a:ext cx="2155825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15" descr="IMG000000442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439" y="2332831"/>
                <a:ext cx="2114550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3" name="Picture 13" descr="IMG000000442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015" y="2332831"/>
                <a:ext cx="2201862" cy="149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17" descr="IMG000000442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9052" y="2332831"/>
                <a:ext cx="2170113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1" descr="D:\Documents\My Pictures\私人\王道龙相关证件扫描件\荣誉证书\王晓龙-苏州职业大学专业指导委员会委员聘书2009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3600863"/>
                <a:ext cx="2592288" cy="1428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78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中网科技创始人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Picture 15" descr="DSCN23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162050"/>
            <a:ext cx="259873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2"/>
          <p:cNvSpPr txBox="1">
            <a:spLocks noChangeArrowheads="1"/>
          </p:cNvSpPr>
          <p:nvPr/>
        </p:nvSpPr>
        <p:spPr bwMode="auto">
          <a:xfrm>
            <a:off x="998538" y="1162050"/>
            <a:ext cx="51847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王道龙  中网科技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董事长、总经理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江苏省互联网新技术新业务专家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江苏省互联网协议常务理事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中国民主建国会会员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多家大学客座教授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云计算专家顾问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企业管理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328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公司未来发展的前景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内容占位符 2"/>
          <p:cNvSpPr>
            <a:spLocks noChangeArrowheads="1"/>
          </p:cNvSpPr>
          <p:nvPr/>
        </p:nvSpPr>
        <p:spPr bwMode="auto">
          <a:xfrm>
            <a:off x="998538" y="1708150"/>
            <a:ext cx="7920037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42913" indent="-2571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企业目标：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引领信息化和大数据行业，成为全球最大数据中心运营商！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企业愿景：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照顾用户满意，我们发展无限；员工企业相依，实现最大效益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市场趋势：行业即将迎来每年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亿元的市场，且每年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倍以上增长。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市场优势：孵化现有近三万家中小企业，绝对优势助推扩展。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8538" y="1635125"/>
            <a:ext cx="5724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>
                <a:latin typeface="华文行楷" panose="02010800040101010101" pitchFamily="2" charset="-122"/>
                <a:ea typeface="华文行楷" panose="02010800040101010101" pitchFamily="2" charset="-122"/>
              </a:rPr>
              <a:t>感谢您对中网科技的支持！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8538" y="2787650"/>
            <a:ext cx="561181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600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Http://ChinaNet.CC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0512-8886-8888 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0512-8886-8899 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800001180 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地址：苏州园区西沈浒路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535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号国际中心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邮编：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215028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688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/>
              <a:t>THANKS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494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IDC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混合云方案</a:t>
            </a:r>
            <a:endParaRPr lang="zh-CN" altLang="en-US" b="1" dirty="0" smtClean="0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49" name="内容占位符 2"/>
          <p:cNvSpPr txBox="1">
            <a:spLocks noChangeArrowheads="1"/>
          </p:cNvSpPr>
          <p:nvPr/>
        </p:nvSpPr>
        <p:spPr bwMode="auto">
          <a:xfrm>
            <a:off x="827088" y="1182688"/>
            <a:ext cx="74168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18573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实现二热点一灾备的高安全高可靠标准，解决数据风险：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采用北京多线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线路作为主节点机房；安徽、江苏、内蒙古叁地作为辅节点机房。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保障客户原有应用需求，便于管理，大幅降低成本。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中网科技为客户提供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托管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混合云模式，降低新增预算：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客户现有托管服务器实现逐步迁移至中网科技三地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数据中心机房。以后的新增服务器需求全部采用中网科技提供的云服务器，在高峰期开通，其他时间段可以停止使用，无需付费。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建立客户专属服务支撑群组暨中网科技三地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机房技术运维以及云服务器技术运维全部为全年无休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×24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小时服务，一个沟通解决全部支撑问题。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98538" y="231775"/>
            <a:ext cx="494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IDC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混合云方案价格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98538" y="1060450"/>
          <a:ext cx="7029449" cy="137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96"/>
                <a:gridCol w="1363759"/>
                <a:gridCol w="1604423"/>
                <a:gridCol w="1283539"/>
                <a:gridCol w="882432"/>
              </a:tblGrid>
              <a:tr h="274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节点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机柜单价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带宽单价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</a:tr>
              <a:tr h="274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北京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BGP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机房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4900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120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/M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</a:tr>
              <a:tr h="274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安徽双线机房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4500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60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/M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</a:tr>
              <a:tr h="274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江苏高防机房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4500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/M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</a:tr>
              <a:tr h="274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内蒙古双线机房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3000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/M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638" marB="45638"/>
                </a:tc>
              </a:tr>
            </a:tbl>
          </a:graphicData>
        </a:graphic>
      </p:graphicFrame>
      <p:sp>
        <p:nvSpPr>
          <p:cNvPr id="7211" name="文本框 1"/>
          <p:cNvSpPr txBox="1">
            <a:spLocks noChangeArrowheads="1"/>
          </p:cNvSpPr>
          <p:nvPr/>
        </p:nvSpPr>
        <p:spPr bwMode="auto">
          <a:xfrm>
            <a:off x="998538" y="700088"/>
            <a:ext cx="2528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托管价格（元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</a:p>
        </p:txBody>
      </p:sp>
      <p:sp>
        <p:nvSpPr>
          <p:cNvPr id="7212" name="文本框 8"/>
          <p:cNvSpPr txBox="1">
            <a:spLocks noChangeArrowheads="1"/>
          </p:cNvSpPr>
          <p:nvPr/>
        </p:nvSpPr>
        <p:spPr bwMode="auto">
          <a:xfrm>
            <a:off x="1001713" y="2643188"/>
            <a:ext cx="4659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弹性计算云服务器价格（元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月），按需付费</a:t>
            </a: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98538" y="3013075"/>
          <a:ext cx="7029451" cy="155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42"/>
                <a:gridCol w="776143"/>
                <a:gridCol w="917259"/>
                <a:gridCol w="1058376"/>
                <a:gridCol w="846701"/>
                <a:gridCol w="776143"/>
                <a:gridCol w="776143"/>
                <a:gridCol w="776144"/>
              </a:tblGrid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节点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CPU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内存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硬盘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带宽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IP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快照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备份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北京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BGP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核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20/GB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3/10GB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120/M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20%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</a:tr>
              <a:tr h="3355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安徽双线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核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20/GB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3/10GB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60/M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20%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</a:tr>
              <a:tr h="2745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江苏高防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核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20/GB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3/10GB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30/M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20%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</a:tr>
              <a:tr h="2745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内蒙古双线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核</a:t>
                      </a: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20/GB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3/10GB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30/M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20%</a:t>
                      </a:r>
                      <a:endParaRPr lang="zh-CN" altLang="en-US" sz="12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60" marB="457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98538" y="231775"/>
            <a:ext cx="494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IDC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托管的套餐云方案价格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97" name="文本框 8"/>
          <p:cNvSpPr txBox="1">
            <a:spLocks noChangeArrowheads="1"/>
          </p:cNvSpPr>
          <p:nvPr/>
        </p:nvSpPr>
        <p:spPr bwMode="auto">
          <a:xfrm>
            <a:off x="1001713" y="914400"/>
            <a:ext cx="4208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套餐云服务器价格（元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月），按需付费</a:t>
            </a: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98538" y="1284288"/>
          <a:ext cx="7145337" cy="323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38"/>
                <a:gridCol w="531960"/>
                <a:gridCol w="648053"/>
                <a:gridCol w="936076"/>
                <a:gridCol w="864071"/>
                <a:gridCol w="864071"/>
                <a:gridCol w="651627"/>
                <a:gridCol w="776120"/>
                <a:gridCol w="776121"/>
              </a:tblGrid>
              <a:tr h="579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套餐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CPU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核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内存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G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系统盘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G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应用盘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G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smtClean="0">
                          <a:latin typeface="+mn-ea"/>
                          <a:ea typeface="+mn-ea"/>
                        </a:rPr>
                        <a:t>备份盘</a:t>
                      </a:r>
                      <a:endParaRPr lang="en-US" altLang="zh-CN" sz="160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CN" sz="1600" smtClean="0">
                          <a:latin typeface="+mn-ea"/>
                          <a:ea typeface="+mn-ea"/>
                        </a:rPr>
                        <a:t>G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IP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带宽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M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价格</a:t>
                      </a:r>
                      <a:endParaRPr lang="en-US" altLang="zh-CN" sz="160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marL="91432" marR="91432" marT="45746" marB="45746"/>
                </a:tc>
              </a:tr>
              <a:tr h="3354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经济型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20-40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30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30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59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</a:tr>
              <a:tr h="335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增强型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20-40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60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60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119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</a:tr>
              <a:tr h="335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商务型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20-40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73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>
                          <a:latin typeface="+mn-ea"/>
                          <a:ea typeface="+mn-ea"/>
                        </a:rPr>
                        <a:t>73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189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</a:tr>
              <a:tr h="335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专业型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20-40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146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146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289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</a:tr>
              <a:tr h="335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企业型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20-40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300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300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559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</a:tr>
              <a:tr h="3354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高级型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8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20-40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600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600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ea"/>
                          <a:ea typeface="+mn-ea"/>
                        </a:rPr>
                        <a:t>799</a:t>
                      </a: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</a:tr>
              <a:tr h="6403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+mn-ea"/>
                          <a:ea typeface="+mn-ea"/>
                        </a:rPr>
                        <a:t>其他说明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 gridSpan="8">
                  <a:txBody>
                    <a:bodyPr/>
                    <a:lstStyle/>
                    <a:p>
                      <a:pPr algn="l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报价为电信带宽价格，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BGP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需增加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90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/M/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双线增加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30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/M/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月</a:t>
                      </a:r>
                      <a:endParaRPr lang="en-US" altLang="zh-CN" sz="12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价格一次性付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个月，赠送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个月。</a:t>
                      </a:r>
                      <a:endParaRPr lang="en-US" altLang="zh-CN" sz="12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可以针对客户需求另外定制更多套餐或定制私有云。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marL="91432" marR="91432" marT="45746" marB="45746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31" marB="45731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marL="91435" marR="91435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91435" marR="91435" marT="45731" marB="4573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98538" y="231775"/>
            <a:ext cx="494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其他降低成本方案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21" name="文本框 1"/>
          <p:cNvSpPr txBox="1">
            <a:spLocks noChangeArrowheads="1"/>
          </p:cNvSpPr>
          <p:nvPr/>
        </p:nvSpPr>
        <p:spPr bwMode="auto">
          <a:xfrm>
            <a:off x="998538" y="1554163"/>
            <a:ext cx="695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根据客户的具体需求另外制定方案。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494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后面为中网科技简介</a:t>
            </a:r>
            <a:endParaRPr lang="zh-CN" altLang="en-US" b="1" dirty="0" smtClean="0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1042988" y="1203325"/>
            <a:ext cx="718026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185738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后面为中网科技简介</a:t>
            </a:r>
            <a:endParaRPr lang="zh-CN" altLang="en-US" b="1" dirty="0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我们在做些什么？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1065213" y="842963"/>
            <a:ext cx="70358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185738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像使用水和电一样方便，使用户能有更多的精力投入到自己的专业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网科技自投资的数据中心遍及多省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，提供的产品和服务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IDC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数据中心：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服务器托管、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租赁，机房定制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计算服务：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云服务器，公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、混合云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域名注册，网站寄存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，网站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增值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服务：各行业网络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网络安全，服务外包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2420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我们在做些什么？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38250" y="1527175"/>
            <a:ext cx="455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建议内容：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可以用文字或者图示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扼要的说明公司做那些什么产品，实现什么功能等，目的要别人一听就明白你公司是做什么的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2" descr="http://img.zhongzhiyunji.com/product/2405243b895308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058863"/>
            <a:ext cx="539591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73125"/>
            <a:ext cx="604837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998538" y="227013"/>
            <a:ext cx="410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我们在做些什么？产品和服务介绍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b="1">
              <a:latin typeface="微软雅黑" panose="020B0503020204020204" pitchFamily="34" charset="-122"/>
              <a:ea typeface="楷体" panose="02010609060101010101" pitchFamily="49" charset="-122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116013" y="555625"/>
            <a:ext cx="4103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31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9013"/>
            <a:ext cx="16113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51013"/>
            <a:ext cx="1601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733550"/>
            <a:ext cx="15700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本框 8"/>
          <p:cNvSpPr txBox="1">
            <a:spLocks noChangeArrowheads="1"/>
          </p:cNvSpPr>
          <p:nvPr/>
        </p:nvSpPr>
        <p:spPr bwMode="auto">
          <a:xfrm>
            <a:off x="862013" y="2619375"/>
            <a:ext cx="3422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 IDC</a:t>
            </a:r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数据中心：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服务器托管，服务器租赁，机房定制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电力：双电源、双母线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、柴发备电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网络：高冗余、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多线路、多运营商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SLA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：网络和电力连通率高达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99.99%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标准：国际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T3~T4+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、恒温恒湿、高级安监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    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高端品牌设备、气体消防、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级抗震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1.6T/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㎡承重、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365*24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小时运维。</a:t>
            </a: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文本框 10"/>
          <p:cNvSpPr txBox="1">
            <a:spLocks noChangeArrowheads="1"/>
          </p:cNvSpPr>
          <p:nvPr/>
        </p:nvSpPr>
        <p:spPr bwMode="auto">
          <a:xfrm>
            <a:off x="4211638" y="2622550"/>
            <a:ext cx="439261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★ 云计算服务：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云服务器，公有云，私有云，混合云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云计算（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cloud computing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）是一种按使用量付费的模式。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中网云可以让用户像使用水和电一样方便的获得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、内存、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空间、网络、软件、技术、数据等资源。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降低成本、按需付费，即时开通、快速部署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弹性扩展、随时升级，容灾备份、安全可靠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自助备份、数据还原，性能监控、图文展示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自主管理，远程开关机、重启重装操作系统</a:t>
            </a:r>
          </a:p>
          <a:p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1" name="Picture 11" descr="20140313173030-16033606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987425"/>
            <a:ext cx="20304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矩形 16"/>
          <p:cNvSpPr>
            <a:spLocks noChangeArrowheads="1"/>
          </p:cNvSpPr>
          <p:nvPr/>
        </p:nvSpPr>
        <p:spPr bwMode="auto">
          <a:xfrm>
            <a:off x="7164388" y="1701800"/>
            <a:ext cx="1976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04888"/>
            <a:ext cx="23463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977900"/>
            <a:ext cx="15652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Pages>0</Pages>
  <Words>1707</Words>
  <Characters>0</Characters>
  <Application>Microsoft Office PowerPoint</Application>
  <DocSecurity>0</DocSecurity>
  <PresentationFormat>全屏显示(16:9)</PresentationFormat>
  <Lines>0</Lines>
  <Paragraphs>281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华文行楷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锐普出品-红色3D箭头2013年商务演示PPT模板</dc:title>
  <dc:subject/>
  <dc:creator>锐普PPT</dc:creator>
  <cp:keywords/>
  <dc:description>本素材由锐普原创，免费分享，版权归锐普PPT所有并受法律保护。欢迎转载，不得销售，不得修改版权信息，并请注明出处：锐普PPT论坛：www.rapidbbs.cn，锐普PPT商城：www.rapidppt.com。否则将承担法律责任。</dc:description>
  <cp:lastModifiedBy>wang</cp:lastModifiedBy>
  <cp:revision>67</cp:revision>
  <dcterms:created xsi:type="dcterms:W3CDTF">2012-12-31T05:15:54Z</dcterms:created>
  <dcterms:modified xsi:type="dcterms:W3CDTF">2016-03-30T02:23:22Z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2052-9.1.0.4567</vt:lpwstr>
  </property>
</Properties>
</file>