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5" r:id="rId4"/>
    <p:sldId id="279" r:id="rId5"/>
    <p:sldId id="276" r:id="rId6"/>
    <p:sldId id="277" r:id="rId7"/>
    <p:sldId id="278" r:id="rId8"/>
    <p:sldId id="271" r:id="rId9"/>
    <p:sldId id="25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" y="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826" y="80336"/>
            <a:ext cx="1647881" cy="703237"/>
          </a:xfrm>
          <a:prstGeom prst="rect">
            <a:avLst/>
          </a:prstGeom>
        </p:spPr>
      </p:pic>
      <p:sp>
        <p:nvSpPr>
          <p:cNvPr id="25" name="文本框 24"/>
          <p:cNvSpPr txBox="1"/>
          <p:nvPr userDrawn="1"/>
        </p:nvSpPr>
        <p:spPr>
          <a:xfrm>
            <a:off x="10347160" y="830168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+mj-ea"/>
                <a:ea typeface="+mj-ea"/>
              </a:rPr>
              <a:t>股票代码：</a:t>
            </a:r>
            <a:r>
              <a:rPr lang="en-US" altLang="zh-CN" sz="1500" dirty="0">
                <a:latin typeface="+mj-ea"/>
                <a:ea typeface="+mj-ea"/>
              </a:rPr>
              <a:t>831095</a:t>
            </a:r>
            <a:endParaRPr lang="zh-CN" altLang="en-US" sz="1500" dirty="0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5C6B4A9-1611-4792-9094-5F34BCA07E0B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ea"/>
                <a:ea typeface="+mj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2A54C80-263E-416B-A8E0-580EDEADCBDC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+mj-ea"/>
                <a:ea typeface="+mj-ea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431826" y="80336"/>
            <a:ext cx="1647881" cy="703237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0347160" y="830168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+mj-ea"/>
                <a:ea typeface="+mj-ea"/>
              </a:rPr>
              <a:t>股票代码：</a:t>
            </a:r>
            <a:r>
              <a:rPr lang="en-US" altLang="zh-CN" sz="1500" dirty="0">
                <a:latin typeface="+mj-ea"/>
                <a:ea typeface="+mj-ea"/>
              </a:rPr>
              <a:t>831095</a:t>
            </a:r>
            <a:endParaRPr lang="zh-CN" altLang="en-US" sz="1500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内蒙云计算数据中心基地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7067" y="4965236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中网科技（苏州）股份有限公司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http://ChinaNet.CC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股票代码：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831095</a:t>
            </a: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92" y="878107"/>
            <a:ext cx="2848127" cy="17447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90" y="878107"/>
            <a:ext cx="2390201" cy="1744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720" y="878107"/>
            <a:ext cx="3389099" cy="172908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666168" y="2033337"/>
            <a:ext cx="461665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大数据和云计算数据中心服务提供商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联系方式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招商联系方式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官网：</a:t>
            </a:r>
            <a:r>
              <a:rPr lang="en-US" altLang="zh-CN" dirty="0">
                <a:hlinkClick r:id="rId2"/>
              </a:rPr>
              <a:t>http://ChinaNet.CC</a:t>
            </a:r>
            <a:endParaRPr lang="en-US" altLang="zh-CN" dirty="0"/>
          </a:p>
          <a:p>
            <a:r>
              <a:rPr lang="zh-CN" altLang="en-US" dirty="0"/>
              <a:t>电话：</a:t>
            </a:r>
            <a:r>
              <a:rPr lang="en-US" altLang="zh-CN" dirty="0"/>
              <a:t>+86 512 8886 8888</a:t>
            </a:r>
          </a:p>
          <a:p>
            <a:r>
              <a:rPr lang="zh-CN" altLang="en-US" dirty="0"/>
              <a:t>传真：</a:t>
            </a:r>
            <a:r>
              <a:rPr lang="en-US" altLang="zh-CN" dirty="0"/>
              <a:t>+86 512 8886 8899</a:t>
            </a:r>
          </a:p>
          <a:p>
            <a:r>
              <a:rPr lang="zh-CN" altLang="en-US" dirty="0"/>
              <a:t>微信：</a:t>
            </a:r>
            <a:r>
              <a:rPr lang="en-US" altLang="zh-CN" dirty="0"/>
              <a:t>wx921988  QQ</a:t>
            </a:r>
            <a:r>
              <a:rPr lang="zh-CN" altLang="en-US" dirty="0"/>
              <a:t>：</a:t>
            </a:r>
            <a:r>
              <a:rPr lang="en-US" altLang="zh-CN" dirty="0"/>
              <a:t>921988</a:t>
            </a:r>
          </a:p>
          <a:p>
            <a:r>
              <a:rPr lang="en-US" altLang="zh-CN" dirty="0"/>
              <a:t>Email</a:t>
            </a:r>
            <a:r>
              <a:rPr lang="zh-CN" altLang="en-US" dirty="0"/>
              <a:t>：</a:t>
            </a:r>
            <a:r>
              <a:rPr lang="en-US" altLang="zh-CN" dirty="0"/>
              <a:t>wang@ChinaNet.CC</a:t>
            </a:r>
          </a:p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招商代表联系方式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5254496" cy="3304117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营销：陈经理</a:t>
            </a:r>
            <a:endParaRPr lang="en-US" altLang="zh-CN" dirty="0"/>
          </a:p>
          <a:p>
            <a:r>
              <a:rPr lang="zh-CN" altLang="en-US" dirty="0"/>
              <a:t>手机：</a:t>
            </a:r>
            <a:r>
              <a:rPr lang="en-US" altLang="zh-CN" dirty="0"/>
              <a:t>186 2629 1017</a:t>
            </a:r>
            <a:r>
              <a:rPr lang="zh-CN" altLang="en-US" dirty="0"/>
              <a:t>（微信同号）</a:t>
            </a:r>
            <a:endParaRPr lang="en-US" altLang="zh-CN" dirty="0"/>
          </a:p>
          <a:p>
            <a:r>
              <a:rPr lang="zh-CN" altLang="en-US" dirty="0"/>
              <a:t>电话：</a:t>
            </a:r>
            <a:r>
              <a:rPr lang="en-US" altLang="zh-CN" dirty="0"/>
              <a:t>0512-8886 8913</a:t>
            </a:r>
          </a:p>
          <a:p>
            <a:r>
              <a:rPr lang="en-US" altLang="zh-CN" dirty="0"/>
              <a:t>Q </a:t>
            </a:r>
            <a:r>
              <a:rPr lang="en-US" altLang="zh-CN" dirty="0" err="1"/>
              <a:t>Q</a:t>
            </a:r>
            <a:r>
              <a:rPr lang="zh-CN" altLang="en-US" dirty="0"/>
              <a:t>：</a:t>
            </a:r>
            <a:r>
              <a:rPr lang="en-US" altLang="zh-CN" dirty="0"/>
              <a:t>8979272</a:t>
            </a:r>
          </a:p>
          <a:p>
            <a:r>
              <a:rPr lang="en-US" altLang="zh-CN" dirty="0"/>
              <a:t>Email</a:t>
            </a:r>
            <a:r>
              <a:rPr lang="zh-CN" altLang="en-US" dirty="0"/>
              <a:t>：</a:t>
            </a:r>
            <a:r>
              <a:rPr lang="en-US" altLang="zh-CN" dirty="0"/>
              <a:t>IDC@ChinaNet.CC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599AA-BDE8-4F9E-A93A-79FE84C6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区位优势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F53971-7FAC-452F-8A67-1B49F83E3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8852"/>
            <a:ext cx="8596668" cy="132080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00066"/>
                </a:solidFill>
              </a:rPr>
              <a:t>地域：</a:t>
            </a:r>
            <a:r>
              <a:rPr lang="zh-CN" altLang="en-US" dirty="0">
                <a:solidFill>
                  <a:schemeClr val="tx1"/>
                </a:solidFill>
              </a:rPr>
              <a:t>位于北纬</a:t>
            </a:r>
            <a:r>
              <a:rPr lang="en-US" altLang="zh-CN" dirty="0">
                <a:solidFill>
                  <a:schemeClr val="tx1"/>
                </a:solidFill>
              </a:rPr>
              <a:t>48°</a:t>
            </a:r>
            <a:r>
              <a:rPr lang="zh-CN" altLang="en-US" dirty="0">
                <a:solidFill>
                  <a:schemeClr val="tx1"/>
                </a:solidFill>
              </a:rPr>
              <a:t>美丽的呼伦贝尔大草原。地处中俄蒙交汇点，欧亚光缆出口。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rgbClr val="000099"/>
                </a:solidFill>
              </a:rPr>
              <a:t>环境：</a:t>
            </a:r>
            <a:r>
              <a:rPr lang="zh-CN" altLang="en-US" dirty="0">
                <a:solidFill>
                  <a:schemeClr val="tx1"/>
                </a:solidFill>
              </a:rPr>
              <a:t>天然冷源，节约散热成本</a:t>
            </a:r>
            <a:r>
              <a:rPr lang="en-US" altLang="zh-CN" dirty="0">
                <a:solidFill>
                  <a:schemeClr val="tx1"/>
                </a:solidFill>
              </a:rPr>
              <a:t>40%</a:t>
            </a:r>
            <a:r>
              <a:rPr lang="zh-CN" altLang="en-US" dirty="0">
                <a:solidFill>
                  <a:schemeClr val="tx1"/>
                </a:solidFill>
              </a:rPr>
              <a:t>，设计</a:t>
            </a:r>
            <a:r>
              <a:rPr lang="en-US" altLang="zh-CN" dirty="0">
                <a:solidFill>
                  <a:schemeClr val="tx1"/>
                </a:solidFill>
              </a:rPr>
              <a:t>PUE</a:t>
            </a:r>
            <a:r>
              <a:rPr lang="zh-CN" altLang="en-US" dirty="0">
                <a:solidFill>
                  <a:schemeClr val="tx1"/>
                </a:solidFill>
              </a:rPr>
              <a:t>值可达到</a:t>
            </a:r>
            <a:r>
              <a:rPr lang="en-US" altLang="zh-CN" dirty="0">
                <a:solidFill>
                  <a:schemeClr val="tx1"/>
                </a:solidFill>
              </a:rPr>
              <a:t>1.08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</a:p>
          <a:p>
            <a:r>
              <a:rPr lang="zh-CN" altLang="en-US" dirty="0">
                <a:solidFill>
                  <a:srgbClr val="000066"/>
                </a:solidFill>
              </a:rPr>
              <a:t>空港：</a:t>
            </a:r>
            <a:r>
              <a:rPr lang="zh-CN" altLang="en-US" dirty="0">
                <a:solidFill>
                  <a:schemeClr val="tx1"/>
                </a:solidFill>
              </a:rPr>
              <a:t>距离海拉尔机场东</a:t>
            </a:r>
            <a:r>
              <a:rPr lang="en-US" altLang="zh-CN" dirty="0">
                <a:solidFill>
                  <a:schemeClr val="tx1"/>
                </a:solidFill>
              </a:rPr>
              <a:t>9km</a:t>
            </a:r>
            <a:r>
              <a:rPr lang="zh-CN" altLang="en-US" dirty="0">
                <a:solidFill>
                  <a:schemeClr val="tx1"/>
                </a:solidFill>
              </a:rPr>
              <a:t>；高速公路出口</a:t>
            </a:r>
            <a:r>
              <a:rPr lang="en-US" altLang="zh-CN" dirty="0">
                <a:solidFill>
                  <a:schemeClr val="tx1"/>
                </a:solidFill>
              </a:rPr>
              <a:t>0.5KM</a:t>
            </a:r>
            <a:r>
              <a:rPr lang="zh-CN" altLang="en-US" dirty="0">
                <a:solidFill>
                  <a:schemeClr val="tx1"/>
                </a:solidFill>
              </a:rPr>
              <a:t>；新的</a:t>
            </a:r>
            <a:r>
              <a:rPr lang="en-US" altLang="zh-CN" dirty="0">
                <a:solidFill>
                  <a:schemeClr val="tx1"/>
                </a:solidFill>
              </a:rPr>
              <a:t>CDB</a:t>
            </a:r>
            <a:r>
              <a:rPr lang="zh-CN" altLang="en-US" dirty="0">
                <a:solidFill>
                  <a:schemeClr val="tx1"/>
                </a:solidFill>
              </a:rPr>
              <a:t>中心</a:t>
            </a:r>
            <a:r>
              <a:rPr lang="en-US" altLang="zh-CN" dirty="0">
                <a:solidFill>
                  <a:schemeClr val="tx1"/>
                </a:solidFill>
              </a:rPr>
              <a:t>8KM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1AD99DA-7927-40C9-81A0-70ADB3523B2F}"/>
              </a:ext>
            </a:extLst>
          </p:cNvPr>
          <p:cNvSpPr txBox="1">
            <a:spLocks/>
          </p:cNvSpPr>
          <p:nvPr/>
        </p:nvSpPr>
        <p:spPr>
          <a:xfrm>
            <a:off x="7782560" y="4910535"/>
            <a:ext cx="2659842" cy="111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96F21C-FF09-4DC4-818E-ABA453C229A4}"/>
              </a:ext>
            </a:extLst>
          </p:cNvPr>
          <p:cNvSpPr txBox="1"/>
          <p:nvPr/>
        </p:nvSpPr>
        <p:spPr>
          <a:xfrm>
            <a:off x="7030509" y="3838349"/>
            <a:ext cx="298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地址：建园路南侧、明园路北侧（管委会边上）。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5CEE40-9100-4051-8228-32B880AB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" y="3157668"/>
            <a:ext cx="6397859" cy="37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C65CB-796C-44D5-AD9B-E75FC32F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59146" cy="1320800"/>
          </a:xfrm>
        </p:spPr>
        <p:txBody>
          <a:bodyPr/>
          <a:lstStyle/>
          <a:p>
            <a:r>
              <a:rPr lang="zh-CN" altLang="en-US" dirty="0"/>
              <a:t>成本优势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5780DEB-A951-4AD7-811B-F95F602D2455}"/>
              </a:ext>
            </a:extLst>
          </p:cNvPr>
          <p:cNvSpPr txBox="1">
            <a:spLocks/>
          </p:cNvSpPr>
          <p:nvPr/>
        </p:nvSpPr>
        <p:spPr>
          <a:xfrm>
            <a:off x="475998" y="1488614"/>
            <a:ext cx="9460482" cy="132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获得直供电范围，电价成本低至</a:t>
            </a:r>
            <a:r>
              <a:rPr lang="en-US" altLang="zh-CN" sz="2000" dirty="0"/>
              <a:t>0.25~0.37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r>
              <a:rPr lang="zh-CN" altLang="en-US" sz="2000" dirty="0"/>
              <a:t>自然天气冷源降低散热成本，高效节能，</a:t>
            </a:r>
            <a:r>
              <a:rPr lang="en-US" altLang="zh-CN" sz="2000" dirty="0"/>
              <a:t>PUE</a:t>
            </a:r>
            <a:r>
              <a:rPr lang="zh-CN" altLang="en-US" sz="2000" dirty="0"/>
              <a:t>可达</a:t>
            </a:r>
            <a:r>
              <a:rPr lang="en-US" altLang="zh-CN" sz="2000" dirty="0"/>
              <a:t>1.08 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2B6DDE-545B-4442-A35B-E473C88A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238" y="3112851"/>
            <a:ext cx="4560331" cy="3745149"/>
          </a:xfrm>
          <a:prstGeom prst="rect">
            <a:avLst/>
          </a:prstGeom>
        </p:spPr>
      </p:pic>
      <p:pic>
        <p:nvPicPr>
          <p:cNvPr id="1030" name="Picture 6" descr="https://timgsa.baidu.com/timg?image&amp;quality=80&amp;size=b9999_10000&amp;sec=1516088209143&amp;di=4cd9378b10083adaee728dbe5b3aa38d&amp;imgtype=0&amp;src=http%3A%2F%2Fwww.iutour.cn%2Fuploadfile%2F2015%2F0512%2F20150512110916586.jpg">
            <a:extLst>
              <a:ext uri="{FF2B5EF4-FFF2-40B4-BE49-F238E27FC236}">
                <a16:creationId xmlns:a16="http://schemas.microsoft.com/office/drawing/2014/main" id="{50008BB6-FAF8-4409-8661-56B1E5D5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" y="3112851"/>
            <a:ext cx="4886848" cy="37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0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C65CB-796C-44D5-AD9B-E75FC32F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59146" cy="1320800"/>
          </a:xfrm>
        </p:spPr>
        <p:txBody>
          <a:bodyPr/>
          <a:lstStyle/>
          <a:p>
            <a:r>
              <a:rPr lang="zh-CN" altLang="en-US" dirty="0"/>
              <a:t>土地证，数据中心立项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5780DEB-A951-4AD7-811B-F95F602D2455}"/>
              </a:ext>
            </a:extLst>
          </p:cNvPr>
          <p:cNvSpPr txBox="1">
            <a:spLocks/>
          </p:cNvSpPr>
          <p:nvPr/>
        </p:nvSpPr>
        <p:spPr>
          <a:xfrm>
            <a:off x="475998" y="1488613"/>
            <a:ext cx="9460482" cy="1320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基地内变电站</a:t>
            </a:r>
            <a:r>
              <a:rPr lang="en-US" altLang="zh-CN" sz="2000" dirty="0"/>
              <a:t>110KV</a:t>
            </a:r>
            <a:r>
              <a:rPr lang="zh-CN" altLang="en-US" sz="2000" dirty="0"/>
              <a:t>和</a:t>
            </a:r>
            <a:r>
              <a:rPr lang="en-US" altLang="zh-CN" sz="2000" dirty="0"/>
              <a:t>220KV</a:t>
            </a:r>
            <a:r>
              <a:rPr lang="zh-CN" altLang="en-US" sz="2000" dirty="0"/>
              <a:t>各一座，电力保障稳定。</a:t>
            </a:r>
            <a:endParaRPr lang="en-US" altLang="zh-CN" sz="2000" dirty="0"/>
          </a:p>
          <a:p>
            <a:r>
              <a:rPr lang="zh-CN" altLang="en-US" sz="2000" dirty="0"/>
              <a:t>一期建筑面积</a:t>
            </a:r>
            <a:r>
              <a:rPr lang="en-US" altLang="zh-CN" sz="2000" dirty="0"/>
              <a:t>67180</a:t>
            </a:r>
            <a:r>
              <a:rPr lang="zh-CN" altLang="en-US" sz="2000" dirty="0"/>
              <a:t>㎡，</a:t>
            </a:r>
            <a:r>
              <a:rPr lang="en-US" altLang="zh-CN" sz="2000" dirty="0"/>
              <a:t> 8600</a:t>
            </a:r>
            <a:r>
              <a:rPr lang="zh-CN" altLang="en-US" sz="2000" dirty="0"/>
              <a:t>㎡</a:t>
            </a:r>
            <a:r>
              <a:rPr lang="en-US" altLang="zh-CN" sz="2000" dirty="0"/>
              <a:t>/</a:t>
            </a:r>
            <a:r>
              <a:rPr lang="zh-CN" altLang="en-US" sz="2000" dirty="0"/>
              <a:t>幢楼，可以部署</a:t>
            </a:r>
            <a:r>
              <a:rPr lang="en-US" altLang="zh-CN" sz="2000" dirty="0"/>
              <a:t>1536</a:t>
            </a:r>
            <a:r>
              <a:rPr lang="zh-CN" altLang="en-US" sz="2000" dirty="0"/>
              <a:t>个机柜</a:t>
            </a:r>
            <a:r>
              <a:rPr lang="en-US" altLang="zh-CN" sz="2000" dirty="0"/>
              <a:t>/</a:t>
            </a:r>
            <a:r>
              <a:rPr lang="zh-CN" altLang="en-US" sz="2000" dirty="0"/>
              <a:t>幢楼。</a:t>
            </a:r>
            <a:endParaRPr lang="en-US" altLang="zh-CN" sz="2000" dirty="0"/>
          </a:p>
          <a:p>
            <a:r>
              <a:rPr lang="zh-CN" altLang="en-US" sz="2000" dirty="0"/>
              <a:t>总规划</a:t>
            </a:r>
            <a:r>
              <a:rPr lang="en-US" altLang="zh-CN" sz="2000" dirty="0"/>
              <a:t>100</a:t>
            </a:r>
            <a:r>
              <a:rPr lang="zh-CN" altLang="en-US" sz="2000" dirty="0"/>
              <a:t>幢数据中心大楼，机柜容量</a:t>
            </a:r>
            <a:r>
              <a:rPr lang="en-US" altLang="zh-CN" sz="2000" dirty="0"/>
              <a:t>153600</a:t>
            </a:r>
            <a:r>
              <a:rPr lang="zh-CN" altLang="en-US" sz="2000" dirty="0"/>
              <a:t>个</a:t>
            </a:r>
            <a:r>
              <a:rPr lang="zh-CN" altLang="en-US" dirty="0"/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013DE2-954D-44C5-B387-E59B3FD9F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8" y="2809413"/>
            <a:ext cx="5955428" cy="40485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527515-9119-48E2-8F05-B9EDBFEA2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907" y="2809413"/>
            <a:ext cx="3732106" cy="4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F7AAE-DAFA-4B34-8273-9D3B29AF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建筑概况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25E191-5004-4AE3-8F85-0DB47A7A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4641"/>
            <a:ext cx="8596668" cy="1864360"/>
          </a:xfrm>
        </p:spPr>
        <p:txBody>
          <a:bodyPr>
            <a:normAutofit fontScale="92500"/>
          </a:bodyPr>
          <a:lstStyle/>
          <a:p>
            <a:r>
              <a:rPr lang="zh-CN" altLang="en-US" sz="2200" dirty="0"/>
              <a:t>按</a:t>
            </a:r>
            <a:r>
              <a:rPr lang="en-US" altLang="zh-CN" sz="2200" dirty="0"/>
              <a:t>T4</a:t>
            </a:r>
            <a:r>
              <a:rPr lang="zh-CN" altLang="en-US" sz="2200" dirty="0"/>
              <a:t>机房楼标准专业建设，</a:t>
            </a:r>
            <a:r>
              <a:rPr lang="en-US" altLang="zh-CN" sz="2200" dirty="0"/>
              <a:t>0.8T-1.6T/</a:t>
            </a:r>
            <a:r>
              <a:rPr lang="zh-CN" altLang="zh-CN" sz="2200" dirty="0"/>
              <a:t>㎡承重</a:t>
            </a:r>
            <a:r>
              <a:rPr lang="zh-CN" altLang="en-US" sz="2200" dirty="0"/>
              <a:t>，层高</a:t>
            </a:r>
            <a:r>
              <a:rPr lang="en-US" altLang="zh-CN" sz="2200" dirty="0"/>
              <a:t>5.5m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8</a:t>
            </a:r>
            <a:r>
              <a:rPr lang="zh-CN" altLang="zh-CN" sz="2200" dirty="0"/>
              <a:t>级抗震</a:t>
            </a:r>
            <a:r>
              <a:rPr lang="zh-CN" altLang="en-US" sz="2200" dirty="0"/>
              <a:t>，乙类设防，</a:t>
            </a:r>
            <a:r>
              <a:rPr lang="en-US" altLang="zh-CN" sz="2200" dirty="0"/>
              <a:t>7</a:t>
            </a:r>
            <a:r>
              <a:rPr lang="zh-CN" altLang="en-US" sz="2200" dirty="0"/>
              <a:t>度烈度。防洪等级历史</a:t>
            </a:r>
            <a:r>
              <a:rPr lang="en-US" altLang="zh-CN" sz="2200" dirty="0"/>
              <a:t>500</a:t>
            </a:r>
            <a:r>
              <a:rPr lang="zh-CN" altLang="en-US" sz="2200" dirty="0"/>
              <a:t>年重现为</a:t>
            </a:r>
            <a:r>
              <a:rPr lang="en-US" altLang="zh-CN" sz="2200" dirty="0"/>
              <a:t>0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一期</a:t>
            </a:r>
            <a:r>
              <a:rPr lang="en-US" altLang="zh-CN" sz="2200" dirty="0"/>
              <a:t>1</a:t>
            </a:r>
            <a:r>
              <a:rPr lang="zh-CN" altLang="en-US" sz="2200" dirty="0"/>
              <a:t>幢</a:t>
            </a:r>
            <a:r>
              <a:rPr lang="en-US" altLang="zh-CN" sz="2200" dirty="0"/>
              <a:t>×3</a:t>
            </a:r>
            <a:r>
              <a:rPr lang="zh-CN" altLang="en-US" sz="2200" dirty="0"/>
              <a:t>层建筑（</a:t>
            </a:r>
            <a:r>
              <a:rPr lang="en-US" altLang="zh-CN" sz="2200" dirty="0"/>
              <a:t>1</a:t>
            </a:r>
            <a:r>
              <a:rPr lang="zh-CN" altLang="en-US" sz="2200" dirty="0"/>
              <a:t>层功能区，</a:t>
            </a:r>
            <a:r>
              <a:rPr lang="en-US" altLang="zh-CN" sz="2200" dirty="0"/>
              <a:t>2/3</a:t>
            </a:r>
            <a:r>
              <a:rPr lang="zh-CN" altLang="en-US" sz="2200" dirty="0"/>
              <a:t>层共</a:t>
            </a:r>
            <a:r>
              <a:rPr lang="en-US" altLang="zh-CN" sz="2200" dirty="0"/>
              <a:t>4</a:t>
            </a:r>
            <a:r>
              <a:rPr lang="zh-CN" altLang="en-US" sz="2200" dirty="0"/>
              <a:t>个机房）</a:t>
            </a:r>
            <a:r>
              <a:rPr lang="en-US" altLang="zh-CN" sz="2200" dirty="0"/>
              <a:t>=1024</a:t>
            </a:r>
            <a:r>
              <a:rPr lang="zh-CN" altLang="en-US" sz="2200" dirty="0"/>
              <a:t>个机柜。</a:t>
            </a:r>
            <a:endParaRPr lang="en-US" altLang="zh-CN" sz="2200" dirty="0"/>
          </a:p>
          <a:p>
            <a:r>
              <a:rPr lang="zh-CN" altLang="en-US" sz="2200" dirty="0"/>
              <a:t>二期</a:t>
            </a:r>
            <a:r>
              <a:rPr lang="en-US" altLang="zh-CN" sz="2200" dirty="0"/>
              <a:t>6</a:t>
            </a:r>
            <a:r>
              <a:rPr lang="zh-CN" altLang="en-US" sz="2200" dirty="0"/>
              <a:t>幢</a:t>
            </a:r>
            <a:r>
              <a:rPr lang="en-US" altLang="zh-CN" sz="2200" dirty="0"/>
              <a:t>×4</a:t>
            </a:r>
            <a:r>
              <a:rPr lang="zh-CN" altLang="en-US" sz="2200" dirty="0"/>
              <a:t>层建筑（</a:t>
            </a:r>
            <a:r>
              <a:rPr lang="en-US" altLang="zh-CN" sz="2200" dirty="0"/>
              <a:t>1</a:t>
            </a:r>
            <a:r>
              <a:rPr lang="zh-CN" altLang="en-US" sz="2200" dirty="0"/>
              <a:t>层功能区，</a:t>
            </a:r>
            <a:r>
              <a:rPr lang="en-US" altLang="zh-CN" sz="2200" dirty="0"/>
              <a:t>2/3/4</a:t>
            </a:r>
            <a:r>
              <a:rPr lang="zh-CN" altLang="en-US" sz="2200" dirty="0"/>
              <a:t>层共</a:t>
            </a:r>
            <a:r>
              <a:rPr lang="en-US" altLang="zh-CN" sz="2200" dirty="0"/>
              <a:t>6</a:t>
            </a:r>
            <a:r>
              <a:rPr lang="zh-CN" altLang="en-US" sz="2200" dirty="0"/>
              <a:t>个机房）</a:t>
            </a:r>
            <a:r>
              <a:rPr lang="en-US" altLang="zh-CN" sz="2200" dirty="0"/>
              <a:t>=9216</a:t>
            </a:r>
            <a:r>
              <a:rPr lang="zh-CN" altLang="en-US" sz="2200" dirty="0"/>
              <a:t>个机柜。</a:t>
            </a:r>
            <a:endParaRPr lang="en-US" altLang="zh-CN" sz="2200" dirty="0"/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854C531D-B868-482B-A853-A34E19B8F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>
            <a:fillRect/>
          </a:stretch>
        </p:blipFill>
        <p:spPr>
          <a:xfrm>
            <a:off x="677334" y="3536576"/>
            <a:ext cx="8317654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6B110-15A7-4538-94C8-17BA574D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机房概况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508975-218D-4B9B-BE7A-1DD62269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8083"/>
            <a:ext cx="9943128" cy="1850917"/>
          </a:xfrm>
        </p:spPr>
        <p:txBody>
          <a:bodyPr>
            <a:normAutofit/>
          </a:bodyPr>
          <a:lstStyle/>
          <a:p>
            <a:r>
              <a:rPr lang="zh-CN" altLang="en-US" sz="2200" dirty="0"/>
              <a:t>定制</a:t>
            </a:r>
            <a:r>
              <a:rPr lang="en-US" altLang="zh-CN" sz="2200" dirty="0"/>
              <a:t>T2~T4</a:t>
            </a:r>
            <a:r>
              <a:rPr lang="zh-CN" altLang="en-US" sz="2200" dirty="0"/>
              <a:t>，机房层</a:t>
            </a:r>
            <a:r>
              <a:rPr lang="en-US" altLang="zh-CN" sz="2200" dirty="0"/>
              <a:t>-2×256</a:t>
            </a:r>
            <a:r>
              <a:rPr lang="zh-CN" altLang="en-US" sz="2200" dirty="0"/>
              <a:t>个机柜</a:t>
            </a:r>
            <a:r>
              <a:rPr lang="en-US" altLang="zh-CN" sz="2200" dirty="0"/>
              <a:t>/</a:t>
            </a:r>
            <a:r>
              <a:rPr lang="zh-CN" altLang="en-US" sz="2200" dirty="0"/>
              <a:t>模块，单柜可部署</a:t>
            </a:r>
            <a:r>
              <a:rPr lang="en-US" altLang="zh-CN" sz="2200" dirty="0"/>
              <a:t>10-64A</a:t>
            </a:r>
            <a:r>
              <a:rPr lang="zh-CN" altLang="en-US" sz="2200" dirty="0"/>
              <a:t>电力</a:t>
            </a:r>
            <a:endParaRPr lang="en-US" altLang="zh-CN" sz="2200" dirty="0"/>
          </a:p>
          <a:p>
            <a:r>
              <a:rPr lang="en-US" altLang="zh-CN" sz="2200" dirty="0"/>
              <a:t>UPS</a:t>
            </a:r>
            <a:r>
              <a:rPr lang="zh-CN" altLang="en-US" sz="2200" dirty="0"/>
              <a:t>室位于中间部位可以缩短电缆和降低用电损耗。</a:t>
            </a:r>
            <a:r>
              <a:rPr lang="zh-CN" altLang="zh-CN" sz="2200" dirty="0"/>
              <a:t> </a:t>
            </a:r>
            <a:endParaRPr lang="en-US" altLang="zh-CN" sz="2200" dirty="0"/>
          </a:p>
          <a:p>
            <a:r>
              <a:rPr lang="zh-CN" altLang="en-US" sz="2200" dirty="0"/>
              <a:t>空调室位于机柜</a:t>
            </a:r>
            <a:r>
              <a:rPr lang="en-US" altLang="zh-CN" sz="2200" dirty="0"/>
              <a:t>2</a:t>
            </a:r>
            <a:r>
              <a:rPr lang="zh-CN" altLang="en-US" sz="2200" dirty="0"/>
              <a:t>端使冷气对流，下送冷通道，热通道上回，降低</a:t>
            </a:r>
            <a:r>
              <a:rPr lang="en-US" altLang="zh-CN" sz="2200" dirty="0"/>
              <a:t>PUE</a:t>
            </a:r>
            <a:r>
              <a:rPr lang="zh-CN" altLang="en-US" sz="2200" dirty="0"/>
              <a:t>。</a:t>
            </a:r>
            <a:r>
              <a:rPr lang="zh-CN" altLang="zh-CN" sz="2200" dirty="0"/>
              <a:t> </a:t>
            </a:r>
            <a:endParaRPr lang="en-US" altLang="zh-CN" sz="2200" dirty="0"/>
          </a:p>
          <a:p>
            <a:r>
              <a:rPr lang="zh-CN" altLang="en-US" sz="2200" dirty="0"/>
              <a:t>外围空调室</a:t>
            </a:r>
            <a:r>
              <a:rPr lang="en-US" altLang="zh-CN" sz="2200" dirty="0"/>
              <a:t>+</a:t>
            </a:r>
            <a:r>
              <a:rPr lang="zh-CN" altLang="en-US" sz="2200" dirty="0"/>
              <a:t>走道三道墙体打造保温节能、防尘。人货分开，人东</a:t>
            </a:r>
            <a:r>
              <a:rPr lang="en-US" altLang="zh-CN" sz="2200" dirty="0"/>
              <a:t>+</a:t>
            </a:r>
            <a:r>
              <a:rPr lang="zh-CN" altLang="en-US" sz="2200" dirty="0"/>
              <a:t>货西。</a:t>
            </a:r>
            <a:endParaRPr lang="en-US" altLang="zh-CN" sz="2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39D6F7-CE51-4FA4-AFC3-73560D54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579778"/>
            <a:ext cx="9381066" cy="32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DB3D5-B6BC-4451-A260-7FA0433D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14186" cy="1320800"/>
          </a:xfrm>
        </p:spPr>
        <p:txBody>
          <a:bodyPr>
            <a:normAutofit/>
          </a:bodyPr>
          <a:lstStyle/>
          <a:p>
            <a:r>
              <a:rPr lang="zh-CN" altLang="en-US" dirty="0"/>
              <a:t>机房配置</a:t>
            </a:r>
            <a:r>
              <a:rPr lang="en-US" altLang="zh-CN" dirty="0"/>
              <a:t>-</a:t>
            </a:r>
            <a:r>
              <a:rPr lang="zh-CN" altLang="en-US" dirty="0"/>
              <a:t>定制（专业，便利）</a:t>
            </a:r>
            <a:br>
              <a:rPr lang="en-US" altLang="zh-CN" dirty="0"/>
            </a:br>
            <a:r>
              <a:rPr lang="zh-CN" altLang="en-US" sz="1800" dirty="0"/>
              <a:t>中网科技</a:t>
            </a:r>
            <a:r>
              <a:rPr lang="en-US" altLang="zh-CN" sz="1800" dirty="0"/>
              <a:t>20</a:t>
            </a:r>
            <a:r>
              <a:rPr lang="zh-CN" altLang="en-US" sz="1800" dirty="0"/>
              <a:t>年专业经验：您没想好的我们已为您准备好！您想好的我们帮您想的更好！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76C7D8-2E13-4870-9D50-0C8F03F9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64530" cy="3880773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电力配置：已经配置</a:t>
            </a:r>
            <a:r>
              <a:rPr lang="en-US" altLang="zh-CN" sz="2000" dirty="0"/>
              <a:t>110</a:t>
            </a:r>
            <a:r>
              <a:rPr lang="zh-CN" altLang="en-US" sz="2000" dirty="0"/>
              <a:t>和</a:t>
            </a:r>
            <a:r>
              <a:rPr lang="en-US" altLang="zh-CN" sz="2000" dirty="0"/>
              <a:t>220KV to 10KV</a:t>
            </a:r>
            <a:r>
              <a:rPr lang="zh-CN" altLang="en-US" sz="2000" dirty="0"/>
              <a:t>电压，</a:t>
            </a:r>
            <a:r>
              <a:rPr lang="en-US" altLang="zh-CN" sz="2000" dirty="0"/>
              <a:t>1</a:t>
            </a:r>
            <a:r>
              <a:rPr lang="zh-CN" altLang="en-US" sz="2000" dirty="0"/>
              <a:t>万</a:t>
            </a:r>
            <a:r>
              <a:rPr lang="en-US" altLang="zh-CN" sz="2000" dirty="0"/>
              <a:t>KVA+12</a:t>
            </a:r>
            <a:r>
              <a:rPr lang="zh-CN" altLang="en-US" sz="2000" dirty="0"/>
              <a:t>万</a:t>
            </a:r>
            <a:r>
              <a:rPr lang="en-US" altLang="zh-CN" sz="2000" dirty="0"/>
              <a:t>KVA</a:t>
            </a:r>
            <a:r>
              <a:rPr lang="zh-CN" altLang="en-US" sz="2000" dirty="0"/>
              <a:t>容量。</a:t>
            </a:r>
            <a:endParaRPr lang="en-US" altLang="zh-CN" sz="2000" dirty="0"/>
          </a:p>
          <a:p>
            <a:r>
              <a:rPr lang="en-US" altLang="zh-CN" sz="2000" dirty="0"/>
              <a:t>UPS</a:t>
            </a:r>
            <a:r>
              <a:rPr lang="zh-CN" altLang="en-US" sz="2000" dirty="0"/>
              <a:t>配置：根据需求进行每个模块（</a:t>
            </a:r>
            <a:r>
              <a:rPr lang="en-US" altLang="zh-CN" sz="2000" dirty="0"/>
              <a:t>256</a:t>
            </a:r>
            <a:r>
              <a:rPr lang="zh-CN" altLang="en-US" sz="2000" dirty="0"/>
              <a:t>个机柜）任意配置。</a:t>
            </a:r>
            <a:endParaRPr lang="en-US" altLang="zh-CN" sz="2000" dirty="0"/>
          </a:p>
          <a:p>
            <a:r>
              <a:rPr lang="zh-CN" altLang="en-US" sz="2000" dirty="0"/>
              <a:t>空调配置：根据需求进行每个模块（</a:t>
            </a:r>
            <a:r>
              <a:rPr lang="en-US" altLang="zh-CN" sz="2000" dirty="0"/>
              <a:t>256</a:t>
            </a:r>
            <a:r>
              <a:rPr lang="zh-CN" altLang="en-US" sz="2000" dirty="0"/>
              <a:t>个机柜）任意配置。</a:t>
            </a:r>
            <a:endParaRPr lang="en-US" altLang="zh-CN" sz="2000" dirty="0"/>
          </a:p>
          <a:p>
            <a:r>
              <a:rPr lang="zh-CN" altLang="en-US" sz="2000" dirty="0"/>
              <a:t>油机配置：根据需求进行每个模块（</a:t>
            </a:r>
            <a:r>
              <a:rPr lang="en-US" altLang="zh-CN" sz="2000" dirty="0"/>
              <a:t>256</a:t>
            </a:r>
            <a:r>
              <a:rPr lang="zh-CN" altLang="en-US" sz="2000" dirty="0"/>
              <a:t>个机柜）任意配置。</a:t>
            </a:r>
            <a:endParaRPr lang="en-US" altLang="zh-CN" sz="2000" dirty="0"/>
          </a:p>
          <a:p>
            <a:r>
              <a:rPr lang="zh-CN" altLang="en-US" sz="2000" dirty="0"/>
              <a:t>网络配置：电信，联通，移动三网接入。</a:t>
            </a:r>
            <a:endParaRPr lang="en-US" altLang="zh-CN" sz="2000" dirty="0"/>
          </a:p>
          <a:p>
            <a:r>
              <a:rPr lang="zh-CN" altLang="en-US" sz="2000" dirty="0"/>
              <a:t>监控配置：视频监控，网络监控，电力监控。</a:t>
            </a:r>
            <a:endParaRPr lang="en-US" altLang="zh-CN" sz="2000" dirty="0"/>
          </a:p>
          <a:p>
            <a:r>
              <a:rPr lang="zh-CN" altLang="en-US" sz="2000" dirty="0"/>
              <a:t>消防配置：公共区域水消防，机房区域气体消防。</a:t>
            </a:r>
            <a:endParaRPr lang="en-US" altLang="zh-CN" sz="2000" dirty="0"/>
          </a:p>
          <a:p>
            <a:r>
              <a:rPr lang="zh-CN" altLang="en-US" sz="2000" dirty="0"/>
              <a:t>安全保卫：</a:t>
            </a:r>
            <a:r>
              <a:rPr lang="en-US" altLang="zh-CN" sz="2000" dirty="0"/>
              <a:t>24</a:t>
            </a:r>
            <a:r>
              <a:rPr lang="zh-CN" altLang="en-US" sz="2000" dirty="0"/>
              <a:t>小时保安值守。</a:t>
            </a:r>
          </a:p>
        </p:txBody>
      </p:sp>
    </p:spTree>
    <p:extLst>
      <p:ext uri="{BB962C8B-B14F-4D97-AF65-F5344CB8AC3E}">
        <p14:creationId xmlns:p14="http://schemas.microsoft.com/office/powerpoint/2010/main" val="85618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60373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合作模式</a:t>
            </a:r>
            <a:br>
              <a:rPr lang="en-US" altLang="zh-CN" dirty="0"/>
            </a:br>
            <a:br>
              <a:rPr lang="zh-CN" altLang="en-US" sz="1800" dirty="0"/>
            </a:br>
            <a:endParaRPr lang="zh-CN" altLang="en-US" sz="1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1930400"/>
            <a:ext cx="9821333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/>
              <a:t>租用机房大楼：</a:t>
            </a:r>
            <a:endParaRPr lang="en-US" altLang="zh-CN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/>
              <a:t>        </a:t>
            </a:r>
            <a:r>
              <a:rPr lang="zh-CN" altLang="en-US" sz="2000" dirty="0"/>
              <a:t>省掉购买土地，建筑设计、规划、立项审批等</a:t>
            </a:r>
            <a:r>
              <a:rPr lang="en-US" altLang="zh-CN" sz="2000" dirty="0"/>
              <a:t>100</a:t>
            </a:r>
            <a:r>
              <a:rPr lang="zh-CN" altLang="en-US" sz="2000" dirty="0"/>
              <a:t>多个环节。</a:t>
            </a:r>
            <a:endParaRPr lang="en-US" altLang="zh-CN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/>
              <a:t>        </a:t>
            </a:r>
            <a:r>
              <a:rPr lang="zh-CN" altLang="en-US" sz="2000" dirty="0"/>
              <a:t>最快</a:t>
            </a:r>
            <a:r>
              <a:rPr lang="en-US" altLang="zh-CN" sz="2000" dirty="0"/>
              <a:t>3</a:t>
            </a:r>
            <a:r>
              <a:rPr lang="zh-CN" altLang="en-US" sz="2000" dirty="0"/>
              <a:t>个月完成部署，快速获得专业级别设施和快速部署需求。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租用机房模块楼面：</a:t>
            </a:r>
            <a:r>
              <a:rPr lang="en-US" altLang="zh-CN" sz="2000" dirty="0"/>
              <a:t>1</a:t>
            </a:r>
            <a:r>
              <a:rPr lang="zh-CN" altLang="en-US" sz="2000" dirty="0"/>
              <a:t>个模块可建设</a:t>
            </a:r>
            <a:r>
              <a:rPr lang="en-US" altLang="zh-CN" sz="2000" dirty="0"/>
              <a:t>256</a:t>
            </a:r>
            <a:r>
              <a:rPr lang="zh-CN" altLang="en-US" sz="2000" dirty="0"/>
              <a:t>个机柜，</a:t>
            </a:r>
            <a:r>
              <a:rPr lang="en-US" altLang="zh-CN" sz="2000" dirty="0"/>
              <a:t>T2~T4</a:t>
            </a:r>
            <a:r>
              <a:rPr lang="zh-CN" altLang="en-US" sz="2000" dirty="0"/>
              <a:t>定制。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租用机柜：</a:t>
            </a:r>
            <a:r>
              <a:rPr lang="en-US" altLang="zh-CN" sz="2000" dirty="0"/>
              <a:t>1</a:t>
            </a:r>
            <a:r>
              <a:rPr lang="zh-CN" altLang="en-US" sz="2000" dirty="0"/>
              <a:t>个机柜起租（中网科技全部自行建设完成）。</a:t>
            </a:r>
          </a:p>
        </p:txBody>
      </p:sp>
    </p:spTree>
    <p:extLst>
      <p:ext uri="{BB962C8B-B14F-4D97-AF65-F5344CB8AC3E}">
        <p14:creationId xmlns:p14="http://schemas.microsoft.com/office/powerpoint/2010/main" val="341879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</a:rPr>
              <a:t>中网科技优势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2197489"/>
            <a:ext cx="8596668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专业品牌：中网科技</a:t>
            </a:r>
            <a:r>
              <a:rPr lang="en-US" altLang="zh-CN" sz="2000" dirty="0"/>
              <a:t>-ChinaNet.CC </a:t>
            </a:r>
            <a:r>
              <a:rPr lang="zh-CN" altLang="en-US" sz="2000" dirty="0"/>
              <a:t>，近</a:t>
            </a:r>
            <a:r>
              <a:rPr lang="en-US" altLang="zh-CN" sz="2000" dirty="0"/>
              <a:t>20</a:t>
            </a:r>
            <a:r>
              <a:rPr lang="zh-CN" altLang="en-US" sz="2000" dirty="0"/>
              <a:t>年专业专注。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国际认证：获</a:t>
            </a:r>
            <a:r>
              <a:rPr lang="en-US" altLang="zh-CN" sz="2000" dirty="0"/>
              <a:t>ICANN</a:t>
            </a:r>
            <a:r>
              <a:rPr lang="zh-CN" altLang="en-US" sz="2000" dirty="0"/>
              <a:t>国际顶级认证，中国仅数十家。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资质齐全：拥有电信运营牌照（</a:t>
            </a:r>
            <a:r>
              <a:rPr lang="en-US" altLang="zh-CN" sz="2000" dirty="0"/>
              <a:t>IDC+ISP+ICP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资源优势：自有多座云计算数据中心，自有</a:t>
            </a:r>
            <a:r>
              <a:rPr lang="en-US" altLang="zh-CN" sz="2000" dirty="0"/>
              <a:t>IP</a:t>
            </a:r>
            <a:r>
              <a:rPr lang="zh-CN" altLang="en-US" sz="2000" dirty="0"/>
              <a:t>地址和网域。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营销优势：互联网电商管道自动增长模式；已有数万用户。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技术优势：为客户提供技术支撑数十万次，技术经验丰富。</a:t>
            </a:r>
            <a:endParaRPr lang="en-US" altLang="zh-CN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770</TotalTime>
  <Words>738</Words>
  <Application>Microsoft Office PowerPoint</Application>
  <PresentationFormat>宽屏</PresentationFormat>
  <Paragraphs>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黑体</vt:lpstr>
      <vt:lpstr>微软雅黑</vt:lpstr>
      <vt:lpstr>Arial</vt:lpstr>
      <vt:lpstr>Wingdings 3</vt:lpstr>
      <vt:lpstr>平面</vt:lpstr>
      <vt:lpstr>内蒙云计算数据中心基地</vt:lpstr>
      <vt:lpstr>区位优势</vt:lpstr>
      <vt:lpstr>成本优势</vt:lpstr>
      <vt:lpstr>土地证，数据中心立项</vt:lpstr>
      <vt:lpstr>建筑概况</vt:lpstr>
      <vt:lpstr>机房概况</vt:lpstr>
      <vt:lpstr>机房配置-定制（专业，便利） 中网科技20年专业经验：您没想好的我们已为您准备好！您想好的我们帮您想的更好！</vt:lpstr>
      <vt:lpstr>合作模式  </vt:lpstr>
      <vt:lpstr>中网科技优势</vt:lpstr>
      <vt:lpstr>联系方式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</dc:creator>
  <cp:lastModifiedBy>long wang</cp:lastModifiedBy>
  <cp:revision>102</cp:revision>
  <dcterms:created xsi:type="dcterms:W3CDTF">2015-09-27T01:05:00Z</dcterms:created>
  <dcterms:modified xsi:type="dcterms:W3CDTF">2018-01-22T09:44:27Z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