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3"/>
  </p:notesMasterIdLst>
  <p:handoutMasterIdLst>
    <p:handoutMasterId r:id="rId24"/>
  </p:handoutMasterIdLst>
  <p:sldIdLst>
    <p:sldId id="260" r:id="rId2"/>
    <p:sldId id="283" r:id="rId3"/>
    <p:sldId id="280" r:id="rId4"/>
    <p:sldId id="284" r:id="rId5"/>
    <p:sldId id="277" r:id="rId6"/>
    <p:sldId id="294" r:id="rId7"/>
    <p:sldId id="285" r:id="rId8"/>
    <p:sldId id="278" r:id="rId9"/>
    <p:sldId id="286" r:id="rId10"/>
    <p:sldId id="267" r:id="rId11"/>
    <p:sldId id="300" r:id="rId12"/>
    <p:sldId id="301" r:id="rId13"/>
    <p:sldId id="298" r:id="rId14"/>
    <p:sldId id="303" r:id="rId15"/>
    <p:sldId id="276" r:id="rId16"/>
    <p:sldId id="304" r:id="rId17"/>
    <p:sldId id="281" r:id="rId18"/>
    <p:sldId id="268" r:id="rId19"/>
    <p:sldId id="282" r:id="rId20"/>
    <p:sldId id="295" r:id="rId21"/>
    <p:sldId id="272" r:id="rId22"/>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19">
          <p15:clr>
            <a:srgbClr val="A4A3A4"/>
          </p15:clr>
        </p15:guide>
        <p15:guide id="2" pos="287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7" d="100"/>
          <a:sy n="127" d="100"/>
        </p:scale>
        <p:origin x="108" y="128"/>
      </p:cViewPr>
      <p:guideLst>
        <p:guide orient="horz" pos="1619"/>
        <p:guide pos="2872"/>
      </p:guideLst>
    </p:cSldViewPr>
  </p:slideViewPr>
  <p:notesTextViewPr>
    <p:cViewPr>
      <p:scale>
        <a:sx n="1" d="1"/>
        <a:sy n="1" d="1"/>
      </p:scale>
      <p:origin x="0" y="0"/>
    </p:cViewPr>
  </p:notesTextViewPr>
  <p:notesViewPr>
    <p:cSldViewPr>
      <p:cViewPr varScale="1">
        <p:scale>
          <a:sx n="70" d="100"/>
          <a:sy n="70" d="100"/>
        </p:scale>
        <p:origin x="190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0062092-B6D7-4DC7-834F-4D23C5DEF101}" type="datetimeFigureOut">
              <a:rPr lang="zh-CN" altLang="en-US"/>
              <a:pPr>
                <a:defRPr/>
              </a:pPr>
              <a:t>2017-07-22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422469E-89B0-407A-B2F5-A3C33D89E207}" type="slidenum">
              <a:rPr lang="zh-CN" altLang="en-US"/>
              <a:pPr>
                <a:defRPr/>
              </a:pPr>
              <a:t>‹#›</a:t>
            </a:fld>
            <a:endParaRPr lang="zh-CN" altLang="en-US"/>
          </a:p>
        </p:txBody>
      </p:sp>
    </p:spTree>
    <p:extLst>
      <p:ext uri="{BB962C8B-B14F-4D97-AF65-F5344CB8AC3E}">
        <p14:creationId xmlns:p14="http://schemas.microsoft.com/office/powerpoint/2010/main" val="163274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3D356E6-00EF-4207-BEE7-297BDCF79B44}" type="datetimeFigureOut">
              <a:rPr lang="zh-CN" altLang="en-US"/>
              <a:pPr>
                <a:defRPr/>
              </a:pPr>
              <a:t>2017-07-22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705EA365-5F6D-4A47-B9A9-705A75AFF63A}" type="slidenum">
              <a:rPr lang="zh-CN" altLang="en-US"/>
              <a:pPr>
                <a:defRPr/>
              </a:pPr>
              <a:t>‹#›</a:t>
            </a:fld>
            <a:endParaRPr lang="zh-CN" altLang="en-US"/>
          </a:p>
        </p:txBody>
      </p:sp>
    </p:spTree>
    <p:extLst>
      <p:ext uri="{BB962C8B-B14F-4D97-AF65-F5344CB8AC3E}">
        <p14:creationId xmlns:p14="http://schemas.microsoft.com/office/powerpoint/2010/main" val="1916727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05EA365-5F6D-4A47-B9A9-705A75AFF63A}" type="slidenum">
              <a:rPr lang="zh-CN" altLang="en-US" smtClean="0"/>
              <a:pPr>
                <a:defRPr/>
              </a:pPr>
              <a:t>6</a:t>
            </a:fld>
            <a:endParaRPr lang="zh-CN" altLang="en-US"/>
          </a:p>
        </p:txBody>
      </p:sp>
    </p:spTree>
    <p:extLst>
      <p:ext uri="{BB962C8B-B14F-4D97-AF65-F5344CB8AC3E}">
        <p14:creationId xmlns:p14="http://schemas.microsoft.com/office/powerpoint/2010/main" val="1766190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05EA365-5F6D-4A47-B9A9-705A75AFF63A}" type="slidenum">
              <a:rPr lang="zh-CN" altLang="en-US" smtClean="0"/>
              <a:pPr>
                <a:defRPr/>
              </a:pPr>
              <a:t>10</a:t>
            </a:fld>
            <a:endParaRPr lang="zh-CN" altLang="en-US"/>
          </a:p>
        </p:txBody>
      </p:sp>
    </p:spTree>
    <p:extLst>
      <p:ext uri="{BB962C8B-B14F-4D97-AF65-F5344CB8AC3E}">
        <p14:creationId xmlns:p14="http://schemas.microsoft.com/office/powerpoint/2010/main" val="224370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A96E8647-548A-4A30-AFBA-E9B87E88D64C}" type="datetimeFigureOut">
              <a:rPr lang="zh-CN" altLang="en-US"/>
              <a:pPr>
                <a:defRPr/>
              </a:pPr>
              <a:t>2017-07-22</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40B9EC8-6A91-4399-A524-B332F5109FDC}" type="slidenum">
              <a:rPr lang="zh-CN" altLang="en-US"/>
              <a:pPr>
                <a:defRPr/>
              </a:pPr>
              <a:t>‹#›</a:t>
            </a:fld>
            <a:endParaRPr lang="zh-CN" altLang="en-US"/>
          </a:p>
        </p:txBody>
      </p:sp>
    </p:spTree>
    <p:extLst>
      <p:ext uri="{BB962C8B-B14F-4D97-AF65-F5344CB8AC3E}">
        <p14:creationId xmlns:p14="http://schemas.microsoft.com/office/powerpoint/2010/main" val="368995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329B222E-DE2F-45E5-8953-B46CB84413BD}" type="datetimeFigureOut">
              <a:rPr lang="zh-CN" altLang="en-US"/>
              <a:pPr>
                <a:defRPr/>
              </a:pPr>
              <a:t>2017-07-22</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3410FF0-99C8-40D6-9C62-E678CF271900}" type="slidenum">
              <a:rPr lang="zh-CN" altLang="en-US"/>
              <a:pPr>
                <a:defRPr/>
              </a:pPr>
              <a:t>‹#›</a:t>
            </a:fld>
            <a:endParaRPr lang="zh-CN" altLang="en-US"/>
          </a:p>
        </p:txBody>
      </p:sp>
    </p:spTree>
    <p:extLst>
      <p:ext uri="{BB962C8B-B14F-4D97-AF65-F5344CB8AC3E}">
        <p14:creationId xmlns:p14="http://schemas.microsoft.com/office/powerpoint/2010/main" val="73007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4638"/>
            <a:ext cx="5762625" cy="435768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09AEA5FB-E9CF-498E-B458-2D2F7E426637}" type="datetimeFigureOut">
              <a:rPr lang="zh-CN" altLang="en-US"/>
              <a:pPr>
                <a:defRPr/>
              </a:pPr>
              <a:t>2017-07-22</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1A1AF61-4BF6-4F38-A156-A8AB50E62BB4}" type="slidenum">
              <a:rPr lang="zh-CN" altLang="en-US"/>
              <a:pPr>
                <a:defRPr/>
              </a:pPr>
              <a:t>‹#›</a:t>
            </a:fld>
            <a:endParaRPr lang="zh-CN" altLang="en-US"/>
          </a:p>
        </p:txBody>
      </p:sp>
    </p:spTree>
    <p:extLst>
      <p:ext uri="{BB962C8B-B14F-4D97-AF65-F5344CB8AC3E}">
        <p14:creationId xmlns:p14="http://schemas.microsoft.com/office/powerpoint/2010/main" val="3019021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70013"/>
            <a:ext cx="788670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DD72A711-3B29-4B25-8C9C-9739E6B0AFE4}" type="datetimeFigureOut">
              <a:rPr lang="zh-CN" altLang="en-US"/>
              <a:pPr>
                <a:defRPr/>
              </a:pPr>
              <a:t>2017-07-22</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B85A412-0BA2-4215-AF9D-FF63B8CC2F9F}" type="slidenum">
              <a:rPr lang="zh-CN" altLang="en-US"/>
              <a:pPr>
                <a:defRPr/>
              </a:pPr>
              <a:t>‹#›</a:t>
            </a:fld>
            <a:endParaRPr lang="zh-CN" altLang="en-US"/>
          </a:p>
        </p:txBody>
      </p:sp>
    </p:spTree>
    <p:extLst>
      <p:ext uri="{BB962C8B-B14F-4D97-AF65-F5344CB8AC3E}">
        <p14:creationId xmlns:p14="http://schemas.microsoft.com/office/powerpoint/2010/main" val="312729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42DDBF3A-F6CA-4B76-BF26-023ED01C6E86}" type="datetimeFigureOut">
              <a:rPr lang="zh-CN" altLang="en-US"/>
              <a:pPr>
                <a:defRPr/>
              </a:pPr>
              <a:t>2017-07-22</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58F94610-24C3-43B6-BCF8-1ABFDEB7A343}" type="slidenum">
              <a:rPr lang="zh-CN" altLang="en-US"/>
              <a:pPr>
                <a:defRPr/>
              </a:pPr>
              <a:t>‹#›</a:t>
            </a:fld>
            <a:endParaRPr lang="zh-CN" altLang="en-US"/>
          </a:p>
        </p:txBody>
      </p:sp>
    </p:spTree>
    <p:extLst>
      <p:ext uri="{BB962C8B-B14F-4D97-AF65-F5344CB8AC3E}">
        <p14:creationId xmlns:p14="http://schemas.microsoft.com/office/powerpoint/2010/main" val="415061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5AC8DE21-8F51-4B05-A169-76F851985B62}" type="datetimeFigureOut">
              <a:rPr lang="zh-CN" altLang="en-US"/>
              <a:pPr>
                <a:defRPr/>
              </a:pPr>
              <a:t>2017-07-22</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5EB2F8F6-3CBB-419B-B623-E75ADD332005}" type="slidenum">
              <a:rPr lang="zh-CN" altLang="en-US"/>
              <a:pPr>
                <a:defRPr/>
              </a:pPr>
              <a:t>‹#›</a:t>
            </a:fld>
            <a:endParaRPr lang="zh-CN" altLang="en-US"/>
          </a:p>
        </p:txBody>
      </p:sp>
    </p:spTree>
    <p:extLst>
      <p:ext uri="{BB962C8B-B14F-4D97-AF65-F5344CB8AC3E}">
        <p14:creationId xmlns:p14="http://schemas.microsoft.com/office/powerpoint/2010/main" val="166309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9600"/>
            <a:ext cx="3868737"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EECF61F2-56C7-4F81-8722-C428C579CFAC}" type="datetimeFigureOut">
              <a:rPr lang="zh-CN" altLang="en-US"/>
              <a:pPr>
                <a:defRPr/>
              </a:pPr>
              <a:t>2017-07-22</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A62D79DC-8683-4F69-8EF3-CA1163E9C2F8}" type="slidenum">
              <a:rPr lang="zh-CN" altLang="en-US"/>
              <a:pPr>
                <a:defRPr/>
              </a:pPr>
              <a:t>‹#›</a:t>
            </a:fld>
            <a:endParaRPr lang="zh-CN" altLang="en-US"/>
          </a:p>
        </p:txBody>
      </p:sp>
    </p:spTree>
    <p:extLst>
      <p:ext uri="{BB962C8B-B14F-4D97-AF65-F5344CB8AC3E}">
        <p14:creationId xmlns:p14="http://schemas.microsoft.com/office/powerpoint/2010/main" val="334536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BCECA7C5-8D85-4CFF-9E77-C7A58E310708}" type="datetimeFigureOut">
              <a:rPr lang="zh-CN" altLang="en-US"/>
              <a:pPr>
                <a:defRPr/>
              </a:pPr>
              <a:t>2017-07-22</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0DE043B4-C297-4D70-AF90-B8639B639D2B}" type="slidenum">
              <a:rPr lang="zh-CN" altLang="en-US"/>
              <a:pPr>
                <a:defRPr/>
              </a:pPr>
              <a:t>‹#›</a:t>
            </a:fld>
            <a:endParaRPr lang="zh-CN" altLang="en-US"/>
          </a:p>
        </p:txBody>
      </p:sp>
    </p:spTree>
    <p:extLst>
      <p:ext uri="{BB962C8B-B14F-4D97-AF65-F5344CB8AC3E}">
        <p14:creationId xmlns:p14="http://schemas.microsoft.com/office/powerpoint/2010/main" val="318683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62512A70-4C8C-41DF-A2A5-AD01D8B1D4BB}" type="datetimeFigureOut">
              <a:rPr lang="zh-CN" altLang="en-US"/>
              <a:pPr>
                <a:defRPr/>
              </a:pPr>
              <a:t>2017-07-22</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399D6D9C-AA10-4533-81B2-CC3B97D27A6E}" type="slidenum">
              <a:rPr lang="zh-CN" altLang="en-US"/>
              <a:pPr>
                <a:defRPr/>
              </a:pPr>
              <a:t>‹#›</a:t>
            </a:fld>
            <a:endParaRPr lang="zh-CN" altLang="en-US"/>
          </a:p>
        </p:txBody>
      </p:sp>
    </p:spTree>
    <p:extLst>
      <p:ext uri="{BB962C8B-B14F-4D97-AF65-F5344CB8AC3E}">
        <p14:creationId xmlns:p14="http://schemas.microsoft.com/office/powerpoint/2010/main" val="90708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E875CC59-4079-4D66-B88F-776AFDFA4681}" type="datetimeFigureOut">
              <a:rPr lang="zh-CN" altLang="en-US"/>
              <a:pPr>
                <a:defRPr/>
              </a:pPr>
              <a:t>2017-07-22</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3685E522-FEFA-428A-89C1-103D4E0A0FC5}" type="slidenum">
              <a:rPr lang="zh-CN" altLang="en-US"/>
              <a:pPr>
                <a:defRPr/>
              </a:pPr>
              <a:t>‹#›</a:t>
            </a:fld>
            <a:endParaRPr lang="zh-CN" altLang="en-US"/>
          </a:p>
        </p:txBody>
      </p:sp>
    </p:spTree>
    <p:extLst>
      <p:ext uri="{BB962C8B-B14F-4D97-AF65-F5344CB8AC3E}">
        <p14:creationId xmlns:p14="http://schemas.microsoft.com/office/powerpoint/2010/main" val="183173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5" name="图片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67238" y="256698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6" name="日期占位符 3"/>
          <p:cNvSpPr>
            <a:spLocks noGrp="1" noChangeArrowheads="1"/>
          </p:cNvSpPr>
          <p:nvPr>
            <p:ph type="dt" sz="half" idx="10"/>
          </p:nvPr>
        </p:nvSpPr>
        <p:spPr/>
        <p:txBody>
          <a:bodyPr/>
          <a:lstStyle>
            <a:lvl1pPr>
              <a:defRPr/>
            </a:lvl1pPr>
          </a:lstStyle>
          <a:p>
            <a:pPr>
              <a:defRPr/>
            </a:pPr>
            <a:fld id="{E8C3E397-C7A1-4F60-A821-70C201446A8D}" type="datetimeFigureOut">
              <a:rPr lang="zh-CN" altLang="en-US"/>
              <a:pPr>
                <a:defRPr/>
              </a:pPr>
              <a:t>2017-07-22</a:t>
            </a:fld>
            <a:endParaRPr lang="zh-CN" altLang="en-US"/>
          </a:p>
        </p:txBody>
      </p:sp>
      <p:sp>
        <p:nvSpPr>
          <p:cNvPr id="7"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8" name="灯片编号占位符 5"/>
          <p:cNvSpPr>
            <a:spLocks noGrp="1" noChangeArrowheads="1"/>
          </p:cNvSpPr>
          <p:nvPr>
            <p:ph type="sldNum" sz="quarter" idx="12"/>
          </p:nvPr>
        </p:nvSpPr>
        <p:spPr/>
        <p:txBody>
          <a:bodyPr/>
          <a:lstStyle>
            <a:lvl1pPr>
              <a:defRPr/>
            </a:lvl1pPr>
          </a:lstStyle>
          <a:p>
            <a:pPr>
              <a:defRPr/>
            </a:pPr>
            <a:fld id="{0FDB7738-3A2E-4E64-BD77-E3D72D0811D3}" type="slidenum">
              <a:rPr lang="zh-CN" altLang="en-US"/>
              <a:pPr>
                <a:defRPr/>
              </a:pPr>
              <a:t>‹#›</a:t>
            </a:fld>
            <a:endParaRPr lang="zh-CN" altLang="en-US"/>
          </a:p>
        </p:txBody>
      </p:sp>
    </p:spTree>
    <p:extLst>
      <p:ext uri="{BB962C8B-B14F-4D97-AF65-F5344CB8AC3E}">
        <p14:creationId xmlns:p14="http://schemas.microsoft.com/office/powerpoint/2010/main" val="83036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9B21EDD6-B932-4D63-BBB5-AA1B85DD0BDC}" type="datetimeFigureOut">
              <a:rPr lang="zh-CN" altLang="en-US"/>
              <a:pPr>
                <a:defRPr/>
              </a:pPr>
              <a:t>2017-07-22</a:t>
            </a:fld>
            <a:endParaRPr lang="zh-CN" altLang="en-US"/>
          </a:p>
        </p:txBody>
      </p:sp>
      <p:sp>
        <p:nvSpPr>
          <p:cNvPr id="1027"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en-US"/>
          </a:p>
        </p:txBody>
      </p:sp>
      <p:sp>
        <p:nvSpPr>
          <p:cNvPr id="1028"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a:solidFill>
                  <a:srgbClr val="898989"/>
                </a:solidFill>
              </a:defRPr>
            </a:lvl1pPr>
          </a:lstStyle>
          <a:p>
            <a:pPr>
              <a:defRPr/>
            </a:pPr>
            <a:fld id="{3F8D0C88-94C0-4299-8E4C-A0BBD35D0447}" type="slidenum">
              <a:rPr lang="zh-CN" altLang="en-US"/>
              <a:pPr>
                <a:defRPr/>
              </a:pPr>
              <a:t>‹#›</a:t>
            </a:fld>
            <a:endParaRPr lang="zh-CN" altLang="en-US"/>
          </a:p>
        </p:txBody>
      </p:sp>
      <p:pic>
        <p:nvPicPr>
          <p:cNvPr id="1029" name="Picture 9" descr="C:\Documents and Settings\Administrator\桌面\素材CNN sccnn.com 388XXC2.jpg"/>
          <p:cNvPicPr>
            <a:picLocks noChangeAspect="1" noChangeArrowheads="1"/>
          </p:cNvPicPr>
          <p:nvPr userDrawn="1"/>
        </p:nvPicPr>
        <p:blipFill>
          <a:blip r:embed="rId13">
            <a:extLst>
              <a:ext uri="{28A0092B-C50C-407E-A947-70E740481C1C}">
                <a14:useLocalDpi xmlns:a14="http://schemas.microsoft.com/office/drawing/2010/main" val="0"/>
              </a:ext>
            </a:extLst>
          </a:blip>
          <a:srcRect l="1215" t="14693" b="859"/>
          <a:stretch>
            <a:fillRect/>
          </a:stretch>
        </p:blipFill>
        <p:spPr bwMode="auto">
          <a:xfrm>
            <a:off x="-20638" y="0"/>
            <a:ext cx="9164638"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0" name="Group 6"/>
          <p:cNvGrpSpPr>
            <a:grpSpLocks/>
          </p:cNvGrpSpPr>
          <p:nvPr userDrawn="1"/>
        </p:nvGrpSpPr>
        <p:grpSpPr bwMode="auto">
          <a:xfrm>
            <a:off x="-4763" y="0"/>
            <a:ext cx="9172576" cy="5145088"/>
            <a:chOff x="0" y="0"/>
            <a:chExt cx="5783" cy="3245"/>
          </a:xfrm>
        </p:grpSpPr>
        <p:pic>
          <p:nvPicPr>
            <p:cNvPr id="1037" name="矩形 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83" cy="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8"/>
            <p:cNvSpPr txBox="1">
              <a:spLocks noChangeArrowheads="1"/>
            </p:cNvSpPr>
            <p:nvPr/>
          </p:nvSpPr>
          <p:spPr bwMode="auto">
            <a:xfrm>
              <a:off x="0" y="-2"/>
              <a:ext cx="5783" cy="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endParaRPr>
            </a:p>
          </p:txBody>
        </p:sp>
      </p:grpSp>
      <p:sp>
        <p:nvSpPr>
          <p:cNvPr id="1033" name="矩形 8"/>
          <p:cNvSpPr>
            <a:spLocks noChangeArrowheads="1"/>
          </p:cNvSpPr>
          <p:nvPr userDrawn="1"/>
        </p:nvSpPr>
        <p:spPr bwMode="auto">
          <a:xfrm>
            <a:off x="-20638" y="4924425"/>
            <a:ext cx="9164638" cy="182563"/>
          </a:xfrm>
          <a:prstGeom prst="rect">
            <a:avLst/>
          </a:prstGeom>
          <a:solidFill>
            <a:srgbClr val="7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endParaRPr>
          </a:p>
        </p:txBody>
      </p:sp>
      <p:sp>
        <p:nvSpPr>
          <p:cNvPr id="1034" name="矩形 9"/>
          <p:cNvSpPr>
            <a:spLocks noChangeArrowheads="1"/>
          </p:cNvSpPr>
          <p:nvPr userDrawn="1"/>
        </p:nvSpPr>
        <p:spPr bwMode="auto">
          <a:xfrm>
            <a:off x="-20638" y="4953000"/>
            <a:ext cx="9164638" cy="1905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endParaRPr>
          </a:p>
        </p:txBody>
      </p:sp>
      <p:cxnSp>
        <p:nvCxnSpPr>
          <p:cNvPr id="2" name="直接连接符 11"/>
          <p:cNvCxnSpPr>
            <a:cxnSpLocks noChangeShapeType="1"/>
          </p:cNvCxnSpPr>
          <p:nvPr userDrawn="1"/>
        </p:nvCxnSpPr>
        <p:spPr bwMode="auto">
          <a:xfrm>
            <a:off x="611560" y="0"/>
            <a:ext cx="0" cy="546100"/>
          </a:xfrm>
          <a:prstGeom prst="line">
            <a:avLst/>
          </a:prstGeom>
          <a:noFill/>
          <a:ln w="9525">
            <a:solidFill>
              <a:srgbClr val="262626"/>
            </a:solidFill>
            <a:round/>
            <a:headEnd/>
            <a:tailEnd/>
          </a:ln>
          <a:extLst>
            <a:ext uri="{909E8E84-426E-40DD-AFC4-6F175D3DCCD1}">
              <a14:hiddenFill xmlns:a14="http://schemas.microsoft.com/office/drawing/2010/main">
                <a:noFill/>
              </a14:hiddenFill>
            </a:ext>
          </a:extLst>
        </p:spPr>
      </p:cxnSp>
      <p:pic>
        <p:nvPicPr>
          <p:cNvPr id="3" name="Picture 1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132638" y="4027488"/>
            <a:ext cx="18319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p:cNvSpPr>
            <a:spLocks noChangeArrowheads="1"/>
          </p:cNvSpPr>
          <p:nvPr userDrawn="1"/>
        </p:nvSpPr>
        <p:spPr bwMode="auto">
          <a:xfrm>
            <a:off x="7596336" y="484188"/>
            <a:ext cx="1465114"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30000"/>
              </a:spcBef>
              <a:buClr>
                <a:srgbClr val="336699"/>
              </a:buClr>
              <a:buSzPct val="55000"/>
              <a:buFont typeface="Wingdings" panose="05000000000000000000" pitchFamily="2" charset="2"/>
              <a:buNone/>
              <a:defRPr/>
            </a:pPr>
            <a:r>
              <a:rPr lang="en-US" altLang="zh-CN" sz="1000" dirty="0">
                <a:solidFill>
                  <a:srgbClr val="FF0000"/>
                </a:solidFill>
                <a:latin typeface="微软雅黑" panose="020B0503020204020204" pitchFamily="34" charset="-122"/>
                <a:ea typeface="微软雅黑" panose="020B0503020204020204" pitchFamily="34" charset="-122"/>
              </a:rPr>
              <a:t>Stock code</a:t>
            </a:r>
            <a:r>
              <a:rPr lang="zh-CN" altLang="en-US" sz="1000" dirty="0">
                <a:solidFill>
                  <a:srgbClr val="FF0000"/>
                </a:solidFill>
                <a:latin typeface="微软雅黑" panose="020B0503020204020204" pitchFamily="34" charset="-122"/>
                <a:ea typeface="微软雅黑" panose="020B0503020204020204" pitchFamily="34" charset="-122"/>
              </a:rPr>
              <a:t>：</a:t>
            </a:r>
            <a:r>
              <a:rPr lang="en-US" altLang="zh-CN" sz="1000" dirty="0">
                <a:solidFill>
                  <a:srgbClr val="FF0000"/>
                </a:solidFill>
                <a:latin typeface="微软雅黑" panose="020B0503020204020204" pitchFamily="34" charset="-122"/>
                <a:ea typeface="微软雅黑" panose="020B0503020204020204" pitchFamily="34" charset="-122"/>
              </a:rPr>
              <a:t>831095</a:t>
            </a:r>
            <a:endParaRPr lang="zh-CN" altLang="en-US" sz="1000" dirty="0">
              <a:solidFill>
                <a:srgbClr val="FF0000"/>
              </a:solidFill>
              <a:latin typeface="微软雅黑" panose="020B0503020204020204" pitchFamily="34" charset="-122"/>
              <a:ea typeface="微软雅黑" panose="020B0503020204020204" pitchFamily="34" charset="-122"/>
            </a:endParaRPr>
          </a:p>
        </p:txBody>
      </p:sp>
      <p:pic>
        <p:nvPicPr>
          <p:cNvPr id="1036" name="Picture 15" descr="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675563" y="44450"/>
            <a:ext cx="1504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5" r:id="rId9"/>
    <p:sldLayoutId id="2147484053" r:id="rId10"/>
    <p:sldLayoutId id="214748405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76.jpeg"/><Relationship Id="rId26" Type="http://schemas.openxmlformats.org/officeDocument/2006/relationships/image" Target="../media/image84.jpeg"/><Relationship Id="rId3" Type="http://schemas.openxmlformats.org/officeDocument/2006/relationships/image" Target="../media/image61.jpeg"/><Relationship Id="rId21" Type="http://schemas.openxmlformats.org/officeDocument/2006/relationships/image" Target="../media/image79.jpeg"/><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jpeg"/><Relationship Id="rId25" Type="http://schemas.openxmlformats.org/officeDocument/2006/relationships/image" Target="../media/image83.jpeg"/><Relationship Id="rId2" Type="http://schemas.openxmlformats.org/officeDocument/2006/relationships/image" Target="../media/image60.jpeg"/><Relationship Id="rId16" Type="http://schemas.openxmlformats.org/officeDocument/2006/relationships/image" Target="../media/image74.jpeg"/><Relationship Id="rId20"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jpeg"/><Relationship Id="rId24" Type="http://schemas.openxmlformats.org/officeDocument/2006/relationships/image" Target="../media/image82.jpeg"/><Relationship Id="rId5" Type="http://schemas.openxmlformats.org/officeDocument/2006/relationships/image" Target="../media/image63.jpeg"/><Relationship Id="rId15" Type="http://schemas.openxmlformats.org/officeDocument/2006/relationships/image" Target="../media/image73.jpeg"/><Relationship Id="rId23" Type="http://schemas.openxmlformats.org/officeDocument/2006/relationships/image" Target="../media/image81.jpeg"/><Relationship Id="rId28" Type="http://schemas.openxmlformats.org/officeDocument/2006/relationships/image" Target="../media/image86.jpeg"/><Relationship Id="rId10" Type="http://schemas.openxmlformats.org/officeDocument/2006/relationships/image" Target="../media/image68.jpeg"/><Relationship Id="rId19" Type="http://schemas.openxmlformats.org/officeDocument/2006/relationships/image" Target="../media/image77.jpe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 Id="rId22" Type="http://schemas.openxmlformats.org/officeDocument/2006/relationships/image" Target="../media/image80.jpeg"/><Relationship Id="rId27" Type="http://schemas.openxmlformats.org/officeDocument/2006/relationships/image" Target="../media/image85.jpeg"/></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09.jpeg"/><Relationship Id="rId18" Type="http://schemas.openxmlformats.org/officeDocument/2006/relationships/image" Target="../media/image114.jpeg"/><Relationship Id="rId3" Type="http://schemas.openxmlformats.org/officeDocument/2006/relationships/image" Target="../media/image102.jpeg"/><Relationship Id="rId7" Type="http://schemas.openxmlformats.org/officeDocument/2006/relationships/hyperlink" Target="http://www.chinanet.cc/store/content.php?module=content_newsdetail&amp;news_id=30" TargetMode="External"/><Relationship Id="rId12" Type="http://schemas.openxmlformats.org/officeDocument/2006/relationships/image" Target="../media/image108.jpeg"/><Relationship Id="rId17" Type="http://schemas.openxmlformats.org/officeDocument/2006/relationships/image" Target="../media/image113.jpeg"/><Relationship Id="rId2" Type="http://schemas.openxmlformats.org/officeDocument/2006/relationships/image" Target="../media/image101.jpeg"/><Relationship Id="rId16"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7.jpeg"/><Relationship Id="rId5" Type="http://schemas.openxmlformats.org/officeDocument/2006/relationships/hyperlink" Target="http://www.chinanet.cc/help/NanJingYanTaoHui-1/DSC_0093.JPG" TargetMode="External"/><Relationship Id="rId15" Type="http://schemas.openxmlformats.org/officeDocument/2006/relationships/image" Target="../media/image111.jpeg"/><Relationship Id="rId10" Type="http://schemas.openxmlformats.org/officeDocument/2006/relationships/image" Target="../media/image106.jpeg"/><Relationship Id="rId19" Type="http://schemas.openxmlformats.org/officeDocument/2006/relationships/image" Target="../media/image115.jpeg"/><Relationship Id="rId4" Type="http://schemas.openxmlformats.org/officeDocument/2006/relationships/image" Target="../media/image103.jpeg"/><Relationship Id="rId9" Type="http://schemas.openxmlformats.org/officeDocument/2006/relationships/hyperlink" Target="http://www.idcquan.com/fwsdt/715926.html" TargetMode="External"/><Relationship Id="rId14" Type="http://schemas.openxmlformats.org/officeDocument/2006/relationships/image" Target="../media/image1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chinanet.cc/"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539552" y="206375"/>
            <a:ext cx="78488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defRPr/>
            </a:pPr>
            <a:r>
              <a:rPr lang="en-US" altLang="zh-CN" sz="1600" dirty="0">
                <a:solidFill>
                  <a:schemeClr val="tx2">
                    <a:lumMod val="60000"/>
                    <a:lumOff val="40000"/>
                  </a:schemeClr>
                </a:solidFill>
                <a:latin typeface="微软雅黑" panose="020B0503020204020204" pitchFamily="34" charset="-122"/>
                <a:ea typeface="微软雅黑" panose="020B0503020204020204" pitchFamily="34" charset="-122"/>
              </a:rPr>
              <a:t> </a:t>
            </a:r>
            <a:r>
              <a:rPr lang="en-US" altLang="zh-CN" sz="1600"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WWW.ChinaNet.CC    </a:t>
            </a:r>
            <a:r>
              <a:rPr lang="zh-CN" altLang="en-US" sz="1600"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600"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CHINANET TECHNOLOGY (SUZHOU) CO., LTD</a:t>
            </a:r>
            <a:endParaRPr lang="zh-CN" altLang="en-US" sz="1600" dirty="0">
              <a:solidFill>
                <a:schemeClr val="tx2">
                  <a:lumMod val="60000"/>
                  <a:lumOff val="4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123" name="Line 3"/>
          <p:cNvSpPr>
            <a:spLocks noChangeShapeType="1"/>
          </p:cNvSpPr>
          <p:nvPr/>
        </p:nvSpPr>
        <p:spPr bwMode="auto">
          <a:xfrm>
            <a:off x="683568" y="555625"/>
            <a:ext cx="5688012" cy="2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5125" name="Group 7"/>
          <p:cNvGrpSpPr>
            <a:grpSpLocks/>
          </p:cNvGrpSpPr>
          <p:nvPr/>
        </p:nvGrpSpPr>
        <p:grpSpPr bwMode="auto">
          <a:xfrm>
            <a:off x="6350" y="854076"/>
            <a:ext cx="9137650" cy="452437"/>
            <a:chOff x="0" y="0"/>
            <a:chExt cx="9171442" cy="421382"/>
          </a:xfrm>
        </p:grpSpPr>
        <p:cxnSp>
          <p:nvCxnSpPr>
            <p:cNvPr id="5128" name="直接连接符 7"/>
            <p:cNvCxnSpPr>
              <a:cxnSpLocks noChangeShapeType="1"/>
            </p:cNvCxnSpPr>
            <p:nvPr/>
          </p:nvCxnSpPr>
          <p:spPr bwMode="auto">
            <a:xfrm>
              <a:off x="9525" y="0"/>
              <a:ext cx="9144453" cy="0"/>
            </a:xfrm>
            <a:prstGeom prst="line">
              <a:avLst/>
            </a:prstGeom>
            <a:noFill/>
            <a:ln w="3175">
              <a:solidFill>
                <a:srgbClr val="C00000"/>
              </a:solidFill>
              <a:round/>
              <a:headEnd/>
              <a:tailEnd/>
            </a:ln>
            <a:extLst>
              <a:ext uri="{909E8E84-426E-40DD-AFC4-6F175D3DCCD1}">
                <a14:hiddenFill xmlns:a14="http://schemas.microsoft.com/office/drawing/2010/main">
                  <a:noFill/>
                </a14:hiddenFill>
              </a:ext>
            </a:extLst>
          </p:spPr>
        </p:cxnSp>
        <p:sp>
          <p:nvSpPr>
            <p:cNvPr id="5129" name="矩形 8"/>
            <p:cNvSpPr>
              <a:spLocks noChangeArrowheads="1"/>
            </p:cNvSpPr>
            <p:nvPr/>
          </p:nvSpPr>
          <p:spPr bwMode="auto">
            <a:xfrm>
              <a:off x="0" y="28622"/>
              <a:ext cx="9171442" cy="392760"/>
            </a:xfrm>
            <a:prstGeom prst="rect">
              <a:avLst/>
            </a:prstGeom>
            <a:solidFill>
              <a:srgbClr val="C00000"/>
            </a:solidFill>
            <a:ln>
              <a:noFill/>
            </a:ln>
            <a:effectLst>
              <a:outerShdw dist="38100" dir="2700000" algn="ctr"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760000"/>
                </a:solidFill>
              </a:endParaRPr>
            </a:p>
          </p:txBody>
        </p:sp>
      </p:grpSp>
      <p:sp>
        <p:nvSpPr>
          <p:cNvPr id="12" name="矩形 11"/>
          <p:cNvSpPr/>
          <p:nvPr/>
        </p:nvSpPr>
        <p:spPr>
          <a:xfrm>
            <a:off x="4355976" y="2025398"/>
            <a:ext cx="4536504" cy="938719"/>
          </a:xfrm>
          <a:prstGeom prst="rect">
            <a:avLst/>
          </a:prstGeom>
        </p:spPr>
        <p:txBody>
          <a:bodyPr wrap="square">
            <a:spAutoFit/>
          </a:bodyPr>
          <a:lstStyle/>
          <a:p>
            <a:pPr indent="228600">
              <a:lnSpc>
                <a:spcPts val="2200"/>
              </a:lnSpc>
              <a:spcAft>
                <a:spcPts val="0"/>
              </a:spcAft>
              <a:defRPr/>
            </a:pPr>
            <a:br>
              <a:rPr lang="en-US" altLang="zh-CN" sz="2000" b="1" dirty="0">
                <a:latin typeface="Arial" panose="020B0604020202020204" pitchFamily="34" charset="0"/>
                <a:ea typeface="微软雅黑" panose="020B0503020204020204" pitchFamily="34" charset="-122"/>
                <a:cs typeface="Arial" panose="020B0604020202020204" pitchFamily="34" charset="0"/>
              </a:rPr>
            </a:br>
            <a:r>
              <a:rPr lang="en-US" altLang="zh-CN" sz="2000" b="1" dirty="0">
                <a:latin typeface="Arial" panose="020B0604020202020204" pitchFamily="34" charset="0"/>
                <a:ea typeface="微软雅黑" panose="020B0503020204020204" pitchFamily="34" charset="-122"/>
                <a:cs typeface="Arial" panose="020B0604020202020204" pitchFamily="34" charset="0"/>
              </a:rPr>
              <a:t>Cloud computing data center and Internet + service provider</a:t>
            </a:r>
            <a:endParaRPr lang="zh-CN" altLang="zh-CN" sz="2000" b="1" kern="100" dirty="0">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484188"/>
            <a:ext cx="466248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611560" y="227013"/>
            <a:ext cx="33575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conditions do we have?</a:t>
            </a:r>
            <a:endParaRPr lang="zh-CN" altLang="en-US"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315"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148" name="Text Box 4"/>
          <p:cNvSpPr txBox="1">
            <a:spLocks noChangeArrowheads="1"/>
          </p:cNvSpPr>
          <p:nvPr/>
        </p:nvSpPr>
        <p:spPr bwMode="auto">
          <a:xfrm>
            <a:off x="1238250" y="1527175"/>
            <a:ext cx="45577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defRPr/>
            </a:pPr>
            <a:r>
              <a:rPr lang="zh-CN" altLang="en-US" sz="1000" dirty="0">
                <a:solidFill>
                  <a:schemeClr val="bg1">
                    <a:lumMod val="95000"/>
                  </a:schemeClr>
                </a:solidFill>
              </a:rPr>
              <a:t>建议内容：</a:t>
            </a:r>
          </a:p>
          <a:p>
            <a:pPr eaLnBrk="1" hangingPunct="1">
              <a:buFont typeface="Arial" panose="020B0604020202020204" pitchFamily="34" charset="0"/>
              <a:buNone/>
              <a:defRPr/>
            </a:pPr>
            <a:endParaRPr lang="zh-CN" altLang="en-US" sz="1000" dirty="0">
              <a:solidFill>
                <a:schemeClr val="bg1">
                  <a:lumMod val="95000"/>
                </a:schemeClr>
              </a:solidFill>
            </a:endParaRPr>
          </a:p>
          <a:p>
            <a:pPr eaLnBrk="1" hangingPunct="1">
              <a:buSzPct val="100000"/>
              <a:buFont typeface="Wingdings" panose="05000000000000000000" pitchFamily="2" charset="2"/>
              <a:buChar char="Ø"/>
              <a:defRPr/>
            </a:pPr>
            <a:r>
              <a:rPr lang="zh-CN" altLang="en-US" sz="1000" dirty="0">
                <a:solidFill>
                  <a:schemeClr val="bg1">
                    <a:lumMod val="95000"/>
                  </a:schemeClr>
                </a:solidFill>
              </a:rPr>
              <a:t>可以用文字或者图示</a:t>
            </a:r>
          </a:p>
          <a:p>
            <a:pPr eaLnBrk="1" hangingPunct="1">
              <a:buSzPct val="100000"/>
              <a:buFont typeface="Wingdings" panose="05000000000000000000" pitchFamily="2" charset="2"/>
              <a:buChar char="Ø"/>
              <a:defRPr/>
            </a:pPr>
            <a:r>
              <a:rPr lang="zh-CN" altLang="en-US" sz="1000" dirty="0">
                <a:solidFill>
                  <a:schemeClr val="bg1">
                    <a:lumMod val="95000"/>
                  </a:schemeClr>
                </a:solidFill>
              </a:rPr>
              <a:t>扼要的说明公司具备明显优势（如品牌、技术、产能、市场渠道等）,目的是想别人听了想继续听下去</a:t>
            </a:r>
          </a:p>
          <a:p>
            <a:pPr eaLnBrk="1" hangingPunct="1">
              <a:buSzPct val="100000"/>
              <a:buFont typeface="Wingdings" panose="05000000000000000000" pitchFamily="2" charset="2"/>
              <a:buChar char="Ø"/>
              <a:defRPr/>
            </a:pPr>
            <a:endParaRPr lang="zh-CN" altLang="en-US" sz="1200" dirty="0">
              <a:solidFill>
                <a:schemeClr val="bg1">
                  <a:lumMod val="95000"/>
                </a:schemeClr>
              </a:solidFill>
            </a:endParaRPr>
          </a:p>
          <a:p>
            <a:pPr eaLnBrk="1" hangingPunct="1">
              <a:buFont typeface="Arial" panose="020B0604020202020204" pitchFamily="34" charset="0"/>
              <a:buNone/>
              <a:defRPr/>
            </a:pPr>
            <a:endParaRPr lang="zh-CN" altLang="en-US" dirty="0">
              <a:solidFill>
                <a:schemeClr val="bg1">
                  <a:lumMod val="95000"/>
                </a:schemeClr>
              </a:solidFill>
            </a:endParaRPr>
          </a:p>
        </p:txBody>
      </p:sp>
      <p:sp>
        <p:nvSpPr>
          <p:cNvPr id="13317" name="内容占位符 2"/>
          <p:cNvSpPr txBox="1">
            <a:spLocks/>
          </p:cNvSpPr>
          <p:nvPr/>
        </p:nvSpPr>
        <p:spPr bwMode="auto">
          <a:xfrm>
            <a:off x="899592" y="1217612"/>
            <a:ext cx="7776864"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宋体" panose="02010600030101010101" pitchFamily="2" charset="-122"/>
              </a:defRPr>
            </a:lvl1pPr>
            <a:lvl2pPr marL="442913" indent="-257175">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300" b="1" dirty="0">
                <a:latin typeface="Arial" panose="020B0604020202020204" pitchFamily="34" charset="0"/>
                <a:cs typeface="Arial" panose="020B0604020202020204" pitchFamily="34" charset="0"/>
              </a:rPr>
              <a:t>Professional brand: </a:t>
            </a:r>
            <a:r>
              <a:rPr lang="en-US" altLang="zh-CN" sz="1200" dirty="0">
                <a:latin typeface="Arial" panose="020B0604020202020204" pitchFamily="34" charset="0"/>
                <a:cs typeface="Arial" panose="020B0604020202020204" pitchFamily="34" charset="0"/>
              </a:rPr>
              <a:t>ChinaNet.CC international domain name trademark high value.</a:t>
            </a:r>
          </a:p>
          <a:p>
            <a:endParaRPr lang="en-US" altLang="zh-CN" sz="1200" b="1"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Focus industry: </a:t>
            </a:r>
            <a:r>
              <a:rPr lang="en-US" altLang="zh-CN" sz="1200" dirty="0">
                <a:latin typeface="Arial" panose="020B0604020202020204" pitchFamily="34" charset="0"/>
                <a:cs typeface="Arial" panose="020B0604020202020204" pitchFamily="34" charset="0"/>
              </a:rPr>
              <a:t>founded in 2002, we have focused on cloud computing data center for over ten years.</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International certification: </a:t>
            </a:r>
            <a:r>
              <a:rPr lang="en-US" altLang="zh-CN" sz="1200" dirty="0">
                <a:latin typeface="Arial" panose="020B0604020202020204" pitchFamily="34" charset="0"/>
                <a:cs typeface="Arial" panose="020B0604020202020204" pitchFamily="34" charset="0"/>
              </a:rPr>
              <a:t>the top international business certification of ICANN, only a few dozen in China.</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Fully qualified: </a:t>
            </a:r>
            <a:r>
              <a:rPr lang="en-US" altLang="zh-CN" sz="1200" dirty="0">
                <a:latin typeface="Arial" panose="020B0604020202020204" pitchFamily="34" charset="0"/>
                <a:cs typeface="Arial" panose="020B0604020202020204" pitchFamily="34" charset="0"/>
              </a:rPr>
              <a:t>owning telecom operation license B1 (IDC) + B2 (ISP + ICP).</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Product advantage: </a:t>
            </a:r>
            <a:r>
              <a:rPr lang="en-US" altLang="zh-CN" sz="1200" dirty="0">
                <a:latin typeface="Arial" panose="020B0604020202020204" pitchFamily="34" charset="0"/>
                <a:cs typeface="Arial" panose="020B0604020202020204" pitchFamily="34" charset="0"/>
              </a:rPr>
              <a:t>there are many cloud computing data centers, the production and supply of a dragon.</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Resource advantage: </a:t>
            </a:r>
            <a:r>
              <a:rPr lang="en-US" altLang="zh-CN" sz="1200" dirty="0">
                <a:latin typeface="Arial" panose="020B0604020202020204" pitchFamily="34" charset="0"/>
                <a:cs typeface="Arial" panose="020B0604020202020204" pitchFamily="34" charset="0"/>
              </a:rPr>
              <a:t>an international APNIC alliance member, with its own IP address and domain.</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Marketing advantages:</a:t>
            </a:r>
            <a:r>
              <a:rPr lang="en-US" altLang="zh-CN" sz="1200" dirty="0">
                <a:latin typeface="Arial" panose="020B0604020202020204" pitchFamily="34" charset="0"/>
                <a:cs typeface="Arial" panose="020B0604020202020204" pitchFamily="34" charset="0"/>
              </a:rPr>
              <a:t> automatic growth mode of e-commerce pipeline; Tens of thousands of members.</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Technical advantages: </a:t>
            </a:r>
            <a:r>
              <a:rPr lang="en-US" altLang="zh-CN" sz="1200" dirty="0">
                <a:latin typeface="Arial" panose="020B0604020202020204" pitchFamily="34" charset="0"/>
                <a:cs typeface="Arial" panose="020B0604020202020204" pitchFamily="34" charset="0"/>
              </a:rPr>
              <a:t>more than 20 software Copyrights have been awarded in the last three years, </a:t>
            </a:r>
          </a:p>
          <a:p>
            <a:r>
              <a:rPr lang="en-US" altLang="zh-CN" sz="1200" dirty="0">
                <a:latin typeface="Arial" panose="020B0604020202020204" pitchFamily="34" charset="0"/>
                <a:cs typeface="Arial" panose="020B0604020202020204" pitchFamily="34" charset="0"/>
              </a:rPr>
              <a:t>                                          leading the technology industry.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11560" y="227013"/>
            <a:ext cx="4464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Our unique competitive advantage?</a:t>
            </a:r>
            <a:endParaRPr lang="zh-CN" altLang="en-US"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文本框 3"/>
          <p:cNvSpPr txBox="1"/>
          <p:nvPr/>
        </p:nvSpPr>
        <p:spPr>
          <a:xfrm>
            <a:off x="688185" y="1203012"/>
            <a:ext cx="8348311" cy="2693045"/>
          </a:xfrm>
          <a:prstGeom prst="rect">
            <a:avLst/>
          </a:prstGeom>
          <a:noFill/>
        </p:spPr>
        <p:txBody>
          <a:bodyPr wrap="square" rtlCol="0">
            <a:spAutoFit/>
          </a:bodyPr>
          <a:lstStyle/>
          <a:p>
            <a:r>
              <a:rPr lang="en-US" altLang="zh-CN" sz="1300" b="1" dirty="0">
                <a:latin typeface="Arial" panose="020B0604020202020204" pitchFamily="34" charset="0"/>
                <a:cs typeface="Arial" panose="020B0604020202020204" pitchFamily="34" charset="0"/>
              </a:rPr>
              <a:t>Technology:</a:t>
            </a:r>
            <a:r>
              <a:rPr lang="en-US" altLang="zh-CN" sz="1200" dirty="0">
                <a:latin typeface="Arial" panose="020B0604020202020204" pitchFamily="34" charset="0"/>
                <a:cs typeface="Arial" panose="020B0604020202020204" pitchFamily="34" charset="0"/>
              </a:rPr>
              <a:t> more than 500,000 technical services are provided to global users.</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Research and development: </a:t>
            </a:r>
            <a:r>
              <a:rPr lang="en-US" altLang="zh-CN" sz="1200" dirty="0">
                <a:latin typeface="Arial" panose="020B0604020202020204" pitchFamily="34" charset="0"/>
                <a:cs typeface="Arial" panose="020B0604020202020204" pitchFamily="34" charset="0"/>
              </a:rPr>
              <a:t>21 pieces of software (cloud computing virtualization, software definition </a:t>
            </a:r>
            <a:r>
              <a:rPr lang="en-US" altLang="zh-CN" sz="1200" dirty="0" err="1">
                <a:latin typeface="Arial" panose="020B0604020202020204" pitchFamily="34" charset="0"/>
                <a:cs typeface="Arial" panose="020B0604020202020204" pitchFamily="34" charset="0"/>
              </a:rPr>
              <a:t>network,etc</a:t>
            </a:r>
            <a:r>
              <a:rPr lang="en-US" altLang="zh-CN" sz="1200" dirty="0">
                <a:latin typeface="Arial" panose="020B0604020202020204" pitchFamily="34" charset="0"/>
                <a:cs typeface="Arial" panose="020B0604020202020204" pitchFamily="34" charset="0"/>
              </a:rPr>
              <a:t>.)</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Intelligence: </a:t>
            </a:r>
            <a:r>
              <a:rPr lang="en-US" altLang="zh-CN" sz="1200" dirty="0">
                <a:latin typeface="Arial" panose="020B0604020202020204" pitchFamily="34" charset="0"/>
                <a:cs typeface="Arial" panose="020B0604020202020204" pitchFamily="34" charset="0"/>
              </a:rPr>
              <a:t>the platform system is highly intelligent, and the automation "pipeline" brings users a better experience.</a:t>
            </a:r>
          </a:p>
          <a:p>
            <a:endParaRPr lang="en-US" altLang="zh-CN" sz="1300" b="1"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Cost: </a:t>
            </a:r>
            <a:r>
              <a:rPr lang="en-US" altLang="zh-CN" sz="1200" dirty="0">
                <a:latin typeface="Arial" panose="020B0604020202020204" pitchFamily="34" charset="0"/>
                <a:cs typeface="Arial" panose="020B0604020202020204" pitchFamily="34" charset="0"/>
              </a:rPr>
              <a:t>the direct power supply of the power plant is low to 0.15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/KWH, saving 70%.</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Unique: </a:t>
            </a:r>
            <a:r>
              <a:rPr lang="en-US" altLang="zh-CN" sz="1200" dirty="0">
                <a:latin typeface="Arial" panose="020B0604020202020204" pitchFamily="34" charset="0"/>
                <a:cs typeface="Arial" panose="020B0604020202020204" pitchFamily="34" charset="0"/>
              </a:rPr>
              <a:t>occupation which 48 ° north latitude, natural cold source energy saving 95%.</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Foreign aid: </a:t>
            </a:r>
            <a:r>
              <a:rPr lang="en-US" altLang="zh-CN" sz="1200" dirty="0">
                <a:latin typeface="Arial" panose="020B0604020202020204" pitchFamily="34" charset="0"/>
                <a:cs typeface="Arial" panose="020B0604020202020204" pitchFamily="34" charset="0"/>
              </a:rPr>
              <a:t>the government has invested tens of millions of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 in supporting the Chinese Internet technology project</a:t>
            </a:r>
          </a:p>
          <a:p>
            <a:r>
              <a:rPr lang="en-US" altLang="zh-CN" sz="1200" dirty="0">
                <a:latin typeface="Arial" panose="020B0604020202020204" pitchFamily="34" charset="0"/>
                <a:cs typeface="Arial" panose="020B0604020202020204" pitchFamily="34" charset="0"/>
              </a:rPr>
              <a:t>                       and provided business support.</a:t>
            </a:r>
          </a:p>
          <a:p>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4890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11560" y="227013"/>
            <a:ext cx="4221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Our unique competitive advantage?</a:t>
            </a:r>
            <a:endParaRPr lang="zh-CN" altLang="en-US"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 name="文本框 3"/>
          <p:cNvSpPr txBox="1"/>
          <p:nvPr/>
        </p:nvSpPr>
        <p:spPr>
          <a:xfrm>
            <a:off x="688185" y="1203012"/>
            <a:ext cx="7916263" cy="3308598"/>
          </a:xfrm>
          <a:prstGeom prst="rect">
            <a:avLst/>
          </a:prstGeom>
          <a:noFill/>
        </p:spPr>
        <p:txBody>
          <a:bodyPr wrap="square" rtlCol="0">
            <a:spAutoFit/>
          </a:bodyPr>
          <a:lstStyle/>
          <a:p>
            <a:r>
              <a:rPr lang="en-US" altLang="zh-CN" sz="1300" b="1" dirty="0">
                <a:latin typeface="Arial" panose="020B0604020202020204" pitchFamily="34" charset="0"/>
                <a:cs typeface="Arial" panose="020B0604020202020204" pitchFamily="34" charset="0"/>
              </a:rPr>
              <a:t>Industry:</a:t>
            </a:r>
            <a:r>
              <a:rPr lang="en-US" altLang="zh-CN" sz="1200" dirty="0">
                <a:latin typeface="Arial" panose="020B0604020202020204" pitchFamily="34" charset="0"/>
                <a:cs typeface="Arial" panose="020B0604020202020204" pitchFamily="34" charset="0"/>
              </a:rPr>
              <a:t> well-known cloud computing, big data, Internet + high - rate growth industry characteristics.</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Labor: </a:t>
            </a:r>
            <a:r>
              <a:rPr lang="en-US" altLang="zh-CN" sz="1200" dirty="0">
                <a:latin typeface="Arial" panose="020B0604020202020204" pitchFamily="34" charset="0"/>
                <a:cs typeface="Arial" panose="020B0604020202020204" pitchFamily="34" charset="0"/>
              </a:rPr>
              <a:t>talent self-cultivation, reasonable wages, and low regional cost, no regional requirements.</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Foundation: </a:t>
            </a:r>
            <a:r>
              <a:rPr lang="en-US" altLang="zh-CN" sz="1200" dirty="0">
                <a:latin typeface="Arial" panose="020B0604020202020204" pitchFamily="34" charset="0"/>
                <a:cs typeface="Arial" panose="020B0604020202020204" pitchFamily="34" charset="0"/>
              </a:rPr>
              <a:t>after nearly five years of advanced placement, it compacted the basic supporting body.</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Customer:</a:t>
            </a:r>
            <a:r>
              <a:rPr lang="en-US" altLang="zh-CN" sz="1200" dirty="0">
                <a:latin typeface="Arial" panose="020B0604020202020204" pitchFamily="34" charset="0"/>
                <a:cs typeface="Arial" panose="020B0604020202020204" pitchFamily="34" charset="0"/>
              </a:rPr>
              <a:t> own customer, cultivate the user experience habit, the degree of stability is high.</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Market:</a:t>
            </a:r>
            <a:r>
              <a:rPr lang="en-US" altLang="zh-CN" sz="1200" dirty="0">
                <a:latin typeface="Arial" panose="020B0604020202020204" pitchFamily="34" charset="0"/>
                <a:cs typeface="Arial" panose="020B0604020202020204" pitchFamily="34" charset="0"/>
              </a:rPr>
              <a:t> the global market now has nearly 30,000 small and medium users. The growth of the incubation users also contributed to the development of the technology.</a:t>
            </a:r>
          </a:p>
          <a:p>
            <a:endParaRPr lang="en-US" altLang="zh-CN" sz="1200" dirty="0">
              <a:latin typeface="Arial" panose="020B0604020202020204" pitchFamily="34" charset="0"/>
              <a:cs typeface="Arial" panose="020B0604020202020204" pitchFamily="34" charset="0"/>
            </a:endParaRPr>
          </a:p>
          <a:p>
            <a:r>
              <a:rPr lang="en-US" altLang="zh-CN" sz="1200" dirty="0">
                <a:solidFill>
                  <a:srgbClr val="FF0000"/>
                </a:solidFill>
                <a:latin typeface="Arial" panose="020B0604020202020204" pitchFamily="34" charset="0"/>
                <a:cs typeface="Arial" panose="020B0604020202020204" pitchFamily="34" charset="0"/>
              </a:rPr>
              <a:t>In the first quarter of 2016, two customer business grew to &gt; million </a:t>
            </a:r>
            <a:r>
              <a:rPr lang="en-US" altLang="zh-CN" sz="1200" dirty="0" err="1">
                <a:solidFill>
                  <a:srgbClr val="FF0000"/>
                </a:solidFill>
                <a:latin typeface="Arial" panose="020B0604020202020204" pitchFamily="34" charset="0"/>
                <a:cs typeface="Arial" panose="020B0604020202020204" pitchFamily="34" charset="0"/>
              </a:rPr>
              <a:t>yuan</a:t>
            </a:r>
            <a:r>
              <a:rPr lang="en-US" altLang="zh-CN" sz="1200" dirty="0">
                <a:solidFill>
                  <a:srgbClr val="FF0000"/>
                </a:solidFill>
                <a:latin typeface="Arial" panose="020B0604020202020204" pitchFamily="34" charset="0"/>
                <a:cs typeface="Arial" panose="020B0604020202020204" pitchFamily="34" charset="0"/>
              </a:rPr>
              <a:t> per year (the previous years &lt; 5000 </a:t>
            </a:r>
            <a:r>
              <a:rPr lang="en-US" altLang="zh-CN" sz="1200" dirty="0" err="1">
                <a:solidFill>
                  <a:srgbClr val="FF0000"/>
                </a:solidFill>
                <a:latin typeface="Arial" panose="020B0604020202020204" pitchFamily="34" charset="0"/>
                <a:cs typeface="Arial" panose="020B0604020202020204" pitchFamily="34" charset="0"/>
              </a:rPr>
              <a:t>yuan</a:t>
            </a:r>
            <a:r>
              <a:rPr lang="en-US" altLang="zh-CN" sz="1200" dirty="0">
                <a:solidFill>
                  <a:srgbClr val="FF0000"/>
                </a:solidFill>
                <a:latin typeface="Arial" panose="020B0604020202020204" pitchFamily="34" charset="0"/>
                <a:cs typeface="Arial" panose="020B0604020202020204" pitchFamily="34" charset="0"/>
              </a:rPr>
              <a:t>/year)</a:t>
            </a:r>
          </a:p>
          <a:p>
            <a:r>
              <a:rPr lang="en-US" altLang="zh-CN" sz="1200" dirty="0">
                <a:solidFill>
                  <a:srgbClr val="FF0000"/>
                </a:solidFill>
                <a:latin typeface="Arial" panose="020B0604020202020204" pitchFamily="34" charset="0"/>
                <a:cs typeface="Arial" panose="020B0604020202020204" pitchFamily="34" charset="0"/>
              </a:rPr>
              <a:t>Chinanet technology has many years old customers with &gt; million </a:t>
            </a:r>
            <a:r>
              <a:rPr lang="en-US" altLang="zh-CN" sz="1200" dirty="0" err="1">
                <a:solidFill>
                  <a:srgbClr val="FF0000"/>
                </a:solidFill>
                <a:latin typeface="Arial" panose="020B0604020202020204" pitchFamily="34" charset="0"/>
                <a:cs typeface="Arial" panose="020B0604020202020204" pitchFamily="34" charset="0"/>
              </a:rPr>
              <a:t>yuan</a:t>
            </a:r>
            <a:r>
              <a:rPr lang="en-US" altLang="zh-CN" sz="1200" dirty="0">
                <a:solidFill>
                  <a:srgbClr val="FF0000"/>
                </a:solidFill>
                <a:latin typeface="Arial" panose="020B0604020202020204" pitchFamily="34" charset="0"/>
                <a:cs typeface="Arial" panose="020B0604020202020204" pitchFamily="34" charset="0"/>
              </a:rPr>
              <a:t>/year business development and development capability.</a:t>
            </a:r>
          </a:p>
          <a:p>
            <a:r>
              <a:rPr lang="en-US" altLang="zh-CN" sz="1200" dirty="0">
                <a:solidFill>
                  <a:srgbClr val="FF0000"/>
                </a:solidFill>
                <a:latin typeface="Arial" panose="020B0604020202020204" pitchFamily="34" charset="0"/>
                <a:cs typeface="Arial" panose="020B0604020202020204" pitchFamily="34" charset="0"/>
              </a:rPr>
              <a:t>Over the next three years, users of the * * cloud app, which has been incubating for nearly a decade, could bring in a $1 billion business.</a:t>
            </a:r>
          </a:p>
        </p:txBody>
      </p:sp>
    </p:spTree>
    <p:extLst>
      <p:ext uri="{BB962C8B-B14F-4D97-AF65-F5344CB8AC3E}">
        <p14:creationId xmlns:p14="http://schemas.microsoft.com/office/powerpoint/2010/main" val="2696062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601688" y="186293"/>
            <a:ext cx="547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Our marketing?</a:t>
            </a:r>
            <a:endParaRPr lang="zh-CN" altLang="en-US"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315"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文本框 1"/>
          <p:cNvSpPr txBox="1"/>
          <p:nvPr/>
        </p:nvSpPr>
        <p:spPr>
          <a:xfrm>
            <a:off x="755576" y="1203598"/>
            <a:ext cx="7714728" cy="2539157"/>
          </a:xfrm>
          <a:prstGeom prst="rect">
            <a:avLst/>
          </a:prstGeom>
          <a:noFill/>
        </p:spPr>
        <p:txBody>
          <a:bodyPr wrap="square" rtlCol="0">
            <a:spAutoFit/>
          </a:bodyPr>
          <a:lstStyle/>
          <a:p>
            <a:r>
              <a:rPr lang="en-US" altLang="zh-CN" sz="1300" b="1" dirty="0">
                <a:latin typeface="Arial" panose="020B0604020202020204" pitchFamily="34" charset="0"/>
                <a:cs typeface="Arial" panose="020B0604020202020204" pitchFamily="34" charset="0"/>
              </a:rPr>
              <a:t>Marketing methods:</a:t>
            </a:r>
          </a:p>
          <a:p>
            <a:r>
              <a:rPr lang="en-US" altLang="zh-CN" sz="1200" dirty="0">
                <a:latin typeface="Arial" panose="020B0604020202020204" pitchFamily="34" charset="0"/>
                <a:cs typeface="Arial" panose="020B0604020202020204" pitchFamily="34" charset="0"/>
              </a:rPr>
              <a:t>Internet online e-commerce marketing. Online promotion, promotion, industry information.</a:t>
            </a:r>
          </a:p>
          <a:p>
            <a:r>
              <a:rPr lang="en-US" altLang="zh-CN" sz="1200" dirty="0">
                <a:latin typeface="Arial" panose="020B0604020202020204" pitchFamily="34" charset="0"/>
                <a:cs typeface="Arial" panose="020B0604020202020204" pitchFamily="34" charset="0"/>
              </a:rPr>
              <a:t>Small user online negotiation, middle - large user - offline visits.</a:t>
            </a:r>
          </a:p>
          <a:p>
            <a:r>
              <a:rPr lang="en-US" altLang="zh-CN" sz="1200" dirty="0">
                <a:latin typeface="Arial" panose="020B0604020202020204" pitchFamily="34" charset="0"/>
                <a:cs typeface="Arial" panose="020B0604020202020204" pitchFamily="34" charset="0"/>
              </a:rPr>
              <a:t>Channel distribution, office, agent, founder.</a:t>
            </a:r>
          </a:p>
          <a:p>
            <a:endParaRPr lang="zh-CN" altLang="en-US" sz="1300" dirty="0">
              <a:latin typeface="Arial" panose="020B0604020202020204" pitchFamily="34" charset="0"/>
              <a:ea typeface="微软雅黑" panose="020B0503020204020204" pitchFamily="34" charset="-122"/>
              <a:cs typeface="Arial" panose="020B0604020202020204" pitchFamily="34" charset="0"/>
            </a:endParaRPr>
          </a:p>
          <a:p>
            <a:r>
              <a:rPr lang="en-US" altLang="zh-CN" sz="1300" b="1" dirty="0">
                <a:latin typeface="Arial" panose="020B0604020202020204" pitchFamily="34" charset="0"/>
                <a:cs typeface="Arial" panose="020B0604020202020204" pitchFamily="34" charset="0"/>
              </a:rPr>
              <a:t>Marketing system support:</a:t>
            </a:r>
          </a:p>
          <a:p>
            <a:r>
              <a:rPr lang="en-US" altLang="zh-CN" sz="1200" dirty="0">
                <a:latin typeface="Arial" panose="020B0604020202020204" pitchFamily="34" charset="0"/>
                <a:cs typeface="Arial" panose="020B0604020202020204" pitchFamily="34" charset="0"/>
              </a:rPr>
              <a:t>Platform support system (</a:t>
            </a:r>
            <a:r>
              <a:rPr lang="en-US" altLang="zh-CN" sz="1200" dirty="0">
                <a:latin typeface="微软雅黑" panose="020B0503020204020204" pitchFamily="34" charset="-122"/>
                <a:ea typeface="微软雅黑" panose="020B0503020204020204" pitchFamily="34" charset="-122"/>
              </a:rPr>
              <a:t>WEB Shop</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Web Service </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WEB ERP</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WEB CMS</a:t>
            </a:r>
            <a:r>
              <a:rPr lang="en-US" altLang="zh-CN" sz="1200" dirty="0">
                <a:latin typeface="Arial" panose="020B0604020202020204" pitchFamily="34" charset="0"/>
                <a:cs typeface="Arial" panose="020B0604020202020204" pitchFamily="34" charset="0"/>
              </a:rPr>
              <a:t>, etc.), customers can be registered in Chinanet technology’s website (WWW.ChinaNet.CC), choose products online, online payment, and obtain the information required for the hardware (servers), software, broadband, IP address, and other supporting products, including cloud computing products (cloud server) only need 3 ~ 5 minutes </a:t>
            </a:r>
            <a:r>
              <a:rPr lang="en-US" altLang="zh-CN" sz="1200" dirty="0" err="1">
                <a:latin typeface="Arial" panose="020B0604020202020204" pitchFamily="34" charset="0"/>
                <a:cs typeface="Arial" panose="020B0604020202020204" pitchFamily="34" charset="0"/>
              </a:rPr>
              <a:t>minutes</a:t>
            </a:r>
            <a:r>
              <a:rPr lang="en-US" altLang="zh-CN" sz="1200" dirty="0">
                <a:latin typeface="Arial" panose="020B0604020202020204" pitchFamily="34" charset="0"/>
                <a:cs typeface="Arial" panose="020B0604020202020204" pitchFamily="34" charset="0"/>
              </a:rPr>
              <a:t> and installed a variety of operating systems can be obtained.</a:t>
            </a:r>
          </a:p>
          <a:p>
            <a:endParaRPr lang="zh-CN" altLang="en-US" dirty="0"/>
          </a:p>
        </p:txBody>
      </p:sp>
    </p:spTree>
    <p:extLst>
      <p:ext uri="{BB962C8B-B14F-4D97-AF65-F5344CB8AC3E}">
        <p14:creationId xmlns:p14="http://schemas.microsoft.com/office/powerpoint/2010/main" val="892105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601688" y="186293"/>
            <a:ext cx="547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Our customers?</a:t>
            </a:r>
            <a:endParaRPr lang="zh-CN" altLang="en-US"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315"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5" name="图片 4"/>
          <p:cNvPicPr>
            <a:picLocks noChangeAspect="1"/>
          </p:cNvPicPr>
          <p:nvPr/>
        </p:nvPicPr>
        <p:blipFill>
          <a:blip r:embed="rId2"/>
          <a:stretch>
            <a:fillRect/>
          </a:stretch>
        </p:blipFill>
        <p:spPr>
          <a:xfrm>
            <a:off x="5050741" y="1273640"/>
            <a:ext cx="1815310" cy="330696"/>
          </a:xfrm>
          <a:prstGeom prst="rect">
            <a:avLst/>
          </a:prstGeom>
        </p:spPr>
      </p:pic>
      <p:pic>
        <p:nvPicPr>
          <p:cNvPr id="7" name="图片 6"/>
          <p:cNvPicPr>
            <a:picLocks noChangeAspect="1"/>
          </p:cNvPicPr>
          <p:nvPr/>
        </p:nvPicPr>
        <p:blipFill>
          <a:blip r:embed="rId3"/>
          <a:stretch>
            <a:fillRect/>
          </a:stretch>
        </p:blipFill>
        <p:spPr>
          <a:xfrm>
            <a:off x="601688" y="1270696"/>
            <a:ext cx="1265283" cy="288032"/>
          </a:xfrm>
          <a:prstGeom prst="rect">
            <a:avLst/>
          </a:prstGeom>
        </p:spPr>
      </p:pic>
      <p:pic>
        <p:nvPicPr>
          <p:cNvPr id="8" name="图片 7"/>
          <p:cNvPicPr>
            <a:picLocks noChangeAspect="1"/>
          </p:cNvPicPr>
          <p:nvPr/>
        </p:nvPicPr>
        <p:blipFill>
          <a:blip r:embed="rId4"/>
          <a:stretch>
            <a:fillRect/>
          </a:stretch>
        </p:blipFill>
        <p:spPr>
          <a:xfrm>
            <a:off x="6315935" y="1614863"/>
            <a:ext cx="1947126" cy="315069"/>
          </a:xfrm>
          <a:prstGeom prst="rect">
            <a:avLst/>
          </a:prstGeom>
        </p:spPr>
      </p:pic>
      <p:pic>
        <p:nvPicPr>
          <p:cNvPr id="9" name="图片 8"/>
          <p:cNvPicPr>
            <a:picLocks noChangeAspect="1"/>
          </p:cNvPicPr>
          <p:nvPr/>
        </p:nvPicPr>
        <p:blipFill>
          <a:blip r:embed="rId5"/>
          <a:stretch>
            <a:fillRect/>
          </a:stretch>
        </p:blipFill>
        <p:spPr>
          <a:xfrm>
            <a:off x="6904781" y="1276834"/>
            <a:ext cx="1358280" cy="300346"/>
          </a:xfrm>
          <a:prstGeom prst="rect">
            <a:avLst/>
          </a:prstGeom>
        </p:spPr>
      </p:pic>
      <p:pic>
        <p:nvPicPr>
          <p:cNvPr id="10" name="图片 9"/>
          <p:cNvPicPr>
            <a:picLocks noChangeAspect="1"/>
          </p:cNvPicPr>
          <p:nvPr/>
        </p:nvPicPr>
        <p:blipFill>
          <a:blip r:embed="rId6"/>
          <a:stretch>
            <a:fillRect/>
          </a:stretch>
        </p:blipFill>
        <p:spPr>
          <a:xfrm>
            <a:off x="4967225" y="1806841"/>
            <a:ext cx="991171" cy="359492"/>
          </a:xfrm>
          <a:prstGeom prst="rect">
            <a:avLst/>
          </a:prstGeom>
        </p:spPr>
      </p:pic>
      <p:pic>
        <p:nvPicPr>
          <p:cNvPr id="11" name="图片 10"/>
          <p:cNvPicPr>
            <a:picLocks noChangeAspect="1"/>
          </p:cNvPicPr>
          <p:nvPr/>
        </p:nvPicPr>
        <p:blipFill>
          <a:blip r:embed="rId7"/>
          <a:stretch>
            <a:fillRect/>
          </a:stretch>
        </p:blipFill>
        <p:spPr>
          <a:xfrm>
            <a:off x="4304084" y="2872096"/>
            <a:ext cx="1057275" cy="352425"/>
          </a:xfrm>
          <a:prstGeom prst="rect">
            <a:avLst/>
          </a:prstGeom>
        </p:spPr>
      </p:pic>
      <p:pic>
        <p:nvPicPr>
          <p:cNvPr id="12" name="图片 11"/>
          <p:cNvPicPr>
            <a:picLocks noChangeAspect="1"/>
          </p:cNvPicPr>
          <p:nvPr/>
        </p:nvPicPr>
        <p:blipFill>
          <a:blip r:embed="rId8"/>
          <a:stretch>
            <a:fillRect/>
          </a:stretch>
        </p:blipFill>
        <p:spPr>
          <a:xfrm>
            <a:off x="601688" y="1636288"/>
            <a:ext cx="2028828" cy="366713"/>
          </a:xfrm>
          <a:prstGeom prst="rect">
            <a:avLst/>
          </a:prstGeom>
        </p:spPr>
      </p:pic>
      <p:pic>
        <p:nvPicPr>
          <p:cNvPr id="13" name="图片 12"/>
          <p:cNvPicPr>
            <a:picLocks noChangeAspect="1"/>
          </p:cNvPicPr>
          <p:nvPr/>
        </p:nvPicPr>
        <p:blipFill>
          <a:blip r:embed="rId9"/>
          <a:stretch>
            <a:fillRect/>
          </a:stretch>
        </p:blipFill>
        <p:spPr>
          <a:xfrm>
            <a:off x="598877" y="2515213"/>
            <a:ext cx="2149227" cy="356883"/>
          </a:xfrm>
          <a:prstGeom prst="rect">
            <a:avLst/>
          </a:prstGeom>
        </p:spPr>
      </p:pic>
      <p:pic>
        <p:nvPicPr>
          <p:cNvPr id="14" name="图片 13"/>
          <p:cNvPicPr>
            <a:picLocks noChangeAspect="1"/>
          </p:cNvPicPr>
          <p:nvPr/>
        </p:nvPicPr>
        <p:blipFill>
          <a:blip r:embed="rId10"/>
          <a:stretch>
            <a:fillRect/>
          </a:stretch>
        </p:blipFill>
        <p:spPr>
          <a:xfrm>
            <a:off x="6958136" y="1957250"/>
            <a:ext cx="1304925" cy="648508"/>
          </a:xfrm>
          <a:prstGeom prst="rect">
            <a:avLst/>
          </a:prstGeom>
        </p:spPr>
      </p:pic>
      <p:pic>
        <p:nvPicPr>
          <p:cNvPr id="15" name="图片 14"/>
          <p:cNvPicPr>
            <a:picLocks noChangeAspect="1"/>
          </p:cNvPicPr>
          <p:nvPr/>
        </p:nvPicPr>
        <p:blipFill>
          <a:blip r:embed="rId11"/>
          <a:stretch>
            <a:fillRect/>
          </a:stretch>
        </p:blipFill>
        <p:spPr>
          <a:xfrm>
            <a:off x="6086173" y="1957249"/>
            <a:ext cx="819150" cy="657225"/>
          </a:xfrm>
          <a:prstGeom prst="rect">
            <a:avLst/>
          </a:prstGeom>
        </p:spPr>
      </p:pic>
      <p:pic>
        <p:nvPicPr>
          <p:cNvPr id="16" name="图片 15"/>
          <p:cNvPicPr>
            <a:picLocks noChangeAspect="1"/>
          </p:cNvPicPr>
          <p:nvPr/>
        </p:nvPicPr>
        <p:blipFill>
          <a:blip r:embed="rId12"/>
          <a:stretch>
            <a:fillRect/>
          </a:stretch>
        </p:blipFill>
        <p:spPr>
          <a:xfrm>
            <a:off x="607702" y="2061418"/>
            <a:ext cx="1395413" cy="390525"/>
          </a:xfrm>
          <a:prstGeom prst="rect">
            <a:avLst/>
          </a:prstGeom>
        </p:spPr>
      </p:pic>
      <p:pic>
        <p:nvPicPr>
          <p:cNvPr id="17" name="图片 16"/>
          <p:cNvPicPr>
            <a:picLocks noChangeAspect="1"/>
          </p:cNvPicPr>
          <p:nvPr/>
        </p:nvPicPr>
        <p:blipFill>
          <a:blip r:embed="rId13"/>
          <a:stretch>
            <a:fillRect/>
          </a:stretch>
        </p:blipFill>
        <p:spPr>
          <a:xfrm>
            <a:off x="7508432" y="2643758"/>
            <a:ext cx="754629" cy="304499"/>
          </a:xfrm>
          <a:prstGeom prst="rect">
            <a:avLst/>
          </a:prstGeom>
        </p:spPr>
      </p:pic>
      <p:pic>
        <p:nvPicPr>
          <p:cNvPr id="18" name="图片 17"/>
          <p:cNvPicPr>
            <a:picLocks noChangeAspect="1"/>
          </p:cNvPicPr>
          <p:nvPr/>
        </p:nvPicPr>
        <p:blipFill>
          <a:blip r:embed="rId14"/>
          <a:stretch>
            <a:fillRect/>
          </a:stretch>
        </p:blipFill>
        <p:spPr>
          <a:xfrm>
            <a:off x="6958136" y="2674973"/>
            <a:ext cx="504056" cy="273284"/>
          </a:xfrm>
          <a:prstGeom prst="rect">
            <a:avLst/>
          </a:prstGeom>
        </p:spPr>
      </p:pic>
      <p:pic>
        <p:nvPicPr>
          <p:cNvPr id="19" name="图片 18"/>
          <p:cNvPicPr>
            <a:picLocks noChangeAspect="1"/>
          </p:cNvPicPr>
          <p:nvPr/>
        </p:nvPicPr>
        <p:blipFill>
          <a:blip r:embed="rId15"/>
          <a:stretch>
            <a:fillRect/>
          </a:stretch>
        </p:blipFill>
        <p:spPr>
          <a:xfrm>
            <a:off x="6444208" y="3939902"/>
            <a:ext cx="1818853" cy="520527"/>
          </a:xfrm>
          <a:prstGeom prst="rect">
            <a:avLst/>
          </a:prstGeom>
        </p:spPr>
      </p:pic>
      <p:pic>
        <p:nvPicPr>
          <p:cNvPr id="20" name="图片 19"/>
          <p:cNvPicPr>
            <a:picLocks noChangeAspect="1"/>
          </p:cNvPicPr>
          <p:nvPr/>
        </p:nvPicPr>
        <p:blipFill>
          <a:blip r:embed="rId16"/>
          <a:stretch>
            <a:fillRect/>
          </a:stretch>
        </p:blipFill>
        <p:spPr>
          <a:xfrm>
            <a:off x="5475193" y="2643758"/>
            <a:ext cx="1369109" cy="292876"/>
          </a:xfrm>
          <a:prstGeom prst="rect">
            <a:avLst/>
          </a:prstGeom>
        </p:spPr>
      </p:pic>
      <p:pic>
        <p:nvPicPr>
          <p:cNvPr id="2" name="图片 1"/>
          <p:cNvPicPr>
            <a:picLocks noChangeAspect="1"/>
          </p:cNvPicPr>
          <p:nvPr/>
        </p:nvPicPr>
        <p:blipFill>
          <a:blip r:embed="rId17"/>
          <a:stretch>
            <a:fillRect/>
          </a:stretch>
        </p:blipFill>
        <p:spPr>
          <a:xfrm>
            <a:off x="5021753" y="2218584"/>
            <a:ext cx="936643" cy="441669"/>
          </a:xfrm>
          <a:prstGeom prst="rect">
            <a:avLst/>
          </a:prstGeom>
        </p:spPr>
      </p:pic>
      <p:pic>
        <p:nvPicPr>
          <p:cNvPr id="3" name="图片 2"/>
          <p:cNvPicPr>
            <a:picLocks noChangeAspect="1"/>
          </p:cNvPicPr>
          <p:nvPr/>
        </p:nvPicPr>
        <p:blipFill>
          <a:blip r:embed="rId18"/>
          <a:stretch>
            <a:fillRect/>
          </a:stretch>
        </p:blipFill>
        <p:spPr>
          <a:xfrm>
            <a:off x="607702" y="2984390"/>
            <a:ext cx="2149227" cy="242429"/>
          </a:xfrm>
          <a:prstGeom prst="rect">
            <a:avLst/>
          </a:prstGeom>
        </p:spPr>
      </p:pic>
      <p:pic>
        <p:nvPicPr>
          <p:cNvPr id="4" name="图片 3"/>
          <p:cNvPicPr>
            <a:picLocks noChangeAspect="1"/>
          </p:cNvPicPr>
          <p:nvPr/>
        </p:nvPicPr>
        <p:blipFill>
          <a:blip r:embed="rId19"/>
          <a:stretch>
            <a:fillRect/>
          </a:stretch>
        </p:blipFill>
        <p:spPr>
          <a:xfrm>
            <a:off x="2897072" y="2890926"/>
            <a:ext cx="1188265" cy="400904"/>
          </a:xfrm>
          <a:prstGeom prst="rect">
            <a:avLst/>
          </a:prstGeom>
        </p:spPr>
      </p:pic>
      <p:pic>
        <p:nvPicPr>
          <p:cNvPr id="6" name="图片 5"/>
          <p:cNvPicPr>
            <a:picLocks noChangeAspect="1"/>
          </p:cNvPicPr>
          <p:nvPr/>
        </p:nvPicPr>
        <p:blipFill>
          <a:blip r:embed="rId20"/>
          <a:stretch>
            <a:fillRect/>
          </a:stretch>
        </p:blipFill>
        <p:spPr>
          <a:xfrm>
            <a:off x="4419914" y="3943943"/>
            <a:ext cx="1947889" cy="516486"/>
          </a:xfrm>
          <a:prstGeom prst="rect">
            <a:avLst/>
          </a:prstGeom>
        </p:spPr>
      </p:pic>
      <p:pic>
        <p:nvPicPr>
          <p:cNvPr id="21" name="图片 20"/>
          <p:cNvPicPr>
            <a:picLocks noChangeAspect="1"/>
          </p:cNvPicPr>
          <p:nvPr/>
        </p:nvPicPr>
        <p:blipFill>
          <a:blip r:embed="rId21"/>
          <a:stretch>
            <a:fillRect/>
          </a:stretch>
        </p:blipFill>
        <p:spPr>
          <a:xfrm>
            <a:off x="5480383" y="2989150"/>
            <a:ext cx="1363920" cy="287702"/>
          </a:xfrm>
          <a:prstGeom prst="rect">
            <a:avLst/>
          </a:prstGeom>
        </p:spPr>
      </p:pic>
      <p:pic>
        <p:nvPicPr>
          <p:cNvPr id="22" name="图片 21"/>
          <p:cNvPicPr>
            <a:picLocks noChangeAspect="1"/>
          </p:cNvPicPr>
          <p:nvPr/>
        </p:nvPicPr>
        <p:blipFill>
          <a:blip r:embed="rId22"/>
          <a:stretch>
            <a:fillRect/>
          </a:stretch>
        </p:blipFill>
        <p:spPr>
          <a:xfrm>
            <a:off x="3482552" y="1240028"/>
            <a:ext cx="1447330" cy="509519"/>
          </a:xfrm>
          <a:prstGeom prst="rect">
            <a:avLst/>
          </a:prstGeom>
        </p:spPr>
      </p:pic>
      <p:pic>
        <p:nvPicPr>
          <p:cNvPr id="23" name="图片 22"/>
          <p:cNvPicPr>
            <a:picLocks noChangeAspect="1"/>
          </p:cNvPicPr>
          <p:nvPr/>
        </p:nvPicPr>
        <p:blipFill>
          <a:blip r:embed="rId23"/>
          <a:stretch>
            <a:fillRect/>
          </a:stretch>
        </p:blipFill>
        <p:spPr>
          <a:xfrm>
            <a:off x="6931238" y="3435846"/>
            <a:ext cx="1331823" cy="429922"/>
          </a:xfrm>
          <a:prstGeom prst="rect">
            <a:avLst/>
          </a:prstGeom>
        </p:spPr>
      </p:pic>
      <p:pic>
        <p:nvPicPr>
          <p:cNvPr id="24" name="图片 23"/>
          <p:cNvPicPr>
            <a:picLocks noChangeAspect="1"/>
          </p:cNvPicPr>
          <p:nvPr/>
        </p:nvPicPr>
        <p:blipFill>
          <a:blip r:embed="rId24"/>
          <a:stretch>
            <a:fillRect/>
          </a:stretch>
        </p:blipFill>
        <p:spPr>
          <a:xfrm>
            <a:off x="6930275" y="3003798"/>
            <a:ext cx="1332786" cy="391676"/>
          </a:xfrm>
          <a:prstGeom prst="rect">
            <a:avLst/>
          </a:prstGeom>
        </p:spPr>
      </p:pic>
      <p:pic>
        <p:nvPicPr>
          <p:cNvPr id="25" name="图片 24"/>
          <p:cNvPicPr>
            <a:picLocks noChangeAspect="1"/>
          </p:cNvPicPr>
          <p:nvPr/>
        </p:nvPicPr>
        <p:blipFill>
          <a:blip r:embed="rId25"/>
          <a:stretch>
            <a:fillRect/>
          </a:stretch>
        </p:blipFill>
        <p:spPr>
          <a:xfrm>
            <a:off x="5000623" y="3422127"/>
            <a:ext cx="1843679" cy="449300"/>
          </a:xfrm>
          <a:prstGeom prst="rect">
            <a:avLst/>
          </a:prstGeom>
        </p:spPr>
      </p:pic>
      <p:pic>
        <p:nvPicPr>
          <p:cNvPr id="26" name="图片 25"/>
          <p:cNvPicPr>
            <a:picLocks noChangeAspect="1"/>
          </p:cNvPicPr>
          <p:nvPr/>
        </p:nvPicPr>
        <p:blipFill>
          <a:blip r:embed="rId26"/>
          <a:stretch>
            <a:fillRect/>
          </a:stretch>
        </p:blipFill>
        <p:spPr>
          <a:xfrm>
            <a:off x="4133315" y="2513603"/>
            <a:ext cx="833910" cy="276165"/>
          </a:xfrm>
          <a:prstGeom prst="rect">
            <a:avLst/>
          </a:prstGeom>
        </p:spPr>
      </p:pic>
      <p:pic>
        <p:nvPicPr>
          <p:cNvPr id="27" name="图片 26"/>
          <p:cNvPicPr>
            <a:picLocks noChangeAspect="1"/>
          </p:cNvPicPr>
          <p:nvPr/>
        </p:nvPicPr>
        <p:blipFill>
          <a:blip r:embed="rId27"/>
          <a:stretch>
            <a:fillRect/>
          </a:stretch>
        </p:blipFill>
        <p:spPr>
          <a:xfrm>
            <a:off x="2859416" y="2513603"/>
            <a:ext cx="1139102" cy="291895"/>
          </a:xfrm>
          <a:prstGeom prst="rect">
            <a:avLst/>
          </a:prstGeom>
        </p:spPr>
      </p:pic>
      <p:pic>
        <p:nvPicPr>
          <p:cNvPr id="28" name="图片 27"/>
          <p:cNvPicPr>
            <a:picLocks noChangeAspect="1"/>
          </p:cNvPicPr>
          <p:nvPr/>
        </p:nvPicPr>
        <p:blipFill>
          <a:blip r:embed="rId28"/>
          <a:stretch>
            <a:fillRect/>
          </a:stretch>
        </p:blipFill>
        <p:spPr>
          <a:xfrm>
            <a:off x="2897072" y="3368017"/>
            <a:ext cx="1446437" cy="530361"/>
          </a:xfrm>
          <a:prstGeom prst="rect">
            <a:avLst/>
          </a:prstGeom>
        </p:spPr>
      </p:pic>
      <p:pic>
        <p:nvPicPr>
          <p:cNvPr id="29" name="图片 28"/>
          <p:cNvPicPr>
            <a:picLocks noChangeAspect="1"/>
          </p:cNvPicPr>
          <p:nvPr/>
        </p:nvPicPr>
        <p:blipFill>
          <a:blip r:embed="rId29"/>
          <a:stretch>
            <a:fillRect/>
          </a:stretch>
        </p:blipFill>
        <p:spPr>
          <a:xfrm>
            <a:off x="2897601" y="3939902"/>
            <a:ext cx="1445908" cy="520527"/>
          </a:xfrm>
          <a:prstGeom prst="rect">
            <a:avLst/>
          </a:prstGeom>
        </p:spPr>
      </p:pic>
      <p:pic>
        <p:nvPicPr>
          <p:cNvPr id="30" name="图片 29"/>
          <p:cNvPicPr>
            <a:picLocks noChangeAspect="1"/>
          </p:cNvPicPr>
          <p:nvPr/>
        </p:nvPicPr>
        <p:blipFill>
          <a:blip r:embed="rId30"/>
          <a:stretch>
            <a:fillRect/>
          </a:stretch>
        </p:blipFill>
        <p:spPr>
          <a:xfrm>
            <a:off x="598877" y="3943984"/>
            <a:ext cx="2222184" cy="516445"/>
          </a:xfrm>
          <a:prstGeom prst="rect">
            <a:avLst/>
          </a:prstGeom>
        </p:spPr>
      </p:pic>
      <p:pic>
        <p:nvPicPr>
          <p:cNvPr id="32" name="图片 31"/>
          <p:cNvPicPr>
            <a:picLocks noChangeAspect="1"/>
          </p:cNvPicPr>
          <p:nvPr/>
        </p:nvPicPr>
        <p:blipFill>
          <a:blip r:embed="rId31"/>
          <a:stretch>
            <a:fillRect/>
          </a:stretch>
        </p:blipFill>
        <p:spPr>
          <a:xfrm>
            <a:off x="4542205" y="3291830"/>
            <a:ext cx="815895" cy="124618"/>
          </a:xfrm>
          <a:prstGeom prst="rect">
            <a:avLst/>
          </a:prstGeom>
        </p:spPr>
      </p:pic>
      <p:pic>
        <p:nvPicPr>
          <p:cNvPr id="34" name="图片 33"/>
          <p:cNvPicPr>
            <a:picLocks noChangeAspect="1"/>
          </p:cNvPicPr>
          <p:nvPr/>
        </p:nvPicPr>
        <p:blipFill>
          <a:blip r:embed="rId32"/>
          <a:stretch>
            <a:fillRect/>
          </a:stretch>
        </p:blipFill>
        <p:spPr>
          <a:xfrm>
            <a:off x="2049936" y="2061418"/>
            <a:ext cx="1362301" cy="357819"/>
          </a:xfrm>
          <a:prstGeom prst="rect">
            <a:avLst/>
          </a:prstGeom>
        </p:spPr>
      </p:pic>
      <p:pic>
        <p:nvPicPr>
          <p:cNvPr id="35" name="图片 34"/>
          <p:cNvPicPr>
            <a:picLocks noChangeAspect="1"/>
          </p:cNvPicPr>
          <p:nvPr/>
        </p:nvPicPr>
        <p:blipFill>
          <a:blip r:embed="rId33"/>
          <a:stretch>
            <a:fillRect/>
          </a:stretch>
        </p:blipFill>
        <p:spPr>
          <a:xfrm>
            <a:off x="597318" y="3291830"/>
            <a:ext cx="2150786" cy="542068"/>
          </a:xfrm>
          <a:prstGeom prst="rect">
            <a:avLst/>
          </a:prstGeom>
        </p:spPr>
      </p:pic>
      <p:sp>
        <p:nvSpPr>
          <p:cNvPr id="36" name="文本框 35"/>
          <p:cNvSpPr txBox="1"/>
          <p:nvPr/>
        </p:nvSpPr>
        <p:spPr>
          <a:xfrm>
            <a:off x="523680" y="4581727"/>
            <a:ext cx="4839786" cy="307777"/>
          </a:xfrm>
          <a:prstGeom prst="rect">
            <a:avLst/>
          </a:prstGeom>
          <a:noFill/>
        </p:spPr>
        <p:txBody>
          <a:bodyPr wrap="none" rtlCol="0">
            <a:spAutoFit/>
          </a:bodyPr>
          <a:lstStyle/>
          <a:p>
            <a:r>
              <a:rPr lang="en-US" altLang="zh-CN" sz="1400" dirty="0">
                <a:solidFill>
                  <a:srgbClr val="FF0000"/>
                </a:solidFill>
                <a:latin typeface="Arial" panose="020B0604020202020204" pitchFamily="34" charset="0"/>
                <a:cs typeface="Arial" panose="020B0604020202020204" pitchFamily="34" charset="0"/>
              </a:rPr>
              <a:t>Chinanet technology has tens of thousands of customers...</a:t>
            </a:r>
            <a:endParaRPr lang="zh-CN" altLang="en-US" sz="1400" u="sng"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7" name="图片 36"/>
          <p:cNvPicPr>
            <a:picLocks noChangeAspect="1"/>
          </p:cNvPicPr>
          <p:nvPr/>
        </p:nvPicPr>
        <p:blipFill>
          <a:blip r:embed="rId34"/>
          <a:stretch>
            <a:fillRect/>
          </a:stretch>
        </p:blipFill>
        <p:spPr>
          <a:xfrm>
            <a:off x="3482552" y="1923182"/>
            <a:ext cx="1465022" cy="543238"/>
          </a:xfrm>
          <a:prstGeom prst="rect">
            <a:avLst/>
          </a:prstGeom>
        </p:spPr>
      </p:pic>
      <p:pic>
        <p:nvPicPr>
          <p:cNvPr id="39" name="图片 3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670940" y="1595772"/>
            <a:ext cx="797771" cy="440618"/>
          </a:xfrm>
          <a:prstGeom prst="rect">
            <a:avLst/>
          </a:prstGeom>
        </p:spPr>
      </p:pic>
    </p:spTree>
    <p:extLst>
      <p:ext uri="{BB962C8B-B14F-4D97-AF65-F5344CB8AC3E}">
        <p14:creationId xmlns:p14="http://schemas.microsoft.com/office/powerpoint/2010/main" val="2850662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611560" y="227013"/>
            <a:ext cx="4221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Qualification certificate do we have?</a:t>
            </a:r>
            <a:endParaRPr lang="zh-CN" altLang="en-US" sz="16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4339"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5" name="组合 3"/>
          <p:cNvGrpSpPr>
            <a:grpSpLocks/>
          </p:cNvGrpSpPr>
          <p:nvPr/>
        </p:nvGrpSpPr>
        <p:grpSpPr bwMode="auto">
          <a:xfrm>
            <a:off x="611560" y="1140099"/>
            <a:ext cx="7134225" cy="3600450"/>
            <a:chOff x="1043608" y="1131590"/>
            <a:chExt cx="7133053" cy="3600636"/>
          </a:xfrm>
        </p:grpSpPr>
        <p:grpSp>
          <p:nvGrpSpPr>
            <p:cNvPr id="6" name="组合 1"/>
            <p:cNvGrpSpPr>
              <a:grpSpLocks/>
            </p:cNvGrpSpPr>
            <p:nvPr/>
          </p:nvGrpSpPr>
          <p:grpSpPr bwMode="auto">
            <a:xfrm>
              <a:off x="5158883" y="1226420"/>
              <a:ext cx="3017778" cy="1561354"/>
              <a:chOff x="722313" y="2232025"/>
              <a:chExt cx="7666037" cy="3708400"/>
            </a:xfrm>
          </p:grpSpPr>
          <p:pic>
            <p:nvPicPr>
              <p:cNvPr id="35" name="Picture 11" descr="D:\Documents\ChinaNet\1中网科技（苏州）有限公司\通信管理\ICP ISP IDC\全国\--江苏IDC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2232025"/>
                <a:ext cx="2697162"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D:\Documents\ChinaNet\1中网科技（苏州）有限公司\通信管理\ICP ISP IDC\全国\--江苏ISP证.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2274888"/>
                <a:ext cx="2592388"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D:\Documents\ChinaNet\1中网科技（苏州）有限公司\通信管理\ICP ISP IDC\全国\--江苏ICP证.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274888"/>
                <a:ext cx="2566987"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131590"/>
              <a:ext cx="1730766" cy="116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C:\Users\wang\Desktop\gxjsqy-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2359516"/>
              <a:ext cx="1728731" cy="11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ang\Desktop\江苏省民营科技企业-20131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923" y="3585414"/>
              <a:ext cx="1708060" cy="11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wang\Desktop\江苏省互联网协会优秀会员单位-201312-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9648" y="2359516"/>
              <a:ext cx="2022367" cy="117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26"/>
            <p:cNvGrpSpPr>
              <a:grpSpLocks/>
            </p:cNvGrpSpPr>
            <p:nvPr/>
          </p:nvGrpSpPr>
          <p:grpSpPr bwMode="auto">
            <a:xfrm>
              <a:off x="2859647" y="1135481"/>
              <a:ext cx="2022367" cy="1158990"/>
              <a:chOff x="1111250" y="1908175"/>
              <a:chExt cx="7132638" cy="4228802"/>
            </a:xfrm>
          </p:grpSpPr>
          <p:grpSp>
            <p:nvGrpSpPr>
              <p:cNvPr id="20" name="组合 12"/>
              <p:cNvGrpSpPr>
                <a:grpSpLocks/>
              </p:cNvGrpSpPr>
              <p:nvPr/>
            </p:nvGrpSpPr>
            <p:grpSpPr bwMode="auto">
              <a:xfrm>
                <a:off x="1111250" y="2195512"/>
                <a:ext cx="7132638" cy="1660429"/>
                <a:chOff x="950132" y="1806523"/>
                <a:chExt cx="7929955" cy="1765156"/>
              </a:xfrm>
            </p:grpSpPr>
            <p:pic>
              <p:nvPicPr>
                <p:cNvPr id="29" name="Picture 3" descr="C:\Users\wang\Documents\1中网科技（苏州）股份有限公司\项目申报\高企双软\著作权证书7个\中网网络测速系统.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3372" y="1813917"/>
                  <a:ext cx="1318321" cy="17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C:\Users\wang\Documents\1中网科技（苏州）股份有限公司\项目申报\高企双软\著作权证书7个\中网用户域名管理系统.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693" y="1813819"/>
                  <a:ext cx="1318394" cy="175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wang\Documents\1中网科技（苏州）股份有限公司\项目申报\高企双软\著作权证书7个\中网地方门户网站系统.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2472" y="1813917"/>
                  <a:ext cx="1300900" cy="175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C:\Users\wang\Documents\1中网科技（苏州）股份有限公司\项目申报\高企双软\著作权证书7个\中网电子邮局管理系统.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0132" y="1813917"/>
                  <a:ext cx="1312776" cy="175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 descr="C:\Users\wang\Documents\1中网科技（苏州）股份有限公司\项目申报\高企双软\著作权证书7个\中网分销管理系统.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3599" y="1813819"/>
                  <a:ext cx="1312849" cy="175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Users\wang\Documents\1中网科技（苏州）股份有限公司\项目申报\高企双软\著作权证书7个\中网数据中心安全设备管理系统.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3216" y="1806523"/>
                  <a:ext cx="1318321" cy="17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组合 1"/>
              <p:cNvGrpSpPr>
                <a:grpSpLocks/>
              </p:cNvGrpSpPr>
              <p:nvPr/>
            </p:nvGrpSpPr>
            <p:grpSpPr bwMode="auto">
              <a:xfrm>
                <a:off x="1465263" y="2887663"/>
                <a:ext cx="6359525" cy="2027576"/>
                <a:chOff x="1403648" y="2460452"/>
                <a:chExt cx="6912768" cy="2333281"/>
              </a:xfrm>
            </p:grpSpPr>
            <p:pic>
              <p:nvPicPr>
                <p:cNvPr id="25" name="Picture 2" descr="C:\Users\wang\Desktop\中网网站备案管理系统著作权-2012103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03648" y="2460452"/>
                  <a:ext cx="1698806" cy="233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Users\wang\Desktop\中网智能建站系统著作权-2012103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1840" y="2460452"/>
                  <a:ext cx="1700221" cy="233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C:\Users\wang\Desktop\中网主机管理系统著作权-2012103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89417" y="2460452"/>
                  <a:ext cx="1698807" cy="233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Users\wang\Documents\1中网科技（苏州）股份有限公司\项目申报\高企双软\著作权证书7个\中网数据中心管理系统.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60232" y="2484165"/>
                  <a:ext cx="1656184" cy="220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5" descr="C:\Users\wang\Desktop\中网代理分销API系统著作权-2012103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03463" y="3735388"/>
                <a:ext cx="1412875" cy="200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C:\Users\wang\Desktop\中网注册商域名管理系统著作权-2012103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7838" y="3713163"/>
                <a:ext cx="1428750" cy="202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C:\Users\wang\Desktop\中网云服务器系统著作权-2012103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03575" y="1908175"/>
                <a:ext cx="2911475" cy="422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组合 1"/>
            <p:cNvGrpSpPr>
              <a:grpSpLocks/>
            </p:cNvGrpSpPr>
            <p:nvPr/>
          </p:nvGrpSpPr>
          <p:grpSpPr bwMode="auto">
            <a:xfrm>
              <a:off x="2851115" y="3585414"/>
              <a:ext cx="2056268" cy="1146588"/>
              <a:chOff x="917536" y="2329242"/>
              <a:chExt cx="7345482" cy="3500457"/>
            </a:xfrm>
          </p:grpSpPr>
          <p:pic>
            <p:nvPicPr>
              <p:cNvPr id="14" name="Picture 3" descr="江苏省网络信息安全管理员上岗合格证-李成"/>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47864" y="2373996"/>
                <a:ext cx="2394875" cy="169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江苏省网络信息安全管理员上岗合格证-李忠奎"/>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68143" y="2373997"/>
                <a:ext cx="2304257" cy="162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江苏省网络信息安全管理员上岗合格证-金吉"/>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68143" y="4068341"/>
                <a:ext cx="2394875" cy="169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江苏省网络信息安全管理员上岗合格证-顾敏秋-2013040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7536" y="2329242"/>
                <a:ext cx="2332507" cy="16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江苏省网络信息安全管理员上岗合格证-姚飞-2013040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48017" y="4140349"/>
                <a:ext cx="2312270" cy="165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江苏省网络信息安全管理员上岗合格证-王道龙"/>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83768" y="3428651"/>
                <a:ext cx="4009115" cy="24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2" descr="C:\Users\WANG\Desktop\江苏省互联网协会理事会议-句容合影1.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48064" y="2972786"/>
              <a:ext cx="3028597" cy="139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文本框 37"/>
          <p:cNvSpPr txBox="1"/>
          <p:nvPr/>
        </p:nvSpPr>
        <p:spPr>
          <a:xfrm>
            <a:off x="611560" y="770988"/>
            <a:ext cx="7795724" cy="307777"/>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Business license, certificate of qualification, honorary certificate, software copyright and patent...</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611560" y="227013"/>
            <a:ext cx="55446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We regulate the legal, security network security</a:t>
            </a:r>
            <a:endParaRPr lang="zh-CN" altLang="en-US"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4339"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 name="文本框 37"/>
          <p:cNvSpPr txBox="1"/>
          <p:nvPr/>
        </p:nvSpPr>
        <p:spPr>
          <a:xfrm>
            <a:off x="611560" y="1040418"/>
            <a:ext cx="7600157" cy="523220"/>
          </a:xfrm>
          <a:prstGeom prst="rect">
            <a:avLst/>
          </a:prstGeom>
          <a:noFill/>
        </p:spPr>
        <p:txBody>
          <a:bodyPr wrap="none" rtlCol="0">
            <a:spAutoFit/>
          </a:bodyPr>
          <a:lstStyle/>
          <a:p>
            <a:r>
              <a:rPr lang="en-US" altLang="zh-CN" sz="1400" dirty="0">
                <a:latin typeface="Arial" panose="020B0604020202020204" pitchFamily="34" charset="0"/>
                <a:cs typeface="Arial" panose="020B0604020202020204" pitchFamily="34" charset="0"/>
              </a:rPr>
              <a:t>The company set up the Ministry of Public Security National Security Network Security Center</a:t>
            </a:r>
          </a:p>
          <a:p>
            <a:r>
              <a:rPr lang="en-US" altLang="zh-CN" sz="1400" dirty="0">
                <a:latin typeface="Arial" panose="020B0604020202020204" pitchFamily="34" charset="0"/>
                <a:cs typeface="Arial" panose="020B0604020202020204" pitchFamily="34" charset="0"/>
              </a:rPr>
              <a:t>Social responsibility, network security, corporate governance norms</a:t>
            </a:r>
            <a:endParaRPr lang="zh-CN" altLang="en-US" sz="14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2"/>
          <a:stretch>
            <a:fillRect/>
          </a:stretch>
        </p:blipFill>
        <p:spPr>
          <a:xfrm>
            <a:off x="4829068" y="3795886"/>
            <a:ext cx="1150445" cy="603059"/>
          </a:xfrm>
          <a:prstGeom prst="rect">
            <a:avLst/>
          </a:prstGeom>
        </p:spPr>
      </p:pic>
      <p:pic>
        <p:nvPicPr>
          <p:cNvPr id="4" name="图片 3"/>
          <p:cNvPicPr>
            <a:picLocks noChangeAspect="1"/>
          </p:cNvPicPr>
          <p:nvPr/>
        </p:nvPicPr>
        <p:blipFill>
          <a:blip r:embed="rId3"/>
          <a:stretch>
            <a:fillRect/>
          </a:stretch>
        </p:blipFill>
        <p:spPr>
          <a:xfrm>
            <a:off x="5364088" y="2125458"/>
            <a:ext cx="1519038" cy="1202929"/>
          </a:xfrm>
          <a:prstGeom prst="rect">
            <a:avLst/>
          </a:prstGeom>
        </p:spPr>
      </p:pic>
      <p:pic>
        <p:nvPicPr>
          <p:cNvPr id="39" name="图片 38"/>
          <p:cNvPicPr>
            <a:picLocks noChangeAspect="1"/>
          </p:cNvPicPr>
          <p:nvPr/>
        </p:nvPicPr>
        <p:blipFill>
          <a:blip r:embed="rId4"/>
          <a:stretch>
            <a:fillRect/>
          </a:stretch>
        </p:blipFill>
        <p:spPr>
          <a:xfrm>
            <a:off x="3506397" y="3370358"/>
            <a:ext cx="2793795" cy="1160958"/>
          </a:xfrm>
          <a:prstGeom prst="rect">
            <a:avLst/>
          </a:prstGeom>
        </p:spPr>
      </p:pic>
      <p:pic>
        <p:nvPicPr>
          <p:cNvPr id="40" name="图片 39"/>
          <p:cNvPicPr>
            <a:picLocks noChangeAspect="1"/>
          </p:cNvPicPr>
          <p:nvPr/>
        </p:nvPicPr>
        <p:blipFill>
          <a:blip r:embed="rId5"/>
          <a:stretch>
            <a:fillRect/>
          </a:stretch>
        </p:blipFill>
        <p:spPr>
          <a:xfrm>
            <a:off x="6948264" y="2125458"/>
            <a:ext cx="1296144" cy="632126"/>
          </a:xfrm>
          <a:prstGeom prst="rect">
            <a:avLst/>
          </a:prstGeom>
        </p:spPr>
      </p:pic>
      <p:pic>
        <p:nvPicPr>
          <p:cNvPr id="43" name="图片 42"/>
          <p:cNvPicPr>
            <a:picLocks noChangeAspect="1"/>
          </p:cNvPicPr>
          <p:nvPr/>
        </p:nvPicPr>
        <p:blipFill>
          <a:blip r:embed="rId6"/>
          <a:stretch>
            <a:fillRect/>
          </a:stretch>
        </p:blipFill>
        <p:spPr>
          <a:xfrm>
            <a:off x="6948264" y="2787774"/>
            <a:ext cx="1296144" cy="540613"/>
          </a:xfrm>
          <a:prstGeom prst="rect">
            <a:avLst/>
          </a:prstGeom>
        </p:spPr>
      </p:pic>
      <p:pic>
        <p:nvPicPr>
          <p:cNvPr id="44" name="图片 43"/>
          <p:cNvPicPr>
            <a:picLocks noChangeAspect="1"/>
          </p:cNvPicPr>
          <p:nvPr/>
        </p:nvPicPr>
        <p:blipFill>
          <a:blip r:embed="rId7"/>
          <a:stretch>
            <a:fillRect/>
          </a:stretch>
        </p:blipFill>
        <p:spPr>
          <a:xfrm>
            <a:off x="6948264" y="1427059"/>
            <a:ext cx="1296145" cy="648634"/>
          </a:xfrm>
          <a:prstGeom prst="rect">
            <a:avLst/>
          </a:prstGeom>
        </p:spPr>
      </p:pic>
      <p:pic>
        <p:nvPicPr>
          <p:cNvPr id="2" name="图片 1"/>
          <p:cNvPicPr>
            <a:picLocks noChangeAspect="1"/>
          </p:cNvPicPr>
          <p:nvPr/>
        </p:nvPicPr>
        <p:blipFill>
          <a:blip r:embed="rId8"/>
          <a:stretch>
            <a:fillRect/>
          </a:stretch>
        </p:blipFill>
        <p:spPr>
          <a:xfrm>
            <a:off x="539552" y="2125458"/>
            <a:ext cx="2897870" cy="2405858"/>
          </a:xfrm>
          <a:prstGeom prst="rect">
            <a:avLst/>
          </a:prstGeom>
        </p:spPr>
      </p:pic>
      <p:pic>
        <p:nvPicPr>
          <p:cNvPr id="5" name="图片 4"/>
          <p:cNvPicPr>
            <a:picLocks noChangeAspect="1"/>
          </p:cNvPicPr>
          <p:nvPr/>
        </p:nvPicPr>
        <p:blipFill>
          <a:blip r:embed="rId9"/>
          <a:stretch>
            <a:fillRect/>
          </a:stretch>
        </p:blipFill>
        <p:spPr>
          <a:xfrm>
            <a:off x="3503922" y="2125458"/>
            <a:ext cx="1795028" cy="1209176"/>
          </a:xfrm>
          <a:prstGeom prst="rect">
            <a:avLst/>
          </a:prstGeom>
        </p:spPr>
      </p:pic>
      <p:pic>
        <p:nvPicPr>
          <p:cNvPr id="6" name="图片 5"/>
          <p:cNvPicPr>
            <a:picLocks noChangeAspect="1"/>
          </p:cNvPicPr>
          <p:nvPr/>
        </p:nvPicPr>
        <p:blipFill>
          <a:blip r:embed="rId10"/>
          <a:stretch>
            <a:fillRect/>
          </a:stretch>
        </p:blipFill>
        <p:spPr>
          <a:xfrm>
            <a:off x="6369167" y="3370358"/>
            <a:ext cx="1875241" cy="1160958"/>
          </a:xfrm>
          <a:prstGeom prst="rect">
            <a:avLst/>
          </a:prstGeom>
        </p:spPr>
      </p:pic>
    </p:spTree>
    <p:extLst>
      <p:ext uri="{BB962C8B-B14F-4D97-AF65-F5344CB8AC3E}">
        <p14:creationId xmlns:p14="http://schemas.microsoft.com/office/powerpoint/2010/main" val="1650751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611560" y="227013"/>
            <a:ext cx="4221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We participate in the social welfare</a:t>
            </a:r>
            <a:endParaRPr lang="zh-CN" altLang="en-US"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435"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36" name="TextBox 7"/>
          <p:cNvSpPr txBox="1">
            <a:spLocks noChangeArrowheads="1"/>
          </p:cNvSpPr>
          <p:nvPr/>
        </p:nvSpPr>
        <p:spPr bwMode="auto">
          <a:xfrm>
            <a:off x="611560" y="1112504"/>
            <a:ext cx="6033047"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30000"/>
              </a:spcBef>
              <a:buClr>
                <a:srgbClr val="336699"/>
              </a:buClr>
              <a:buSzPct val="55000"/>
              <a:buFont typeface="Wingdings" panose="05000000000000000000" pitchFamily="2" charset="2"/>
              <a:buNone/>
            </a:pPr>
            <a:r>
              <a:rPr lang="en-US" altLang="zh-CN" sz="1400" b="1" dirty="0">
                <a:latin typeface="Arial" panose="020B0604020202020204" pitchFamily="34" charset="0"/>
                <a:cs typeface="Arial" panose="020B0604020202020204" pitchFamily="34" charset="0"/>
              </a:rPr>
              <a:t>"Care for love, dream of flying" and care for left-behind children</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18437" name="组合 1"/>
          <p:cNvGrpSpPr>
            <a:grpSpLocks/>
          </p:cNvGrpSpPr>
          <p:nvPr/>
        </p:nvGrpSpPr>
        <p:grpSpPr bwMode="auto">
          <a:xfrm>
            <a:off x="611560" y="1537236"/>
            <a:ext cx="7632848" cy="3050738"/>
            <a:chOff x="1022350" y="1779661"/>
            <a:chExt cx="6462538" cy="2663751"/>
          </a:xfrm>
        </p:grpSpPr>
        <p:pic>
          <p:nvPicPr>
            <p:cNvPr id="18438" name="Picture 2" descr="C:\Users\wang\Desktop\IMG_0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 y="1779661"/>
              <a:ext cx="3734370" cy="266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组合 1"/>
            <p:cNvGrpSpPr>
              <a:grpSpLocks/>
            </p:cNvGrpSpPr>
            <p:nvPr/>
          </p:nvGrpSpPr>
          <p:grpSpPr bwMode="auto">
            <a:xfrm>
              <a:off x="4860032" y="1779661"/>
              <a:ext cx="2624856" cy="2663751"/>
              <a:chOff x="4463939" y="2628181"/>
              <a:chExt cx="3132397" cy="3180255"/>
            </a:xfrm>
          </p:grpSpPr>
          <p:pic>
            <p:nvPicPr>
              <p:cNvPr id="18440" name="Picture 3" descr="C:\Users\wang\Desktop\IMG_6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939" y="2628181"/>
                <a:ext cx="1548221" cy="103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4" descr="C:\Users\wang\Desktop\IMG_63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116" y="2628181"/>
                <a:ext cx="1548220" cy="103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C:\Users\wang\Desktop\中网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939" y="3727351"/>
                <a:ext cx="3132397" cy="208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611560" y="227013"/>
            <a:ext cx="3600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The configuration of our team</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19459" name="Line 3"/>
          <p:cNvSpPr>
            <a:spLocks noChangeShapeType="1"/>
          </p:cNvSpPr>
          <p:nvPr/>
        </p:nvSpPr>
        <p:spPr bwMode="auto">
          <a:xfrm>
            <a:off x="783010" y="577850"/>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946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419224"/>
            <a:ext cx="2539157"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本框 2"/>
          <p:cNvSpPr txBox="1">
            <a:spLocks noChangeArrowheads="1"/>
          </p:cNvSpPr>
          <p:nvPr/>
        </p:nvSpPr>
        <p:spPr bwMode="auto">
          <a:xfrm>
            <a:off x="611560" y="1419225"/>
            <a:ext cx="468116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Wingdings" panose="05000000000000000000" pitchFamily="2" charset="2"/>
              <a:buChar char="u"/>
            </a:pPr>
            <a:r>
              <a:rPr lang="en-US" altLang="zh-CN" sz="1200" dirty="0">
                <a:latin typeface="Arial" panose="020B0604020202020204" pitchFamily="34" charset="0"/>
                <a:cs typeface="Arial" panose="020B0604020202020204" pitchFamily="34" charset="0"/>
              </a:rPr>
              <a:t>The main members of the team are members of the Chinese network, with 5-10 years of management experience.</a:t>
            </a:r>
          </a:p>
          <a:p>
            <a:pPr marL="0" indent="0"/>
            <a:endParaRPr lang="en-US" altLang="zh-CN" sz="1200" dirty="0">
              <a:latin typeface="Arial" panose="020B0604020202020204" pitchFamily="34" charset="0"/>
              <a:ea typeface="微软雅黑" panose="020B0503020204020204" pitchFamily="34" charset="-122"/>
              <a:cs typeface="Arial" panose="020B0604020202020204" pitchFamily="34" charset="0"/>
            </a:endParaRPr>
          </a:p>
          <a:p>
            <a:pPr>
              <a:buFont typeface="Wingdings" panose="05000000000000000000" pitchFamily="2" charset="2"/>
              <a:buChar char="u"/>
            </a:pPr>
            <a:r>
              <a:rPr lang="en-US" altLang="zh-CN" sz="1200" dirty="0">
                <a:latin typeface="Arial" panose="020B0604020202020204" pitchFamily="34" charset="0"/>
                <a:cs typeface="Arial" panose="020B0604020202020204" pitchFamily="34" charset="0"/>
              </a:rPr>
              <a:t>Configures the roles of eight groups: planners, diplomats, coordinators, </a:t>
            </a:r>
            <a:r>
              <a:rPr lang="en-US" altLang="zh-CN" sz="1200" dirty="0" err="1">
                <a:latin typeface="Arial" panose="020B0604020202020204" pitchFamily="34" charset="0"/>
                <a:cs typeface="Arial" panose="020B0604020202020204" pitchFamily="34" charset="0"/>
              </a:rPr>
              <a:t>spurters</a:t>
            </a:r>
            <a:r>
              <a:rPr lang="en-US" altLang="zh-CN" sz="1200" dirty="0">
                <a:latin typeface="Arial" panose="020B0604020202020204" pitchFamily="34" charset="0"/>
                <a:cs typeface="Arial" panose="020B0604020202020204" pitchFamily="34" charset="0"/>
              </a:rPr>
              <a:t>, analysts, </a:t>
            </a:r>
            <a:r>
              <a:rPr lang="en-US" altLang="zh-CN" sz="1200" dirty="0" err="1">
                <a:latin typeface="Arial" panose="020B0604020202020204" pitchFamily="34" charset="0"/>
                <a:cs typeface="Arial" panose="020B0604020202020204" pitchFamily="34" charset="0"/>
              </a:rPr>
              <a:t>cohesors</a:t>
            </a:r>
            <a:r>
              <a:rPr lang="en-US" altLang="zh-CN" sz="1200" dirty="0">
                <a:latin typeface="Arial" panose="020B0604020202020204" pitchFamily="34" charset="0"/>
                <a:cs typeface="Arial" panose="020B0604020202020204" pitchFamily="34" charset="0"/>
              </a:rPr>
              <a:t>, performers, and perfectionists.</a:t>
            </a:r>
          </a:p>
          <a:p>
            <a:pPr marL="0" indent="0"/>
            <a:endParaRPr lang="en-US" altLang="zh-CN" sz="1200" dirty="0">
              <a:latin typeface="Arial" panose="020B0604020202020204" pitchFamily="34" charset="0"/>
              <a:ea typeface="微软雅黑" panose="020B0503020204020204" pitchFamily="34" charset="-122"/>
              <a:cs typeface="Arial" panose="020B0604020202020204" pitchFamily="34" charset="0"/>
            </a:endParaRPr>
          </a:p>
          <a:p>
            <a:pPr>
              <a:buFont typeface="Wingdings" panose="05000000000000000000" pitchFamily="2" charset="2"/>
              <a:buChar char="u"/>
            </a:pPr>
            <a:r>
              <a:rPr lang="en-US" altLang="zh-CN" sz="1200" dirty="0">
                <a:latin typeface="Arial" panose="020B0604020202020204" pitchFamily="34" charset="0"/>
                <a:cs typeface="Arial" panose="020B0604020202020204" pitchFamily="34" charset="0"/>
              </a:rPr>
              <a:t>Create a three-dimensional management mode, so that there is no conflict of interest among the team.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组合 1"/>
          <p:cNvGrpSpPr>
            <a:grpSpLocks/>
          </p:cNvGrpSpPr>
          <p:nvPr/>
        </p:nvGrpSpPr>
        <p:grpSpPr bwMode="auto">
          <a:xfrm>
            <a:off x="3132360" y="1491630"/>
            <a:ext cx="5328072" cy="3233738"/>
            <a:chOff x="3176751" y="1491630"/>
            <a:chExt cx="5067657" cy="3233730"/>
          </a:xfrm>
        </p:grpSpPr>
        <p:pic>
          <p:nvPicPr>
            <p:cNvPr id="20487" name="Picture 9" descr="中网科技2006超级网商证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501" y="3549426"/>
              <a:ext cx="1358907" cy="98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descr="中网科技2006超级网商杂志封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412" y="1491630"/>
              <a:ext cx="1334552" cy="205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4" descr="中网科技2006超级网商杂志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500" y="1491630"/>
              <a:ext cx="1358907" cy="205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0" name="组合 37"/>
            <p:cNvGrpSpPr>
              <a:grpSpLocks/>
            </p:cNvGrpSpPr>
            <p:nvPr/>
          </p:nvGrpSpPr>
          <p:grpSpPr bwMode="auto">
            <a:xfrm>
              <a:off x="3492663" y="2476621"/>
              <a:ext cx="2051050" cy="1031875"/>
              <a:chOff x="2161055" y="2770164"/>
              <a:chExt cx="6448248" cy="2994326"/>
            </a:xfrm>
          </p:grpSpPr>
          <p:pic>
            <p:nvPicPr>
              <p:cNvPr id="20500" name="Picture 13" descr="DSC_0093-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736" y="2770164"/>
                <a:ext cx="4501567" cy="299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11" descr="30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1055" y="2771048"/>
                <a:ext cx="1964479" cy="130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15" descr="05_230">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1056" y="4071527"/>
                <a:ext cx="1946680" cy="169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91" name="Picture 7" descr="C:\Users\wang\Desktop\王道龙-江苏省互联网协会聘书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3713" y="3569660"/>
              <a:ext cx="1341788" cy="96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2" name="组合 47"/>
            <p:cNvGrpSpPr>
              <a:grpSpLocks/>
            </p:cNvGrpSpPr>
            <p:nvPr/>
          </p:nvGrpSpPr>
          <p:grpSpPr bwMode="auto">
            <a:xfrm>
              <a:off x="3176751" y="3569660"/>
              <a:ext cx="2366962" cy="1155700"/>
              <a:chOff x="1138015" y="2332831"/>
              <a:chExt cx="6661150" cy="3108325"/>
            </a:xfrm>
          </p:grpSpPr>
          <p:pic>
            <p:nvPicPr>
              <p:cNvPr id="20493" name="Picture 18" descr="D:\Documents\My Pictures\私人\王道龙相关证件扫描件\荣誉证书\王晓龙-苏州工业职业技术学院客座讲师聘书200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8015" y="3971131"/>
                <a:ext cx="22018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9" descr="D:\Documents\My Pictures\私人\王道龙相关证件扫描件\荣誉证书\王晓龙-苏州工业职业技术学院专业建设指导委员会委员聘书200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4015" y="3971131"/>
                <a:ext cx="212883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20" descr="D:\Documents\My Pictures\私人\王道龙相关证件扫描件\荣誉证书\王晓龙-苏州职业大学专业指导委员会委员聘书200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3340" y="3971131"/>
                <a:ext cx="21558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5" descr="IMG00000044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1439" y="2332831"/>
                <a:ext cx="21145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3" descr="IMG00000044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8015" y="2332831"/>
                <a:ext cx="22018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7" descr="IMG00000044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29052" y="2332831"/>
                <a:ext cx="217011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21" descr="D:\Documents\My Pictures\私人\王道龙相关证件扫描件\荣誉证书\王晓龙-苏州职业大学专业指导委员会委员聘书2009.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31840" y="3600863"/>
                <a:ext cx="2592288" cy="142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483" name="TextBox 1"/>
          <p:cNvSpPr txBox="1">
            <a:spLocks noChangeArrowheads="1"/>
          </p:cNvSpPr>
          <p:nvPr/>
        </p:nvSpPr>
        <p:spPr bwMode="auto">
          <a:xfrm>
            <a:off x="611560" y="227013"/>
            <a:ext cx="39826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Founder of Chinanet technology</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20484"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9" name="Picture 15" descr="DSCN23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08725" y="1162050"/>
            <a:ext cx="2598738"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文本框 2"/>
          <p:cNvSpPr txBox="1">
            <a:spLocks noChangeArrowheads="1"/>
          </p:cNvSpPr>
          <p:nvPr/>
        </p:nvSpPr>
        <p:spPr bwMode="auto">
          <a:xfrm>
            <a:off x="611560" y="987574"/>
            <a:ext cx="557175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a:t>
            </a:r>
            <a:r>
              <a:rPr lang="en-US" altLang="zh-CN" sz="1400" b="1" dirty="0">
                <a:latin typeface="Arial" panose="020B0604020202020204" pitchFamily="34" charset="0"/>
                <a:cs typeface="Arial" panose="020B0604020202020204" pitchFamily="34" charset="0"/>
              </a:rPr>
              <a:t>Dao-long Wang</a:t>
            </a:r>
          </a:p>
          <a:p>
            <a:endParaRPr lang="en-US" altLang="zh-CN" sz="14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zh-CN" sz="1200" dirty="0">
                <a:latin typeface="Arial" panose="020B0604020202020204" pitchFamily="34" charset="0"/>
                <a:ea typeface="微软雅黑" panose="020B0503020204020204" pitchFamily="34" charset="-122"/>
                <a:cs typeface="Arial" panose="020B0604020202020204" pitchFamily="34" charset="0"/>
              </a:rPr>
              <a:t>Chinanet </a:t>
            </a:r>
            <a:r>
              <a:rPr lang="en-US" altLang="zh-CN" sz="1200" dirty="0">
                <a:latin typeface="Arial" panose="020B0604020202020204" pitchFamily="34" charset="0"/>
                <a:cs typeface="Arial" panose="020B0604020202020204" pitchFamily="34" charset="0"/>
              </a:rPr>
              <a:t>technology - chairman, general manager</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New technology of Internet technology in Jiangsu province</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Director of China - UK Cloud Computing Virtual Engineering Center - University of Liverpool </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Executive director of Jiangsu</a:t>
            </a:r>
            <a:r>
              <a:rPr lang="en-US" altLang="zh-CN" sz="1200" b="1"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Internet association</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Member of China's democratic </a:t>
            </a:r>
          </a:p>
          <a:p>
            <a:r>
              <a:rPr lang="en-US" altLang="zh-CN" sz="1200" dirty="0">
                <a:latin typeface="Arial" panose="020B0604020202020204" pitchFamily="34" charset="0"/>
                <a:cs typeface="Arial" panose="020B0604020202020204" pitchFamily="34" charset="0"/>
              </a:rPr>
              <a:t>    establishment</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Several university visiting </a:t>
            </a:r>
          </a:p>
          <a:p>
            <a:r>
              <a:rPr lang="en-US" altLang="zh-CN" sz="1200" dirty="0">
                <a:latin typeface="Arial" panose="020B0604020202020204" pitchFamily="34" charset="0"/>
                <a:cs typeface="Arial" panose="020B0604020202020204" pitchFamily="34" charset="0"/>
              </a:rPr>
              <a:t>    professors</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Cloud computing expert consultant</a:t>
            </a:r>
          </a:p>
          <a:p>
            <a:pPr marL="171450" indent="-171450">
              <a:buFont typeface="Arial" panose="020B0604020202020204" pitchFamily="34" charset="0"/>
              <a:buChar char="•"/>
            </a:pPr>
            <a:r>
              <a:rPr lang="en-US" altLang="zh-CN" sz="1200" dirty="0">
                <a:latin typeface="Arial" panose="020B0604020202020204" pitchFamily="34" charset="0"/>
                <a:cs typeface="Arial" panose="020B0604020202020204" pitchFamily="34" charset="0"/>
              </a:rPr>
              <a:t>Enterprise management for 20 years</a:t>
            </a:r>
          </a:p>
          <a:p>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611560" y="227013"/>
            <a:ext cx="6192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ea typeface="微软雅黑" panose="020B0503020204020204" pitchFamily="34" charset="-122"/>
                <a:cs typeface="Arial" panose="020B0604020202020204" pitchFamily="34" charset="0"/>
              </a:rPr>
              <a:t>What are we doing? Business model, product model</a:t>
            </a:r>
            <a:endParaRPr lang="zh-CN" altLang="en-US" sz="1600" b="1" dirty="0">
              <a:latin typeface="Arial" panose="020B0604020202020204" pitchFamily="34" charset="0"/>
              <a:ea typeface="微软雅黑" panose="020B0503020204020204" pitchFamily="34" charset="-122"/>
              <a:cs typeface="Arial" panose="020B0604020202020204" pitchFamily="34" charset="0"/>
            </a:endParaRPr>
          </a:p>
        </p:txBody>
      </p:sp>
      <p:sp>
        <p:nvSpPr>
          <p:cNvPr id="6147"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 name="内容占位符 2"/>
          <p:cNvSpPr txBox="1">
            <a:spLocks noChangeArrowheads="1"/>
          </p:cNvSpPr>
          <p:nvPr/>
        </p:nvSpPr>
        <p:spPr bwMode="auto">
          <a:xfrm>
            <a:off x="395536" y="1419622"/>
            <a:ext cx="874846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Tahoma" pitchFamily="34" charset="0"/>
                <a:ea typeface="宋体" pitchFamily="2" charset="-122"/>
              </a:defRPr>
            </a:lvl1pPr>
            <a:lvl2pPr marL="185738" eaLnBrk="0" hangingPunct="0">
              <a:defRPr>
                <a:solidFill>
                  <a:schemeClr val="tx1"/>
                </a:solidFill>
                <a:latin typeface="Tahoma" pitchFamily="34" charset="0"/>
                <a:ea typeface="宋体" pitchFamily="2" charset="-122"/>
              </a:defRPr>
            </a:lvl2pPr>
            <a:lvl3pPr marL="1143000" indent="-228600" eaLnBrk="0" hangingPunct="0">
              <a:defRPr>
                <a:solidFill>
                  <a:schemeClr val="tx1"/>
                </a:solidFill>
                <a:latin typeface="Tahoma" pitchFamily="34" charset="0"/>
                <a:ea typeface="宋体" pitchFamily="2" charset="-122"/>
              </a:defRPr>
            </a:lvl3pPr>
            <a:lvl4pPr marL="1600200" indent="-228600" eaLnBrk="0" hangingPunct="0">
              <a:defRPr>
                <a:solidFill>
                  <a:schemeClr val="tx1"/>
                </a:solidFill>
                <a:latin typeface="Tahoma" pitchFamily="34" charset="0"/>
                <a:ea typeface="宋体" pitchFamily="2" charset="-122"/>
              </a:defRPr>
            </a:lvl4pPr>
            <a:lvl5pPr marL="2057400" indent="-228600" eaLnBrk="0" hangingPunct="0">
              <a:defRPr>
                <a:solidFill>
                  <a:schemeClr val="tx1"/>
                </a:solidFill>
                <a:latin typeface="Tahoma" pitchFamily="34" charset="0"/>
                <a:ea typeface="宋体" pitchFamily="2" charset="-122"/>
              </a:defRPr>
            </a:lvl5pPr>
            <a:lvl6pPr marL="2514600" indent="-228600" eaLnBrk="0" fontAlgn="base" hangingPunct="0">
              <a:lnSpc>
                <a:spcPct val="120000"/>
              </a:lnSpc>
              <a:spcBef>
                <a:spcPct val="30000"/>
              </a:spcBef>
              <a:spcAft>
                <a:spcPct val="0"/>
              </a:spcAft>
              <a:buClr>
                <a:srgbClr val="336699"/>
              </a:buClr>
              <a:buSzPct val="55000"/>
              <a:buFont typeface="Wingdings" pitchFamily="2" charset="2"/>
              <a:buChar char="£"/>
              <a:defRPr>
                <a:solidFill>
                  <a:schemeClr val="tx1"/>
                </a:solidFill>
                <a:latin typeface="Tahoma" pitchFamily="34" charset="0"/>
                <a:ea typeface="宋体" pitchFamily="2" charset="-122"/>
              </a:defRPr>
            </a:lvl6pPr>
            <a:lvl7pPr marL="2971800" indent="-228600" eaLnBrk="0" fontAlgn="base" hangingPunct="0">
              <a:lnSpc>
                <a:spcPct val="120000"/>
              </a:lnSpc>
              <a:spcBef>
                <a:spcPct val="30000"/>
              </a:spcBef>
              <a:spcAft>
                <a:spcPct val="0"/>
              </a:spcAft>
              <a:buClr>
                <a:srgbClr val="336699"/>
              </a:buClr>
              <a:buSzPct val="55000"/>
              <a:buFont typeface="Wingdings" pitchFamily="2" charset="2"/>
              <a:buChar char="£"/>
              <a:defRPr>
                <a:solidFill>
                  <a:schemeClr val="tx1"/>
                </a:solidFill>
                <a:latin typeface="Tahoma" pitchFamily="34" charset="0"/>
                <a:ea typeface="宋体" pitchFamily="2" charset="-122"/>
              </a:defRPr>
            </a:lvl7pPr>
            <a:lvl8pPr marL="3429000" indent="-228600" eaLnBrk="0" fontAlgn="base" hangingPunct="0">
              <a:lnSpc>
                <a:spcPct val="120000"/>
              </a:lnSpc>
              <a:spcBef>
                <a:spcPct val="30000"/>
              </a:spcBef>
              <a:spcAft>
                <a:spcPct val="0"/>
              </a:spcAft>
              <a:buClr>
                <a:srgbClr val="336699"/>
              </a:buClr>
              <a:buSzPct val="55000"/>
              <a:buFont typeface="Wingdings" pitchFamily="2" charset="2"/>
              <a:buChar char="£"/>
              <a:defRPr>
                <a:solidFill>
                  <a:schemeClr val="tx1"/>
                </a:solidFill>
                <a:latin typeface="Tahoma" pitchFamily="34" charset="0"/>
                <a:ea typeface="宋体" pitchFamily="2" charset="-122"/>
              </a:defRPr>
            </a:lvl8pPr>
            <a:lvl9pPr marL="3886200" indent="-228600" eaLnBrk="0" fontAlgn="base" hangingPunct="0">
              <a:lnSpc>
                <a:spcPct val="120000"/>
              </a:lnSpc>
              <a:spcBef>
                <a:spcPct val="30000"/>
              </a:spcBef>
              <a:spcAft>
                <a:spcPct val="0"/>
              </a:spcAft>
              <a:buClr>
                <a:srgbClr val="336699"/>
              </a:buClr>
              <a:buSzPct val="55000"/>
              <a:buFont typeface="Wingdings" pitchFamily="2" charset="2"/>
              <a:buChar char="£"/>
              <a:defRPr>
                <a:solidFill>
                  <a:schemeClr val="tx1"/>
                </a:solidFill>
                <a:latin typeface="Tahoma" pitchFamily="34" charset="0"/>
                <a:ea typeface="宋体" pitchFamily="2" charset="-122"/>
              </a:defRPr>
            </a:lvl9pPr>
          </a:lstStyle>
          <a:p>
            <a:pPr lvl="1" eaLnBrk="1" hangingPunct="1">
              <a:lnSpc>
                <a:spcPct val="120000"/>
              </a:lnSpc>
              <a:spcBef>
                <a:spcPct val="30000"/>
              </a:spcBef>
              <a:buClr>
                <a:srgbClr val="336699"/>
              </a:buClr>
              <a:buSzPct val="55000"/>
              <a:defRPr/>
            </a:pPr>
            <a:r>
              <a:rPr lang="en-US"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rPr>
              <a:t>Chinanet technology makes it easy to use water and electricity, and pay by usage.</a:t>
            </a:r>
          </a:p>
          <a:p>
            <a:pPr lvl="1" eaLnBrk="1" hangingPunct="1">
              <a:lnSpc>
                <a:spcPct val="120000"/>
              </a:lnSpc>
              <a:spcBef>
                <a:spcPct val="30000"/>
              </a:spcBef>
              <a:buClr>
                <a:srgbClr val="336699"/>
              </a:buClr>
              <a:buSzPct val="55000"/>
              <a:defRPr/>
            </a:pPr>
            <a:r>
              <a:rPr lang="en-US"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rPr>
              <a:t>Users can have more energy to invest in their professional fields.</a:t>
            </a:r>
          </a:p>
          <a:p>
            <a:pPr lvl="1" eaLnBrk="1" hangingPunct="1">
              <a:lnSpc>
                <a:spcPct val="120000"/>
              </a:lnSpc>
              <a:spcBef>
                <a:spcPct val="30000"/>
              </a:spcBef>
              <a:buClr>
                <a:srgbClr val="336699"/>
              </a:buClr>
              <a:buSzPct val="55000"/>
              <a:defRPr/>
            </a:pPr>
            <a:r>
              <a:rPr lang="en-US"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rPr>
              <a:t>Solve the complexity and timeliness of user information process. Reduce cost and enhance competitiveness for users.</a:t>
            </a:r>
          </a:p>
          <a:p>
            <a:pPr lvl="1" eaLnBrk="1" hangingPunct="1">
              <a:lnSpc>
                <a:spcPct val="120000"/>
              </a:lnSpc>
              <a:spcBef>
                <a:spcPct val="30000"/>
              </a:spcBef>
              <a:buClr>
                <a:srgbClr val="336699"/>
              </a:buClr>
              <a:buSzPct val="55000"/>
              <a:defRPr/>
            </a:pPr>
            <a:endParaRPr lang="en-US" altLang="zh-CN" sz="1200" dirty="0">
              <a:latin typeface="Arial" panose="020B0604020202020204" pitchFamily="34" charset="0"/>
              <a:ea typeface="微软雅黑" pitchFamily="34" charset="-122"/>
              <a:cs typeface="Arial" panose="020B0604020202020204" pitchFamily="34" charset="0"/>
            </a:endParaRPr>
          </a:p>
          <a:p>
            <a:pPr lvl="1" eaLnBrk="1" hangingPunct="1">
              <a:lnSpc>
                <a:spcPct val="120000"/>
              </a:lnSpc>
              <a:spcBef>
                <a:spcPct val="30000"/>
              </a:spcBef>
              <a:buClr>
                <a:srgbClr val="336699"/>
              </a:buClr>
              <a:buSzPct val="55000"/>
              <a:defRPr/>
            </a:pPr>
            <a:r>
              <a:rPr lang="en-US" altLang="zh-CN" sz="1200" dirty="0">
                <a:latin typeface="Arial" panose="020B0604020202020204" pitchFamily="34" charset="0"/>
                <a:ea typeface="微软雅黑" pitchFamily="34" charset="-122"/>
                <a:cs typeface="Arial" panose="020B0604020202020204" pitchFamily="34" charset="0"/>
              </a:rPr>
              <a:t>The data centers of Chinanet technology are available throughout the province, offering products and services:</a:t>
            </a:r>
          </a:p>
          <a:p>
            <a:pPr lvl="1" eaLnBrk="1" hangingPunct="1">
              <a:lnSpc>
                <a:spcPct val="120000"/>
              </a:lnSpc>
              <a:spcBef>
                <a:spcPct val="30000"/>
              </a:spcBef>
              <a:buClr>
                <a:srgbClr val="336699"/>
              </a:buClr>
              <a:buSzPct val="55000"/>
              <a:defRPr/>
            </a:pPr>
            <a:r>
              <a:rPr lang="zh-CN"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b="1" dirty="0">
                <a:latin typeface="Arial" panose="020B0604020202020204" pitchFamily="34" charset="0"/>
                <a:ea typeface="微软雅黑" panose="020B0503020204020204" pitchFamily="34" charset="-122"/>
                <a:cs typeface="Arial" panose="020B0604020202020204" pitchFamily="34" charset="0"/>
              </a:rPr>
              <a:t>Cloud computing services: </a:t>
            </a:r>
            <a:r>
              <a:rPr lang="en-US" altLang="zh-CN" sz="1200" dirty="0">
                <a:latin typeface="Arial" panose="020B0604020202020204" pitchFamily="34" charset="0"/>
                <a:ea typeface="微软雅黑" panose="020B0503020204020204" pitchFamily="34" charset="-122"/>
                <a:cs typeface="Arial" panose="020B0604020202020204" pitchFamily="34" charset="0"/>
              </a:rPr>
              <a:t>cloud server, public cloud, private cloud, hybrid cloud.</a:t>
            </a:r>
            <a:br>
              <a:rPr lang="en-US" altLang="zh-CN" sz="1200" dirty="0">
                <a:latin typeface="Arial" panose="020B0604020202020204" pitchFamily="34" charset="0"/>
                <a:ea typeface="微软雅黑" panose="020B0503020204020204" pitchFamily="34" charset="-122"/>
                <a:cs typeface="Arial" panose="020B0604020202020204" pitchFamily="34" charset="0"/>
              </a:rPr>
            </a:br>
            <a:r>
              <a:rPr lang="zh-CN" altLang="zh-CN" sz="1200" b="1" dirty="0">
                <a:latin typeface="Arial" panose="020B0604020202020204" pitchFamily="34" charset="0"/>
                <a:ea typeface="微软雅黑" panose="020B0503020204020204" pitchFamily="34" charset="-122"/>
                <a:cs typeface="Arial" panose="020B0604020202020204" pitchFamily="34" charset="0"/>
              </a:rPr>
              <a:t>★</a:t>
            </a:r>
            <a:r>
              <a:rPr lang="en-US" altLang="zh-CN" sz="1200" b="1" dirty="0">
                <a:latin typeface="Arial" panose="020B0604020202020204" pitchFamily="34" charset="0"/>
                <a:ea typeface="微软雅黑" panose="020B0503020204020204" pitchFamily="34" charset="-122"/>
                <a:cs typeface="Arial" panose="020B0604020202020204" pitchFamily="34" charset="0"/>
              </a:rPr>
              <a:t> IDC data center:</a:t>
            </a:r>
            <a:r>
              <a:rPr lang="en-US" altLang="zh-CN" sz="1200" dirty="0">
                <a:latin typeface="Arial" panose="020B0604020202020204" pitchFamily="34" charset="0"/>
                <a:ea typeface="微软雅黑" panose="020B0503020204020204" pitchFamily="34" charset="-122"/>
                <a:cs typeface="Arial" panose="020B0604020202020204" pitchFamily="34" charset="0"/>
              </a:rPr>
              <a:t> server hosting, server rental, machine room customization. Super computing center.</a:t>
            </a:r>
          </a:p>
          <a:p>
            <a:pPr lvl="1" eaLnBrk="1" hangingPunct="1">
              <a:lnSpc>
                <a:spcPct val="120000"/>
              </a:lnSpc>
              <a:spcBef>
                <a:spcPct val="30000"/>
              </a:spcBef>
              <a:buClr>
                <a:srgbClr val="336699"/>
              </a:buClr>
              <a:buSzPct val="55000"/>
              <a:defRPr/>
            </a:pPr>
            <a:r>
              <a:rPr lang="zh-CN"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b="1" dirty="0">
                <a:latin typeface="Arial" panose="020B0604020202020204" pitchFamily="34" charset="0"/>
                <a:ea typeface="微软雅黑" panose="020B0503020204020204" pitchFamily="34" charset="-122"/>
                <a:cs typeface="Arial" panose="020B0604020202020204" pitchFamily="34" charset="0"/>
              </a:rPr>
              <a:t>Website service: </a:t>
            </a:r>
            <a:r>
              <a:rPr lang="en-US" altLang="zh-CN" sz="1200" dirty="0">
                <a:latin typeface="Arial" panose="020B0604020202020204" pitchFamily="34" charset="0"/>
                <a:ea typeface="微软雅黑" panose="020B0503020204020204" pitchFamily="34" charset="-122"/>
                <a:cs typeface="Arial" panose="020B0604020202020204" pitchFamily="34" charset="0"/>
              </a:rPr>
              <a:t>domain name registration, website hosting, website construction, website promotion.</a:t>
            </a:r>
          </a:p>
          <a:p>
            <a:pPr lvl="1" eaLnBrk="1" hangingPunct="1">
              <a:lnSpc>
                <a:spcPct val="120000"/>
              </a:lnSpc>
              <a:spcBef>
                <a:spcPct val="30000"/>
              </a:spcBef>
              <a:buClr>
                <a:srgbClr val="336699"/>
              </a:buClr>
              <a:buSzPct val="55000"/>
              <a:defRPr/>
            </a:pPr>
            <a:r>
              <a:rPr lang="zh-CN"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b="1" dirty="0">
                <a:latin typeface="Arial" panose="020B0604020202020204" pitchFamily="34" charset="0"/>
                <a:ea typeface="微软雅黑" panose="020B0503020204020204" pitchFamily="34" charset="-122"/>
                <a:cs typeface="Arial" panose="020B0604020202020204" pitchFamily="34" charset="0"/>
              </a:rPr>
              <a:t>Value-added services: </a:t>
            </a:r>
            <a:r>
              <a:rPr lang="en-US" altLang="zh-CN" sz="1200" dirty="0">
                <a:latin typeface="Arial" panose="020B0604020202020204" pitchFamily="34" charset="0"/>
                <a:ea typeface="微软雅黑" panose="020B0503020204020204" pitchFamily="34" charset="-122"/>
                <a:cs typeface="Arial" panose="020B0604020202020204" pitchFamily="34" charset="0"/>
              </a:rPr>
              <a:t>network solutions, network security, service outsourcing.</a:t>
            </a:r>
            <a:endParaRPr lang="en-US" altLang="zh-CN" sz="1200" dirty="0">
              <a:effectLst>
                <a:outerShdw blurRad="38100" dist="38100" dir="2700000" algn="tl">
                  <a:srgbClr val="C0C0C0"/>
                </a:outerShdw>
              </a:effectLst>
              <a:latin typeface="Arial" panose="020B0604020202020204" pitchFamily="34" charset="0"/>
              <a:ea typeface="微软雅黑" pitchFamily="34" charset="-122"/>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611560" y="227013"/>
            <a:ext cx="3286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The future of the company</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21507"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文本框 1"/>
          <p:cNvSpPr txBox="1"/>
          <p:nvPr/>
        </p:nvSpPr>
        <p:spPr>
          <a:xfrm>
            <a:off x="827584" y="1131590"/>
            <a:ext cx="7488832" cy="3447098"/>
          </a:xfrm>
          <a:prstGeom prst="rect">
            <a:avLst/>
          </a:prstGeom>
          <a:noFill/>
        </p:spPr>
        <p:txBody>
          <a:bodyPr wrap="square" rtlCol="0">
            <a:spAutoFit/>
          </a:bodyPr>
          <a:lstStyle/>
          <a:p>
            <a:r>
              <a:rPr lang="en-US" altLang="zh-CN" sz="1300" b="1" dirty="0">
                <a:latin typeface="Arial" panose="020B0604020202020204" pitchFamily="34" charset="0"/>
                <a:cs typeface="Arial" panose="020B0604020202020204" pitchFamily="34" charset="0"/>
              </a:rPr>
              <a:t>Industry outlook:</a:t>
            </a:r>
          </a:p>
          <a:p>
            <a:r>
              <a:rPr lang="en-US" altLang="zh-CN" sz="1200" dirty="0">
                <a:latin typeface="Arial" panose="020B0604020202020204" pitchFamily="34" charset="0"/>
                <a:cs typeface="Arial" panose="020B0604020202020204" pitchFamily="34" charset="0"/>
              </a:rPr>
              <a:t>Cloud computing data center is an important guarantee for Internet + base support and industrial transformation and upgrading.</a:t>
            </a:r>
          </a:p>
          <a:p>
            <a:endParaRPr lang="en-US" altLang="zh-CN" sz="1200" dirty="0">
              <a:latin typeface="Arial" panose="020B0604020202020204" pitchFamily="34" charset="0"/>
              <a:ea typeface="微软雅黑" panose="020B0503020204020204" pitchFamily="34" charset="-122"/>
              <a:cs typeface="Arial" panose="020B0604020202020204" pitchFamily="34" charset="0"/>
            </a:endParaRPr>
          </a:p>
          <a:p>
            <a:r>
              <a:rPr lang="en-US" altLang="zh-CN" sz="1300" b="1" dirty="0">
                <a:latin typeface="Arial" panose="020B0604020202020204" pitchFamily="34" charset="0"/>
                <a:cs typeface="Arial" panose="020B0604020202020204" pitchFamily="34" charset="0"/>
              </a:rPr>
              <a:t>Market trend:</a:t>
            </a:r>
          </a:p>
          <a:p>
            <a:r>
              <a:rPr lang="en-US" altLang="zh-CN" sz="1200" dirty="0">
                <a:latin typeface="Arial" panose="020B0604020202020204" pitchFamily="34" charset="0"/>
                <a:cs typeface="Arial" panose="020B0604020202020204" pitchFamily="34" charset="0"/>
              </a:rPr>
              <a:t>With the continuous promotion of "made in China 2025" and "Internet +", various industries urgently need to promote the transformation and upgrading of industry through the cloud computing system. At the same time, the development of cloud computing industry is maturing, and successful cases are emerging, which also makes the user's cognition and adoption of cloud computing constantly improve.</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During the 12th five-year plan period, China's cloud computing industry grew at an average annual rate of more than 30 percent and reached about 150 billion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 in 2015, the ministry of industry and information technology said. The total size is expected to reach 800 billion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 by 2018.</a:t>
            </a:r>
          </a:p>
          <a:p>
            <a:endParaRPr lang="en-US" altLang="zh-CN" sz="1200" dirty="0">
              <a:latin typeface="Arial" panose="020B0604020202020204" pitchFamily="34" charset="0"/>
              <a:cs typeface="Arial" panose="020B0604020202020204" pitchFamily="34" charset="0"/>
            </a:endParaRPr>
          </a:p>
          <a:p>
            <a:r>
              <a:rPr lang="en-US" altLang="zh-CN" sz="1300" b="1" dirty="0">
                <a:latin typeface="Arial" panose="020B0604020202020204" pitchFamily="34" charset="0"/>
                <a:cs typeface="Arial" panose="020B0604020202020204" pitchFamily="34" charset="0"/>
              </a:rPr>
              <a:t>Company outlook:</a:t>
            </a:r>
          </a:p>
          <a:p>
            <a:r>
              <a:rPr lang="en-US" altLang="zh-CN" sz="1200" dirty="0">
                <a:latin typeface="Arial" panose="020B0604020202020204" pitchFamily="34" charset="0"/>
                <a:cs typeface="Arial" panose="020B0604020202020204" pitchFamily="34" charset="0"/>
              </a:rPr>
              <a:t>It is estimated that by 2020, annual sales will exceed 1 billion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 with a net profit of 100 million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 and the stock market value of 10 billion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a:t>
            </a:r>
          </a:p>
          <a:p>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7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729034"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文本框 1"/>
          <p:cNvSpPr txBox="1"/>
          <p:nvPr/>
        </p:nvSpPr>
        <p:spPr>
          <a:xfrm>
            <a:off x="1054583" y="3075806"/>
            <a:ext cx="6186052" cy="1600438"/>
          </a:xfrm>
          <a:prstGeom prst="rect">
            <a:avLst/>
          </a:prstGeom>
          <a:noFill/>
        </p:spPr>
        <p:txBody>
          <a:bodyPr wrap="none">
            <a:spAutoFit/>
          </a:bodyPr>
          <a:lstStyle/>
          <a:p>
            <a:pPr>
              <a:defRPr/>
            </a:pPr>
            <a:r>
              <a:rPr lang="en-US" altLang="zh-CN" sz="1400" dirty="0">
                <a:latin typeface="Arial" panose="020B0604020202020204" pitchFamily="34" charset="0"/>
                <a:ea typeface="微软雅黑" panose="020B0503020204020204" pitchFamily="34" charset="-122"/>
                <a:cs typeface="Arial" panose="020B0604020202020204" pitchFamily="34" charset="0"/>
              </a:rPr>
              <a:t>CHINANET TECHNOLOGY (SUZHOU) CO., LTD</a:t>
            </a:r>
          </a:p>
          <a:p>
            <a:pPr>
              <a:defRPr/>
            </a:pPr>
            <a:r>
              <a:rPr lang="en-US" altLang="zh-CN" sz="1400" b="1" dirty="0">
                <a:latin typeface="Arial" panose="020B0604020202020204" pitchFamily="34" charset="0"/>
                <a:ea typeface="微软雅黑" panose="020B0503020204020204" pitchFamily="34" charset="-122"/>
                <a:cs typeface="Arial" panose="020B0604020202020204" pitchFamily="34" charset="0"/>
              </a:rPr>
              <a:t>URL:</a:t>
            </a:r>
            <a:r>
              <a:rPr lang="en-US" altLang="zh-CN" sz="1400" dirty="0">
                <a:latin typeface="Arial" panose="020B0604020202020204" pitchFamily="34" charset="0"/>
                <a:ea typeface="微软雅黑" panose="020B0503020204020204" pitchFamily="34" charset="-122"/>
                <a:cs typeface="Arial" panose="020B0604020202020204" pitchFamily="34" charset="0"/>
              </a:rPr>
              <a:t> </a:t>
            </a:r>
            <a:r>
              <a:rPr lang="en-US" altLang="zh-CN" sz="1400" u="sng" dirty="0">
                <a:latin typeface="Arial" panose="020B0604020202020204" pitchFamily="34" charset="0"/>
                <a:ea typeface="微软雅黑" panose="020B0503020204020204" pitchFamily="34" charset="-122"/>
                <a:cs typeface="Arial" panose="020B0604020202020204" pitchFamily="34" charset="0"/>
                <a:hlinkClick r:id="rId2"/>
              </a:rPr>
              <a:t>Http://ChinaNet.CC</a:t>
            </a:r>
            <a:r>
              <a:rPr lang="en-US" altLang="zh-CN" sz="1400" dirty="0">
                <a:latin typeface="Arial" panose="020B0604020202020204" pitchFamily="34" charset="0"/>
                <a:ea typeface="微软雅黑" panose="020B0503020204020204" pitchFamily="34" charset="-122"/>
                <a:cs typeface="Arial" panose="020B0604020202020204" pitchFamily="34" charset="0"/>
              </a:rPr>
              <a:t> </a:t>
            </a:r>
            <a:br>
              <a:rPr lang="en-US" altLang="zh-CN" sz="1400" dirty="0">
                <a:latin typeface="Arial" panose="020B0604020202020204" pitchFamily="34" charset="0"/>
                <a:ea typeface="微软雅黑" panose="020B0503020204020204" pitchFamily="34" charset="-122"/>
                <a:cs typeface="Arial" panose="020B0604020202020204" pitchFamily="34" charset="0"/>
              </a:rPr>
            </a:br>
            <a:r>
              <a:rPr lang="en-US" altLang="zh-CN" sz="1400" b="1" dirty="0">
                <a:latin typeface="Arial" panose="020B0604020202020204" pitchFamily="34" charset="0"/>
                <a:ea typeface="微软雅黑" panose="020B0503020204020204" pitchFamily="34" charset="-122"/>
                <a:cs typeface="Arial" panose="020B0604020202020204" pitchFamily="34" charset="0"/>
              </a:rPr>
              <a:t>Phone: </a:t>
            </a:r>
            <a:r>
              <a:rPr lang="en-US" altLang="zh-CN" sz="1400" dirty="0">
                <a:latin typeface="Arial" panose="020B0604020202020204" pitchFamily="34" charset="0"/>
                <a:ea typeface="微软雅黑" panose="020B0503020204020204" pitchFamily="34" charset="-122"/>
                <a:cs typeface="Arial" panose="020B0604020202020204" pitchFamily="34" charset="0"/>
              </a:rPr>
              <a:t>0512-8886-8888 </a:t>
            </a:r>
            <a:br>
              <a:rPr lang="en-US" altLang="zh-CN" sz="1400" dirty="0">
                <a:latin typeface="Arial" panose="020B0604020202020204" pitchFamily="34" charset="0"/>
                <a:ea typeface="微软雅黑" panose="020B0503020204020204" pitchFamily="34" charset="-122"/>
                <a:cs typeface="Arial" panose="020B0604020202020204" pitchFamily="34" charset="0"/>
              </a:rPr>
            </a:br>
            <a:r>
              <a:rPr lang="en-US" altLang="zh-CN" sz="1400" b="1" dirty="0">
                <a:latin typeface="Arial" panose="020B0604020202020204" pitchFamily="34" charset="0"/>
                <a:ea typeface="微软雅黑" panose="020B0503020204020204" pitchFamily="34" charset="-122"/>
                <a:cs typeface="Arial" panose="020B0604020202020204" pitchFamily="34" charset="0"/>
              </a:rPr>
              <a:t>Fax: </a:t>
            </a:r>
            <a:r>
              <a:rPr lang="en-US" altLang="zh-CN" sz="1400" dirty="0">
                <a:latin typeface="Arial" panose="020B0604020202020204" pitchFamily="34" charset="0"/>
                <a:ea typeface="微软雅黑" panose="020B0503020204020204" pitchFamily="34" charset="-122"/>
                <a:cs typeface="Arial" panose="020B0604020202020204" pitchFamily="34" charset="0"/>
              </a:rPr>
              <a:t>0512-8886-8899 </a:t>
            </a:r>
            <a:endParaRPr lang="zh-CN" altLang="zh-CN" sz="1400" dirty="0">
              <a:latin typeface="Arial" panose="020B0604020202020204" pitchFamily="34" charset="0"/>
              <a:ea typeface="微软雅黑" panose="020B0503020204020204" pitchFamily="34" charset="-122"/>
              <a:cs typeface="Arial" panose="020B0604020202020204" pitchFamily="34" charset="0"/>
            </a:endParaRPr>
          </a:p>
          <a:p>
            <a:pPr>
              <a:defRPr/>
            </a:pPr>
            <a:r>
              <a:rPr lang="en-US" altLang="zh-CN" sz="1400" b="1" dirty="0">
                <a:latin typeface="Arial" panose="020B0604020202020204" pitchFamily="34" charset="0"/>
                <a:cs typeface="Arial" panose="020B0604020202020204" pitchFamily="34" charset="0"/>
              </a:rPr>
              <a:t>Service QQ: </a:t>
            </a:r>
            <a:r>
              <a:rPr lang="en-US" altLang="zh-CN" sz="1400" dirty="0">
                <a:latin typeface="Arial" panose="020B0604020202020204" pitchFamily="34" charset="0"/>
                <a:ea typeface="微软雅黑" panose="020B0503020204020204" pitchFamily="34" charset="-122"/>
                <a:cs typeface="Arial" panose="020B0604020202020204" pitchFamily="34" charset="0"/>
              </a:rPr>
              <a:t>800001180 </a:t>
            </a:r>
            <a:endParaRPr lang="zh-CN" altLang="zh-CN" sz="1400" dirty="0">
              <a:latin typeface="Arial" panose="020B0604020202020204" pitchFamily="34" charset="0"/>
              <a:ea typeface="微软雅黑" panose="020B0503020204020204" pitchFamily="34" charset="-122"/>
              <a:cs typeface="Arial" panose="020B0604020202020204" pitchFamily="34" charset="0"/>
            </a:endParaRPr>
          </a:p>
          <a:p>
            <a:pPr>
              <a:defRPr/>
            </a:pPr>
            <a:r>
              <a:rPr lang="en-US" altLang="zh-CN" sz="1400" b="1" dirty="0">
                <a:latin typeface="Arial" panose="020B0604020202020204" pitchFamily="34" charset="0"/>
                <a:cs typeface="Arial" panose="020B0604020202020204" pitchFamily="34" charset="0"/>
              </a:rPr>
              <a:t>Address: 5 / f, international center, 535 west </a:t>
            </a:r>
            <a:r>
              <a:rPr lang="en-US" altLang="zh-CN" sz="1400" b="1" dirty="0" err="1">
                <a:latin typeface="Arial" panose="020B0604020202020204" pitchFamily="34" charset="0"/>
                <a:cs typeface="Arial" panose="020B0604020202020204" pitchFamily="34" charset="0"/>
              </a:rPr>
              <a:t>shenhu</a:t>
            </a:r>
            <a:r>
              <a:rPr lang="en-US" altLang="zh-CN" sz="1400" b="1" dirty="0">
                <a:latin typeface="Arial" panose="020B0604020202020204" pitchFamily="34" charset="0"/>
                <a:cs typeface="Arial" panose="020B0604020202020204" pitchFamily="34" charset="0"/>
              </a:rPr>
              <a:t> road, </a:t>
            </a:r>
            <a:r>
              <a:rPr lang="en-US" altLang="zh-CN" sz="1400" b="1" dirty="0" err="1">
                <a:latin typeface="Arial" panose="020B0604020202020204" pitchFamily="34" charset="0"/>
                <a:cs typeface="Arial" panose="020B0604020202020204" pitchFamily="34" charset="0"/>
              </a:rPr>
              <a:t>suzhou</a:t>
            </a:r>
            <a:r>
              <a:rPr lang="en-US" altLang="zh-CN" sz="1400" b="1" dirty="0">
                <a:latin typeface="Arial" panose="020B0604020202020204" pitchFamily="34" charset="0"/>
                <a:cs typeface="Arial" panose="020B0604020202020204" pitchFamily="34" charset="0"/>
              </a:rPr>
              <a:t> park</a:t>
            </a:r>
          </a:p>
          <a:p>
            <a:pPr>
              <a:defRPr/>
            </a:pPr>
            <a:r>
              <a:rPr lang="en-US" altLang="zh-CN" sz="1400" b="1" dirty="0">
                <a:latin typeface="Arial" panose="020B0604020202020204" pitchFamily="34" charset="0"/>
                <a:cs typeface="Arial" panose="020B0604020202020204" pitchFamily="34" charset="0"/>
              </a:rPr>
              <a:t>Postcode</a:t>
            </a:r>
            <a:r>
              <a:rPr lang="zh-CN" altLang="en-US" sz="1400" b="1" dirty="0">
                <a:latin typeface="Arial" panose="020B0604020202020204" pitchFamily="34" charset="0"/>
                <a:cs typeface="Arial" panose="020B0604020202020204" pitchFamily="34" charset="0"/>
              </a:rPr>
              <a:t>：</a:t>
            </a:r>
            <a:r>
              <a:rPr lang="en-US" altLang="zh-CN" sz="1400" dirty="0">
                <a:latin typeface="Arial" panose="020B0604020202020204" pitchFamily="34" charset="0"/>
                <a:ea typeface="微软雅黑" panose="020B0503020204020204" pitchFamily="34" charset="-122"/>
                <a:cs typeface="Arial" panose="020B0604020202020204" pitchFamily="34" charset="0"/>
              </a:rPr>
              <a:t>215028</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TextBox 1"/>
          <p:cNvSpPr txBox="1">
            <a:spLocks noChangeArrowheads="1"/>
          </p:cNvSpPr>
          <p:nvPr/>
        </p:nvSpPr>
        <p:spPr bwMode="auto">
          <a:xfrm>
            <a:off x="611560" y="227013"/>
            <a:ext cx="3357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dirty="0">
                <a:latin typeface="Arial" panose="020B0604020202020204" pitchFamily="34" charset="0"/>
                <a:cs typeface="Arial" panose="020B0604020202020204" pitchFamily="34" charset="0"/>
              </a:rPr>
              <a:t>THANKS</a:t>
            </a:r>
            <a:r>
              <a:rPr lang="zh-CN" altLang="en-US" sz="1600" b="1" dirty="0">
                <a:effectLst>
                  <a:outerShdw blurRad="38100" dist="38100" dir="2700000" algn="tl">
                    <a:srgbClr val="C0C0C0"/>
                  </a:outerShdw>
                </a:effectLst>
                <a:latin typeface="Arial" panose="020B0604020202020204" pitchFamily="34" charset="0"/>
                <a:cs typeface="Arial" panose="020B0604020202020204" pitchFamily="34" charset="0"/>
              </a:rPr>
              <a:t> </a:t>
            </a:r>
          </a:p>
        </p:txBody>
      </p:sp>
      <p:sp>
        <p:nvSpPr>
          <p:cNvPr id="6" name="Text Box 3"/>
          <p:cNvSpPr txBox="1">
            <a:spLocks noChangeArrowheads="1"/>
          </p:cNvSpPr>
          <p:nvPr/>
        </p:nvSpPr>
        <p:spPr bwMode="auto">
          <a:xfrm>
            <a:off x="1054583" y="1585304"/>
            <a:ext cx="63658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3600" b="1" dirty="0">
                <a:latin typeface="Arial" panose="020B0604020202020204" pitchFamily="34" charset="0"/>
                <a:cs typeface="Arial" panose="020B0604020202020204" pitchFamily="34" charset="0"/>
              </a:rPr>
              <a:t>Thank you for your support!</a:t>
            </a:r>
            <a:endParaRPr lang="zh-CN" altLang="en-US" sz="3600" dirty="0">
              <a:latin typeface="Arial" panose="020B0604020202020204" pitchFamily="34" charset="0"/>
              <a:ea typeface="华文行楷" panose="02010800040101010101" pitchFamily="2"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611560" y="227013"/>
            <a:ext cx="5904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ea typeface="微软雅黑" panose="020B0503020204020204" pitchFamily="34" charset="-122"/>
                <a:cs typeface="Arial" panose="020B0604020202020204" pitchFamily="34" charset="0"/>
              </a:rPr>
              <a:t>What are we doing? 1. Cloud computing services</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7171"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173" name="文本框 10"/>
          <p:cNvSpPr txBox="1">
            <a:spLocks noChangeArrowheads="1"/>
          </p:cNvSpPr>
          <p:nvPr/>
        </p:nvSpPr>
        <p:spPr bwMode="auto">
          <a:xfrm>
            <a:off x="4499992" y="1131590"/>
            <a:ext cx="4536504"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1500" dirty="0">
                <a:latin typeface="微软雅黑" panose="020B0503020204020204" pitchFamily="34" charset="-122"/>
                <a:ea typeface="微软雅黑" panose="020B0503020204020204" pitchFamily="34" charset="-122"/>
              </a:rPr>
              <a:t>★ </a:t>
            </a:r>
            <a:r>
              <a:rPr lang="en-US" altLang="zh-CN" sz="1200" b="1" dirty="0">
                <a:latin typeface="Arial" panose="020B0604020202020204" pitchFamily="34" charset="0"/>
                <a:ea typeface="微软雅黑" panose="020B0503020204020204" pitchFamily="34" charset="-122"/>
                <a:cs typeface="Arial" panose="020B0604020202020204" pitchFamily="34" charset="0"/>
              </a:rPr>
              <a:t>Cloud computing services:</a:t>
            </a:r>
          </a:p>
          <a:p>
            <a:r>
              <a:rPr lang="en-US" altLang="zh-CN" sz="1200" dirty="0">
                <a:latin typeface="Arial" panose="020B0604020202020204" pitchFamily="34" charset="0"/>
                <a:ea typeface="微软雅黑" panose="020B0503020204020204" pitchFamily="34" charset="-122"/>
                <a:cs typeface="Arial" panose="020B0604020202020204" pitchFamily="34" charset="0"/>
              </a:rPr>
              <a:t>Cloud server, public cloud, private cloud, hybrid cloud</a:t>
            </a:r>
          </a:p>
          <a:p>
            <a:endParaRPr lang="en-US" altLang="zh-CN" sz="1200" dirty="0">
              <a:latin typeface="Arial" panose="020B0604020202020204" pitchFamily="34" charset="0"/>
              <a:ea typeface="微软雅黑" panose="020B0503020204020204" pitchFamily="34" charset="-122"/>
              <a:cs typeface="Arial" panose="020B0604020202020204" pitchFamily="34" charset="0"/>
            </a:endParaRPr>
          </a:p>
          <a:p>
            <a:r>
              <a:rPr lang="en-US" altLang="zh-CN" sz="1200" dirty="0">
                <a:latin typeface="Arial" panose="020B0604020202020204" pitchFamily="34" charset="0"/>
                <a:ea typeface="微软雅黑" panose="020B0503020204020204" pitchFamily="34" charset="-122"/>
                <a:cs typeface="Arial" panose="020B0604020202020204" pitchFamily="34" charset="0"/>
              </a:rPr>
              <a:t>Cloud computing is a pay-as-you-go model. It is the upgrade mode of IDC data center.</a:t>
            </a:r>
          </a:p>
          <a:p>
            <a:endParaRPr lang="en-US" altLang="zh-CN" sz="1200" b="1" dirty="0">
              <a:latin typeface="Arial" panose="020B0604020202020204" pitchFamily="34" charset="0"/>
              <a:ea typeface="微软雅黑" panose="020B0503020204020204" pitchFamily="34" charset="-122"/>
              <a:cs typeface="Arial" panose="020B0604020202020204" pitchFamily="34" charset="0"/>
            </a:endParaRPr>
          </a:p>
          <a:p>
            <a:r>
              <a:rPr lang="en-US" altLang="zh-CN" sz="1200" dirty="0">
                <a:latin typeface="Arial" panose="020B0604020202020204" pitchFamily="34" charset="0"/>
                <a:ea typeface="微软雅黑" panose="020B0503020204020204" pitchFamily="34" charset="-122"/>
                <a:cs typeface="Arial" panose="020B0604020202020204" pitchFamily="34" charset="0"/>
              </a:rPr>
              <a:t>The </a:t>
            </a:r>
            <a:r>
              <a:rPr lang="en-US" altLang="zh-CN" sz="1200" dirty="0" err="1">
                <a:latin typeface="Arial" panose="020B0604020202020204" pitchFamily="34" charset="0"/>
                <a:ea typeface="微软雅黑" panose="020B0503020204020204" pitchFamily="34" charset="-122"/>
                <a:cs typeface="Arial" panose="020B0604020202020204" pitchFamily="34" charset="0"/>
              </a:rPr>
              <a:t>ChinanetCloud</a:t>
            </a:r>
            <a:r>
              <a:rPr lang="en-US" altLang="zh-CN" sz="1200" dirty="0">
                <a:latin typeface="Arial" panose="020B0604020202020204" pitchFamily="34" charset="0"/>
                <a:ea typeface="微软雅黑" panose="020B0503020204020204" pitchFamily="34" charset="-122"/>
                <a:cs typeface="Arial" panose="020B0604020202020204" pitchFamily="34" charset="0"/>
              </a:rPr>
              <a:t> allows users to access the CPU, memory, space, network, software, technology, data and other resources as easily as using water and electricity.</a:t>
            </a:r>
          </a:p>
          <a:p>
            <a:endParaRPr lang="zh-CN" altLang="zh-CN" sz="1200" dirty="0">
              <a:latin typeface="Arial" panose="020B0604020202020204" pitchFamily="34" charset="0"/>
              <a:ea typeface="微软雅黑" panose="020B0503020204020204" pitchFamily="34" charset="-122"/>
              <a:cs typeface="Arial" panose="020B0604020202020204" pitchFamily="34" charset="0"/>
            </a:endParaRPr>
          </a:p>
          <a:p>
            <a:r>
              <a:rPr lang="zh-CN"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Reduce cost, pay on demand, open immediately, rapid  </a:t>
            </a:r>
          </a:p>
          <a:p>
            <a:r>
              <a:rPr lang="en-US" altLang="zh-CN" sz="1200" dirty="0">
                <a:latin typeface="Arial" panose="020B0604020202020204" pitchFamily="34" charset="0"/>
                <a:ea typeface="微软雅黑" panose="020B0503020204020204" pitchFamily="34" charset="-122"/>
                <a:cs typeface="Arial" panose="020B0604020202020204" pitchFamily="34" charset="0"/>
              </a:rPr>
              <a:t>    deployment</a:t>
            </a:r>
          </a:p>
          <a:p>
            <a:r>
              <a:rPr lang="zh-CN"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Elastic expansion, upgrade at any time, disaster recovery,</a:t>
            </a:r>
          </a:p>
          <a:p>
            <a:r>
              <a:rPr lang="en-US" altLang="zh-CN" sz="1200" dirty="0">
                <a:latin typeface="Arial" panose="020B0604020202020204" pitchFamily="34" charset="0"/>
                <a:ea typeface="微软雅黑" panose="020B0503020204020204" pitchFamily="34" charset="-122"/>
                <a:cs typeface="Arial" panose="020B0604020202020204" pitchFamily="34" charset="0"/>
              </a:rPr>
              <a:t>    safe and reliable</a:t>
            </a:r>
          </a:p>
          <a:p>
            <a:r>
              <a:rPr lang="zh-CN"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Self-backup, data reduction, performance monitoring, graphic </a:t>
            </a:r>
          </a:p>
          <a:p>
            <a:r>
              <a:rPr lang="en-US" altLang="zh-CN" sz="1200" dirty="0">
                <a:latin typeface="Arial" panose="020B0604020202020204" pitchFamily="34" charset="0"/>
                <a:ea typeface="微软雅黑" panose="020B0503020204020204" pitchFamily="34" charset="-122"/>
                <a:cs typeface="Arial" panose="020B0604020202020204" pitchFamily="34" charset="0"/>
              </a:rPr>
              <a:t>    display</a:t>
            </a:r>
          </a:p>
          <a:p>
            <a:r>
              <a:rPr lang="zh-CN"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Self-management, remote switching machine, restart </a:t>
            </a:r>
          </a:p>
          <a:p>
            <a:r>
              <a:rPr lang="en-US" altLang="zh-CN" sz="1200" dirty="0">
                <a:latin typeface="Arial" panose="020B0604020202020204" pitchFamily="34" charset="0"/>
                <a:ea typeface="微软雅黑" panose="020B0503020204020204" pitchFamily="34" charset="-122"/>
                <a:cs typeface="Arial" panose="020B0604020202020204" pitchFamily="34" charset="0"/>
              </a:rPr>
              <a:t>    reloading operating system</a:t>
            </a:r>
            <a:endParaRPr lang="zh-CN" altLang="zh-CN" sz="1200" dirty="0">
              <a:latin typeface="Arial" panose="020B0604020202020204" pitchFamily="34" charset="0"/>
              <a:ea typeface="微软雅黑" panose="020B0503020204020204" pitchFamily="34" charset="-122"/>
              <a:cs typeface="Arial" panose="020B0604020202020204" pitchFamily="34" charset="0"/>
            </a:endParaRPr>
          </a:p>
        </p:txBody>
      </p:sp>
      <p:pic>
        <p:nvPicPr>
          <p:cNvPr id="7" name="Picture 2" descr="http://img.zhongzhiyunji.com/product/2405243b895308f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2213"/>
            <a:ext cx="3672408" cy="325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8196" name="图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987574"/>
            <a:ext cx="7632328" cy="128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文本框 8"/>
          <p:cNvSpPr txBox="1">
            <a:spLocks noChangeArrowheads="1"/>
          </p:cNvSpPr>
          <p:nvPr/>
        </p:nvSpPr>
        <p:spPr bwMode="auto">
          <a:xfrm>
            <a:off x="611559" y="2355726"/>
            <a:ext cx="7778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200" dirty="0">
                <a:latin typeface="Arial" panose="020B0604020202020204" pitchFamily="34" charset="0"/>
                <a:cs typeface="Arial" panose="020B0604020202020204" pitchFamily="34" charset="0"/>
              </a:rPr>
              <a:t>Public cloud - elastic computing cloud server infrastructure (1 nuclear 1G10G1M1 snapshot 1 backup)</a:t>
            </a:r>
          </a:p>
          <a:p>
            <a:r>
              <a:rPr lang="en-US" altLang="zh-CN" sz="1200" dirty="0">
                <a:latin typeface="Arial" panose="020B0604020202020204" pitchFamily="34" charset="0"/>
                <a:cs typeface="Arial" panose="020B0604020202020204" pitchFamily="34" charset="0"/>
              </a:rPr>
              <a:t>Pay as required and increase the allocation price (</a:t>
            </a:r>
            <a:r>
              <a:rPr lang="en-US" altLang="zh-CN" sz="1200" dirty="0" err="1">
                <a:latin typeface="Arial" panose="020B0604020202020204" pitchFamily="34" charset="0"/>
                <a:cs typeface="Arial" panose="020B0604020202020204" pitchFamily="34" charset="0"/>
              </a:rPr>
              <a:t>yuan</a:t>
            </a:r>
            <a:r>
              <a:rPr lang="en-US" altLang="zh-CN" sz="1200" dirty="0">
                <a:latin typeface="Arial" panose="020B0604020202020204" pitchFamily="34" charset="0"/>
                <a:cs typeface="Arial" panose="020B0604020202020204" pitchFamily="34" charset="0"/>
              </a:rPr>
              <a:t>/month) to see the following table:</a:t>
            </a:r>
          </a:p>
        </p:txBody>
      </p:sp>
      <p:graphicFrame>
        <p:nvGraphicFramePr>
          <p:cNvPr id="8" name="表格 7"/>
          <p:cNvGraphicFramePr>
            <a:graphicFrameLocks noGrp="1"/>
          </p:cNvGraphicFramePr>
          <p:nvPr>
            <p:extLst>
              <p:ext uri="{D42A27DB-BD31-4B8C-83A1-F6EECF244321}">
                <p14:modId xmlns:p14="http://schemas.microsoft.com/office/powerpoint/2010/main" val="3208025804"/>
              </p:ext>
            </p:extLst>
          </p:nvPr>
        </p:nvGraphicFramePr>
        <p:xfrm>
          <a:off x="611559" y="2859166"/>
          <a:ext cx="7632329" cy="1584792"/>
        </p:xfrm>
        <a:graphic>
          <a:graphicData uri="http://schemas.openxmlformats.org/drawingml/2006/table">
            <a:tbl>
              <a:tblPr firstRow="1" bandRow="1">
                <a:tableStyleId>{5C22544A-7EE6-4342-B048-85BDC9FD1C3A}</a:tableStyleId>
              </a:tblPr>
              <a:tblGrid>
                <a:gridCol w="1197101">
                  <a:extLst>
                    <a:ext uri="{9D8B030D-6E8A-4147-A177-3AD203B41FA5}">
                      <a16:colId xmlns:a16="http://schemas.microsoft.com/office/drawing/2014/main" val="20000"/>
                    </a:ext>
                  </a:extLst>
                </a:gridCol>
                <a:gridCol w="842709">
                  <a:extLst>
                    <a:ext uri="{9D8B030D-6E8A-4147-A177-3AD203B41FA5}">
                      <a16:colId xmlns:a16="http://schemas.microsoft.com/office/drawing/2014/main" val="20001"/>
                    </a:ext>
                  </a:extLst>
                </a:gridCol>
                <a:gridCol w="995926">
                  <a:extLst>
                    <a:ext uri="{9D8B030D-6E8A-4147-A177-3AD203B41FA5}">
                      <a16:colId xmlns:a16="http://schemas.microsoft.com/office/drawing/2014/main" val="20002"/>
                    </a:ext>
                  </a:extLst>
                </a:gridCol>
                <a:gridCol w="1149147">
                  <a:extLst>
                    <a:ext uri="{9D8B030D-6E8A-4147-A177-3AD203B41FA5}">
                      <a16:colId xmlns:a16="http://schemas.microsoft.com/office/drawing/2014/main" val="20003"/>
                    </a:ext>
                  </a:extLst>
                </a:gridCol>
                <a:gridCol w="919318">
                  <a:extLst>
                    <a:ext uri="{9D8B030D-6E8A-4147-A177-3AD203B41FA5}">
                      <a16:colId xmlns:a16="http://schemas.microsoft.com/office/drawing/2014/main" val="20004"/>
                    </a:ext>
                  </a:extLst>
                </a:gridCol>
                <a:gridCol w="842709">
                  <a:extLst>
                    <a:ext uri="{9D8B030D-6E8A-4147-A177-3AD203B41FA5}">
                      <a16:colId xmlns:a16="http://schemas.microsoft.com/office/drawing/2014/main" val="20005"/>
                    </a:ext>
                  </a:extLst>
                </a:gridCol>
                <a:gridCol w="842709">
                  <a:extLst>
                    <a:ext uri="{9D8B030D-6E8A-4147-A177-3AD203B41FA5}">
                      <a16:colId xmlns:a16="http://schemas.microsoft.com/office/drawing/2014/main" val="20006"/>
                    </a:ext>
                  </a:extLst>
                </a:gridCol>
                <a:gridCol w="842710">
                  <a:extLst>
                    <a:ext uri="{9D8B030D-6E8A-4147-A177-3AD203B41FA5}">
                      <a16:colId xmlns:a16="http://schemas.microsoft.com/office/drawing/2014/main" val="20007"/>
                    </a:ext>
                  </a:extLst>
                </a:gridCol>
              </a:tblGrid>
              <a:tr h="504056">
                <a:tc>
                  <a:txBody>
                    <a:bodyPr/>
                    <a:lstStyle/>
                    <a:p>
                      <a:pPr algn="ctr"/>
                      <a:r>
                        <a:rPr lang="en-US" altLang="zh-CN" sz="1200" dirty="0">
                          <a:latin typeface="Arial" panose="020B0604020202020204" pitchFamily="34" charset="0"/>
                          <a:cs typeface="Arial" panose="020B0604020202020204" pitchFamily="34" charset="0"/>
                        </a:rPr>
                        <a:t>Node</a:t>
                      </a:r>
                      <a:endParaRPr lang="zh-CN" altLang="en-US" sz="1200" dirty="0">
                        <a:latin typeface="Arial" panose="020B0604020202020204" pitchFamily="34" charset="0"/>
                        <a:ea typeface="+mn-ea"/>
                        <a:cs typeface="Arial" panose="020B0604020202020204" pitchFamily="34" charset="0"/>
                      </a:endParaRPr>
                    </a:p>
                  </a:txBody>
                  <a:tcPr marL="91429" marR="91429" marT="45692" marB="45692" anchor="ctr"/>
                </a:tc>
                <a:tc>
                  <a:txBody>
                    <a:bodyPr/>
                    <a:lstStyle/>
                    <a:p>
                      <a:pPr algn="ctr"/>
                      <a:r>
                        <a:rPr lang="en-US" altLang="zh-CN" sz="1200" dirty="0">
                          <a:latin typeface="Arial" panose="020B0604020202020204" pitchFamily="34" charset="0"/>
                          <a:cs typeface="Arial" panose="020B0604020202020204" pitchFamily="34" charset="0"/>
                        </a:rPr>
                        <a:t>CPU / core</a:t>
                      </a:r>
                      <a:endParaRPr lang="zh-CN" altLang="en-US" sz="1200" dirty="0">
                        <a:latin typeface="Arial" panose="020B0604020202020204" pitchFamily="34" charset="0"/>
                        <a:ea typeface="+mn-ea"/>
                        <a:cs typeface="Arial" panose="020B0604020202020204" pitchFamily="34" charset="0"/>
                      </a:endParaRPr>
                    </a:p>
                  </a:txBody>
                  <a:tcPr marL="91429" marR="91429" marT="45692" marB="45692" anchor="ctr"/>
                </a:tc>
                <a:tc>
                  <a:txBody>
                    <a:bodyPr/>
                    <a:lstStyle/>
                    <a:p>
                      <a:pPr algn="ctr"/>
                      <a:r>
                        <a:rPr lang="en-US" altLang="zh-CN" sz="1200" dirty="0">
                          <a:latin typeface="Arial" panose="020B0604020202020204" pitchFamily="34" charset="0"/>
                          <a:cs typeface="Arial" panose="020B0604020202020204" pitchFamily="34" charset="0"/>
                        </a:rPr>
                        <a:t>Memory / G</a:t>
                      </a:r>
                      <a:endParaRPr lang="zh-CN" altLang="en-US" sz="1200" dirty="0">
                        <a:latin typeface="Arial" panose="020B0604020202020204" pitchFamily="34" charset="0"/>
                        <a:ea typeface="+mn-ea"/>
                        <a:cs typeface="Arial" panose="020B0604020202020204" pitchFamily="34" charset="0"/>
                      </a:endParaRPr>
                    </a:p>
                  </a:txBody>
                  <a:tcPr marL="91429" marR="91429" marT="45692" marB="456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Hard disk / 10G</a:t>
                      </a:r>
                      <a:endParaRPr lang="zh-CN" altLang="en-US" sz="1200" dirty="0">
                        <a:latin typeface="Arial" panose="020B0604020202020204" pitchFamily="34" charset="0"/>
                        <a:ea typeface="+mn-ea"/>
                        <a:cs typeface="Arial" panose="020B0604020202020204" pitchFamily="34" charset="0"/>
                      </a:endParaRPr>
                    </a:p>
                  </a:txBody>
                  <a:tcPr marL="91429" marR="91429" marT="45692" marB="45692" anchor="ctr"/>
                </a:tc>
                <a:tc>
                  <a:txBody>
                    <a:bodyPr/>
                    <a:lstStyle/>
                    <a:p>
                      <a:pPr algn="ctr"/>
                      <a:r>
                        <a:rPr lang="en-US" altLang="zh-CN" sz="1200" dirty="0">
                          <a:latin typeface="Arial" panose="020B0604020202020204" pitchFamily="34" charset="0"/>
                          <a:cs typeface="Arial" panose="020B0604020202020204" pitchFamily="34" charset="0"/>
                        </a:rPr>
                        <a:t>Bandwidth / M</a:t>
                      </a:r>
                      <a:endParaRPr lang="zh-CN" altLang="en-US" sz="1200" dirty="0">
                        <a:latin typeface="Arial" panose="020B0604020202020204" pitchFamily="34" charset="0"/>
                        <a:ea typeface="+mn-ea"/>
                        <a:cs typeface="Arial" panose="020B0604020202020204" pitchFamily="34" charset="0"/>
                      </a:endParaRPr>
                    </a:p>
                  </a:txBody>
                  <a:tcPr marL="91429" marR="91429" marT="45692" marB="45692" anchor="ctr"/>
                </a:tc>
                <a:tc>
                  <a:txBody>
                    <a:bodyPr/>
                    <a:lstStyle/>
                    <a:p>
                      <a:pPr algn="ctr"/>
                      <a:r>
                        <a:rPr lang="en-US" altLang="zh-CN" sz="1200" b="1" i="0" kern="1200" dirty="0">
                          <a:solidFill>
                            <a:schemeClr val="lt1"/>
                          </a:solidFill>
                          <a:effectLst/>
                          <a:latin typeface="Arial" panose="020B0604020202020204" pitchFamily="34" charset="0"/>
                          <a:ea typeface="微软雅黑" panose="020B0503020204020204" pitchFamily="34" charset="-122"/>
                          <a:cs typeface="Arial" panose="020B0604020202020204" pitchFamily="34" charset="0"/>
                        </a:rPr>
                        <a:t>IP/a</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tc>
                  <a:txBody>
                    <a:bodyPr/>
                    <a:lstStyle/>
                    <a:p>
                      <a:pPr algn="ctr"/>
                      <a:r>
                        <a:rPr lang="en-US" altLang="zh-CN" sz="1200" b="1" i="0" kern="1200" dirty="0">
                          <a:solidFill>
                            <a:schemeClr val="lt1"/>
                          </a:solidFill>
                          <a:effectLst/>
                          <a:latin typeface="Arial" panose="020B0604020202020204" pitchFamily="34" charset="0"/>
                          <a:ea typeface="微软雅黑" panose="020B0503020204020204" pitchFamily="34" charset="-122"/>
                          <a:cs typeface="Arial" panose="020B0604020202020204" pitchFamily="34" charset="0"/>
                        </a:rPr>
                        <a:t>The snapshot/a</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tc>
                  <a:txBody>
                    <a:bodyPr/>
                    <a:lstStyle/>
                    <a:p>
                      <a:pPr algn="ctr"/>
                      <a:r>
                        <a:rPr lang="en-US" altLang="zh-CN" sz="1200" b="1" i="0" kern="1200" dirty="0">
                          <a:solidFill>
                            <a:schemeClr val="lt1"/>
                          </a:solidFill>
                          <a:effectLst/>
                          <a:latin typeface="Arial" panose="020B0604020202020204" pitchFamily="34" charset="0"/>
                          <a:ea typeface="+mn-ea"/>
                          <a:cs typeface="Arial" panose="020B0604020202020204" pitchFamily="34" charset="0"/>
                        </a:rPr>
                        <a:t>Backup/a</a:t>
                      </a:r>
                      <a:endParaRPr lang="zh-CN" altLang="en-US" sz="1200" dirty="0">
                        <a:latin typeface="Arial" panose="020B0604020202020204" pitchFamily="34" charset="0"/>
                        <a:ea typeface="+mn-ea"/>
                        <a:cs typeface="Arial" panose="020B0604020202020204" pitchFamily="34" charset="0"/>
                      </a:endParaRPr>
                    </a:p>
                  </a:txBody>
                  <a:tcPr marL="91429" marR="91429" marT="45692" marB="45692" anchor="ctr"/>
                </a:tc>
                <a:extLst>
                  <a:ext uri="{0D108BD9-81ED-4DB2-BD59-A6C34878D82A}">
                    <a16:rowId xmlns:a16="http://schemas.microsoft.com/office/drawing/2014/main" val="10000"/>
                  </a:ext>
                </a:extLst>
              </a:tr>
              <a:tr h="543634">
                <a:tc>
                  <a:txBody>
                    <a:bodyPr/>
                    <a:lstStyle/>
                    <a:p>
                      <a:r>
                        <a:rPr lang="en-US" altLang="zh-CN" sz="1000" b="0" i="0" kern="1200" dirty="0">
                          <a:solidFill>
                            <a:schemeClr val="dk1"/>
                          </a:solidFill>
                          <a:effectLst/>
                          <a:latin typeface="Arial" panose="020B0604020202020204" pitchFamily="34" charset="0"/>
                          <a:ea typeface="+mn-ea"/>
                          <a:cs typeface="Arial" panose="020B0604020202020204" pitchFamily="34" charset="0"/>
                        </a:rPr>
                        <a:t>Anhui double</a:t>
                      </a:r>
                    </a:p>
                    <a:p>
                      <a:r>
                        <a:rPr lang="en-US" altLang="zh-CN" sz="1000" b="0" i="0" kern="1200" dirty="0">
                          <a:solidFill>
                            <a:schemeClr val="dk1"/>
                          </a:solidFill>
                          <a:effectLst/>
                          <a:latin typeface="Arial" panose="020B0604020202020204" pitchFamily="34" charset="0"/>
                          <a:ea typeface="+mn-ea"/>
                          <a:cs typeface="Arial" panose="020B0604020202020204" pitchFamily="34" charset="0"/>
                        </a:rPr>
                        <a:t>Jiangsu high anti</a:t>
                      </a:r>
                    </a:p>
                    <a:p>
                      <a:r>
                        <a:rPr lang="en-US" altLang="zh-CN" sz="1000" b="0" i="0" kern="1200" dirty="0">
                          <a:solidFill>
                            <a:schemeClr val="dk1"/>
                          </a:solidFill>
                          <a:effectLst/>
                          <a:latin typeface="Arial" panose="020B0604020202020204" pitchFamily="34" charset="0"/>
                          <a:ea typeface="+mn-ea"/>
                          <a:cs typeface="Arial" panose="020B0604020202020204" pitchFamily="34" charset="0"/>
                        </a:rPr>
                        <a:t>US BGP</a:t>
                      </a:r>
                    </a:p>
                  </a:txBody>
                  <a:tcPr marL="91429" marR="91429" marT="45692" marB="45692" anchor="ctr"/>
                </a:tc>
                <a:tc>
                  <a:txBody>
                    <a:bodyPr/>
                    <a:lstStyle/>
                    <a:p>
                      <a:pPr algn="ctr"/>
                      <a:r>
                        <a:rPr lang="en-US" altLang="zh-CN" sz="1600" dirty="0">
                          <a:latin typeface="+mn-ea"/>
                          <a:ea typeface="+mn-ea"/>
                        </a:rPr>
                        <a:t>30</a:t>
                      </a:r>
                      <a:endParaRPr lang="zh-CN" altLang="en-US" sz="1600" dirty="0">
                        <a:latin typeface="+mn-ea"/>
                        <a:ea typeface="+mn-ea"/>
                      </a:endParaRPr>
                    </a:p>
                  </a:txBody>
                  <a:tcPr marL="91429" marR="91429" marT="45692" marB="45692" anchor="ctr"/>
                </a:tc>
                <a:tc>
                  <a:txBody>
                    <a:bodyPr/>
                    <a:lstStyle/>
                    <a:p>
                      <a:pPr algn="ctr"/>
                      <a:r>
                        <a:rPr lang="en-US" altLang="zh-CN" sz="1600" dirty="0">
                          <a:latin typeface="+mn-ea"/>
                          <a:ea typeface="+mn-ea"/>
                        </a:rPr>
                        <a:t>20</a:t>
                      </a:r>
                    </a:p>
                  </a:txBody>
                  <a:tcPr marL="91429" marR="91429" marT="45692" marB="45692" anchor="ctr"/>
                </a:tc>
                <a:tc>
                  <a:txBody>
                    <a:bodyPr/>
                    <a:lstStyle/>
                    <a:p>
                      <a:pPr algn="ctr"/>
                      <a:r>
                        <a:rPr lang="en-US" altLang="zh-CN" sz="1600" dirty="0">
                          <a:latin typeface="+mn-ea"/>
                          <a:ea typeface="+mn-ea"/>
                        </a:rPr>
                        <a:t>3</a:t>
                      </a:r>
                    </a:p>
                  </a:txBody>
                  <a:tcPr marL="91429" marR="91429" marT="45692" marB="45692" anchor="ctr"/>
                </a:tc>
                <a:tc>
                  <a:txBody>
                    <a:bodyPr/>
                    <a:lstStyle/>
                    <a:p>
                      <a:pPr algn="ctr"/>
                      <a:r>
                        <a:rPr lang="en-US" altLang="zh-CN" sz="1600" dirty="0">
                          <a:latin typeface="+mn-ea"/>
                          <a:ea typeface="+mn-ea"/>
                        </a:rPr>
                        <a:t>20</a:t>
                      </a:r>
                      <a:endParaRPr lang="zh-CN" altLang="en-US" sz="1600" dirty="0">
                        <a:latin typeface="+mn-ea"/>
                        <a:ea typeface="+mn-ea"/>
                      </a:endParaRPr>
                    </a:p>
                  </a:txBody>
                  <a:tcPr marL="91429" marR="91429" marT="45692" marB="45692" anchor="ctr"/>
                </a:tc>
                <a:tc>
                  <a:txBody>
                    <a:bodyPr/>
                    <a:lstStyle/>
                    <a:p>
                      <a:pPr algn="ctr"/>
                      <a:r>
                        <a:rPr lang="en-US" altLang="zh-CN" sz="1600" dirty="0">
                          <a:latin typeface="+mn-ea"/>
                          <a:ea typeface="+mn-ea"/>
                        </a:rPr>
                        <a:t>50</a:t>
                      </a:r>
                      <a:endParaRPr lang="zh-CN" altLang="en-US" sz="1600" dirty="0">
                        <a:latin typeface="+mn-ea"/>
                        <a:ea typeface="+mn-ea"/>
                      </a:endParaRPr>
                    </a:p>
                  </a:txBody>
                  <a:tcPr marL="91429" marR="91429" marT="45692" marB="45692" anchor="ctr"/>
                </a:tc>
                <a:tc>
                  <a:txBody>
                    <a:bodyPr/>
                    <a:lstStyle/>
                    <a:p>
                      <a:pPr algn="ctr"/>
                      <a:r>
                        <a:rPr lang="en-US" altLang="zh-CN" sz="1600" dirty="0">
                          <a:latin typeface="+mn-ea"/>
                          <a:ea typeface="+mn-ea"/>
                        </a:rPr>
                        <a:t>10</a:t>
                      </a:r>
                      <a:endParaRPr lang="zh-CN" altLang="en-US" sz="1600" dirty="0">
                        <a:latin typeface="+mn-ea"/>
                        <a:ea typeface="+mn-ea"/>
                      </a:endParaRPr>
                    </a:p>
                  </a:txBody>
                  <a:tcPr marL="91429" marR="91429" marT="45692" marB="456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mn-ea"/>
                          <a:ea typeface="+mn-ea"/>
                        </a:rPr>
                        <a:t>20</a:t>
                      </a:r>
                      <a:endParaRPr lang="zh-CN" altLang="en-US" sz="1600" dirty="0">
                        <a:latin typeface="+mn-ea"/>
                        <a:ea typeface="+mn-ea"/>
                      </a:endParaRPr>
                    </a:p>
                  </a:txBody>
                  <a:tcPr marL="91429" marR="91429" marT="45692" marB="45692" anchor="ctr"/>
                </a:tc>
                <a:extLst>
                  <a:ext uri="{0D108BD9-81ED-4DB2-BD59-A6C34878D82A}">
                    <a16:rowId xmlns:a16="http://schemas.microsoft.com/office/drawing/2014/main" val="10001"/>
                  </a:ext>
                </a:extLst>
              </a:tr>
              <a:tr h="388296">
                <a:tc>
                  <a:txBody>
                    <a:bodyPr/>
                    <a:lstStyle/>
                    <a:p>
                      <a:r>
                        <a:rPr lang="en-US" altLang="zh-CN" sz="1000" b="0" i="0" kern="1200" dirty="0">
                          <a:solidFill>
                            <a:schemeClr val="dk1"/>
                          </a:solidFill>
                          <a:effectLst/>
                          <a:latin typeface="Arial" panose="020B0604020202020204" pitchFamily="34" charset="0"/>
                          <a:ea typeface="+mn-ea"/>
                          <a:cs typeface="Arial" panose="020B0604020202020204" pitchFamily="34" charset="0"/>
                        </a:rPr>
                        <a:t>Beijing BGP</a:t>
                      </a:r>
                    </a:p>
                    <a:p>
                      <a:r>
                        <a:rPr lang="en-US" altLang="zh-CN" sz="1000" b="0" i="0" kern="1200" dirty="0">
                          <a:solidFill>
                            <a:schemeClr val="dk1"/>
                          </a:solidFill>
                          <a:effectLst/>
                          <a:latin typeface="Arial" panose="020B0604020202020204" pitchFamily="34" charset="0"/>
                          <a:ea typeface="+mn-ea"/>
                          <a:cs typeface="Arial" panose="020B0604020202020204" pitchFamily="34" charset="0"/>
                        </a:rPr>
                        <a:t>Hong Kong BGP</a:t>
                      </a:r>
                    </a:p>
                  </a:txBody>
                  <a:tcPr marL="91429" marR="91429" marT="45692" marB="45692" anchor="ctr"/>
                </a:tc>
                <a:tc>
                  <a:txBody>
                    <a:bodyPr/>
                    <a:lstStyle/>
                    <a:p>
                      <a:pPr algn="ctr"/>
                      <a:r>
                        <a:rPr lang="en-US" altLang="zh-CN" sz="1600" dirty="0">
                          <a:latin typeface="+mn-ea"/>
                          <a:ea typeface="+mn-ea"/>
                        </a:rPr>
                        <a:t>30</a:t>
                      </a:r>
                      <a:endParaRPr lang="zh-CN" altLang="en-US" sz="1600" dirty="0">
                        <a:latin typeface="+mn-ea"/>
                        <a:ea typeface="+mn-ea"/>
                      </a:endParaRPr>
                    </a:p>
                  </a:txBody>
                  <a:tcPr marL="91429" marR="91429" marT="45692" marB="456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mn-ea"/>
                          <a:ea typeface="+mn-ea"/>
                        </a:rPr>
                        <a:t>20</a:t>
                      </a:r>
                      <a:endParaRPr lang="zh-CN" altLang="en-US" sz="1600" dirty="0">
                        <a:latin typeface="+mn-ea"/>
                        <a:ea typeface="+mn-ea"/>
                      </a:endParaRPr>
                    </a:p>
                  </a:txBody>
                  <a:tcPr marL="91429" marR="91429" marT="45692" marB="456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mn-ea"/>
                          <a:ea typeface="+mn-ea"/>
                        </a:rPr>
                        <a:t>3</a:t>
                      </a:r>
                      <a:endParaRPr lang="zh-CN" altLang="en-US" sz="1600" dirty="0">
                        <a:latin typeface="+mn-ea"/>
                        <a:ea typeface="+mn-ea"/>
                      </a:endParaRPr>
                    </a:p>
                  </a:txBody>
                  <a:tcPr marL="91429" marR="91429" marT="45692" marB="45692" anchor="ctr"/>
                </a:tc>
                <a:tc>
                  <a:txBody>
                    <a:bodyPr/>
                    <a:lstStyle/>
                    <a:p>
                      <a:pPr algn="ctr"/>
                      <a:r>
                        <a:rPr lang="en-US" altLang="zh-CN" sz="1600" dirty="0">
                          <a:latin typeface="+mn-ea"/>
                          <a:ea typeface="+mn-ea"/>
                        </a:rPr>
                        <a:t>70</a:t>
                      </a:r>
                      <a:endParaRPr lang="zh-CN" altLang="en-US" sz="1600" dirty="0">
                        <a:latin typeface="+mn-ea"/>
                        <a:ea typeface="+mn-ea"/>
                      </a:endParaRPr>
                    </a:p>
                  </a:txBody>
                  <a:tcPr marL="91429" marR="91429" marT="45692" marB="456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mn-ea"/>
                          <a:ea typeface="+mn-ea"/>
                        </a:rPr>
                        <a:t>50</a:t>
                      </a:r>
                      <a:endParaRPr lang="zh-CN" altLang="en-US" sz="1600" dirty="0">
                        <a:latin typeface="+mn-ea"/>
                        <a:ea typeface="+mn-ea"/>
                      </a:endParaRPr>
                    </a:p>
                  </a:txBody>
                  <a:tcPr marL="91429" marR="91429" marT="45692" marB="45692" anchor="ctr"/>
                </a:tc>
                <a:tc>
                  <a:txBody>
                    <a:bodyPr/>
                    <a:lstStyle/>
                    <a:p>
                      <a:pPr algn="ctr"/>
                      <a:r>
                        <a:rPr lang="en-US" altLang="zh-CN" sz="1600" dirty="0">
                          <a:latin typeface="+mn-ea"/>
                          <a:ea typeface="+mn-ea"/>
                        </a:rPr>
                        <a:t>10</a:t>
                      </a:r>
                      <a:endParaRPr lang="zh-CN" altLang="en-US" sz="1600" dirty="0">
                        <a:latin typeface="+mn-ea"/>
                        <a:ea typeface="+mn-ea"/>
                      </a:endParaRPr>
                    </a:p>
                  </a:txBody>
                  <a:tcPr marL="91429" marR="91429" marT="45692" marB="456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latin typeface="+mn-ea"/>
                          <a:ea typeface="+mn-ea"/>
                        </a:rPr>
                        <a:t>20</a:t>
                      </a:r>
                      <a:endParaRPr lang="zh-CN" altLang="en-US" sz="1600" dirty="0">
                        <a:latin typeface="+mn-ea"/>
                        <a:ea typeface="+mn-ea"/>
                      </a:endParaRPr>
                    </a:p>
                  </a:txBody>
                  <a:tcPr marL="91429" marR="91429" marT="45692" marB="45692" anchor="ctr"/>
                </a:tc>
                <a:extLst>
                  <a:ext uri="{0D108BD9-81ED-4DB2-BD59-A6C34878D82A}">
                    <a16:rowId xmlns:a16="http://schemas.microsoft.com/office/drawing/2014/main" val="10002"/>
                  </a:ext>
                </a:extLst>
              </a:tr>
            </a:tbl>
          </a:graphicData>
        </a:graphic>
      </p:graphicFrame>
      <p:sp>
        <p:nvSpPr>
          <p:cNvPr id="8236" name="TextBox 1"/>
          <p:cNvSpPr txBox="1">
            <a:spLocks noChangeArrowheads="1"/>
          </p:cNvSpPr>
          <p:nvPr/>
        </p:nvSpPr>
        <p:spPr bwMode="auto">
          <a:xfrm>
            <a:off x="611560" y="227013"/>
            <a:ext cx="4968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are we doing? 1. Cloud computing services</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8237" name="文本框 8"/>
          <p:cNvSpPr txBox="1">
            <a:spLocks noChangeArrowheads="1"/>
          </p:cNvSpPr>
          <p:nvPr/>
        </p:nvSpPr>
        <p:spPr bwMode="auto">
          <a:xfrm>
            <a:off x="611559" y="4537869"/>
            <a:ext cx="66495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200" b="1" dirty="0">
                <a:latin typeface="Arial" panose="020B0604020202020204" pitchFamily="34" charset="0"/>
                <a:cs typeface="Arial" panose="020B0604020202020204" pitchFamily="34" charset="0"/>
              </a:rPr>
              <a:t>Private cloud, hybrid cloud - medium - network technology can be customized for users.</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221" name="文本框 8"/>
          <p:cNvSpPr txBox="1">
            <a:spLocks noChangeArrowheads="1"/>
          </p:cNvSpPr>
          <p:nvPr/>
        </p:nvSpPr>
        <p:spPr bwMode="auto">
          <a:xfrm>
            <a:off x="4067943" y="1131590"/>
            <a:ext cx="5072881"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zh-CN"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 </a:t>
            </a:r>
            <a:r>
              <a:rPr lang="en-US" altLang="zh-CN" sz="1200" b="1" dirty="0">
                <a:latin typeface="Arial" panose="020B0604020202020204" pitchFamily="34" charset="0"/>
                <a:cs typeface="Arial" panose="020B0604020202020204" pitchFamily="34" charset="0"/>
              </a:rPr>
              <a:t>IDC data center</a:t>
            </a:r>
            <a:endParaRPr lang="zh-CN" altLang="en-US" sz="1200" dirty="0">
              <a:latin typeface="Arial" panose="020B0604020202020204" pitchFamily="34" charset="0"/>
              <a:ea typeface="微软雅黑" panose="020B0503020204020204" pitchFamily="34" charset="-122"/>
              <a:cs typeface="Arial" panose="020B0604020202020204" pitchFamily="34" charset="0"/>
            </a:endParaRPr>
          </a:p>
          <a:p>
            <a:r>
              <a:rPr lang="en-US" altLang="zh-CN" sz="1200" dirty="0">
                <a:latin typeface="Arial" panose="020B0604020202020204" pitchFamily="34" charset="0"/>
                <a:cs typeface="Arial" panose="020B0604020202020204" pitchFamily="34" charset="0"/>
              </a:rPr>
              <a:t>Server hosting, server rental, machine room customization, network bandwidth</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Provide specialized business support and services for Internet content providers (ICP), enterprises, media, government and various websites.</a:t>
            </a:r>
          </a:p>
          <a:p>
            <a:endParaRPr lang="en-US" altLang="zh-CN" sz="1200" dirty="0">
              <a:latin typeface="Arial" panose="020B0604020202020204" pitchFamily="34" charset="0"/>
              <a:cs typeface="Arial" panose="020B0604020202020204" pitchFamily="34" charset="0"/>
            </a:endParaRPr>
          </a:p>
          <a:p>
            <a:r>
              <a:rPr lang="en-US" altLang="zh-CN" sz="1200" b="1" dirty="0">
                <a:latin typeface="Arial" panose="020B0604020202020204" pitchFamily="34" charset="0"/>
                <a:cs typeface="Arial" panose="020B0604020202020204" pitchFamily="34" charset="0"/>
              </a:rPr>
              <a:t>Electricity: </a:t>
            </a:r>
            <a:r>
              <a:rPr lang="en-US" altLang="zh-CN" sz="1200" dirty="0">
                <a:latin typeface="Arial" panose="020B0604020202020204" pitchFamily="34" charset="0"/>
                <a:cs typeface="Arial" panose="020B0604020202020204" pitchFamily="34" charset="0"/>
              </a:rPr>
              <a:t>dual electricity, uninterrupted UPS, diesel fire </a:t>
            </a:r>
            <a:br>
              <a:rPr lang="en-US" altLang="zh-CN" sz="1200" dirty="0"/>
            </a:br>
            <a:r>
              <a:rPr lang="en-US" altLang="zh-CN" sz="1200" b="1" dirty="0">
                <a:latin typeface="Arial" panose="020B0604020202020204" pitchFamily="34" charset="0"/>
                <a:cs typeface="Arial" panose="020B0604020202020204" pitchFamily="34" charset="0"/>
              </a:rPr>
              <a:t>The internet : </a:t>
            </a:r>
            <a:r>
              <a:rPr lang="en-US" altLang="zh-CN" sz="1200" dirty="0">
                <a:latin typeface="Arial" panose="020B0604020202020204" pitchFamily="34" charset="0"/>
                <a:cs typeface="Arial" panose="020B0604020202020204" pitchFamily="34" charset="0"/>
              </a:rPr>
              <a:t>high redundancy, multi-line BGP, multi-operator</a:t>
            </a:r>
          </a:p>
          <a:p>
            <a:r>
              <a:rPr lang="en-US" altLang="zh-CN" sz="1200" b="1" dirty="0">
                <a:latin typeface="Arial" panose="020B0604020202020204" pitchFamily="34" charset="0"/>
                <a:cs typeface="Arial" panose="020B0604020202020204" pitchFamily="34" charset="0"/>
              </a:rPr>
              <a:t>SLA: </a:t>
            </a:r>
            <a:r>
              <a:rPr lang="en-US" altLang="zh-CN" sz="1200" dirty="0">
                <a:latin typeface="Arial" panose="020B0604020202020204" pitchFamily="34" charset="0"/>
                <a:cs typeface="Arial" panose="020B0604020202020204" pitchFamily="34" charset="0"/>
              </a:rPr>
              <a:t>network and power connectivity are 99.99%</a:t>
            </a:r>
          </a:p>
          <a:p>
            <a:r>
              <a:rPr lang="en-US" altLang="zh-CN" sz="1200" b="1" dirty="0">
                <a:latin typeface="Arial" panose="020B0604020202020204" pitchFamily="34" charset="0"/>
                <a:cs typeface="Arial" panose="020B0604020202020204" pitchFamily="34" charset="0"/>
              </a:rPr>
              <a:t>Standard: </a:t>
            </a:r>
            <a:r>
              <a:rPr lang="en-US" altLang="zh-CN" sz="1200" dirty="0">
                <a:latin typeface="Arial" panose="020B0604020202020204" pitchFamily="34" charset="0"/>
                <a:cs typeface="Arial" panose="020B0604020202020204" pitchFamily="34" charset="0"/>
              </a:rPr>
              <a:t>international T3 + ~ T4 +, China A, </a:t>
            </a:r>
          </a:p>
          <a:p>
            <a:r>
              <a:rPr lang="en-US" altLang="zh-CN" sz="1200" dirty="0">
                <a:latin typeface="Arial" panose="020B0604020202020204" pitchFamily="34" charset="0"/>
                <a:cs typeface="Arial" panose="020B0604020202020204" pitchFamily="34" charset="0"/>
              </a:rPr>
              <a:t>                  constant temperature and humidity,</a:t>
            </a:r>
          </a:p>
          <a:p>
            <a:r>
              <a:rPr lang="en-US" altLang="zh-CN" sz="1200" dirty="0">
                <a:latin typeface="Arial" panose="020B0604020202020204" pitchFamily="34" charset="0"/>
                <a:cs typeface="Arial" panose="020B0604020202020204" pitchFamily="34" charset="0"/>
              </a:rPr>
              <a:t>                  8 + seismic, up to </a:t>
            </a:r>
            <a:r>
              <a:rPr lang="en-US" altLang="zh-CN" sz="1200" dirty="0">
                <a:latin typeface="微软雅黑" panose="020B0503020204020204" pitchFamily="34" charset="-122"/>
                <a:ea typeface="微软雅黑" panose="020B0503020204020204" pitchFamily="34" charset="-122"/>
              </a:rPr>
              <a:t>16KN/</a:t>
            </a:r>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bearing, the height 5.5 meters,</a:t>
            </a:r>
          </a:p>
          <a:p>
            <a:r>
              <a:rPr lang="en-US" altLang="zh-CN" sz="1200" dirty="0">
                <a:latin typeface="Arial" panose="020B0604020202020204" pitchFamily="34" charset="0"/>
                <a:cs typeface="Arial" panose="020B0604020202020204" pitchFamily="34" charset="0"/>
              </a:rPr>
              <a:t>                  Advanced security, gas fire, first-line brand equipment,</a:t>
            </a:r>
          </a:p>
          <a:p>
            <a:r>
              <a:rPr lang="en-US" altLang="zh-CN" sz="1200" dirty="0">
                <a:latin typeface="Arial" panose="020B0604020202020204" pitchFamily="34" charset="0"/>
                <a:cs typeface="Arial" panose="020B0604020202020204" pitchFamily="34" charset="0"/>
              </a:rPr>
              <a:t>                  Higher ground, better flood control ability,</a:t>
            </a:r>
          </a:p>
          <a:p>
            <a:r>
              <a:rPr lang="en-US" altLang="zh-CN" sz="1200" dirty="0">
                <a:latin typeface="Arial" panose="020B0604020202020204" pitchFamily="34" charset="0"/>
                <a:cs typeface="Arial" panose="020B0604020202020204" pitchFamily="34" charset="0"/>
              </a:rPr>
              <a:t>                  PUE1.05 (Inner Mongolia) ~ 1.5 (Anhui)</a:t>
            </a:r>
          </a:p>
          <a:p>
            <a:r>
              <a:rPr lang="en-US" altLang="zh-CN" sz="1200" dirty="0">
                <a:latin typeface="Arial" panose="020B0604020202020204" pitchFamily="34" charset="0"/>
                <a:cs typeface="Arial" panose="020B0604020202020204" pitchFamily="34" charset="0"/>
              </a:rPr>
              <a:t>                  365 * 24 hours of operation.</a:t>
            </a:r>
          </a:p>
        </p:txBody>
      </p:sp>
      <p:sp>
        <p:nvSpPr>
          <p:cNvPr id="9222" name="矩形 16"/>
          <p:cNvSpPr>
            <a:spLocks noChangeArrowheads="1"/>
          </p:cNvSpPr>
          <p:nvPr/>
        </p:nvSpPr>
        <p:spPr bwMode="auto">
          <a:xfrm>
            <a:off x="7164388" y="1701800"/>
            <a:ext cx="197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sz="900">
              <a:latin typeface="微软雅黑" panose="020B0503020204020204" pitchFamily="34" charset="-122"/>
              <a:ea typeface="微软雅黑" panose="020B0503020204020204" pitchFamily="34" charset="-122"/>
            </a:endParaRPr>
          </a:p>
          <a:p>
            <a:r>
              <a:rPr lang="en-US" altLang="zh-CN" sz="900">
                <a:latin typeface="微软雅黑" panose="020B0503020204020204" pitchFamily="34" charset="-122"/>
                <a:ea typeface="微软雅黑" panose="020B0503020204020204" pitchFamily="34" charset="-122"/>
              </a:rPr>
              <a:t> </a:t>
            </a:r>
            <a:endParaRPr lang="zh-CN" altLang="zh-CN" sz="900">
              <a:latin typeface="微软雅黑" panose="020B0503020204020204" pitchFamily="34" charset="-122"/>
              <a:ea typeface="微软雅黑" panose="020B0503020204020204" pitchFamily="34" charset="-122"/>
            </a:endParaRPr>
          </a:p>
        </p:txBody>
      </p:sp>
      <p:sp>
        <p:nvSpPr>
          <p:cNvPr id="9224" name="TextBox 1"/>
          <p:cNvSpPr txBox="1">
            <a:spLocks noChangeArrowheads="1"/>
          </p:cNvSpPr>
          <p:nvPr/>
        </p:nvSpPr>
        <p:spPr bwMode="auto">
          <a:xfrm>
            <a:off x="611560" y="227013"/>
            <a:ext cx="4005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are we doing? 2. IDC data center</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2"/>
          <a:stretch>
            <a:fillRect/>
          </a:stretch>
        </p:blipFill>
        <p:spPr>
          <a:xfrm>
            <a:off x="611560" y="3465090"/>
            <a:ext cx="1751212" cy="1225975"/>
          </a:xfrm>
          <a:prstGeom prst="rect">
            <a:avLst/>
          </a:prstGeom>
        </p:spPr>
      </p:pic>
      <p:pic>
        <p:nvPicPr>
          <p:cNvPr id="5" name="图片 4"/>
          <p:cNvPicPr>
            <a:picLocks noChangeAspect="1"/>
          </p:cNvPicPr>
          <p:nvPr/>
        </p:nvPicPr>
        <p:blipFill>
          <a:blip r:embed="rId3"/>
          <a:stretch>
            <a:fillRect/>
          </a:stretch>
        </p:blipFill>
        <p:spPr>
          <a:xfrm>
            <a:off x="611560" y="1131590"/>
            <a:ext cx="1751212" cy="1152128"/>
          </a:xfrm>
          <a:prstGeom prst="rect">
            <a:avLst/>
          </a:prstGeom>
        </p:spPr>
      </p:pic>
      <p:pic>
        <p:nvPicPr>
          <p:cNvPr id="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4305" y="1131591"/>
            <a:ext cx="1407615" cy="57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4305" y="2326481"/>
            <a:ext cx="1407615" cy="62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305" y="1701801"/>
            <a:ext cx="1407615" cy="58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D:\Documents\1中网科技（苏州）有限公司\IDC数据中心\电信机房\南通电信\中网南通电信数据中心图片\中网南通电信数据中心200×150\中网南通数据中心核心路由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5100" y="3003797"/>
            <a:ext cx="1416820" cy="168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8"/>
          <a:stretch>
            <a:fillRect/>
          </a:stretch>
        </p:blipFill>
        <p:spPr>
          <a:xfrm>
            <a:off x="611560" y="2326482"/>
            <a:ext cx="1760738" cy="11093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921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66189"/>
            <a:ext cx="1814512" cy="10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988" y="973541"/>
            <a:ext cx="1814512" cy="108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文本框 8"/>
          <p:cNvSpPr txBox="1">
            <a:spLocks noChangeArrowheads="1"/>
          </p:cNvSpPr>
          <p:nvPr/>
        </p:nvSpPr>
        <p:spPr bwMode="auto">
          <a:xfrm>
            <a:off x="611560" y="2091209"/>
            <a:ext cx="36560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 </a:t>
            </a:r>
            <a:r>
              <a:rPr lang="en-US" altLang="zh-CN" sz="1300" b="1" dirty="0">
                <a:latin typeface="Arial" panose="020B0604020202020204" pitchFamily="34" charset="0"/>
                <a:cs typeface="Arial" panose="020B0604020202020204" pitchFamily="34" charset="0"/>
              </a:rPr>
              <a:t>Chinanet technology (Inner Mongolia) cloud computing base:</a:t>
            </a:r>
          </a:p>
          <a:p>
            <a:endParaRPr lang="en-US" altLang="zh-CN" sz="1300" b="1" dirty="0">
              <a:latin typeface="Arial" panose="020B0604020202020204" pitchFamily="34" charset="0"/>
              <a:cs typeface="Arial" panose="020B0604020202020204" pitchFamily="34" charset="0"/>
            </a:endParaRPr>
          </a:p>
          <a:p>
            <a:r>
              <a:rPr lang="en-US" altLang="zh-CN" sz="1000" b="1" dirty="0">
                <a:latin typeface="Arial" panose="020B0604020202020204" pitchFamily="34" charset="0"/>
                <a:cs typeface="Arial" panose="020B0604020202020204" pitchFamily="34" charset="0"/>
              </a:rPr>
              <a:t>Location: </a:t>
            </a:r>
            <a:r>
              <a:rPr lang="en-US" altLang="zh-CN" sz="1000" dirty="0">
                <a:latin typeface="Arial" panose="020B0604020202020204" pitchFamily="34" charset="0"/>
                <a:cs typeface="Arial" panose="020B0604020202020204" pitchFamily="34" charset="0"/>
              </a:rPr>
              <a:t>9km east of hailar airport </a:t>
            </a:r>
          </a:p>
          <a:p>
            <a:r>
              <a:rPr lang="en-US" altLang="zh-CN" sz="1000" b="1" dirty="0">
                <a:latin typeface="Arial" panose="020B0604020202020204" pitchFamily="34" charset="0"/>
                <a:cs typeface="Arial" panose="020B0604020202020204" pitchFamily="34" charset="0"/>
              </a:rPr>
              <a:t>Area: </a:t>
            </a:r>
            <a:r>
              <a:rPr lang="en-US" altLang="zh-CN" sz="1000" dirty="0">
                <a:latin typeface="Arial" panose="020B0604020202020204" pitchFamily="34" charset="0"/>
                <a:cs typeface="Arial" panose="020B0604020202020204" pitchFamily="34" charset="0"/>
              </a:rPr>
              <a:t>1 square km (1500 mu)</a:t>
            </a:r>
          </a:p>
          <a:p>
            <a:r>
              <a:rPr lang="en-US" altLang="zh-CN" sz="1000" b="1" dirty="0">
                <a:latin typeface="Arial" panose="020B0604020202020204" pitchFamily="34" charset="0"/>
                <a:cs typeface="Arial" panose="020B0604020202020204" pitchFamily="34" charset="0"/>
              </a:rPr>
              <a:t>Size: </a:t>
            </a:r>
            <a:r>
              <a:rPr lang="en-US" altLang="zh-CN" sz="1000" dirty="0">
                <a:latin typeface="Arial" panose="020B0604020202020204" pitchFamily="34" charset="0"/>
                <a:cs typeface="Arial" panose="020B0604020202020204" pitchFamily="34" charset="0"/>
              </a:rPr>
              <a:t>10000 ㎡ x 100 x 1536 x 20 cabinet</a:t>
            </a:r>
          </a:p>
          <a:p>
            <a:r>
              <a:rPr lang="en-US" altLang="zh-CN" sz="1000" b="1" dirty="0">
                <a:latin typeface="Arial" panose="020B0604020202020204" pitchFamily="34" charset="0"/>
                <a:cs typeface="Arial" panose="020B0604020202020204" pitchFamily="34" charset="0"/>
              </a:rPr>
              <a:t>Standard: </a:t>
            </a:r>
            <a:r>
              <a:rPr lang="en-US" altLang="zh-CN" sz="1000" dirty="0">
                <a:latin typeface="Arial" panose="020B0604020202020204" pitchFamily="34" charset="0"/>
                <a:cs typeface="Arial" panose="020B0604020202020204" pitchFamily="34" charset="0"/>
              </a:rPr>
              <a:t>international T3 + ~ T4, national standard A, </a:t>
            </a:r>
          </a:p>
          <a:p>
            <a:r>
              <a:rPr lang="en-US" altLang="zh-CN" sz="1000" dirty="0">
                <a:latin typeface="Arial" panose="020B0604020202020204" pitchFamily="34" charset="0"/>
                <a:cs typeface="Arial" panose="020B0604020202020204" pitchFamily="34" charset="0"/>
              </a:rPr>
              <a:t>can also be customized</a:t>
            </a:r>
          </a:p>
          <a:p>
            <a:r>
              <a:rPr lang="en-US" altLang="zh-CN" sz="1000" b="1" dirty="0">
                <a:latin typeface="Arial" panose="020B0604020202020204" pitchFamily="34" charset="0"/>
                <a:cs typeface="Arial" panose="020B0604020202020204" pitchFamily="34" charset="0"/>
              </a:rPr>
              <a:t>Cost: </a:t>
            </a:r>
            <a:r>
              <a:rPr lang="en-US" altLang="zh-CN" sz="1000" dirty="0">
                <a:latin typeface="Arial" panose="020B0604020202020204" pitchFamily="34" charset="0"/>
                <a:cs typeface="Arial" panose="020B0604020202020204" pitchFamily="34" charset="0"/>
              </a:rPr>
              <a:t>PUE is lower than 1.1 and the price is low to 0.15 </a:t>
            </a:r>
            <a:r>
              <a:rPr lang="en-US" altLang="zh-CN" sz="1000" dirty="0" err="1">
                <a:latin typeface="Arial" panose="020B0604020202020204" pitchFamily="34" charset="0"/>
                <a:cs typeface="Arial" panose="020B0604020202020204" pitchFamily="34" charset="0"/>
              </a:rPr>
              <a:t>yuan</a:t>
            </a:r>
            <a:endParaRPr lang="en-US" altLang="zh-CN" sz="1000" dirty="0">
              <a:latin typeface="Arial" panose="020B0604020202020204" pitchFamily="34" charset="0"/>
              <a:cs typeface="Arial" panose="020B0604020202020204" pitchFamily="34" charset="0"/>
            </a:endParaRPr>
          </a:p>
          <a:p>
            <a:r>
              <a:rPr lang="en-US" altLang="zh-CN" sz="1000" b="1" dirty="0">
                <a:latin typeface="Arial" panose="020B0604020202020204" pitchFamily="34" charset="0"/>
                <a:cs typeface="Arial" panose="020B0604020202020204" pitchFamily="34" charset="0"/>
              </a:rPr>
              <a:t>Power: </a:t>
            </a:r>
            <a:r>
              <a:rPr lang="en-US" altLang="zh-CN" sz="1000" dirty="0">
                <a:latin typeface="Arial" panose="020B0604020202020204" pitchFamily="34" charset="0"/>
                <a:cs typeface="Arial" panose="020B0604020202020204" pitchFamily="34" charset="0"/>
              </a:rPr>
              <a:t>the national power grid 110KV substation is </a:t>
            </a:r>
          </a:p>
          <a:p>
            <a:r>
              <a:rPr lang="en-US" altLang="zh-CN" sz="1000" dirty="0">
                <a:latin typeface="Arial" panose="020B0604020202020204" pitchFamily="34" charset="0"/>
                <a:cs typeface="Arial" panose="020B0604020202020204" pitchFamily="34" charset="0"/>
              </a:rPr>
              <a:t>built on the base plot</a:t>
            </a:r>
          </a:p>
          <a:p>
            <a:r>
              <a:rPr lang="en-US" altLang="zh-CN" sz="1000" b="1" dirty="0">
                <a:latin typeface="Arial" panose="020B0604020202020204" pitchFamily="34" charset="0"/>
                <a:cs typeface="Arial" panose="020B0604020202020204" pitchFamily="34" charset="0"/>
              </a:rPr>
              <a:t>Network: </a:t>
            </a:r>
            <a:r>
              <a:rPr lang="en-US" altLang="zh-CN" sz="1000" dirty="0">
                <a:latin typeface="Arial" panose="020B0604020202020204" pitchFamily="34" charset="0"/>
                <a:cs typeface="Arial" panose="020B0604020202020204" pitchFamily="34" charset="0"/>
              </a:rPr>
              <a:t>telecom, </a:t>
            </a:r>
            <a:r>
              <a:rPr lang="en-US" altLang="zh-CN" sz="1000" dirty="0" err="1">
                <a:latin typeface="Arial" panose="020B0604020202020204" pitchFamily="34" charset="0"/>
                <a:cs typeface="Arial" panose="020B0604020202020204" pitchFamily="34" charset="0"/>
              </a:rPr>
              <a:t>unicom</a:t>
            </a:r>
            <a:r>
              <a:rPr lang="en-US" altLang="zh-CN" sz="1000" dirty="0">
                <a:latin typeface="Arial" panose="020B0604020202020204" pitchFamily="34" charset="0"/>
                <a:cs typeface="Arial" panose="020B0604020202020204" pitchFamily="34" charset="0"/>
              </a:rPr>
              <a:t>, mobile double routing pipeline </a:t>
            </a:r>
          </a:p>
          <a:p>
            <a:r>
              <a:rPr lang="en-US" altLang="zh-CN" sz="1000" dirty="0">
                <a:latin typeface="Arial" panose="020B0604020202020204" pitchFamily="34" charset="0"/>
                <a:cs typeface="Arial" panose="020B0604020202020204" pitchFamily="34" charset="0"/>
              </a:rPr>
              <a:t>loop access</a:t>
            </a:r>
          </a:p>
          <a:p>
            <a:r>
              <a:rPr lang="en-US" altLang="zh-CN" sz="1000" b="1" dirty="0">
                <a:latin typeface="Arial" panose="020B0604020202020204" pitchFamily="34" charset="0"/>
                <a:cs typeface="Arial" panose="020B0604020202020204" pitchFamily="34" charset="0"/>
              </a:rPr>
              <a:t>Status: </a:t>
            </a:r>
            <a:r>
              <a:rPr lang="en-US" altLang="zh-CN" sz="1000" dirty="0">
                <a:latin typeface="Arial" panose="020B0604020202020204" pitchFamily="34" charset="0"/>
                <a:cs typeface="Arial" panose="020B0604020202020204" pitchFamily="34" charset="0"/>
              </a:rPr>
              <a:t>1 data center building has been completed!</a:t>
            </a:r>
          </a:p>
          <a:p>
            <a:r>
              <a:rPr lang="en-US" altLang="zh-CN" sz="1000" dirty="0">
                <a:latin typeface="Arial" panose="020B0604020202020204" pitchFamily="34" charset="0"/>
                <a:cs typeface="Arial" panose="020B0604020202020204" pitchFamily="34" charset="0"/>
              </a:rPr>
              <a:t>Municipal government cloud computing center, public security data center</a:t>
            </a:r>
          </a:p>
          <a:p>
            <a:r>
              <a:rPr lang="en-US" altLang="zh-CN" sz="1000" dirty="0">
                <a:latin typeface="Arial" panose="020B0604020202020204" pitchFamily="34" charset="0"/>
                <a:cs typeface="Arial" panose="020B0604020202020204" pitchFamily="34" charset="0"/>
              </a:rPr>
              <a:t>Supercomputing and cloud rendering center, waiting to enter.</a:t>
            </a:r>
          </a:p>
        </p:txBody>
      </p:sp>
      <p:pic>
        <p:nvPicPr>
          <p:cNvPr id="9223"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53060" y="969364"/>
            <a:ext cx="1814512" cy="10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
          <p:cNvSpPr txBox="1">
            <a:spLocks noChangeArrowheads="1"/>
          </p:cNvSpPr>
          <p:nvPr/>
        </p:nvSpPr>
        <p:spPr bwMode="auto">
          <a:xfrm>
            <a:off x="611560" y="227013"/>
            <a:ext cx="4005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are we doing? 2. IDC data center</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pic>
        <p:nvPicPr>
          <p:cNvPr id="9225" name="图片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4488" y="973541"/>
            <a:ext cx="1814512" cy="108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8"/>
          <p:cNvSpPr txBox="1">
            <a:spLocks noChangeArrowheads="1"/>
          </p:cNvSpPr>
          <p:nvPr/>
        </p:nvSpPr>
        <p:spPr bwMode="auto">
          <a:xfrm>
            <a:off x="4497982" y="2091209"/>
            <a:ext cx="3746426"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 </a:t>
            </a:r>
            <a:r>
              <a:rPr lang="en-US" altLang="zh-CN" sz="1300" b="1" dirty="0">
                <a:latin typeface="Arial" panose="020B0604020202020204" pitchFamily="34" charset="0"/>
                <a:cs typeface="Arial" panose="020B0604020202020204" pitchFamily="34" charset="0"/>
              </a:rPr>
              <a:t>Chinanet technology (Anhui) cloud computing base:</a:t>
            </a:r>
          </a:p>
          <a:p>
            <a:endParaRPr lang="en-US" altLang="zh-CN" sz="1200" b="1" dirty="0">
              <a:latin typeface="Arial" panose="020B0604020202020204" pitchFamily="34" charset="0"/>
              <a:ea typeface="微软雅黑" panose="020B0503020204020204" pitchFamily="34" charset="-122"/>
              <a:cs typeface="Arial" panose="020B0604020202020204" pitchFamily="34" charset="0"/>
            </a:endParaRPr>
          </a:p>
          <a:p>
            <a:r>
              <a:rPr lang="en-US" altLang="zh-CN" sz="1000" b="1" dirty="0">
                <a:latin typeface="Arial" panose="020B0604020202020204" pitchFamily="34" charset="0"/>
                <a:cs typeface="Arial" panose="020B0604020202020204" pitchFamily="34" charset="0"/>
              </a:rPr>
              <a:t>Location:</a:t>
            </a:r>
            <a:r>
              <a:rPr lang="en-US" altLang="zh-CN" sz="1000" dirty="0">
                <a:latin typeface="Arial" panose="020B0604020202020204" pitchFamily="34" charset="0"/>
                <a:cs typeface="Arial" panose="020B0604020202020204" pitchFamily="34" charset="0"/>
              </a:rPr>
              <a:t> 14KM west of </a:t>
            </a:r>
            <a:r>
              <a:rPr lang="en-US" altLang="zh-CN" sz="1000" dirty="0" err="1">
                <a:latin typeface="Arial" panose="020B0604020202020204" pitchFamily="34" charset="0"/>
                <a:cs typeface="Arial" panose="020B0604020202020204" pitchFamily="34" charset="0"/>
              </a:rPr>
              <a:t>nanjing</a:t>
            </a:r>
            <a:endParaRPr lang="en-US" altLang="zh-CN" sz="1000" dirty="0">
              <a:latin typeface="Arial" panose="020B0604020202020204" pitchFamily="34" charset="0"/>
              <a:cs typeface="Arial" panose="020B0604020202020204" pitchFamily="34" charset="0"/>
            </a:endParaRPr>
          </a:p>
          <a:p>
            <a:r>
              <a:rPr lang="en-US" altLang="zh-CN" sz="1000" b="1" dirty="0">
                <a:latin typeface="Arial" panose="020B0604020202020204" pitchFamily="34" charset="0"/>
                <a:cs typeface="Arial" panose="020B0604020202020204" pitchFamily="34" charset="0"/>
              </a:rPr>
              <a:t>Land area: </a:t>
            </a:r>
            <a:r>
              <a:rPr lang="en-US" altLang="zh-CN" sz="1000" dirty="0">
                <a:latin typeface="Arial" panose="020B0604020202020204" pitchFamily="34" charset="0"/>
                <a:cs typeface="Arial" panose="020B0604020202020204" pitchFamily="34" charset="0"/>
              </a:rPr>
              <a:t>50 mu</a:t>
            </a:r>
          </a:p>
          <a:p>
            <a:r>
              <a:rPr lang="en-US" altLang="zh-CN" sz="1000" b="1" dirty="0">
                <a:latin typeface="Arial" panose="020B0604020202020204" pitchFamily="34" charset="0"/>
                <a:cs typeface="Arial" panose="020B0604020202020204" pitchFamily="34" charset="0"/>
              </a:rPr>
              <a:t>Size: </a:t>
            </a:r>
            <a:r>
              <a:rPr lang="en-US" altLang="zh-CN" sz="1000" dirty="0">
                <a:latin typeface="Arial" panose="020B0604020202020204" pitchFamily="34" charset="0"/>
                <a:cs typeface="Arial" panose="020B0604020202020204" pitchFamily="34" charset="0"/>
              </a:rPr>
              <a:t>10000 ㎡ x 3 x 1680 x 20 cabinet</a:t>
            </a:r>
          </a:p>
          <a:p>
            <a:r>
              <a:rPr lang="en-US" altLang="zh-CN" sz="1000" b="1" dirty="0">
                <a:latin typeface="Arial" panose="020B0604020202020204" pitchFamily="34" charset="0"/>
                <a:cs typeface="Arial" panose="020B0604020202020204" pitchFamily="34" charset="0"/>
              </a:rPr>
              <a:t>Standard:</a:t>
            </a:r>
            <a:r>
              <a:rPr lang="en-US" altLang="zh-CN" sz="1000" dirty="0">
                <a:latin typeface="Arial" panose="020B0604020202020204" pitchFamily="34" charset="0"/>
                <a:cs typeface="Arial" panose="020B0604020202020204" pitchFamily="34" charset="0"/>
              </a:rPr>
              <a:t> international T3 + ~ T4, national standard A, can  also be customized</a:t>
            </a:r>
          </a:p>
          <a:p>
            <a:r>
              <a:rPr lang="en-US" altLang="zh-CN" sz="1000" b="1" dirty="0">
                <a:latin typeface="Arial" panose="020B0604020202020204" pitchFamily="34" charset="0"/>
                <a:cs typeface="Arial" panose="020B0604020202020204" pitchFamily="34" charset="0"/>
              </a:rPr>
              <a:t>Cost: </a:t>
            </a:r>
            <a:r>
              <a:rPr lang="en-US" altLang="zh-CN" sz="1000" dirty="0">
                <a:latin typeface="Arial" panose="020B0604020202020204" pitchFamily="34" charset="0"/>
                <a:cs typeface="Arial" panose="020B0604020202020204" pitchFamily="34" charset="0"/>
              </a:rPr>
              <a:t>PUE below 1.5, large industrial electricity price</a:t>
            </a:r>
          </a:p>
          <a:p>
            <a:r>
              <a:rPr lang="en-US" altLang="zh-CN" sz="1000" b="1" dirty="0">
                <a:latin typeface="Arial" panose="020B0604020202020204" pitchFamily="34" charset="0"/>
                <a:cs typeface="Arial" panose="020B0604020202020204" pitchFamily="34" charset="0"/>
              </a:rPr>
              <a:t>Power: </a:t>
            </a:r>
            <a:r>
              <a:rPr lang="en-US" altLang="zh-CN" sz="1000" dirty="0">
                <a:latin typeface="Arial" panose="020B0604020202020204" pitchFamily="34" charset="0"/>
                <a:cs typeface="Arial" panose="020B0604020202020204" pitchFamily="34" charset="0"/>
              </a:rPr>
              <a:t>the national power grid 110KV substation is 500 meters from the base</a:t>
            </a:r>
          </a:p>
          <a:p>
            <a:r>
              <a:rPr lang="en-US" altLang="zh-CN" sz="1000" b="1" dirty="0">
                <a:latin typeface="Arial" panose="020B0604020202020204" pitchFamily="34" charset="0"/>
                <a:cs typeface="Arial" panose="020B0604020202020204" pitchFamily="34" charset="0"/>
              </a:rPr>
              <a:t>Network: </a:t>
            </a:r>
            <a:r>
              <a:rPr lang="en-US" altLang="zh-CN" sz="1000" dirty="0">
                <a:latin typeface="Arial" panose="020B0604020202020204" pitchFamily="34" charset="0"/>
                <a:cs typeface="Arial" panose="020B0604020202020204" pitchFamily="34" charset="0"/>
              </a:rPr>
              <a:t>telecom, </a:t>
            </a:r>
            <a:r>
              <a:rPr lang="en-US" altLang="zh-CN" sz="1000" dirty="0" err="1">
                <a:latin typeface="Arial" panose="020B0604020202020204" pitchFamily="34" charset="0"/>
                <a:cs typeface="Arial" panose="020B0604020202020204" pitchFamily="34" charset="0"/>
              </a:rPr>
              <a:t>unicom</a:t>
            </a:r>
            <a:r>
              <a:rPr lang="en-US" altLang="zh-CN" sz="1000" dirty="0">
                <a:latin typeface="Arial" panose="020B0604020202020204" pitchFamily="34" charset="0"/>
                <a:cs typeface="Arial" panose="020B0604020202020204" pitchFamily="34" charset="0"/>
              </a:rPr>
              <a:t>, mobile double routing pipeline loop access</a:t>
            </a:r>
          </a:p>
          <a:p>
            <a:r>
              <a:rPr lang="en-US" altLang="zh-CN" sz="1000" b="1" dirty="0">
                <a:latin typeface="Arial" panose="020B0604020202020204" pitchFamily="34" charset="0"/>
                <a:cs typeface="Arial" panose="020B0604020202020204" pitchFamily="34" charset="0"/>
              </a:rPr>
              <a:t>Status: </a:t>
            </a:r>
            <a:r>
              <a:rPr lang="en-US" altLang="zh-CN" sz="1000" dirty="0">
                <a:latin typeface="Arial" panose="020B0604020202020204" pitchFamily="34" charset="0"/>
                <a:cs typeface="Arial" panose="020B0604020202020204" pitchFamily="34" charset="0"/>
              </a:rPr>
              <a:t>The first data center is completed and completed</a:t>
            </a:r>
          </a:p>
          <a:p>
            <a:r>
              <a:rPr lang="en-US" altLang="zh-CN" sz="1000" dirty="0">
                <a:latin typeface="Arial" panose="020B0604020202020204" pitchFamily="34" charset="0"/>
                <a:cs typeface="Arial" panose="020B0604020202020204" pitchFamily="34" charset="0"/>
              </a:rPr>
              <a:t>ICP users have about 1,000 servers waiting to be deployed</a:t>
            </a:r>
          </a:p>
          <a:p>
            <a:r>
              <a:rPr lang="en-US" altLang="zh-CN" sz="1000" dirty="0">
                <a:latin typeface="Arial" panose="020B0604020202020204" pitchFamily="34" charset="0"/>
                <a:cs typeface="Arial" panose="020B0604020202020204" pitchFamily="34" charset="0"/>
              </a:rPr>
              <a:t>The customer wants 20,000 waiting to enter.</a:t>
            </a:r>
          </a:p>
          <a:p>
            <a:br>
              <a:rPr lang="en-US" altLang="zh-CN" sz="1000" dirty="0">
                <a:latin typeface="Arial" panose="020B0604020202020204" pitchFamily="34" charset="0"/>
                <a:cs typeface="Arial" panose="020B0604020202020204" pitchFamily="34" charset="0"/>
              </a:rPr>
            </a:br>
            <a:endParaRPr lang="en-US" altLang="zh-CN" sz="10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02454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43" name="矩形 16"/>
          <p:cNvSpPr>
            <a:spLocks noChangeArrowheads="1"/>
          </p:cNvSpPr>
          <p:nvPr/>
        </p:nvSpPr>
        <p:spPr bwMode="auto">
          <a:xfrm>
            <a:off x="7164388" y="1701800"/>
            <a:ext cx="197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sz="900">
              <a:latin typeface="微软雅黑" panose="020B0503020204020204" pitchFamily="34" charset="-122"/>
              <a:ea typeface="微软雅黑" panose="020B0503020204020204" pitchFamily="34" charset="-122"/>
            </a:endParaRPr>
          </a:p>
          <a:p>
            <a:r>
              <a:rPr lang="en-US" altLang="zh-CN" sz="900">
                <a:latin typeface="微软雅黑" panose="020B0503020204020204" pitchFamily="34" charset="-122"/>
                <a:ea typeface="微软雅黑" panose="020B0503020204020204" pitchFamily="34" charset="-122"/>
              </a:rPr>
              <a:t> </a:t>
            </a:r>
            <a:endParaRPr lang="zh-CN" altLang="zh-CN" sz="900">
              <a:latin typeface="微软雅黑" panose="020B0503020204020204" pitchFamily="34" charset="-122"/>
              <a:ea typeface="微软雅黑" panose="020B0503020204020204" pitchFamily="34" charset="-122"/>
            </a:endParaRPr>
          </a:p>
        </p:txBody>
      </p:sp>
      <p:sp>
        <p:nvSpPr>
          <p:cNvPr id="10244" name="TextBox 1"/>
          <p:cNvSpPr txBox="1">
            <a:spLocks noChangeArrowheads="1"/>
          </p:cNvSpPr>
          <p:nvPr/>
        </p:nvSpPr>
        <p:spPr bwMode="auto">
          <a:xfrm>
            <a:off x="611560" y="227013"/>
            <a:ext cx="4005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are we doing? 2. IDC data center</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pic>
        <p:nvPicPr>
          <p:cNvPr id="10245" name="图片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1" y="987574"/>
            <a:ext cx="764344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文本框 8"/>
          <p:cNvSpPr txBox="1">
            <a:spLocks noChangeArrowheads="1"/>
          </p:cNvSpPr>
          <p:nvPr/>
        </p:nvSpPr>
        <p:spPr bwMode="auto">
          <a:xfrm>
            <a:off x="611560" y="2355726"/>
            <a:ext cx="77768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200" dirty="0">
                <a:latin typeface="Arial" panose="020B0604020202020204" pitchFamily="34" charset="0"/>
                <a:cs typeface="Arial" panose="020B0604020202020204" pitchFamily="34" charset="0"/>
              </a:rPr>
              <a:t>We have purchased several brands and models of servers for users to rent. Other requirements can be customized.</a:t>
            </a:r>
          </a:p>
          <a:p>
            <a:r>
              <a:rPr lang="en-US" altLang="zh-CN" sz="1200" dirty="0">
                <a:latin typeface="Arial" panose="020B0604020202020204" pitchFamily="34" charset="0"/>
                <a:cs typeface="Arial" panose="020B0604020202020204" pitchFamily="34" charset="0"/>
              </a:rPr>
              <a:t>We have built multiple data centers, disaster recovery centers; T4 and class A data center standards:</a:t>
            </a:r>
          </a:p>
        </p:txBody>
      </p:sp>
      <p:graphicFrame>
        <p:nvGraphicFramePr>
          <p:cNvPr id="18" name="表格 17"/>
          <p:cNvGraphicFramePr>
            <a:graphicFrameLocks noGrp="1"/>
          </p:cNvGraphicFramePr>
          <p:nvPr>
            <p:extLst>
              <p:ext uri="{D42A27DB-BD31-4B8C-83A1-F6EECF244321}">
                <p14:modId xmlns:p14="http://schemas.microsoft.com/office/powerpoint/2010/main" val="2199448764"/>
              </p:ext>
            </p:extLst>
          </p:nvPr>
        </p:nvGraphicFramePr>
        <p:xfrm>
          <a:off x="611559" y="3003798"/>
          <a:ext cx="7643440" cy="1798152"/>
        </p:xfrm>
        <a:graphic>
          <a:graphicData uri="http://schemas.openxmlformats.org/drawingml/2006/table">
            <a:tbl>
              <a:tblPr firstRow="1" bandRow="1">
                <a:tableStyleId>{5C22544A-7EE6-4342-B048-85BDC9FD1C3A}</a:tableStyleId>
              </a:tblPr>
              <a:tblGrid>
                <a:gridCol w="3556848">
                  <a:extLst>
                    <a:ext uri="{9D8B030D-6E8A-4147-A177-3AD203B41FA5}">
                      <a16:colId xmlns:a16="http://schemas.microsoft.com/office/drawing/2014/main" val="20000"/>
                    </a:ext>
                  </a:extLst>
                </a:gridCol>
                <a:gridCol w="756776">
                  <a:extLst>
                    <a:ext uri="{9D8B030D-6E8A-4147-A177-3AD203B41FA5}">
                      <a16:colId xmlns:a16="http://schemas.microsoft.com/office/drawing/2014/main" val="20001"/>
                    </a:ext>
                  </a:extLst>
                </a:gridCol>
                <a:gridCol w="756776">
                  <a:extLst>
                    <a:ext uri="{9D8B030D-6E8A-4147-A177-3AD203B41FA5}">
                      <a16:colId xmlns:a16="http://schemas.microsoft.com/office/drawing/2014/main" val="20002"/>
                    </a:ext>
                  </a:extLst>
                </a:gridCol>
                <a:gridCol w="756776">
                  <a:extLst>
                    <a:ext uri="{9D8B030D-6E8A-4147-A177-3AD203B41FA5}">
                      <a16:colId xmlns:a16="http://schemas.microsoft.com/office/drawing/2014/main" val="20003"/>
                    </a:ext>
                  </a:extLst>
                </a:gridCol>
                <a:gridCol w="908131">
                  <a:extLst>
                    <a:ext uri="{9D8B030D-6E8A-4147-A177-3AD203B41FA5}">
                      <a16:colId xmlns:a16="http://schemas.microsoft.com/office/drawing/2014/main" val="20004"/>
                    </a:ext>
                  </a:extLst>
                </a:gridCol>
                <a:gridCol w="908133">
                  <a:extLst>
                    <a:ext uri="{9D8B030D-6E8A-4147-A177-3AD203B41FA5}">
                      <a16:colId xmlns:a16="http://schemas.microsoft.com/office/drawing/2014/main" val="20005"/>
                    </a:ext>
                  </a:extLst>
                </a:gridCol>
              </a:tblGrid>
              <a:tr h="280110">
                <a:tc>
                  <a:txBody>
                    <a:bodyPr/>
                    <a:lstStyle/>
                    <a:p>
                      <a:pPr algn="ctr"/>
                      <a:r>
                        <a:rPr lang="en-US" altLang="zh-CN" sz="1000" b="1" i="0" kern="1200" dirty="0">
                          <a:solidFill>
                            <a:schemeClr val="lt1"/>
                          </a:solidFill>
                          <a:effectLst/>
                          <a:latin typeface="Arial" panose="020B0604020202020204" pitchFamily="34" charset="0"/>
                          <a:ea typeface="+mn-ea"/>
                          <a:cs typeface="Arial" panose="020B0604020202020204" pitchFamily="34" charset="0"/>
                        </a:rPr>
                        <a:t>IDC room</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tc>
                  <a:txBody>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rPr>
                        <a:t>1U / station</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tc>
                  <a:txBody>
                    <a:bodyPr/>
                    <a:lstStyle/>
                    <a:p>
                      <a:pPr algn="ctr"/>
                      <a:r>
                        <a:rPr lang="en-US" altLang="zh-CN" sz="1000" dirty="0">
                          <a:latin typeface="Arial" panose="020B0604020202020204" pitchFamily="34" charset="0"/>
                          <a:ea typeface="微软雅黑" panose="020B0503020204020204" pitchFamily="34" charset="-122"/>
                          <a:cs typeface="Arial" panose="020B0604020202020204" pitchFamily="34" charset="0"/>
                        </a:rPr>
                        <a:t>2U / station</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dirty="0">
                          <a:latin typeface="Arial" panose="020B0604020202020204" pitchFamily="34" charset="0"/>
                          <a:ea typeface="微软雅黑" panose="020B0503020204020204" pitchFamily="34" charset="-122"/>
                          <a:cs typeface="Arial" panose="020B0604020202020204" pitchFamily="34" charset="0"/>
                        </a:rPr>
                        <a:t>4U / station</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tc>
                  <a:txBody>
                    <a:bodyPr/>
                    <a:lstStyle/>
                    <a:p>
                      <a:pPr algn="ctr"/>
                      <a:r>
                        <a:rPr lang="en-US" altLang="zh-CN" sz="1000" dirty="0">
                          <a:latin typeface="Arial" panose="020B0604020202020204" pitchFamily="34" charset="0"/>
                          <a:cs typeface="Arial" panose="020B0604020202020204" pitchFamily="34" charset="0"/>
                        </a:rPr>
                        <a:t>Cabinet / unit</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tc>
                  <a:txBody>
                    <a:bodyPr/>
                    <a:lstStyle/>
                    <a:p>
                      <a:pPr algn="ctr"/>
                      <a:r>
                        <a:rPr lang="en-US" altLang="zh-CN" sz="1000" dirty="0">
                          <a:latin typeface="Arial" panose="020B0604020202020204" pitchFamily="34" charset="0"/>
                          <a:cs typeface="Arial" panose="020B0604020202020204" pitchFamily="34" charset="0"/>
                        </a:rPr>
                        <a:t>Customized room</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extLst>
                  <a:ext uri="{0D108BD9-81ED-4DB2-BD59-A6C34878D82A}">
                    <a16:rowId xmlns:a16="http://schemas.microsoft.com/office/drawing/2014/main" val="10000"/>
                  </a:ext>
                </a:extLst>
              </a:tr>
              <a:tr h="477412">
                <a:tc>
                  <a:txBody>
                    <a:bodyPr/>
                    <a:lstStyle/>
                    <a:p>
                      <a:r>
                        <a:rPr lang="en-US" altLang="zh-CN" sz="1000" b="0" i="0" kern="1200" dirty="0">
                          <a:solidFill>
                            <a:schemeClr val="dk1"/>
                          </a:solidFill>
                          <a:effectLst/>
                          <a:latin typeface="Arial" panose="020B0604020202020204" pitchFamily="34" charset="0"/>
                          <a:ea typeface="+mn-ea"/>
                          <a:cs typeface="Arial" panose="020B0604020202020204" pitchFamily="34" charset="0"/>
                        </a:rPr>
                        <a:t>Main: </a:t>
                      </a:r>
                      <a:r>
                        <a:rPr lang="en-US" altLang="zh-CN" sz="1000" b="0" i="0" kern="1200" dirty="0" err="1">
                          <a:solidFill>
                            <a:schemeClr val="dk1"/>
                          </a:solidFill>
                          <a:effectLst/>
                          <a:latin typeface="Arial" panose="020B0604020202020204" pitchFamily="34" charset="0"/>
                          <a:ea typeface="+mn-ea"/>
                          <a:cs typeface="Arial" panose="020B0604020202020204" pitchFamily="34" charset="0"/>
                        </a:rPr>
                        <a:t>jiangsu</a:t>
                      </a:r>
                      <a:r>
                        <a:rPr lang="en-US" altLang="zh-CN" sz="1000" b="0" i="0" kern="1200" dirty="0">
                          <a:solidFill>
                            <a:schemeClr val="dk1"/>
                          </a:solidFill>
                          <a:effectLst/>
                          <a:latin typeface="Arial" panose="020B0604020202020204" pitchFamily="34" charset="0"/>
                          <a:ea typeface="+mn-ea"/>
                          <a:cs typeface="Arial" panose="020B0604020202020204" pitchFamily="34" charset="0"/>
                        </a:rPr>
                        <a:t>, </a:t>
                      </a:r>
                      <a:r>
                        <a:rPr lang="en-US" altLang="zh-CN" sz="1000" b="0" i="0" kern="1200" dirty="0" err="1">
                          <a:solidFill>
                            <a:schemeClr val="dk1"/>
                          </a:solidFill>
                          <a:effectLst/>
                          <a:latin typeface="Arial" panose="020B0604020202020204" pitchFamily="34" charset="0"/>
                          <a:ea typeface="+mn-ea"/>
                          <a:cs typeface="Arial" panose="020B0604020202020204" pitchFamily="34" charset="0"/>
                        </a:rPr>
                        <a:t>anhui</a:t>
                      </a:r>
                      <a:r>
                        <a:rPr lang="en-US" altLang="zh-CN" sz="1000" b="0" i="0" kern="1200" dirty="0">
                          <a:solidFill>
                            <a:schemeClr val="dk1"/>
                          </a:solidFill>
                          <a:effectLst/>
                          <a:latin typeface="Arial" panose="020B0604020202020204" pitchFamily="34" charset="0"/>
                          <a:ea typeface="+mn-ea"/>
                          <a:cs typeface="Arial" panose="020B0604020202020204" pitchFamily="34" charset="0"/>
                        </a:rPr>
                        <a:t>, Inner Mongolia, Beijing, Hong Kong, USA</a:t>
                      </a:r>
                    </a:p>
                    <a:p>
                      <a:r>
                        <a:rPr lang="en-US" altLang="zh-CN" sz="1000" b="0" i="0" kern="1200" dirty="0">
                          <a:solidFill>
                            <a:schemeClr val="dk1"/>
                          </a:solidFill>
                          <a:effectLst/>
                          <a:latin typeface="Arial" panose="020B0604020202020204" pitchFamily="34" charset="0"/>
                          <a:ea typeface="+mn-ea"/>
                          <a:cs typeface="Arial" panose="020B0604020202020204" pitchFamily="34" charset="0"/>
                        </a:rPr>
                        <a:t>Cooperation: up to 200 IDC machines in the provinces</a:t>
                      </a:r>
                    </a:p>
                  </a:txBody>
                  <a:tcPr marL="91429" marR="91429" marT="45692" marB="45692" anchor="ctr"/>
                </a:tc>
                <a:tc>
                  <a:txBody>
                    <a:bodyPr/>
                    <a:lstStyle/>
                    <a:p>
                      <a:r>
                        <a:rPr lang="en-US" altLang="zh-CN" sz="900" b="0" i="0" kern="1200" dirty="0">
                          <a:solidFill>
                            <a:schemeClr val="dk1"/>
                          </a:solidFill>
                          <a:effectLst/>
                          <a:latin typeface="Arial" panose="020B0604020202020204" pitchFamily="34" charset="0"/>
                          <a:ea typeface="+mn-ea"/>
                          <a:cs typeface="Arial" panose="020B0604020202020204" pitchFamily="34" charset="0"/>
                        </a:rPr>
                        <a:t>1,990 </a:t>
                      </a:r>
                      <a:r>
                        <a:rPr lang="en-US" altLang="zh-CN" sz="900" b="0" i="0" kern="1200" dirty="0" err="1">
                          <a:solidFill>
                            <a:schemeClr val="dk1"/>
                          </a:solidFill>
                          <a:effectLst/>
                          <a:latin typeface="Arial" panose="020B0604020202020204" pitchFamily="34" charset="0"/>
                          <a:ea typeface="+mn-ea"/>
                          <a:cs typeface="Arial" panose="020B0604020202020204" pitchFamily="34" charset="0"/>
                        </a:rPr>
                        <a:t>yuan</a:t>
                      </a:r>
                      <a:endParaRPr lang="en-US" altLang="zh-CN" sz="900" b="0" i="0" kern="1200" dirty="0">
                        <a:solidFill>
                          <a:schemeClr val="dk1"/>
                        </a:solidFill>
                        <a:effectLst/>
                        <a:latin typeface="Arial" panose="020B0604020202020204" pitchFamily="34" charset="0"/>
                        <a:ea typeface="+mn-ea"/>
                        <a:cs typeface="Arial" panose="020B0604020202020204" pitchFamily="34" charset="0"/>
                      </a:endParaRPr>
                    </a:p>
                    <a:p>
                      <a:r>
                        <a:rPr lang="en-US" altLang="zh-CN" sz="900" b="0" i="0" kern="1200" dirty="0">
                          <a:solidFill>
                            <a:schemeClr val="dk1"/>
                          </a:solidFill>
                          <a:effectLst/>
                          <a:latin typeface="Arial" panose="020B0604020202020204" pitchFamily="34" charset="0"/>
                          <a:ea typeface="+mn-ea"/>
                          <a:cs typeface="Arial" panose="020B0604020202020204" pitchFamily="34" charset="0"/>
                        </a:rPr>
                        <a:t>\year</a:t>
                      </a:r>
                    </a:p>
                  </a:txBody>
                  <a:tcPr marL="91429" marR="91429" marT="45692" marB="45692" anchor="ctr"/>
                </a:tc>
                <a:tc>
                  <a:txBody>
                    <a:bodyPr/>
                    <a:lstStyle/>
                    <a:p>
                      <a:r>
                        <a:rPr lang="en-US" altLang="zh-CN" sz="900" b="0" i="0" kern="1200" dirty="0">
                          <a:solidFill>
                            <a:schemeClr val="dk1"/>
                          </a:solidFill>
                          <a:effectLst/>
                          <a:latin typeface="Arial" panose="020B0604020202020204" pitchFamily="34" charset="0"/>
                          <a:ea typeface="+mn-ea"/>
                          <a:cs typeface="Arial" panose="020B0604020202020204" pitchFamily="34" charset="0"/>
                        </a:rPr>
                        <a:t>2,388 </a:t>
                      </a:r>
                      <a:r>
                        <a:rPr lang="en-US" altLang="zh-CN" sz="900" b="0" i="0" kern="1200" dirty="0" err="1">
                          <a:solidFill>
                            <a:schemeClr val="dk1"/>
                          </a:solidFill>
                          <a:effectLst/>
                          <a:latin typeface="Arial" panose="020B0604020202020204" pitchFamily="34" charset="0"/>
                          <a:ea typeface="+mn-ea"/>
                          <a:cs typeface="Arial" panose="020B0604020202020204" pitchFamily="34" charset="0"/>
                        </a:rPr>
                        <a:t>yuan</a:t>
                      </a:r>
                      <a:endParaRPr lang="en-US" altLang="zh-CN" sz="900" b="0" i="0" kern="1200" dirty="0">
                        <a:solidFill>
                          <a:schemeClr val="dk1"/>
                        </a:solidFill>
                        <a:effectLst/>
                        <a:latin typeface="Arial" panose="020B0604020202020204" pitchFamily="34" charset="0"/>
                        <a:ea typeface="+mn-ea"/>
                        <a:cs typeface="Arial" panose="020B0604020202020204" pitchFamily="34" charset="0"/>
                      </a:endParaRPr>
                    </a:p>
                    <a:p>
                      <a:r>
                        <a:rPr lang="en-US" altLang="zh-CN" sz="900" b="0" i="0" kern="1200" dirty="0">
                          <a:solidFill>
                            <a:schemeClr val="dk1"/>
                          </a:solidFill>
                          <a:effectLst/>
                          <a:latin typeface="Arial" panose="020B0604020202020204" pitchFamily="34" charset="0"/>
                          <a:ea typeface="+mn-ea"/>
                          <a:cs typeface="Arial" panose="020B0604020202020204" pitchFamily="34" charset="0"/>
                        </a:rPr>
                        <a:t>\year</a:t>
                      </a:r>
                    </a:p>
                  </a:txBody>
                  <a:tcPr marL="91429" marR="91429" marT="45692" marB="45692" anchor="ctr"/>
                </a:tc>
                <a:tc>
                  <a:txBody>
                    <a:bodyPr/>
                    <a:lstStyle/>
                    <a:p>
                      <a:r>
                        <a:rPr lang="en-US" altLang="zh-CN" sz="900" b="0" i="0" kern="1200" dirty="0">
                          <a:solidFill>
                            <a:schemeClr val="dk1"/>
                          </a:solidFill>
                          <a:effectLst/>
                          <a:latin typeface="Arial" panose="020B0604020202020204" pitchFamily="34" charset="0"/>
                          <a:ea typeface="+mn-ea"/>
                          <a:cs typeface="Arial" panose="020B0604020202020204" pitchFamily="34" charset="0"/>
                        </a:rPr>
                        <a:t>2,990 </a:t>
                      </a:r>
                      <a:r>
                        <a:rPr lang="en-US" altLang="zh-CN" sz="900" b="0" i="0" kern="1200" dirty="0" err="1">
                          <a:solidFill>
                            <a:schemeClr val="dk1"/>
                          </a:solidFill>
                          <a:effectLst/>
                          <a:latin typeface="Arial" panose="020B0604020202020204" pitchFamily="34" charset="0"/>
                          <a:ea typeface="+mn-ea"/>
                          <a:cs typeface="Arial" panose="020B0604020202020204" pitchFamily="34" charset="0"/>
                        </a:rPr>
                        <a:t>yuan</a:t>
                      </a:r>
                      <a:endParaRPr lang="en-US" altLang="zh-CN" sz="900" b="0" i="0" kern="1200" dirty="0">
                        <a:solidFill>
                          <a:schemeClr val="dk1"/>
                        </a:solidFill>
                        <a:effectLst/>
                        <a:latin typeface="Arial" panose="020B0604020202020204" pitchFamily="34" charset="0"/>
                        <a:ea typeface="+mn-ea"/>
                        <a:cs typeface="Arial" panose="020B0604020202020204" pitchFamily="34" charset="0"/>
                      </a:endParaRPr>
                    </a:p>
                    <a:p>
                      <a:r>
                        <a:rPr lang="en-US" altLang="zh-CN" sz="900" b="0" i="0" kern="1200" dirty="0">
                          <a:solidFill>
                            <a:schemeClr val="dk1"/>
                          </a:solidFill>
                          <a:effectLst/>
                          <a:latin typeface="Arial" panose="020B0604020202020204" pitchFamily="34" charset="0"/>
                          <a:ea typeface="+mn-ea"/>
                          <a:cs typeface="Arial" panose="020B0604020202020204" pitchFamily="34" charset="0"/>
                        </a:rPr>
                        <a:t>\year</a:t>
                      </a:r>
                    </a:p>
                  </a:txBody>
                  <a:tcPr marL="91429" marR="91429" marT="45692" marB="45692" anchor="ctr"/>
                </a:tc>
                <a:tc>
                  <a:txBody>
                    <a:bodyPr/>
                    <a:lstStyle/>
                    <a:p>
                      <a:r>
                        <a:rPr lang="en-US" altLang="zh-CN" sz="900" b="0" i="0" kern="1200" dirty="0">
                          <a:solidFill>
                            <a:schemeClr val="dk1"/>
                          </a:solidFill>
                          <a:effectLst/>
                          <a:latin typeface="Arial" panose="020B0604020202020204" pitchFamily="34" charset="0"/>
                          <a:ea typeface="+mn-ea"/>
                          <a:cs typeface="Arial" panose="020B0604020202020204" pitchFamily="34" charset="0"/>
                        </a:rPr>
                        <a:t>29,990 </a:t>
                      </a:r>
                      <a:r>
                        <a:rPr lang="en-US" altLang="zh-CN" sz="900" b="0" i="0" kern="1200" dirty="0" err="1">
                          <a:solidFill>
                            <a:schemeClr val="dk1"/>
                          </a:solidFill>
                          <a:effectLst/>
                          <a:latin typeface="Arial" panose="020B0604020202020204" pitchFamily="34" charset="0"/>
                          <a:ea typeface="+mn-ea"/>
                          <a:cs typeface="Arial" panose="020B0604020202020204" pitchFamily="34" charset="0"/>
                        </a:rPr>
                        <a:t>yuan</a:t>
                      </a:r>
                      <a:endParaRPr lang="en-US" altLang="zh-CN" sz="900" b="0" i="0" kern="1200" dirty="0">
                        <a:solidFill>
                          <a:schemeClr val="dk1"/>
                        </a:solidFill>
                        <a:effectLst/>
                        <a:latin typeface="Arial" panose="020B0604020202020204" pitchFamily="34" charset="0"/>
                        <a:ea typeface="+mn-ea"/>
                        <a:cs typeface="Arial" panose="020B0604020202020204" pitchFamily="34" charset="0"/>
                      </a:endParaRPr>
                    </a:p>
                    <a:p>
                      <a:r>
                        <a:rPr lang="en-US" altLang="zh-CN" sz="900" b="0" i="0" kern="1200" dirty="0">
                          <a:solidFill>
                            <a:schemeClr val="dk1"/>
                          </a:solidFill>
                          <a:effectLst/>
                          <a:latin typeface="Arial" panose="020B0604020202020204" pitchFamily="34" charset="0"/>
                          <a:ea typeface="+mn-ea"/>
                          <a:cs typeface="Arial" panose="020B0604020202020204" pitchFamily="34" charset="0"/>
                        </a:rPr>
                        <a:t>\year</a:t>
                      </a:r>
                    </a:p>
                  </a:txBody>
                  <a:tcPr marL="91429" marR="91429" marT="45692" marB="45692" anchor="ctr"/>
                </a:tc>
                <a:tc>
                  <a:txBody>
                    <a:bodyPr/>
                    <a:lstStyle/>
                    <a:p>
                      <a:pPr algn="ctr"/>
                      <a:r>
                        <a:rPr lang="en-US" altLang="zh-CN" sz="1000" b="0" i="0" kern="1200" dirty="0">
                          <a:solidFill>
                            <a:schemeClr val="dk1"/>
                          </a:solidFill>
                          <a:effectLst/>
                          <a:latin typeface="Arial" panose="020B0604020202020204" pitchFamily="34" charset="0"/>
                          <a:ea typeface="+mn-ea"/>
                          <a:cs typeface="Arial" panose="020B0604020202020204" pitchFamily="34" charset="0"/>
                        </a:rPr>
                        <a:t>confer</a:t>
                      </a:r>
                      <a:endParaRPr lang="zh-CN" altLang="en-US" sz="1000" dirty="0">
                        <a:latin typeface="Arial" panose="020B0604020202020204" pitchFamily="34" charset="0"/>
                        <a:ea typeface="微软雅黑" panose="020B0503020204020204" pitchFamily="34" charset="-122"/>
                        <a:cs typeface="Arial" panose="020B0604020202020204" pitchFamily="34" charset="0"/>
                      </a:endParaRPr>
                    </a:p>
                  </a:txBody>
                  <a:tcPr marL="91429" marR="91429" marT="45692" marB="45692" anchor="ctr"/>
                </a:tc>
                <a:extLst>
                  <a:ext uri="{0D108BD9-81ED-4DB2-BD59-A6C34878D82A}">
                    <a16:rowId xmlns:a16="http://schemas.microsoft.com/office/drawing/2014/main" val="10001"/>
                  </a:ext>
                </a:extLst>
              </a:tr>
              <a:tr h="668401">
                <a:tc gridSpan="6">
                  <a:txBody>
                    <a:bodyPr/>
                    <a:lstStyle/>
                    <a:p>
                      <a:r>
                        <a:rPr lang="en-US" altLang="zh-CN" sz="1000" b="0" i="0" kern="1200" dirty="0">
                          <a:solidFill>
                            <a:schemeClr val="dk1"/>
                          </a:solidFill>
                          <a:effectLst/>
                          <a:latin typeface="Arial" panose="020B0604020202020204" pitchFamily="34" charset="0"/>
                          <a:ea typeface="+mn-ea"/>
                          <a:cs typeface="Arial" panose="020B0604020202020204" pitchFamily="34" charset="0"/>
                        </a:rPr>
                        <a:t>Single server hosting includes free electricity, 10M bandwidth, 1 IP, remote pre-connection service. Other requirements can be customized.</a:t>
                      </a:r>
                    </a:p>
                    <a:p>
                      <a:r>
                        <a:rPr lang="en-US" altLang="zh-CN" sz="1000" b="0" i="0" kern="1200" dirty="0">
                          <a:solidFill>
                            <a:schemeClr val="dk1"/>
                          </a:solidFill>
                          <a:effectLst/>
                          <a:latin typeface="Arial" panose="020B0604020202020204" pitchFamily="34" charset="0"/>
                          <a:ea typeface="+mn-ea"/>
                          <a:cs typeface="Arial" panose="020B0604020202020204" pitchFamily="34" charset="0"/>
                        </a:rPr>
                        <a:t>The whole cabinet includes free electricity 10A, 100M bandwidth, 16 IP, and pre-service. Other requirements can be customized.</a:t>
                      </a:r>
                    </a:p>
                    <a:p>
                      <a:r>
                        <a:rPr lang="en-US" altLang="zh-CN" sz="1000" b="0" i="0" kern="1200" dirty="0">
                          <a:solidFill>
                            <a:schemeClr val="dk1"/>
                          </a:solidFill>
                          <a:effectLst/>
                          <a:latin typeface="Arial" panose="020B0604020202020204" pitchFamily="34" charset="0"/>
                          <a:ea typeface="+mn-ea"/>
                          <a:cs typeface="Arial" panose="020B0604020202020204" pitchFamily="34" charset="0"/>
                        </a:rPr>
                        <a:t>The cloud rendering machine room, the supercomputing machine room, and other types of machine room - the center network technology can be customized for users.</a:t>
                      </a:r>
                    </a:p>
                  </a:txBody>
                  <a:tcPr marL="91429" marR="91429" marT="45692" marB="45692"/>
                </a:tc>
                <a:tc hMerge="1">
                  <a:txBody>
                    <a:bodyPr/>
                    <a:lstStyle/>
                    <a:p>
                      <a:endParaRPr lang="zh-CN" altLang="en-US" dirty="0"/>
                    </a:p>
                  </a:txBody>
                  <a:tcPr marL="91435" marR="91435" marT="45731" marB="45731" anchor="ctr"/>
                </a:tc>
                <a:tc hMerge="1">
                  <a:txBody>
                    <a:bodyPr/>
                    <a:lstStyle/>
                    <a:p>
                      <a:endParaRPr lang="zh-CN" altLang="en-US" dirty="0"/>
                    </a:p>
                  </a:txBody>
                  <a:tcPr marL="91435" marR="91435" marT="45731" marB="45731" anchor="ctr"/>
                </a:tc>
                <a:tc hMerge="1">
                  <a:txBody>
                    <a:bodyPr/>
                    <a:lstStyle/>
                    <a:p>
                      <a:endParaRPr lang="zh-CN" altLang="en-US" dirty="0"/>
                    </a:p>
                  </a:txBody>
                  <a:tcPr marL="91435" marR="91435" marT="45731" marB="45731" anchor="ctr"/>
                </a:tc>
                <a:tc hMerge="1">
                  <a:txBody>
                    <a:bodyPr/>
                    <a:lstStyle/>
                    <a:p>
                      <a:endParaRPr lang="zh-CN" altLang="en-US" dirty="0"/>
                    </a:p>
                  </a:txBody>
                  <a:tcPr marL="91435" marR="91435" marT="45731" marB="45731" anchor="ctr"/>
                </a:tc>
                <a:tc hMerge="1">
                  <a:txBody>
                    <a:bodyPr/>
                    <a:lstStyle/>
                    <a:p>
                      <a:endParaRPr lang="zh-CN" altLang="en-US" dirty="0"/>
                    </a:p>
                  </a:txBody>
                  <a:tcPr marL="91435" marR="91435" marT="45731" marB="45731"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1582" y="1544571"/>
            <a:ext cx="3660818" cy="18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126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582" y="3568435"/>
            <a:ext cx="131987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4" descr="域名图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762512"/>
            <a:ext cx="2952328" cy="86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249" y="3579862"/>
            <a:ext cx="2200151"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矩形 16"/>
          <p:cNvSpPr>
            <a:spLocks noChangeArrowheads="1"/>
          </p:cNvSpPr>
          <p:nvPr/>
        </p:nvSpPr>
        <p:spPr bwMode="auto">
          <a:xfrm>
            <a:off x="7164388" y="1701800"/>
            <a:ext cx="197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sz="900">
              <a:latin typeface="微软雅黑" panose="020B0503020204020204" pitchFamily="34" charset="-122"/>
              <a:ea typeface="微软雅黑" panose="020B0503020204020204" pitchFamily="34" charset="-122"/>
            </a:endParaRPr>
          </a:p>
          <a:p>
            <a:r>
              <a:rPr lang="en-US" altLang="zh-CN" sz="900">
                <a:latin typeface="微软雅黑" panose="020B0503020204020204" pitchFamily="34" charset="-122"/>
                <a:ea typeface="微软雅黑" panose="020B0503020204020204" pitchFamily="34" charset="-122"/>
              </a:rPr>
              <a:t> </a:t>
            </a:r>
            <a:endParaRPr lang="zh-CN" altLang="zh-CN" sz="900">
              <a:latin typeface="微软雅黑" panose="020B0503020204020204" pitchFamily="34" charset="-122"/>
              <a:ea typeface="微软雅黑" panose="020B0503020204020204" pitchFamily="34" charset="-122"/>
            </a:endParaRPr>
          </a:p>
        </p:txBody>
      </p:sp>
      <p:sp>
        <p:nvSpPr>
          <p:cNvPr id="11273" name="文本框 18"/>
          <p:cNvSpPr txBox="1">
            <a:spLocks noChangeArrowheads="1"/>
          </p:cNvSpPr>
          <p:nvPr/>
        </p:nvSpPr>
        <p:spPr bwMode="auto">
          <a:xfrm>
            <a:off x="4875213" y="3422650"/>
            <a:ext cx="2190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900">
                <a:latin typeface="微软雅黑" panose="020B0503020204020204" pitchFamily="34" charset="-122"/>
                <a:ea typeface="微软雅黑" panose="020B0503020204020204" pitchFamily="34" charset="-122"/>
              </a:rPr>
              <a:t> </a:t>
            </a:r>
            <a:endParaRPr lang="zh-CN" altLang="zh-CN" sz="900">
              <a:latin typeface="微软雅黑" panose="020B0503020204020204" pitchFamily="34" charset="-122"/>
              <a:ea typeface="微软雅黑" panose="020B0503020204020204" pitchFamily="34" charset="-122"/>
            </a:endParaRPr>
          </a:p>
        </p:txBody>
      </p:sp>
      <p:sp>
        <p:nvSpPr>
          <p:cNvPr id="11274" name="TextBox 1"/>
          <p:cNvSpPr txBox="1">
            <a:spLocks noChangeArrowheads="1"/>
          </p:cNvSpPr>
          <p:nvPr/>
        </p:nvSpPr>
        <p:spPr bwMode="auto">
          <a:xfrm>
            <a:off x="611560" y="227013"/>
            <a:ext cx="4005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are we doing? 3. Website service</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1"/>
          <p:cNvSpPr txBox="1">
            <a:spLocks noChangeArrowheads="1"/>
          </p:cNvSpPr>
          <p:nvPr/>
        </p:nvSpPr>
        <p:spPr bwMode="auto">
          <a:xfrm>
            <a:off x="539552" y="1026477"/>
            <a:ext cx="4482728"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1600" dirty="0">
                <a:latin typeface="微软雅黑" panose="020B0503020204020204" pitchFamily="34" charset="-122"/>
                <a:ea typeface="微软雅黑" panose="020B0503020204020204" pitchFamily="34" charset="-122"/>
              </a:rPr>
              <a:t>★ </a:t>
            </a:r>
            <a:r>
              <a:rPr lang="en-US" altLang="zh-CN" sz="1300" b="1" dirty="0">
                <a:latin typeface="Arial" panose="020B0604020202020204" pitchFamily="34" charset="0"/>
                <a:cs typeface="Arial" panose="020B0604020202020204" pitchFamily="34" charset="0"/>
              </a:rPr>
              <a:t>Website service:</a:t>
            </a:r>
          </a:p>
          <a:p>
            <a:r>
              <a:rPr lang="en-US" altLang="zh-CN" sz="1200" dirty="0">
                <a:latin typeface="Arial" panose="020B0604020202020204" pitchFamily="34" charset="0"/>
                <a:cs typeface="Arial" panose="020B0604020202020204" pitchFamily="34" charset="0"/>
              </a:rPr>
              <a:t>Domain name registration, website hosting, construction promotion</a:t>
            </a:r>
          </a:p>
          <a:p>
            <a:endParaRPr lang="en-US" altLang="zh-CN" sz="1000" dirty="0">
              <a:latin typeface="微软雅黑" panose="020B0503020204020204" pitchFamily="34" charset="-122"/>
              <a:ea typeface="微软雅黑" panose="020B0503020204020204" pitchFamily="34" charset="-122"/>
            </a:endParaRPr>
          </a:p>
          <a:p>
            <a:r>
              <a:rPr lang="zh-CN" altLang="zh-CN"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ICANN's top certification and security;</a:t>
            </a:r>
          </a:p>
          <a:p>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Autonomous management, independent  </a:t>
            </a:r>
          </a:p>
          <a:p>
            <a:r>
              <a:rPr lang="en-US" altLang="zh-CN" sz="1200" dirty="0">
                <a:latin typeface="Arial" panose="020B0604020202020204" pitchFamily="34" charset="0"/>
                <a:cs typeface="Arial" panose="020B0604020202020204" pitchFamily="34" charset="0"/>
              </a:rPr>
              <a:t>    control, intelligent resolution;</a:t>
            </a:r>
            <a:endParaRPr lang="zh-CN" altLang="zh-CN" sz="1200" dirty="0">
              <a:latin typeface="Arial" panose="020B0604020202020204" pitchFamily="34" charset="0"/>
              <a:cs typeface="Arial" panose="020B0604020202020204" pitchFamily="34" charset="0"/>
            </a:endParaRPr>
          </a:p>
          <a:p>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WHOIS privacy protection, free roll-in/transfer/transfer</a:t>
            </a:r>
          </a:p>
          <a:p>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High-end server, superior performance</a:t>
            </a:r>
          </a:p>
          <a:p>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Operation of 7 x 24H operation dimension </a:t>
            </a:r>
          </a:p>
          <a:p>
            <a:r>
              <a:rPr lang="en-US" altLang="zh-CN" sz="1200" dirty="0">
                <a:latin typeface="Arial" panose="020B0604020202020204" pitchFamily="34" charset="0"/>
                <a:cs typeface="Arial" panose="020B0604020202020204" pitchFamily="34" charset="0"/>
              </a:rPr>
              <a:t>    in more than 10 years</a:t>
            </a:r>
          </a:p>
          <a:p>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Multi-machine room multi-line high cost performance</a:t>
            </a:r>
          </a:p>
          <a:p>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Free filing, trial, maintenance</a:t>
            </a:r>
          </a:p>
          <a:p>
            <a:r>
              <a:rPr lang="zh-CN" altLang="zh-CN" sz="1200" dirty="0">
                <a:latin typeface="微软雅黑" panose="020B0503020204020204" pitchFamily="34" charset="-122"/>
                <a:ea typeface="微软雅黑" panose="020B0503020204020204" pitchFamily="34" charset="-122"/>
              </a:rPr>
              <a:t>※ </a:t>
            </a:r>
            <a:r>
              <a:rPr lang="en-US" altLang="zh-CN" sz="1200" dirty="0">
                <a:latin typeface="Arial" panose="020B0604020202020204" pitchFamily="34" charset="0"/>
                <a:cs typeface="Arial" panose="020B0604020202020204" pitchFamily="34" charset="0"/>
              </a:rPr>
              <a:t>Automatic backup and security</a:t>
            </a:r>
            <a:endParaRPr lang="zh-CN" altLang="zh-CN" sz="120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3"/>
          <p:cNvSpPr>
            <a:spLocks noChangeShapeType="1"/>
          </p:cNvSpPr>
          <p:nvPr/>
        </p:nvSpPr>
        <p:spPr bwMode="auto">
          <a:xfrm>
            <a:off x="729035" y="555625"/>
            <a:ext cx="41036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291" name="矩形 13"/>
          <p:cNvSpPr>
            <a:spLocks noChangeArrowheads="1"/>
          </p:cNvSpPr>
          <p:nvPr/>
        </p:nvSpPr>
        <p:spPr bwMode="auto">
          <a:xfrm>
            <a:off x="612150" y="2571750"/>
            <a:ext cx="813631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300" b="1" dirty="0">
                <a:latin typeface="Arial" panose="020B0604020202020204" pitchFamily="34" charset="0"/>
                <a:cs typeface="Arial" panose="020B0604020202020204" pitchFamily="34" charset="0"/>
              </a:rPr>
              <a:t>Value-added services:</a:t>
            </a:r>
          </a:p>
          <a:p>
            <a:r>
              <a:rPr lang="en-US" altLang="zh-CN" sz="1200" dirty="0">
                <a:latin typeface="Arial" panose="020B0604020202020204" pitchFamily="34" charset="0"/>
                <a:cs typeface="Arial" panose="020B0604020202020204" pitchFamily="34" charset="0"/>
              </a:rPr>
              <a:t>      Let information technology have no threshold!</a:t>
            </a:r>
          </a:p>
          <a:p>
            <a:r>
              <a:rPr lang="en-US" altLang="zh-CN" sz="1200" dirty="0">
                <a:latin typeface="Arial" panose="020B0604020202020204" pitchFamily="34" charset="0"/>
                <a:cs typeface="Arial" panose="020B0604020202020204" pitchFamily="34" charset="0"/>
              </a:rPr>
              <a:t>      Various industry network solutions, network security, service outsourcing</a:t>
            </a:r>
          </a:p>
          <a:p>
            <a:endParaRPr lang="en-US" altLang="zh-CN" sz="100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cs typeface="Arial" panose="020B0604020202020204" pitchFamily="34" charset="0"/>
              </a:rPr>
              <a:t>Information application and data center customization and solutions of various industries;</a:t>
            </a:r>
          </a:p>
          <a:p>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latin typeface="Arial" panose="020B0604020202020204" pitchFamily="34" charset="0"/>
                <a:cs typeface="Arial" panose="020B0604020202020204" pitchFamily="34" charset="0"/>
              </a:rPr>
              <a:t>Private cloud customization/deployment/hosting, can connect public cloud, realize hybrid cloud;</a:t>
            </a:r>
          </a:p>
          <a:p>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System security, web security, FTP application security, database application and other management;</a:t>
            </a:r>
          </a:p>
          <a:p>
            <a:r>
              <a:rPr lang="zh-CN" altLang="zh-CN"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latin typeface="Arial" panose="020B0604020202020204" pitchFamily="34" charset="0"/>
                <a:cs typeface="Arial" panose="020B0604020202020204" pitchFamily="34" charset="0"/>
              </a:rPr>
              <a:t>Server operation control, file cleaning, failure, hacker attack emergency treatment.</a:t>
            </a:r>
            <a:endParaRPr lang="zh-CN" altLang="zh-CN" sz="1200" dirty="0">
              <a:latin typeface="Arial" panose="020B0604020202020204" pitchFamily="34" charset="0"/>
              <a:cs typeface="Arial" panose="020B0604020202020204" pitchFamily="34" charset="0"/>
            </a:endParaRPr>
          </a:p>
        </p:txBody>
      </p:sp>
      <p:sp>
        <p:nvSpPr>
          <p:cNvPr id="12292" name="矩形 16"/>
          <p:cNvSpPr>
            <a:spLocks noChangeArrowheads="1"/>
          </p:cNvSpPr>
          <p:nvPr/>
        </p:nvSpPr>
        <p:spPr bwMode="auto">
          <a:xfrm>
            <a:off x="7164388" y="1701800"/>
            <a:ext cx="197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en-US" altLang="zh-CN" sz="900">
              <a:latin typeface="微软雅黑" panose="020B0503020204020204" pitchFamily="34" charset="-122"/>
              <a:ea typeface="微软雅黑" panose="020B0503020204020204" pitchFamily="34" charset="-122"/>
            </a:endParaRPr>
          </a:p>
          <a:p>
            <a:r>
              <a:rPr lang="en-US" altLang="zh-CN" sz="900">
                <a:latin typeface="微软雅黑" panose="020B0503020204020204" pitchFamily="34" charset="-122"/>
                <a:ea typeface="微软雅黑" panose="020B0503020204020204" pitchFamily="34" charset="-122"/>
              </a:rPr>
              <a:t> </a:t>
            </a:r>
            <a:endParaRPr lang="zh-CN" altLang="zh-CN" sz="900">
              <a:latin typeface="微软雅黑" panose="020B0503020204020204" pitchFamily="34" charset="-122"/>
              <a:ea typeface="微软雅黑" panose="020B0503020204020204" pitchFamily="34" charset="-122"/>
            </a:endParaRPr>
          </a:p>
        </p:txBody>
      </p:sp>
      <p:sp>
        <p:nvSpPr>
          <p:cNvPr id="12293" name="文本框 18"/>
          <p:cNvSpPr txBox="1">
            <a:spLocks noChangeArrowheads="1"/>
          </p:cNvSpPr>
          <p:nvPr/>
        </p:nvSpPr>
        <p:spPr bwMode="auto">
          <a:xfrm>
            <a:off x="4875213" y="3422650"/>
            <a:ext cx="2190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900">
                <a:latin typeface="微软雅黑" panose="020B0503020204020204" pitchFamily="34" charset="-122"/>
                <a:ea typeface="微软雅黑" panose="020B0503020204020204" pitchFamily="34" charset="-122"/>
              </a:rPr>
              <a:t> </a:t>
            </a:r>
            <a:endParaRPr lang="zh-CN" altLang="zh-CN" sz="900">
              <a:latin typeface="微软雅黑" panose="020B0503020204020204" pitchFamily="34" charset="-122"/>
              <a:ea typeface="微软雅黑" panose="020B0503020204020204" pitchFamily="34" charset="-122"/>
            </a:endParaRPr>
          </a:p>
        </p:txBody>
      </p:sp>
      <p:sp>
        <p:nvSpPr>
          <p:cNvPr id="12294" name="TextBox 1"/>
          <p:cNvSpPr txBox="1">
            <a:spLocks noChangeArrowheads="1"/>
          </p:cNvSpPr>
          <p:nvPr/>
        </p:nvSpPr>
        <p:spPr bwMode="auto">
          <a:xfrm>
            <a:off x="611560" y="227013"/>
            <a:ext cx="45365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1600" b="1" dirty="0">
                <a:latin typeface="Arial" panose="020B0604020202020204" pitchFamily="34" charset="0"/>
                <a:cs typeface="Arial" panose="020B0604020202020204" pitchFamily="34" charset="0"/>
              </a:rPr>
              <a:t>What are we doing? 4. Value-added services</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pic>
        <p:nvPicPr>
          <p:cNvPr id="12295" name="图片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31590"/>
            <a:ext cx="763232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主题​​">
  <a:themeElements>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Pages>0</Pages>
  <Words>2069</Words>
  <Characters>0</Characters>
  <Application>Microsoft Office PowerPoint</Application>
  <DocSecurity>0</DocSecurity>
  <PresentationFormat>全屏显示(16:9)</PresentationFormat>
  <Lines>0</Lines>
  <Paragraphs>265</Paragraphs>
  <Slides>21</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21</vt:i4>
      </vt:variant>
    </vt:vector>
  </HeadingPairs>
  <TitlesOfParts>
    <vt:vector size="29" baseType="lpstr">
      <vt:lpstr>华文行楷</vt:lpstr>
      <vt:lpstr>宋体</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锐普出品-红色3D箭头2013年商务演示PPT模板</dc:title>
  <dc:subject/>
  <dc:creator>锐普PPT</dc:creator>
  <cp:keywords/>
  <dc:description>本素材由锐普原创，免费分享，版权归锐普PPT所有并受法律保护。欢迎转载，不得销售，不得修改版权信息，并请注明出处：锐普PPT论坛：www.rapidbbs.cn，锐普PPT商城：www.rapidppt.com。否则将承担法律责任。</dc:description>
  <cp:lastModifiedBy>long wang</cp:lastModifiedBy>
  <cp:revision>219</cp:revision>
  <dcterms:created xsi:type="dcterms:W3CDTF">2012-12-31T05:15:54Z</dcterms:created>
  <dcterms:modified xsi:type="dcterms:W3CDTF">2017-07-22T01:54:35Z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2052-9.1.0.4567</vt:lpwstr>
  </property>
</Properties>
</file>