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65" r:id="rId3"/>
    <p:sldId id="289" r:id="rId4"/>
    <p:sldId id="315" r:id="rId5"/>
    <p:sldId id="290" r:id="rId6"/>
    <p:sldId id="299" r:id="rId7"/>
    <p:sldId id="300" r:id="rId8"/>
    <p:sldId id="301" r:id="rId9"/>
    <p:sldId id="308" r:id="rId10"/>
    <p:sldId id="316" r:id="rId11"/>
    <p:sldId id="314" r:id="rId12"/>
    <p:sldId id="312" r:id="rId13"/>
    <p:sldId id="313" r:id="rId14"/>
    <p:sldId id="309" r:id="rId15"/>
    <p:sldId id="307" r:id="rId16"/>
    <p:sldId id="305" r:id="rId17"/>
    <p:sldId id="306" r:id="rId18"/>
    <p:sldId id="304" r:id="rId19"/>
    <p:sldId id="302" r:id="rId20"/>
    <p:sldId id="3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79619" autoAdjust="0"/>
  </p:normalViewPr>
  <p:slideViewPr>
    <p:cSldViewPr>
      <p:cViewPr varScale="1">
        <p:scale>
          <a:sx n="84" d="100"/>
          <a:sy n="84" d="100"/>
        </p:scale>
        <p:origin x="48" y="504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20EA5F0D-C1DC-412F-A146-DDB3A74B588F}" type="datetimeFigureOut">
              <a:rPr lang="en-US" altLang="zh-CN"/>
              <a:t>3/16/2017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7BAE14B8-3CC9-472D-9BC5-A84D80684DE2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A8CDE508-72C8-4AB5-AA9C-1584D31690E0}" type="datetimeFigureOut">
              <a:t>2017-03-16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7FB667E1-E601-4AAF-B95C-B25720D70A60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可能需要多张幻灯片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CN" smtClean="0"/>
              <a:t>2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可能需要多张幻灯片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altLang="zh-CN" smtClean="0"/>
              <a:t>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95441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 latinLnBrk="0">
              <a:defRPr lang="zh-CN" sz="4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CN" sz="2000" cap="none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 latinLnBrk="0">
              <a:buNone/>
              <a:defRPr lang="zh-CN" sz="2800"/>
            </a:lvl2pPr>
            <a:lvl3pPr marL="914400" indent="0" algn="ctr" latinLnBrk="0">
              <a:buNone/>
              <a:defRPr lang="zh-CN" sz="2400"/>
            </a:lvl3pPr>
            <a:lvl4pPr marL="1371600" indent="0" algn="ctr" latinLnBrk="0">
              <a:buNone/>
              <a:defRPr lang="zh-CN" sz="2000"/>
            </a:lvl4pPr>
            <a:lvl5pPr marL="1828800" indent="0" algn="ctr" latinLnBrk="0">
              <a:buNone/>
              <a:defRPr lang="zh-CN" sz="2000"/>
            </a:lvl5pPr>
            <a:lvl6pPr marL="2286000" indent="0" algn="ctr" latinLnBrk="0">
              <a:buNone/>
              <a:defRPr lang="zh-CN" sz="2000"/>
            </a:lvl6pPr>
            <a:lvl7pPr marL="2743200" indent="0" algn="ctr" latinLnBrk="0">
              <a:buNone/>
              <a:defRPr lang="zh-CN" sz="2000"/>
            </a:lvl7pPr>
            <a:lvl8pPr marL="3200400" indent="0" algn="ctr" latinLnBrk="0">
              <a:buNone/>
              <a:defRPr lang="zh-CN" sz="2000"/>
            </a:lvl8pPr>
            <a:lvl9pPr marL="3657600" indent="0" algn="ctr" latinLnBrk="0">
              <a:buNone/>
              <a:defRPr lang="zh-CN" sz="2000"/>
            </a:lvl9pPr>
          </a:lstStyle>
          <a:p>
            <a:r>
              <a:rPr lang="zh-CN" altLang="en-US"/>
              <a:t>单击此处编辑母版副标题样式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备用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zh-CN" sz="3400" b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zh-CN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pPr/>
              <a:t>2017-03-16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zh-CN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/>
            </a:pPr>
            <a:endParaRPr kumimoji="0" lang="zh-CN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 latinLnBrk="0">
              <a:defRPr lang="zh-CN" sz="3400" b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 latinLnBrk="0">
              <a:buNone/>
              <a:defRPr lang="zh-CN" sz="3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E583DDF-CA54-461A-A486-592D2374C532}" type="datetimeFigureOut">
              <a:rPr lang="en-US" altLang="zh-CN" smtClean="0"/>
              <a:pPr/>
              <a:t>3/16/2017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A8D9AD5-F248-4919-864A-CFD76CC027D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2017-03-16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2017-03-16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zh-CN"/>
            </a:lvl6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2017-03-16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矩形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zh-CN" sz="5200" b="0"/>
            </a:lvl1pPr>
          </a:lstStyle>
          <a:p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CN" sz="2400" cap="none" baseline="0">
                <a:solidFill>
                  <a:schemeClr val="tx2"/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2017-03-16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备用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zh-CN" sz="5200" b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C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zh-CN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pPr/>
              <a:t>2017-03-16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zh-CN">
                <a:solidFill>
                  <a:schemeClr val="tx2"/>
                </a:solidFill>
              </a:defRPr>
            </a:lvl1pPr>
          </a:lstStyle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zh-CN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t>2017-03-16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200" b="0" cap="none" baseline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zh-CN" sz="1800"/>
            </a:lvl1pPr>
            <a:lvl2pPr latinLnBrk="0">
              <a:defRPr lang="zh-CN" sz="16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200" b="0" cap="none" baseline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zh-CN" sz="1800"/>
            </a:lvl1pPr>
            <a:lvl2pPr latinLnBrk="0">
              <a:defRPr lang="zh-CN" sz="1600"/>
            </a:lvl2pPr>
            <a:lvl3pPr latinLnBrk="0">
              <a:defRPr lang="zh-CN" sz="1400"/>
            </a:lvl3pPr>
            <a:lvl4pPr latinLnBrk="0">
              <a:defRPr lang="zh-CN" sz="1200"/>
            </a:lvl4pPr>
            <a:lvl5pPr latinLnBrk="0">
              <a:defRPr lang="zh-CN" sz="1200"/>
            </a:lvl5pPr>
            <a:lvl6pPr latinLnBrk="0">
              <a:defRPr lang="zh-CN" sz="1200"/>
            </a:lvl6pPr>
            <a:lvl7pPr latinLnBrk="0">
              <a:defRPr lang="zh-CN" sz="1200"/>
            </a:lvl7pPr>
            <a:lvl8pPr latinLnBrk="0">
              <a:defRPr lang="zh-CN" sz="1200"/>
            </a:lvl8pPr>
            <a:lvl9pPr latinLnBrk="0">
              <a:defRPr lang="zh-CN"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2017-03-16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2017-03-16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zh-CN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pPr/>
              <a:t>2017-03-16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zh-CN">
                <a:solidFill>
                  <a:schemeClr val="tx2"/>
                </a:solidFill>
              </a:defRPr>
            </a:lvl1pPr>
          </a:lstStyle>
          <a:p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zh-CN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zh-CN" sz="3400" b="0"/>
            </a:lvl1pPr>
          </a:lstStyle>
          <a:p>
            <a:r>
              <a:rPr lang="zh-CN" altLang="en-US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 latinLnBrk="0">
              <a:defRPr lang="zh-CN" sz="2000"/>
            </a:lvl1pPr>
            <a:lvl2pPr latinLnBrk="0">
              <a:defRPr lang="zh-CN" sz="1800"/>
            </a:lvl2pPr>
            <a:lvl3pPr latinLnBrk="0">
              <a:defRPr lang="zh-CN" sz="1600"/>
            </a:lvl3pPr>
            <a:lvl4pPr latinLnBrk="0">
              <a:defRPr lang="zh-CN" sz="1400"/>
            </a:lvl4pPr>
            <a:lvl5pPr latinLnBrk="0">
              <a:defRPr lang="zh-CN" sz="1400"/>
            </a:lvl5pPr>
            <a:lvl6pPr latinLnBrk="0">
              <a:defRPr lang="zh-CN" sz="1400"/>
            </a:lvl6pPr>
            <a:lvl7pPr latinLnBrk="0">
              <a:defRPr lang="zh-CN" sz="1400"/>
            </a:lvl7pPr>
            <a:lvl8pPr latinLnBrk="0">
              <a:defRPr lang="zh-CN" sz="1400"/>
            </a:lvl8pPr>
            <a:lvl9pPr latinLnBrk="0">
              <a:defRPr lang="zh-CN"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16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2017-03-16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  <a:p>
            <a:pPr lvl="5"/>
            <a:r>
              <a:rPr lang="zh-CN"/>
              <a:t>第六级</a:t>
            </a:r>
          </a:p>
          <a:p>
            <a:pPr lvl="6"/>
            <a:r>
              <a:rPr lang="zh-CN"/>
              <a:t>第七级</a:t>
            </a:r>
          </a:p>
          <a:p>
            <a:pPr lvl="7"/>
            <a:r>
              <a:rPr lang="zh-CN"/>
              <a:t>第八级</a:t>
            </a:r>
          </a:p>
          <a:p>
            <a:pPr lvl="8"/>
            <a:r>
              <a:rPr lang="zh-CN"/>
              <a:t>第九级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E583DDF-CA54-461A-A486-592D2374C532}" type="datetimeFigureOut">
              <a:rPr lang="en-US" altLang="zh-CN" smtClean="0"/>
              <a:pPr/>
              <a:t>3/16/2017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800" cap="all" baseline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80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A8D9AD5-F248-4919-864A-CFD76CC027D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zh-CN" sz="3400" kern="1200">
          <a:solidFill>
            <a:schemeClr val="tx2">
              <a:lumMod val="7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lang="zh-CN" sz="20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lang="zh-CN" sz="18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zh-CN" sz="16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zh-CN" sz="14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zh-CN" sz="14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zh-CN" sz="1400" kern="120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zh-CN" sz="1400" kern="1200" baseline="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zh-CN" sz="1400" kern="1200" baseline="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zh-CN" sz="1400" kern="1200" baseline="0">
          <a:solidFill>
            <a:schemeClr val="tx2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nanet.cc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921988@qq.com" TargetMode="External"/><Relationship Id="rId2" Type="http://schemas.openxmlformats.org/officeDocument/2006/relationships/hyperlink" Target="http://chinanet.c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***.chinanet.cc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hinanet.cc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超算机房</a:t>
            </a:r>
            <a:r>
              <a:rPr lang="en-US" altLang="zh-CN" dirty="0"/>
              <a:t> </a:t>
            </a:r>
            <a:r>
              <a:rPr lang="zh-CN" altLang="en-US" dirty="0"/>
              <a:t>托管按电量结算模式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n-US" alt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中国云计算基地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呼伦贝尔大草原云计算基地 </a:t>
            </a:r>
            <a:r>
              <a:rPr 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|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中网科技</a:t>
            </a:r>
            <a:r>
              <a:rPr lang="en-US" altLang="zh-CN" dirty="0"/>
              <a:t> </a:t>
            </a:r>
            <a:r>
              <a:rPr lang="en-US" altLang="zh-CN" dirty="0">
                <a:hlinkClick r:id="rId2"/>
              </a:rPr>
              <a:t>WWW.ChinaNet.CC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打造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三、超算机房介绍</a:t>
            </a:r>
            <a:endParaRPr lang="zh-CN" altLang="zh-CN" dirty="0"/>
          </a:p>
        </p:txBody>
      </p:sp>
      <p:sp>
        <p:nvSpPr>
          <p:cNvPr id="11" name="内容占位符 9"/>
          <p:cNvSpPr>
            <a:spLocks noGrp="1"/>
          </p:cNvSpPr>
          <p:nvPr>
            <p:ph idx="1"/>
          </p:nvPr>
        </p:nvSpPr>
        <p:spPr>
          <a:xfrm>
            <a:off x="1341120" y="1901952"/>
            <a:ext cx="9509760" cy="4127627"/>
          </a:xfrm>
        </p:spPr>
        <p:txBody>
          <a:bodyPr/>
          <a:lstStyle/>
          <a:p>
            <a:r>
              <a:rPr lang="zh-CN" altLang="en-US" dirty="0"/>
              <a:t>高端机柜配置</a:t>
            </a:r>
            <a:r>
              <a:rPr lang="en-US" altLang="zh-CN" dirty="0"/>
              <a:t>PDU</a:t>
            </a:r>
            <a:r>
              <a:rPr lang="zh-CN" altLang="en-US" dirty="0"/>
              <a:t>，保障机器安全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72" y="2691745"/>
            <a:ext cx="2305050" cy="3448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674" y="2707932"/>
            <a:ext cx="2257425" cy="3476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216" y="692696"/>
            <a:ext cx="3581400" cy="335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351" y="2679310"/>
            <a:ext cx="26860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8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三、超算机房介绍</a:t>
            </a:r>
            <a:endParaRPr lang="zh-CN" altLang="zh-CN" dirty="0"/>
          </a:p>
        </p:txBody>
      </p:sp>
      <p:sp>
        <p:nvSpPr>
          <p:cNvPr id="11" name="内容占位符 4"/>
          <p:cNvSpPr>
            <a:spLocks noGrp="1"/>
          </p:cNvSpPr>
          <p:nvPr>
            <p:ph idx="1"/>
          </p:nvPr>
        </p:nvSpPr>
        <p:spPr>
          <a:xfrm>
            <a:off x="1341120" y="1901952"/>
            <a:ext cx="9509760" cy="4127627"/>
          </a:xfrm>
        </p:spPr>
        <p:txBody>
          <a:bodyPr/>
          <a:lstStyle/>
          <a:p>
            <a:r>
              <a:rPr lang="zh-CN" altLang="en-US" dirty="0"/>
              <a:t>已经上架使用的超算服务器，标准数据中心用的</a:t>
            </a:r>
            <a:r>
              <a:rPr lang="en-US" altLang="zh-CN" dirty="0"/>
              <a:t>49U</a:t>
            </a:r>
            <a:r>
              <a:rPr lang="zh-CN" altLang="en-US" dirty="0"/>
              <a:t>机柜，高端。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554" y="2768242"/>
            <a:ext cx="2762250" cy="3286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777767"/>
            <a:ext cx="2057400" cy="3276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680" y="2777767"/>
            <a:ext cx="3124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三、超算机房介绍</a:t>
            </a:r>
            <a:endParaRPr lang="zh-CN" altLang="zh-CN" dirty="0"/>
          </a:p>
        </p:txBody>
      </p:sp>
      <p:sp>
        <p:nvSpPr>
          <p:cNvPr id="11" name="内容占位符 4"/>
          <p:cNvSpPr>
            <a:spLocks noGrp="1"/>
          </p:cNvSpPr>
          <p:nvPr>
            <p:ph idx="1"/>
          </p:nvPr>
        </p:nvSpPr>
        <p:spPr>
          <a:xfrm>
            <a:off x="1341120" y="1901952"/>
            <a:ext cx="9509760" cy="4127627"/>
          </a:xfrm>
        </p:spPr>
        <p:txBody>
          <a:bodyPr/>
          <a:lstStyle/>
          <a:p>
            <a:r>
              <a:rPr lang="zh-CN" altLang="en-US" dirty="0"/>
              <a:t>风道式自然冷却，负压风机。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2" y="2492896"/>
            <a:ext cx="84867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三、超算机房介绍</a:t>
            </a:r>
            <a:endParaRPr lang="zh-CN" altLang="zh-CN" dirty="0"/>
          </a:p>
        </p:txBody>
      </p:sp>
      <p:sp>
        <p:nvSpPr>
          <p:cNvPr id="19" name="内容占位符 4"/>
          <p:cNvSpPr>
            <a:spLocks noGrp="1"/>
          </p:cNvSpPr>
          <p:nvPr>
            <p:ph idx="1"/>
          </p:nvPr>
        </p:nvSpPr>
        <p:spPr>
          <a:xfrm>
            <a:off x="1341120" y="1901952"/>
            <a:ext cx="9509760" cy="4127627"/>
          </a:xfrm>
        </p:spPr>
        <p:txBody>
          <a:bodyPr/>
          <a:lstStyle/>
          <a:p>
            <a:r>
              <a:rPr lang="zh-CN" altLang="en-US" dirty="0"/>
              <a:t>正规公司提供服务，全部业务可以开具增值税发票。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2535912"/>
            <a:ext cx="9093517" cy="349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三、超算机房介绍</a:t>
            </a:r>
            <a:endParaRPr lang="zh-CN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2276872"/>
            <a:ext cx="81438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三、超算机房介绍</a:t>
            </a:r>
            <a:endParaRPr lang="zh-CN" altLang="zh-CN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341120" y="3198096"/>
            <a:ext cx="4322832" cy="44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20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9pPr>
          </a:lstStyle>
          <a:p>
            <a:r>
              <a:rPr lang="zh-CN" altLang="en-US" dirty="0"/>
              <a:t>中网科技内蒙古云计算基地第一期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093648" y="2334000"/>
            <a:ext cx="4322832" cy="44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20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9pPr>
          </a:lstStyle>
          <a:p>
            <a:r>
              <a:rPr lang="zh-CN" altLang="en-US" dirty="0"/>
              <a:t>中网科技内蒙古云计算基地总规划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573" y="3846192"/>
            <a:ext cx="3971925" cy="2019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951" y="3055617"/>
            <a:ext cx="40862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三、超算机房介绍</a:t>
            </a:r>
            <a:endParaRPr lang="zh-CN" altLang="zh-CN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341120" y="3198096"/>
            <a:ext cx="4678350" cy="44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20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9pPr>
          </a:lstStyle>
          <a:p>
            <a:r>
              <a:rPr lang="zh-CN" altLang="en-US" dirty="0"/>
              <a:t>中网科技内蒙古云计算基地第一期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023992" y="2334000"/>
            <a:ext cx="5004620" cy="446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20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9pPr>
          </a:lstStyle>
          <a:p>
            <a:r>
              <a:rPr lang="zh-CN" altLang="en-US" dirty="0"/>
              <a:t>市委书记和市长等六位常委参加开工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3846192"/>
            <a:ext cx="4010025" cy="20288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3017517"/>
            <a:ext cx="4267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四、超算机房托管联系方式</a:t>
            </a:r>
            <a:endParaRPr lang="zh-CN" altLang="zh-CN" dirty="0"/>
          </a:p>
        </p:txBody>
      </p:sp>
      <p:sp>
        <p:nvSpPr>
          <p:cNvPr id="5" name="文本占位符 2"/>
          <p:cNvSpPr txBox="1">
            <a:spLocks/>
          </p:cNvSpPr>
          <p:nvPr/>
        </p:nvSpPr>
        <p:spPr>
          <a:xfrm>
            <a:off x="1334313" y="2160983"/>
            <a:ext cx="4185623" cy="576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20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9pPr>
          </a:lstStyle>
          <a:p>
            <a:r>
              <a:rPr lang="zh-CN" altLang="en-US" dirty="0"/>
              <a:t>总公司监督联系方式</a:t>
            </a:r>
          </a:p>
        </p:txBody>
      </p:sp>
      <p:sp>
        <p:nvSpPr>
          <p:cNvPr id="6" name="内容占位符 3"/>
          <p:cNvSpPr txBox="1">
            <a:spLocks/>
          </p:cNvSpPr>
          <p:nvPr/>
        </p:nvSpPr>
        <p:spPr>
          <a:xfrm>
            <a:off x="1334313" y="2737245"/>
            <a:ext cx="4185623" cy="3304117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20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9pPr>
          </a:lstStyle>
          <a:p>
            <a:r>
              <a:rPr lang="zh-CN" altLang="en-US" dirty="0"/>
              <a:t>官网：</a:t>
            </a:r>
            <a:r>
              <a:rPr lang="en-US" altLang="zh-CN" dirty="0">
                <a:hlinkClick r:id="rId2"/>
              </a:rPr>
              <a:t>http://ChinaNet.CC</a:t>
            </a:r>
            <a:endParaRPr lang="en-US" altLang="zh-CN" dirty="0"/>
          </a:p>
          <a:p>
            <a:r>
              <a:rPr lang="zh-CN" altLang="en-US" dirty="0"/>
              <a:t>电话：</a:t>
            </a:r>
            <a:r>
              <a:rPr lang="en-US" altLang="zh-CN" dirty="0"/>
              <a:t>+86 512 8886 8888</a:t>
            </a:r>
          </a:p>
          <a:p>
            <a:r>
              <a:rPr lang="zh-CN" altLang="en-US" dirty="0"/>
              <a:t>传真：</a:t>
            </a:r>
            <a:r>
              <a:rPr lang="en-US" altLang="zh-CN" dirty="0"/>
              <a:t>+86 512 8886 8899</a:t>
            </a:r>
          </a:p>
          <a:p>
            <a:r>
              <a:rPr lang="en-US" altLang="zh-CN" dirty="0"/>
              <a:t>Q Q</a:t>
            </a:r>
            <a:r>
              <a:rPr lang="en-US" altLang="en-US" dirty="0"/>
              <a:t>：</a:t>
            </a:r>
            <a:r>
              <a:rPr lang="en-US" altLang="zh-CN" dirty="0"/>
              <a:t>800001180</a:t>
            </a:r>
          </a:p>
          <a:p>
            <a:r>
              <a:rPr lang="zh-CN" altLang="en-US" dirty="0"/>
              <a:t>微信：</a:t>
            </a:r>
            <a:r>
              <a:rPr lang="en-US" altLang="zh-CN" dirty="0"/>
              <a:t>wx921988</a:t>
            </a:r>
          </a:p>
          <a:p>
            <a:r>
              <a:rPr lang="en-US" altLang="zh-CN" dirty="0"/>
              <a:t>Q Q</a:t>
            </a:r>
            <a:r>
              <a:rPr lang="en-US" altLang="en-US" dirty="0"/>
              <a:t>：</a:t>
            </a:r>
            <a:r>
              <a:rPr lang="en-US" altLang="zh-CN" dirty="0"/>
              <a:t>921988</a:t>
            </a:r>
          </a:p>
          <a:p>
            <a:r>
              <a:rPr lang="en-US" altLang="zh-CN" dirty="0"/>
              <a:t>Email</a:t>
            </a:r>
            <a:r>
              <a:rPr lang="en-US" altLang="en-US" dirty="0"/>
              <a:t>：</a:t>
            </a:r>
            <a:r>
              <a:rPr lang="en-US" altLang="zh-CN" dirty="0">
                <a:hlinkClick r:id="rId3"/>
              </a:rPr>
              <a:t>921988@qq.com</a:t>
            </a:r>
            <a:r>
              <a:rPr lang="en-US" altLang="zh-CN" dirty="0"/>
              <a:t> </a:t>
            </a:r>
          </a:p>
          <a:p>
            <a:endParaRPr lang="en-US" altLang="en-US" dirty="0"/>
          </a:p>
        </p:txBody>
      </p:sp>
      <p:sp>
        <p:nvSpPr>
          <p:cNvPr id="7" name="文本占位符 4"/>
          <p:cNvSpPr txBox="1">
            <a:spLocks/>
          </p:cNvSpPr>
          <p:nvPr/>
        </p:nvSpPr>
        <p:spPr>
          <a:xfrm>
            <a:off x="5880471" y="2160983"/>
            <a:ext cx="4185618" cy="576262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20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9pPr>
          </a:lstStyle>
          <a:p>
            <a:r>
              <a:rPr lang="zh-CN" altLang="en-US" dirty="0"/>
              <a:t>营销代表联系方式</a:t>
            </a:r>
          </a:p>
        </p:txBody>
      </p:sp>
      <p:sp>
        <p:nvSpPr>
          <p:cNvPr id="8" name="内容占位符 5"/>
          <p:cNvSpPr txBox="1">
            <a:spLocks/>
          </p:cNvSpPr>
          <p:nvPr/>
        </p:nvSpPr>
        <p:spPr>
          <a:xfrm>
            <a:off x="5880472" y="2737245"/>
            <a:ext cx="5184080" cy="3304117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20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8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6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Char char="§"/>
              <a:defRPr lang="zh-CN" sz="1400" kern="12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9pPr>
          </a:lstStyle>
          <a:p>
            <a:r>
              <a:rPr lang="zh-CN" altLang="en-US" dirty="0"/>
              <a:t>营销平台：</a:t>
            </a:r>
            <a:r>
              <a:rPr lang="en-US" altLang="zh-CN" dirty="0">
                <a:hlinkClick r:id="rId4"/>
              </a:rPr>
              <a:t>http://</a:t>
            </a:r>
            <a:r>
              <a:rPr lang="zh-CN" altLang="en-US" dirty="0">
                <a:hlinkClick r:id="rId4"/>
              </a:rPr>
              <a:t>***</a:t>
            </a:r>
            <a:r>
              <a:rPr lang="en-US" altLang="zh-CN" dirty="0">
                <a:hlinkClick r:id="rId4"/>
              </a:rPr>
              <a:t>.ChinaNet.CC</a:t>
            </a:r>
            <a:r>
              <a:rPr lang="zh-CN" altLang="en-US" dirty="0"/>
              <a:t> </a:t>
            </a:r>
          </a:p>
          <a:p>
            <a:r>
              <a:rPr lang="zh-CN" altLang="en-US" dirty="0"/>
              <a:t>姓名：</a:t>
            </a:r>
          </a:p>
          <a:p>
            <a:r>
              <a:rPr lang="zh-CN" altLang="en-US" dirty="0"/>
              <a:t>手机：</a:t>
            </a:r>
          </a:p>
          <a:p>
            <a:r>
              <a:rPr lang="zh-CN" altLang="en-US" dirty="0"/>
              <a:t>电话：</a:t>
            </a:r>
          </a:p>
          <a:p>
            <a:r>
              <a:rPr lang="zh-CN" altLang="en-US" dirty="0"/>
              <a:t>传真：</a:t>
            </a:r>
          </a:p>
          <a:p>
            <a:r>
              <a:rPr lang="en-US" altLang="zh-CN" dirty="0"/>
              <a:t>QQ</a:t>
            </a:r>
            <a:r>
              <a:rPr lang="zh-CN" altLang="en-US" dirty="0"/>
              <a:t>：</a:t>
            </a:r>
          </a:p>
          <a:p>
            <a:r>
              <a:rPr lang="en-US" altLang="zh-CN" dirty="0"/>
              <a:t>Email</a:t>
            </a:r>
            <a:r>
              <a:rPr lang="zh-CN" altLang="en-US" dirty="0"/>
              <a:t>：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595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附、中网科技 企业简介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中网科技致力于信息化像使用水和电一样方便，使用户能有更多的精力投入到自己的专业领域。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中网科技自投资的数据中心遍及多省，提供的产品和服务：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IDC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数据中心：服务器托管、服务器租赁，机房定制。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云计算服务：云服务器，公有云、私有云、混合云。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网站服务：域名注册，网站寄存、网站建设推广。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增值服务：各行业网络解决方案，网络安全，服务外包 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65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附、中网科技 企业简介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spcBef>
                <a:spcPts val="1200"/>
              </a:spcBef>
            </a:pPr>
            <a:r>
              <a:rPr lang="zh-CN" altLang="en-US" sz="2400" dirty="0">
                <a:latin typeface="+mj-ea"/>
              </a:rPr>
              <a:t>专业品牌：中网 </a:t>
            </a:r>
            <a:r>
              <a:rPr lang="en-US" altLang="zh-CN" sz="2400" dirty="0">
                <a:latin typeface="+mj-ea"/>
              </a:rPr>
              <a:t>ChinaNet.CC </a:t>
            </a:r>
            <a:r>
              <a:rPr lang="zh-CN" altLang="en-US" sz="2400" dirty="0">
                <a:latin typeface="+mj-ea"/>
              </a:rPr>
              <a:t>国际域名商标价值高。</a:t>
            </a:r>
          </a:p>
          <a:p>
            <a:pPr>
              <a:lnSpc>
                <a:spcPct val="160000"/>
              </a:lnSpc>
              <a:spcBef>
                <a:spcPts val="1200"/>
              </a:spcBef>
            </a:pPr>
            <a:r>
              <a:rPr lang="zh-CN" altLang="en-US" sz="2400" dirty="0">
                <a:latin typeface="+mj-ea"/>
              </a:rPr>
              <a:t>专注行业：</a:t>
            </a:r>
            <a:r>
              <a:rPr lang="en-US" altLang="zh-CN" sz="2400" dirty="0">
                <a:latin typeface="+mj-ea"/>
              </a:rPr>
              <a:t>2002</a:t>
            </a:r>
            <a:r>
              <a:rPr lang="zh-CN" altLang="en-US" sz="2400" dirty="0">
                <a:latin typeface="+mj-ea"/>
              </a:rPr>
              <a:t>年成立至今十多年专注云计算数据中心。</a:t>
            </a:r>
          </a:p>
          <a:p>
            <a:pPr>
              <a:lnSpc>
                <a:spcPct val="160000"/>
              </a:lnSpc>
              <a:spcBef>
                <a:spcPts val="1200"/>
              </a:spcBef>
            </a:pPr>
            <a:r>
              <a:rPr lang="zh-CN" altLang="en-US" sz="2400" dirty="0">
                <a:latin typeface="+mj-ea"/>
              </a:rPr>
              <a:t>国际认证：获</a:t>
            </a:r>
            <a:r>
              <a:rPr lang="en-US" altLang="zh-CN" sz="2400" dirty="0">
                <a:latin typeface="+mj-ea"/>
              </a:rPr>
              <a:t>ICANN</a:t>
            </a:r>
            <a:r>
              <a:rPr lang="zh-CN" altLang="en-US" sz="2400" dirty="0">
                <a:latin typeface="+mj-ea"/>
              </a:rPr>
              <a:t>国际顶级商认证，中国仅数十家。</a:t>
            </a:r>
          </a:p>
          <a:p>
            <a:pPr>
              <a:lnSpc>
                <a:spcPct val="160000"/>
              </a:lnSpc>
              <a:spcBef>
                <a:spcPts val="1200"/>
              </a:spcBef>
            </a:pPr>
            <a:r>
              <a:rPr lang="zh-CN" altLang="en-US" sz="2400" dirty="0">
                <a:latin typeface="+mj-ea"/>
              </a:rPr>
              <a:t>资质齐全：拥有电信运营牌照</a:t>
            </a:r>
            <a:r>
              <a:rPr lang="en-US" altLang="zh-CN" sz="2400" dirty="0">
                <a:latin typeface="+mj-ea"/>
              </a:rPr>
              <a:t>B1</a:t>
            </a:r>
            <a:r>
              <a:rPr lang="zh-CN" altLang="en-US" sz="2400" dirty="0">
                <a:latin typeface="+mj-ea"/>
              </a:rPr>
              <a:t>类（</a:t>
            </a:r>
            <a:r>
              <a:rPr lang="en-US" altLang="zh-CN" sz="2400" dirty="0">
                <a:latin typeface="+mj-ea"/>
              </a:rPr>
              <a:t>IDC</a:t>
            </a:r>
            <a:r>
              <a:rPr lang="zh-CN" altLang="en-US" sz="2400" dirty="0">
                <a:latin typeface="+mj-ea"/>
              </a:rPr>
              <a:t>）</a:t>
            </a:r>
            <a:r>
              <a:rPr lang="en-US" altLang="zh-CN" sz="2400" dirty="0">
                <a:latin typeface="+mj-ea"/>
              </a:rPr>
              <a:t>+B2</a:t>
            </a:r>
            <a:r>
              <a:rPr lang="zh-CN" altLang="en-US" sz="2400" dirty="0">
                <a:latin typeface="+mj-ea"/>
              </a:rPr>
              <a:t>类（</a:t>
            </a:r>
            <a:r>
              <a:rPr lang="en-US" altLang="zh-CN" sz="2400" dirty="0">
                <a:latin typeface="+mj-ea"/>
              </a:rPr>
              <a:t>ISP+ICP</a:t>
            </a:r>
            <a:r>
              <a:rPr lang="zh-CN" altLang="en-US" sz="2400" dirty="0">
                <a:latin typeface="+mj-ea"/>
              </a:rPr>
              <a:t>）。</a:t>
            </a:r>
          </a:p>
          <a:p>
            <a:pPr>
              <a:lnSpc>
                <a:spcPct val="160000"/>
              </a:lnSpc>
              <a:spcBef>
                <a:spcPts val="1200"/>
              </a:spcBef>
            </a:pPr>
            <a:r>
              <a:rPr lang="zh-CN" altLang="en-US" sz="2400" dirty="0">
                <a:latin typeface="+mj-ea"/>
              </a:rPr>
              <a:t>产品优势：自有多座云计算数据中心，产供销一条龙。</a:t>
            </a:r>
          </a:p>
          <a:p>
            <a:pPr>
              <a:lnSpc>
                <a:spcPct val="160000"/>
              </a:lnSpc>
              <a:spcBef>
                <a:spcPts val="1200"/>
              </a:spcBef>
            </a:pPr>
            <a:r>
              <a:rPr lang="zh-CN" altLang="en-US" sz="2400" dirty="0">
                <a:latin typeface="+mj-ea"/>
              </a:rPr>
              <a:t>资源优势：是国际</a:t>
            </a:r>
            <a:r>
              <a:rPr lang="en-US" altLang="zh-CN" sz="2400" dirty="0">
                <a:latin typeface="+mj-ea"/>
              </a:rPr>
              <a:t>APNIC</a:t>
            </a:r>
            <a:r>
              <a:rPr lang="zh-CN" altLang="en-US" sz="2400" dirty="0">
                <a:latin typeface="+mj-ea"/>
              </a:rPr>
              <a:t>联盟成员，自有</a:t>
            </a:r>
            <a:r>
              <a:rPr lang="en-US" altLang="zh-CN" sz="2400" dirty="0">
                <a:latin typeface="+mj-ea"/>
              </a:rPr>
              <a:t>IP</a:t>
            </a:r>
            <a:r>
              <a:rPr lang="zh-CN" altLang="en-US" sz="2400" dirty="0">
                <a:latin typeface="+mj-ea"/>
              </a:rPr>
              <a:t>地址和网域。</a:t>
            </a:r>
          </a:p>
          <a:p>
            <a:pPr>
              <a:lnSpc>
                <a:spcPct val="160000"/>
              </a:lnSpc>
              <a:spcBef>
                <a:spcPts val="1200"/>
              </a:spcBef>
            </a:pPr>
            <a:r>
              <a:rPr lang="zh-CN" altLang="en-US" sz="2400" dirty="0">
                <a:latin typeface="+mj-ea"/>
              </a:rPr>
              <a:t>营销优势：电子商务管道自动增长模式；已有数万会员。</a:t>
            </a:r>
          </a:p>
          <a:p>
            <a:pPr>
              <a:lnSpc>
                <a:spcPct val="160000"/>
              </a:lnSpc>
              <a:spcBef>
                <a:spcPts val="1200"/>
              </a:spcBef>
            </a:pPr>
            <a:r>
              <a:rPr lang="zh-CN" altLang="en-US" sz="2400" dirty="0">
                <a:latin typeface="+mj-ea"/>
              </a:rPr>
              <a:t>技术优势：近</a:t>
            </a:r>
            <a:r>
              <a:rPr lang="en-US" altLang="zh-CN" sz="2400" dirty="0">
                <a:latin typeface="+mj-ea"/>
              </a:rPr>
              <a:t>2</a:t>
            </a:r>
            <a:r>
              <a:rPr lang="zh-CN" altLang="en-US" sz="2400" dirty="0">
                <a:latin typeface="+mj-ea"/>
              </a:rPr>
              <a:t>年获软件著作权</a:t>
            </a:r>
            <a:r>
              <a:rPr lang="en-US" altLang="zh-CN" sz="2400" dirty="0">
                <a:latin typeface="+mj-ea"/>
              </a:rPr>
              <a:t>10</a:t>
            </a:r>
            <a:r>
              <a:rPr lang="zh-CN" altLang="en-US" sz="2400" dirty="0">
                <a:latin typeface="+mj-ea"/>
              </a:rPr>
              <a:t>多件，技术行业领先。</a:t>
            </a:r>
          </a:p>
        </p:txBody>
      </p:sp>
    </p:spTree>
    <p:extLst>
      <p:ext uri="{BB962C8B-B14F-4D97-AF65-F5344CB8AC3E}">
        <p14:creationId xmlns:p14="http://schemas.microsoft.com/office/powerpoint/2010/main" val="7520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一、我们的优势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1120" y="1901952"/>
            <a:ext cx="9939456" cy="41276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dirty="0"/>
              <a:t>超低电价</a:t>
            </a:r>
            <a:r>
              <a:rPr lang="en-US" altLang="zh-CN" dirty="0"/>
              <a:t>0.20</a:t>
            </a:r>
            <a:r>
              <a:rPr lang="zh-CN" altLang="en-US" dirty="0"/>
              <a:t>元起，热电厂直供，若竞争，永远便宜</a:t>
            </a:r>
            <a:r>
              <a:rPr lang="en-US" altLang="zh-CN" dirty="0"/>
              <a:t>0.5-1</a:t>
            </a:r>
            <a:r>
              <a:rPr lang="zh-CN" altLang="en-US" dirty="0"/>
              <a:t>分钱</a:t>
            </a:r>
            <a:r>
              <a:rPr lang="en-US" altLang="zh-CN" dirty="0"/>
              <a:t>/KWH</a:t>
            </a:r>
            <a:r>
              <a:rPr lang="zh-CN" altLang="en-US" dirty="0"/>
              <a:t>。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dirty="0"/>
              <a:t>气温低，散热好，机房内年均</a:t>
            </a:r>
            <a:r>
              <a:rPr lang="en-US" altLang="zh-CN" dirty="0"/>
              <a:t>18</a:t>
            </a:r>
            <a:r>
              <a:rPr lang="zh-CN" altLang="en-US" dirty="0"/>
              <a:t>度温度，</a:t>
            </a:r>
            <a:r>
              <a:rPr lang="zh-CN" altLang="en-US" b="1" u="sng" dirty="0"/>
              <a:t>使机器实际功耗降低近</a:t>
            </a:r>
            <a:r>
              <a:rPr lang="en-US" altLang="zh-CN" b="1" u="sng" dirty="0"/>
              <a:t>10%</a:t>
            </a:r>
            <a:r>
              <a:rPr lang="zh-CN" altLang="en-US" b="1" u="sng" dirty="0"/>
              <a:t>。</a:t>
            </a:r>
            <a:endParaRPr lang="en-US" altLang="zh-CN" b="1" u="sng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dirty="0"/>
              <a:t>骨干网</a:t>
            </a:r>
            <a:r>
              <a:rPr lang="en-US" altLang="zh-CN" dirty="0"/>
              <a:t>4</a:t>
            </a:r>
            <a:r>
              <a:rPr lang="zh-CN" altLang="en-US" dirty="0"/>
              <a:t>线接入，超算能力增加</a:t>
            </a:r>
            <a:r>
              <a:rPr lang="en-US" altLang="zh-CN" dirty="0"/>
              <a:t>5%</a:t>
            </a:r>
            <a:r>
              <a:rPr lang="zh-CN" altLang="en-US" dirty="0"/>
              <a:t>，空气洁净，无沙尘暴。</a:t>
            </a:r>
            <a:endParaRPr lang="en-US" altLang="zh-CN" b="1" u="sng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dirty="0"/>
              <a:t>拎包入住（机器插网线电源线即用），机房楼，</a:t>
            </a:r>
            <a:r>
              <a:rPr lang="en-US" altLang="zh-CN" dirty="0"/>
              <a:t>10KV</a:t>
            </a:r>
            <a:r>
              <a:rPr lang="zh-CN" altLang="en-US" dirty="0"/>
              <a:t>，</a:t>
            </a:r>
            <a:r>
              <a:rPr lang="en-US" altLang="zh-CN" dirty="0"/>
              <a:t>400V</a:t>
            </a:r>
            <a:r>
              <a:rPr lang="zh-CN" altLang="en-US" dirty="0"/>
              <a:t>随意选择。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dirty="0"/>
              <a:t>生活便利，靠近城市中心</a:t>
            </a:r>
            <a:r>
              <a:rPr lang="en-US" altLang="zh-CN" dirty="0"/>
              <a:t>3</a:t>
            </a:r>
            <a:r>
              <a:rPr lang="zh-CN" altLang="en-US" dirty="0"/>
              <a:t>公里，治安好；食堂、宿舍、办公维修</a:t>
            </a:r>
            <a:r>
              <a:rPr lang="en-US" altLang="zh-CN" dirty="0"/>
              <a:t>100</a:t>
            </a:r>
            <a:r>
              <a:rPr lang="zh-CN" altLang="en-US" dirty="0"/>
              <a:t>米内。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dirty="0"/>
              <a:t>规模大（</a:t>
            </a:r>
            <a:r>
              <a:rPr lang="en-US" altLang="zh-CN" dirty="0"/>
              <a:t> 6</a:t>
            </a:r>
            <a:r>
              <a:rPr lang="zh-CN" altLang="en-US" dirty="0"/>
              <a:t>万千瓦），转让机器方便，现场收购；提供管家式服务。</a:t>
            </a:r>
            <a:endParaRPr lang="en-US" altLang="zh-CN" dirty="0"/>
          </a:p>
          <a:p>
            <a:pPr marL="45720" indent="0">
              <a:lnSpc>
                <a:spcPct val="120000"/>
              </a:lnSpc>
              <a:spcBef>
                <a:spcPts val="1200"/>
              </a:spcBef>
              <a:buNone/>
            </a:pPr>
            <a:endParaRPr lang="en-US" altLang="zh-CN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CN" altLang="en-US" dirty="0"/>
              <a:t>联系（微信号：            </a:t>
            </a:r>
            <a:r>
              <a:rPr lang="en-US" altLang="zh-CN" dirty="0"/>
              <a:t>QQ</a:t>
            </a:r>
            <a:r>
              <a:rPr lang="zh-CN" altLang="en-US" dirty="0"/>
              <a:t>：</a:t>
            </a:r>
            <a:r>
              <a:rPr lang="en-US" altLang="zh-CN" dirty="0"/>
              <a:t>                  </a:t>
            </a:r>
            <a:r>
              <a:rPr lang="zh-CN" altLang="en-US" dirty="0"/>
              <a:t>联系电话：                   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二、我们的价格表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1120" y="1901952"/>
            <a:ext cx="9939456" cy="4127627"/>
          </a:xfrm>
        </p:spPr>
        <p:txBody>
          <a:bodyPr>
            <a:normAutofit/>
          </a:bodyPr>
          <a:lstStyle/>
          <a:p>
            <a:pPr marL="45720" indent="0">
              <a:lnSpc>
                <a:spcPct val="120000"/>
              </a:lnSpc>
              <a:spcBef>
                <a:spcPts val="1200"/>
              </a:spcBef>
              <a:buNone/>
            </a:pPr>
            <a:endParaRPr lang="en-US" altLang="zh-CN" dirty="0"/>
          </a:p>
          <a:p>
            <a:pPr marL="45720" indent="0">
              <a:lnSpc>
                <a:spcPct val="120000"/>
              </a:lnSpc>
              <a:spcBef>
                <a:spcPts val="1200"/>
              </a:spcBef>
              <a:buNone/>
            </a:pPr>
            <a:endParaRPr lang="en-US" altLang="zh-CN" dirty="0"/>
          </a:p>
          <a:p>
            <a:pPr marL="45720" indent="0">
              <a:lnSpc>
                <a:spcPct val="120000"/>
              </a:lnSpc>
              <a:spcBef>
                <a:spcPts val="1200"/>
              </a:spcBef>
              <a:buNone/>
            </a:pPr>
            <a:endParaRPr lang="en-US" altLang="zh-CN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875007"/>
              </p:ext>
            </p:extLst>
          </p:nvPr>
        </p:nvGraphicFramePr>
        <p:xfrm>
          <a:off x="1341120" y="2114462"/>
          <a:ext cx="8685982" cy="29866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16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4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全年价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11-4</a:t>
                      </a:r>
                      <a:r>
                        <a:rPr lang="zh-CN" altLang="en-US" dirty="0"/>
                        <a:t>月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5-10</a:t>
                      </a:r>
                      <a:r>
                        <a:rPr lang="zh-CN" altLang="en-US" dirty="0"/>
                        <a:t>月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说明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248">
                <a:tc>
                  <a:txBody>
                    <a:bodyPr/>
                    <a:lstStyle/>
                    <a:p>
                      <a:r>
                        <a:rPr lang="en-US" altLang="zh-CN" dirty="0"/>
                        <a:t>0.33</a:t>
                      </a:r>
                      <a:r>
                        <a:rPr lang="zh-CN" altLang="en-US" dirty="0"/>
                        <a:t>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0.28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≥100KW</a:t>
                      </a:r>
                      <a:endParaRPr lang="zh-CN" alt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zh-CN" altLang="en-US" dirty="0"/>
                        <a:t>含托管运维，专业超算机房，设备到达机房插电插网即刻使用。 限≤</a:t>
                      </a:r>
                      <a:r>
                        <a:rPr lang="en-US" altLang="zh-CN" dirty="0"/>
                        <a:t>1000KW/</a:t>
                      </a:r>
                      <a:r>
                        <a:rPr lang="zh-CN" altLang="en-US" dirty="0"/>
                        <a:t>用户。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0.32</a:t>
                      </a:r>
                      <a:r>
                        <a:rPr lang="zh-CN" altLang="en-US" dirty="0"/>
                        <a:t>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≥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500KW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r>
                        <a:rPr lang="en-US" altLang="zh-CN" dirty="0"/>
                        <a:t>0.31</a:t>
                      </a:r>
                      <a:r>
                        <a:rPr lang="zh-CN" altLang="en-US" dirty="0"/>
                        <a:t>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≥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1000KW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en-US" altLang="zh-CN" dirty="0"/>
                        <a:t>0.28</a:t>
                      </a:r>
                      <a:r>
                        <a:rPr lang="zh-CN" altLang="en-US" dirty="0"/>
                        <a:t>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≥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2500KW</a:t>
                      </a:r>
                      <a:endParaRPr lang="zh-CN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提供标准机房楼和</a:t>
                      </a:r>
                      <a:r>
                        <a:rPr lang="en-US" altLang="zh-CN" dirty="0"/>
                        <a:t>10KV</a:t>
                      </a:r>
                      <a:r>
                        <a:rPr lang="zh-CN" altLang="en-US" dirty="0"/>
                        <a:t>接口。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altLang="zh-CN" dirty="0"/>
                        <a:t>0.27</a:t>
                      </a:r>
                      <a:r>
                        <a:rPr lang="zh-CN" altLang="en-US" dirty="0"/>
                        <a:t>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≥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5000KW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altLang="zh-CN" dirty="0"/>
                        <a:t>0.26</a:t>
                      </a:r>
                      <a:r>
                        <a:rPr lang="zh-CN" altLang="en-US" dirty="0"/>
                        <a:t>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≥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zh-CN" altLang="en-US" dirty="0">
                          <a:solidFill>
                            <a:srgbClr val="FF0000"/>
                          </a:solidFill>
                        </a:rPr>
                        <a:t>万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KW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 gridSpan="5">
                  <a:txBody>
                    <a:bodyPr/>
                    <a:lstStyle/>
                    <a:p>
                      <a:r>
                        <a:rPr lang="zh-CN" altLang="en-US" dirty="0"/>
                        <a:t>微信号：</a:t>
                      </a:r>
                      <a:r>
                        <a:rPr lang="en-US" altLang="zh-CN" dirty="0"/>
                        <a:t>wx921988  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三、常见问题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超算机房由何公司运营？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机房由中网科技（上市公司）运营，中网科技是</a:t>
            </a:r>
            <a:r>
              <a:rPr lang="zh-CN" altLang="zh-CN" dirty="0"/>
              <a:t>大数据和云计算数据中心服务提供商</a:t>
            </a:r>
            <a:r>
              <a:rPr lang="zh-CN" altLang="en-US" dirty="0"/>
              <a:t>，</a:t>
            </a:r>
            <a:r>
              <a:rPr lang="en-US" altLang="zh-CN" dirty="0"/>
              <a:t>15</a:t>
            </a:r>
            <a:r>
              <a:rPr lang="zh-CN" altLang="en-US" dirty="0"/>
              <a:t>年专业机房运营，提供专业的解决方案，技术实力雄厚。</a:t>
            </a:r>
            <a:endParaRPr lang="en-US" altLang="zh-CN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能实地参观场地吗？</a:t>
            </a:r>
            <a:endParaRPr lang="zh-CN" altLang="zh-CN" dirty="0"/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机房位于美丽的呼伦贝尔大草原海拉尔东山机场东</a:t>
            </a:r>
            <a:r>
              <a:rPr lang="en-US" altLang="zh-CN" dirty="0"/>
              <a:t>9KM</a:t>
            </a:r>
            <a:r>
              <a:rPr lang="zh-CN" altLang="en-US" dirty="0"/>
              <a:t>和满洲里机场</a:t>
            </a:r>
            <a:r>
              <a:rPr lang="en-US" altLang="zh-CN" dirty="0"/>
              <a:t>20KM</a:t>
            </a:r>
            <a:r>
              <a:rPr lang="zh-CN" altLang="en-US" dirty="0"/>
              <a:t>，欢迎各位客户前来参观考察。</a:t>
            </a:r>
            <a:endParaRPr lang="en-US" altLang="zh-CN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正规合法吗？</a:t>
            </a:r>
            <a:endParaRPr lang="zh-CN" altLang="zh-CN" dirty="0"/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所有业务全部可以开具增值税专用发票，具有电信机房运营许可证</a:t>
            </a:r>
            <a:r>
              <a:rPr lang="en-US" altLang="zh-CN" dirty="0"/>
              <a:t>IDC,ISP,ICP</a:t>
            </a:r>
            <a:r>
              <a:rPr lang="zh-CN" altLang="en-US" dirty="0"/>
              <a:t>牌照。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658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三、常见问题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在超算机房托管时如何增加</a:t>
            </a:r>
            <a:r>
              <a:rPr lang="en-US" altLang="zh-CN" dirty="0"/>
              <a:t>5%</a:t>
            </a:r>
            <a:r>
              <a:rPr lang="zh-CN" altLang="en-US" dirty="0"/>
              <a:t>超算能力？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超算机房参考数据中心机房标准：</a:t>
            </a:r>
            <a:endParaRPr lang="en-US" altLang="zh-CN" dirty="0"/>
          </a:p>
          <a:p>
            <a:pPr marL="36576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高压电路专线，标准</a:t>
            </a:r>
            <a:r>
              <a:rPr lang="en-US" altLang="zh-CN" dirty="0"/>
              <a:t>49U</a:t>
            </a:r>
            <a:r>
              <a:rPr lang="zh-CN" altLang="en-US" dirty="0"/>
              <a:t>机柜</a:t>
            </a:r>
            <a:r>
              <a:rPr lang="en-US" altLang="zh-CN" dirty="0"/>
              <a:t>PDU</a:t>
            </a:r>
            <a:r>
              <a:rPr lang="zh-CN" altLang="en-US" dirty="0"/>
              <a:t>电源保障电力稳定性＞</a:t>
            </a:r>
            <a:r>
              <a:rPr lang="en-US" altLang="zh-CN" dirty="0"/>
              <a:t>99%</a:t>
            </a:r>
            <a:r>
              <a:rPr lang="zh-CN" altLang="en-US" dirty="0"/>
              <a:t>；</a:t>
            </a:r>
            <a:endParaRPr lang="en-US" altLang="zh-CN" dirty="0"/>
          </a:p>
          <a:p>
            <a:pPr marL="36576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核心级别网络设备保障网络联通率＞</a:t>
            </a:r>
            <a:r>
              <a:rPr lang="en-US" altLang="zh-CN" dirty="0"/>
              <a:t>99.99%</a:t>
            </a:r>
            <a:r>
              <a:rPr lang="zh-CN" altLang="en-US" dirty="0"/>
              <a:t>；</a:t>
            </a:r>
            <a:endParaRPr lang="en-US" altLang="zh-CN" dirty="0"/>
          </a:p>
          <a:p>
            <a:pPr marL="36576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dirty="0"/>
              <a:t>3.</a:t>
            </a:r>
            <a:r>
              <a:rPr lang="zh-CN" altLang="en-US" dirty="0"/>
              <a:t>天然冷源打造真正的</a:t>
            </a:r>
            <a:r>
              <a:rPr lang="en-US" altLang="zh-CN" dirty="0"/>
              <a:t>18~22</a:t>
            </a:r>
            <a:r>
              <a:rPr lang="zh-CN" altLang="en-US" dirty="0"/>
              <a:t>摄氏度温度环境，即使夏天进风温度也不超过</a:t>
            </a:r>
            <a:r>
              <a:rPr lang="en-US" altLang="zh-CN" dirty="0"/>
              <a:t>26</a:t>
            </a:r>
            <a:r>
              <a:rPr lang="zh-CN" altLang="en-US" dirty="0"/>
              <a:t>度。</a:t>
            </a:r>
            <a:endParaRPr lang="en-US" altLang="zh-CN" dirty="0"/>
          </a:p>
          <a:p>
            <a:pPr marL="36576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altLang="zh-CN" dirty="0"/>
              <a:t>4.</a:t>
            </a:r>
            <a:r>
              <a:rPr lang="zh-CN" altLang="en-US" dirty="0"/>
              <a:t>呼伦贝尔大草原面积</a:t>
            </a:r>
            <a:r>
              <a:rPr lang="en-US" altLang="zh-CN" dirty="0"/>
              <a:t>25.3</a:t>
            </a:r>
            <a:r>
              <a:rPr lang="zh-CN" altLang="en-US" dirty="0"/>
              <a:t>万平方公里比英国面积还大，空气洁净，机器灰尘少。高效率打造了高产出。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68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三、常见问题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如何开始托管机器设备？</a:t>
            </a:r>
            <a:endParaRPr lang="zh-CN" altLang="zh-CN" dirty="0"/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任何问题欢迎咨询本</a:t>
            </a:r>
            <a:r>
              <a:rPr lang="en-US" altLang="zh-CN" dirty="0"/>
              <a:t>PPT</a:t>
            </a:r>
            <a:r>
              <a:rPr lang="zh-CN" altLang="en-US" dirty="0"/>
              <a:t>第二页的联系方式。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① 在</a:t>
            </a:r>
            <a:r>
              <a:rPr lang="en-US" altLang="zh-CN" dirty="0">
                <a:hlinkClick r:id="rId2"/>
              </a:rPr>
              <a:t>http://ChinaNet.cc</a:t>
            </a:r>
            <a:r>
              <a:rPr lang="en-US" altLang="zh-CN" dirty="0"/>
              <a:t> </a:t>
            </a:r>
            <a:r>
              <a:rPr lang="zh-CN" altLang="en-US" dirty="0"/>
              <a:t>网站注册用户并登录用户管理中心。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② 将用户名告诉我们的营销人员，她们会帮助您完成整个托管过程，然后再将机器设备</a:t>
            </a:r>
            <a:r>
              <a:rPr lang="zh-CN" altLang="en-US" b="1" u="sng" dirty="0"/>
              <a:t>快递至：呼伦贝尔市中网科技云计算基地超算机房收（海拉尔机场东</a:t>
            </a:r>
            <a:r>
              <a:rPr lang="en-US" altLang="zh-CN" b="1" u="sng" dirty="0"/>
              <a:t>9KM</a:t>
            </a:r>
            <a:r>
              <a:rPr lang="zh-CN" altLang="en-US" b="1" u="sng" dirty="0"/>
              <a:t>）或满洲里超算基地</a:t>
            </a:r>
            <a:r>
              <a:rPr lang="zh-CN" altLang="en-US" dirty="0"/>
              <a:t>。请注意写上营销人员的联系电话。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③机器到达，机房进行检测上架后，登录 </a:t>
            </a:r>
            <a:r>
              <a:rPr lang="en-US" altLang="zh-CN" dirty="0">
                <a:hlinkClick r:id="rId2"/>
              </a:rPr>
              <a:t>http://ChinaNet.cc</a:t>
            </a:r>
            <a:r>
              <a:rPr lang="en-US" altLang="zh-CN" dirty="0"/>
              <a:t> </a:t>
            </a:r>
            <a:r>
              <a:rPr lang="zh-CN" altLang="en-US" dirty="0"/>
              <a:t>网站</a:t>
            </a:r>
            <a:r>
              <a:rPr lang="en-US" altLang="zh-CN" dirty="0"/>
              <a:t>-&gt;</a:t>
            </a:r>
            <a:r>
              <a:rPr lang="zh-CN" altLang="en-US" dirty="0"/>
              <a:t>会员中心</a:t>
            </a:r>
            <a:r>
              <a:rPr lang="en-US" altLang="zh-CN" dirty="0"/>
              <a:t>-&gt;</a:t>
            </a:r>
            <a:r>
              <a:rPr lang="zh-CN" altLang="en-US" dirty="0"/>
              <a:t>产品管理</a:t>
            </a:r>
            <a:r>
              <a:rPr lang="en-US" altLang="zh-CN" dirty="0"/>
              <a:t>-&gt;</a:t>
            </a:r>
            <a:r>
              <a:rPr lang="zh-CN" altLang="en-US" dirty="0"/>
              <a:t>服务器托管租用”中可见设备情况。在“财务管理”中查看缴费记录。在“在线支付”可以用网银或支付宝支付托管费。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070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三、常见问题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如何转让已托管的机器设备？</a:t>
            </a:r>
            <a:endParaRPr lang="zh-CN" altLang="zh-CN" dirty="0"/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这是我们为客户提供的增值服务，您可将托管的机器所有权转让给他人（机器实体仍在超算机房不移动），大大节省了二手机器交易时的停机，物流等损耗，以及交易不信任等各种问题。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您想购买二手机器时，也可将机器寄至超算机房，超算机房检查机器的算力和状态，并作为第三方协助完成交易。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zh-CN" altLang="en-US" dirty="0"/>
              <a:t>您也可以申请将托管中的机器提走，发快递物流寄出。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3113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四、超算机房介绍</a:t>
            </a:r>
            <a:endParaRPr lang="zh-CN" altLang="zh-CN" dirty="0"/>
          </a:p>
        </p:txBody>
      </p:sp>
      <p:sp>
        <p:nvSpPr>
          <p:cNvPr id="11" name="内容占位符 9"/>
          <p:cNvSpPr>
            <a:spLocks noGrp="1"/>
          </p:cNvSpPr>
          <p:nvPr>
            <p:ph idx="1"/>
          </p:nvPr>
        </p:nvSpPr>
        <p:spPr>
          <a:xfrm>
            <a:off x="1341120" y="1843660"/>
            <a:ext cx="9509760" cy="4185920"/>
          </a:xfrm>
        </p:spPr>
        <p:txBody>
          <a:bodyPr/>
          <a:lstStyle/>
          <a:p>
            <a:r>
              <a:rPr lang="zh-CN" altLang="en-US" dirty="0"/>
              <a:t>热电厂、宿舍、食堂、办公、机房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3419475"/>
            <a:ext cx="19050" cy="19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5" y="3571875"/>
            <a:ext cx="19050" cy="19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75" y="3724275"/>
            <a:ext cx="19050" cy="19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158" y="1011789"/>
            <a:ext cx="5279418" cy="29248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158" y="4032823"/>
            <a:ext cx="5279418" cy="25194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121" y="4032823"/>
            <a:ext cx="4538856" cy="25194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7728" y="2221759"/>
            <a:ext cx="2232249" cy="16677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119" y="2221759"/>
            <a:ext cx="2184317" cy="166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0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四、超算机房介绍</a:t>
            </a:r>
            <a:endParaRPr lang="zh-CN" altLang="zh-CN" dirty="0"/>
          </a:p>
        </p:txBody>
      </p:sp>
      <p:sp>
        <p:nvSpPr>
          <p:cNvPr id="11" name="内容占位符 9"/>
          <p:cNvSpPr>
            <a:spLocks noGrp="1"/>
          </p:cNvSpPr>
          <p:nvPr>
            <p:ph idx="1"/>
          </p:nvPr>
        </p:nvSpPr>
        <p:spPr>
          <a:xfrm>
            <a:off x="1341120" y="1901952"/>
            <a:ext cx="9509760" cy="4127627"/>
          </a:xfrm>
        </p:spPr>
        <p:txBody>
          <a:bodyPr/>
          <a:lstStyle/>
          <a:p>
            <a:r>
              <a:rPr lang="zh-CN" altLang="en-US" dirty="0"/>
              <a:t>独立的变电站、规范的配电接线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896" y="3863139"/>
            <a:ext cx="2779552" cy="21626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931" y="2780928"/>
            <a:ext cx="1982403" cy="3248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734" y="2780927"/>
            <a:ext cx="2200036" cy="32486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475" y="3419475"/>
            <a:ext cx="19050" cy="19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75" y="3571875"/>
            <a:ext cx="19050" cy="19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275" y="3724275"/>
            <a:ext cx="19050" cy="19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338" y="2780928"/>
            <a:ext cx="272501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业务项目计划演示文稿（宽屏）</Template>
  <TotalTime>0</TotalTime>
  <Words>1222</Words>
  <Application>Microsoft Office PowerPoint</Application>
  <PresentationFormat>宽屏</PresentationFormat>
  <Paragraphs>127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Euphemia</vt:lpstr>
      <vt:lpstr>Microsoft YaHei UI</vt:lpstr>
      <vt:lpstr>华文楷体</vt:lpstr>
      <vt:lpstr>微软雅黑</vt:lpstr>
      <vt:lpstr>Arial</vt:lpstr>
      <vt:lpstr>Corbel</vt:lpstr>
      <vt:lpstr>Wingdings</vt:lpstr>
      <vt:lpstr>Banded Design Blue 16x9</vt:lpstr>
      <vt:lpstr>超算机房 托管按电量结算模式</vt:lpstr>
      <vt:lpstr>一、我们的优势</vt:lpstr>
      <vt:lpstr>二、我们的价格表</vt:lpstr>
      <vt:lpstr>三、常见问题</vt:lpstr>
      <vt:lpstr>三、常见问题</vt:lpstr>
      <vt:lpstr>三、常见问题</vt:lpstr>
      <vt:lpstr>三、常见问题</vt:lpstr>
      <vt:lpstr>四、超算机房介绍</vt:lpstr>
      <vt:lpstr>四、超算机房介绍</vt:lpstr>
      <vt:lpstr>三、超算机房介绍</vt:lpstr>
      <vt:lpstr>三、超算机房介绍</vt:lpstr>
      <vt:lpstr>三、超算机房介绍</vt:lpstr>
      <vt:lpstr>三、超算机房介绍</vt:lpstr>
      <vt:lpstr>三、超算机房介绍</vt:lpstr>
      <vt:lpstr>三、超算机房介绍</vt:lpstr>
      <vt:lpstr>三、超算机房介绍</vt:lpstr>
      <vt:lpstr>四、超算机房托管联系方式</vt:lpstr>
      <vt:lpstr>附、中网科技 企业简介</vt:lpstr>
      <vt:lpstr>附、中网科技 企业简介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2015-10-30T23:26:37Z</dcterms:created>
  <dcterms:modified xsi:type="dcterms:W3CDTF">2017-03-16T04:08:20Z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