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259" r:id="rId3"/>
    <p:sldId id="260" r:id="rId4"/>
    <p:sldId id="261" r:id="rId5"/>
    <p:sldId id="276" r:id="rId6"/>
    <p:sldId id="277" r:id="rId7"/>
    <p:sldId id="278" r:id="rId8"/>
    <p:sldId id="279" r:id="rId9"/>
    <p:sldId id="280" r:id="rId10"/>
    <p:sldId id="275" r:id="rId11"/>
    <p:sldId id="262" r:id="rId12"/>
    <p:sldId id="281" r:id="rId13"/>
    <p:sldId id="282" r:id="rId14"/>
    <p:sldId id="283" r:id="rId15"/>
    <p:sldId id="284" r:id="rId16"/>
    <p:sldId id="270" r:id="rId17"/>
    <p:sldId id="271" r:id="rId18"/>
    <p:sldId id="272" r:id="rId19"/>
    <p:sldId id="285" r:id="rId20"/>
    <p:sldId id="273" r:id="rId21"/>
    <p:sldId id="286" r:id="rId22"/>
    <p:sldId id="287" r:id="rId23"/>
    <p:sldId id="288" r:id="rId24"/>
    <p:sldId id="28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6501FB5-8AD1-4DD8-94C0-5317BB453DC7}">
          <p14:sldIdLst>
            <p14:sldId id="259"/>
            <p14:sldId id="260"/>
            <p14:sldId id="261"/>
            <p14:sldId id="276"/>
            <p14:sldId id="277"/>
            <p14:sldId id="278"/>
            <p14:sldId id="279"/>
            <p14:sldId id="280"/>
            <p14:sldId id="275"/>
            <p14:sldId id="262"/>
            <p14:sldId id="281"/>
            <p14:sldId id="282"/>
            <p14:sldId id="283"/>
            <p14:sldId id="284"/>
            <p14:sldId id="270"/>
            <p14:sldId id="271"/>
            <p14:sldId id="272"/>
            <p14:sldId id="285"/>
            <p14:sldId id="273"/>
            <p14:sldId id="286"/>
            <p14:sldId id="287"/>
            <p14:sldId id="28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EDD1D-A627-4722-B04B-D5556529BB5D}" type="datetimeFigureOut">
              <a:rPr lang="zh-CN" altLang="en-US" smtClean="0"/>
              <a:t>2015/8/27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B975E-F031-457B-8DC3-30B017F9C260}" type="slidenum">
              <a:rPr lang="zh-CN" altLang="en-US" smtClean="0"/>
              <a:t>‹#›</a:t>
            </a:fld>
            <a:endParaRPr lang="zh-CN" altLang="en-US"/>
          </a:p>
        </p:txBody>
      </p:sp>
    </p:spTree>
    <p:extLst>
      <p:ext uri="{BB962C8B-B14F-4D97-AF65-F5344CB8AC3E}">
        <p14:creationId xmlns:p14="http://schemas.microsoft.com/office/powerpoint/2010/main" val="343243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1"/>
          <p:cNvSpPr>
            <a:spLocks/>
          </p:cNvSpPr>
          <p:nvPr/>
        </p:nvSpPr>
        <p:spPr bwMode="ltGray">
          <a:xfrm>
            <a:off x="-8467" y="-76200"/>
            <a:ext cx="12251267" cy="2001838"/>
          </a:xfrm>
          <a:custGeom>
            <a:avLst/>
            <a:gdLst/>
            <a:ahLst/>
            <a:cxnLst>
              <a:cxn ang="0">
                <a:pos x="14" y="14"/>
              </a:cxn>
              <a:cxn ang="0">
                <a:pos x="7" y="1254"/>
              </a:cxn>
              <a:cxn ang="0">
                <a:pos x="3091" y="421"/>
              </a:cxn>
              <a:cxn ang="0">
                <a:pos x="5774" y="841"/>
              </a:cxn>
              <a:cxn ang="0">
                <a:pos x="5774" y="14"/>
              </a:cxn>
              <a:cxn ang="0">
                <a:pos x="14" y="14"/>
              </a:cxn>
            </a:cxnLst>
            <a:rect l="0" t="0" r="r" b="b"/>
            <a:pathLst>
              <a:path w="5788" h="1261">
                <a:moveTo>
                  <a:pt x="14" y="14"/>
                </a:moveTo>
                <a:cubicBezTo>
                  <a:pt x="28" y="0"/>
                  <a:pt x="7" y="1261"/>
                  <a:pt x="7" y="1254"/>
                </a:cubicBezTo>
                <a:cubicBezTo>
                  <a:pt x="7" y="1247"/>
                  <a:pt x="1254" y="488"/>
                  <a:pt x="3091" y="421"/>
                </a:cubicBezTo>
                <a:cubicBezTo>
                  <a:pt x="4928" y="354"/>
                  <a:pt x="5760" y="780"/>
                  <a:pt x="5774" y="841"/>
                </a:cubicBezTo>
                <a:cubicBezTo>
                  <a:pt x="5788" y="902"/>
                  <a:pt x="5784" y="24"/>
                  <a:pt x="5774" y="14"/>
                </a:cubicBezTo>
                <a:cubicBezTo>
                  <a:pt x="5772" y="16"/>
                  <a:pt x="0" y="28"/>
                  <a:pt x="14" y="14"/>
                </a:cubicBez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pPr fontAlgn="base">
              <a:spcBef>
                <a:spcPct val="0"/>
              </a:spcBef>
              <a:spcAft>
                <a:spcPct val="0"/>
              </a:spcAft>
              <a:defRPr/>
            </a:pPr>
            <a:endParaRPr lang="zh-CN" altLang="en-US" sz="1800">
              <a:solidFill>
                <a:srgbClr val="2B166E"/>
              </a:solidFill>
              <a:latin typeface="Arial" charset="0"/>
              <a:ea typeface="宋体" charset="-122"/>
            </a:endParaRPr>
          </a:p>
        </p:txBody>
      </p:sp>
      <p:sp>
        <p:nvSpPr>
          <p:cNvPr id="3074" name="Rectangle 2"/>
          <p:cNvSpPr>
            <a:spLocks noGrp="1" noChangeArrowheads="1"/>
          </p:cNvSpPr>
          <p:nvPr>
            <p:ph type="ctrTitle"/>
          </p:nvPr>
        </p:nvSpPr>
        <p:spPr bwMode="gray">
          <a:xfrm>
            <a:off x="406400" y="4191000"/>
            <a:ext cx="7010400" cy="1295400"/>
          </a:xfrm>
          <a:effectLst>
            <a:outerShdw dist="35921" dir="2700000" algn="ctr" rotWithShape="0">
              <a:srgbClr val="FFFFFF"/>
            </a:outerShdw>
          </a:effectLst>
        </p:spPr>
        <p:txBody>
          <a:bodyPr/>
          <a:lstStyle>
            <a:lvl1pPr algn="l">
              <a:defRPr sz="5400">
                <a:solidFill>
                  <a:schemeClr val="tx1"/>
                </a:solidFill>
              </a:defRPr>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406400" y="5791200"/>
            <a:ext cx="8636000" cy="381000"/>
          </a:xfrm>
        </p:spPr>
        <p:txBody>
          <a:bodyPr/>
          <a:lstStyle>
            <a:lvl1pPr marL="0" indent="0">
              <a:buFont typeface="Wingdings" pitchFamily="2" charset="2"/>
              <a:buNone/>
              <a:defRPr>
                <a:solidFill>
                  <a:schemeClr val="hlink"/>
                </a:solidFill>
              </a:defRPr>
            </a:lvl1pPr>
          </a:lstStyle>
          <a:p>
            <a:r>
              <a:rPr lang="zh-CN" altLang="en-US" smtClean="0"/>
              <a:t>单击此处编辑母版副标题样式</a:t>
            </a:r>
            <a:endParaRPr lang="en-US" altLang="zh-CN"/>
          </a:p>
        </p:txBody>
      </p:sp>
      <p:sp>
        <p:nvSpPr>
          <p:cNvPr id="5" name="Rectangle 4"/>
          <p:cNvSpPr>
            <a:spLocks noGrp="1" noChangeArrowheads="1"/>
          </p:cNvSpPr>
          <p:nvPr>
            <p:ph type="dt" sz="half" idx="10"/>
          </p:nvPr>
        </p:nvSpPr>
        <p:spPr bwMode="gray">
          <a:xfrm>
            <a:off x="304800" y="6553201"/>
            <a:ext cx="2844800" cy="168275"/>
          </a:xfrm>
        </p:spPr>
        <p:txBody>
          <a:bodyPr/>
          <a:lstStyle>
            <a:lvl1pPr>
              <a:defRPr>
                <a:effectLst/>
                <a:latin typeface="Times New Roman" pitchFamily="18" charset="0"/>
              </a:defRPr>
            </a:lvl1pPr>
          </a:lstStyle>
          <a:p>
            <a:pPr>
              <a:defRPr/>
            </a:pPr>
            <a:endParaRPr lang="en-US" altLang="zh-CN">
              <a:solidFill>
                <a:srgbClr val="2B166E"/>
              </a:solidFill>
            </a:endParaRPr>
          </a:p>
        </p:txBody>
      </p:sp>
      <p:sp>
        <p:nvSpPr>
          <p:cNvPr id="6" name="Rectangle 5"/>
          <p:cNvSpPr>
            <a:spLocks noGrp="1" noChangeArrowheads="1"/>
          </p:cNvSpPr>
          <p:nvPr>
            <p:ph type="ftr" sz="quarter" idx="11"/>
          </p:nvPr>
        </p:nvSpPr>
        <p:spPr bwMode="gray">
          <a:xfrm>
            <a:off x="4978401" y="6556375"/>
            <a:ext cx="3062817" cy="209550"/>
          </a:xfrm>
        </p:spPr>
        <p:txBody>
          <a:bodyPr/>
          <a:lstStyle>
            <a:lvl1pPr algn="ctr">
              <a:defRPr sz="1400">
                <a:effectLst/>
                <a:latin typeface="Times New Roman" pitchFamily="18" charset="0"/>
              </a:defRPr>
            </a:lvl1pPr>
          </a:lstStyle>
          <a:p>
            <a:pPr>
              <a:defRPr/>
            </a:pPr>
            <a:endParaRPr lang="zh-CN" altLang="zh-CN">
              <a:solidFill>
                <a:srgbClr val="2B166E"/>
              </a:solidFill>
            </a:endParaRPr>
          </a:p>
        </p:txBody>
      </p:sp>
      <p:sp>
        <p:nvSpPr>
          <p:cNvPr id="7" name="Rectangle 6"/>
          <p:cNvSpPr>
            <a:spLocks noGrp="1" noChangeArrowheads="1"/>
          </p:cNvSpPr>
          <p:nvPr>
            <p:ph type="sldNum" sz="quarter" idx="12"/>
          </p:nvPr>
        </p:nvSpPr>
        <p:spPr bwMode="gray">
          <a:xfrm>
            <a:off x="8737600" y="6553201"/>
            <a:ext cx="2844800" cy="219075"/>
          </a:xfrm>
        </p:spPr>
        <p:txBody>
          <a:bodyPr/>
          <a:lstStyle>
            <a:lvl1pPr algn="r">
              <a:defRPr>
                <a:effectLst/>
                <a:latin typeface="Arial" panose="020B0604020202020204" pitchFamily="34" charset="0"/>
              </a:defRPr>
            </a:lvl1pPr>
          </a:lstStyle>
          <a:p>
            <a:fld id="{EF72F448-9B63-42A4-BF88-60F7E01633A7}" type="slidenum">
              <a:rPr lang="en-US" altLang="zh-CN">
                <a:solidFill>
                  <a:srgbClr val="2B166E"/>
                </a:solidFill>
              </a:rPr>
              <a:pPr/>
              <a:t>‹#›</a:t>
            </a:fld>
            <a:endParaRPr lang="en-US" altLang="zh-CN">
              <a:solidFill>
                <a:srgbClr val="2B166E"/>
              </a:solidFill>
            </a:endParaRPr>
          </a:p>
        </p:txBody>
      </p:sp>
    </p:spTree>
    <p:extLst>
      <p:ext uri="{BB962C8B-B14F-4D97-AF65-F5344CB8AC3E}">
        <p14:creationId xmlns:p14="http://schemas.microsoft.com/office/powerpoint/2010/main" val="279407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74A4A492-9117-4887-9E44-DABCBB9666AC}"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417574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0800" y="228600"/>
            <a:ext cx="2743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1200" y="228600"/>
            <a:ext cx="802640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270D8D56-012E-4943-9C35-E9623B970D43}"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2843613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11200" y="228601"/>
            <a:ext cx="109728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11200" y="1447800"/>
            <a:ext cx="10922000" cy="4876800"/>
          </a:xfrm>
        </p:spPr>
        <p:txBody>
          <a:bodyPr/>
          <a:lstStyle/>
          <a:p>
            <a:pPr lvl="0"/>
            <a:r>
              <a:rPr lang="zh-CN" altLang="en-US" noProof="0" smtClean="0"/>
              <a:t>单击图标添加表格</a:t>
            </a:r>
            <a:endParaRPr lang="zh-CN" altLang="en-US" noProof="0"/>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4EF64308-35A6-44C3-AB00-D31A741DFC69}"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33858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1"/>
          <p:cNvSpPr>
            <a:spLocks/>
          </p:cNvSpPr>
          <p:nvPr/>
        </p:nvSpPr>
        <p:spPr bwMode="ltGray">
          <a:xfrm>
            <a:off x="-8467" y="-76200"/>
            <a:ext cx="12251267" cy="2001838"/>
          </a:xfrm>
          <a:custGeom>
            <a:avLst/>
            <a:gdLst/>
            <a:ahLst/>
            <a:cxnLst>
              <a:cxn ang="0">
                <a:pos x="14" y="14"/>
              </a:cxn>
              <a:cxn ang="0">
                <a:pos x="7" y="1254"/>
              </a:cxn>
              <a:cxn ang="0">
                <a:pos x="3091" y="421"/>
              </a:cxn>
              <a:cxn ang="0">
                <a:pos x="5774" y="841"/>
              </a:cxn>
              <a:cxn ang="0">
                <a:pos x="5774" y="14"/>
              </a:cxn>
              <a:cxn ang="0">
                <a:pos x="14" y="14"/>
              </a:cxn>
            </a:cxnLst>
            <a:rect l="0" t="0" r="r" b="b"/>
            <a:pathLst>
              <a:path w="5788" h="1261">
                <a:moveTo>
                  <a:pt x="14" y="14"/>
                </a:moveTo>
                <a:cubicBezTo>
                  <a:pt x="28" y="0"/>
                  <a:pt x="7" y="1261"/>
                  <a:pt x="7" y="1254"/>
                </a:cubicBezTo>
                <a:cubicBezTo>
                  <a:pt x="7" y="1247"/>
                  <a:pt x="1254" y="488"/>
                  <a:pt x="3091" y="421"/>
                </a:cubicBezTo>
                <a:cubicBezTo>
                  <a:pt x="4928" y="354"/>
                  <a:pt x="5760" y="780"/>
                  <a:pt x="5774" y="841"/>
                </a:cubicBezTo>
                <a:cubicBezTo>
                  <a:pt x="5788" y="902"/>
                  <a:pt x="5784" y="24"/>
                  <a:pt x="5774" y="14"/>
                </a:cubicBezTo>
                <a:cubicBezTo>
                  <a:pt x="5772" y="16"/>
                  <a:pt x="0" y="28"/>
                  <a:pt x="14" y="14"/>
                </a:cubicBez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pPr fontAlgn="base">
              <a:spcBef>
                <a:spcPct val="0"/>
              </a:spcBef>
              <a:spcAft>
                <a:spcPct val="0"/>
              </a:spcAft>
              <a:defRPr/>
            </a:pPr>
            <a:endParaRPr lang="zh-CN" altLang="en-US" sz="1800">
              <a:solidFill>
                <a:srgbClr val="2B166E"/>
              </a:solidFill>
              <a:latin typeface="Arial" charset="0"/>
              <a:ea typeface="宋体" charset="-122"/>
            </a:endParaRPr>
          </a:p>
        </p:txBody>
      </p:sp>
      <p:sp>
        <p:nvSpPr>
          <p:cNvPr id="3074" name="Rectangle 2"/>
          <p:cNvSpPr>
            <a:spLocks noGrp="1" noChangeArrowheads="1"/>
          </p:cNvSpPr>
          <p:nvPr>
            <p:ph type="ctrTitle"/>
          </p:nvPr>
        </p:nvSpPr>
        <p:spPr bwMode="gray">
          <a:xfrm>
            <a:off x="406400" y="4191000"/>
            <a:ext cx="7010400" cy="1295400"/>
          </a:xfrm>
          <a:effectLst>
            <a:outerShdw dist="35921" dir="2700000" algn="ctr" rotWithShape="0">
              <a:srgbClr val="FFFFFF"/>
            </a:outerShdw>
          </a:effectLst>
        </p:spPr>
        <p:txBody>
          <a:bodyPr/>
          <a:lstStyle>
            <a:lvl1pPr algn="l">
              <a:defRPr sz="5400">
                <a:solidFill>
                  <a:schemeClr val="tx1"/>
                </a:solidFill>
              </a:defRPr>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406400" y="5791200"/>
            <a:ext cx="8636000" cy="381000"/>
          </a:xfrm>
        </p:spPr>
        <p:txBody>
          <a:bodyPr/>
          <a:lstStyle>
            <a:lvl1pPr marL="0" indent="0">
              <a:buFont typeface="Wingdings" pitchFamily="2" charset="2"/>
              <a:buNone/>
              <a:defRPr>
                <a:solidFill>
                  <a:schemeClr val="hlink"/>
                </a:solidFill>
              </a:defRPr>
            </a:lvl1pPr>
          </a:lstStyle>
          <a:p>
            <a:r>
              <a:rPr lang="zh-CN" altLang="en-US" smtClean="0"/>
              <a:t>单击此处编辑母版副标题样式</a:t>
            </a:r>
            <a:endParaRPr lang="en-US" altLang="zh-CN"/>
          </a:p>
        </p:txBody>
      </p:sp>
      <p:sp>
        <p:nvSpPr>
          <p:cNvPr id="5" name="Rectangle 4"/>
          <p:cNvSpPr>
            <a:spLocks noGrp="1" noChangeArrowheads="1"/>
          </p:cNvSpPr>
          <p:nvPr>
            <p:ph type="dt" sz="half" idx="10"/>
          </p:nvPr>
        </p:nvSpPr>
        <p:spPr bwMode="gray">
          <a:xfrm>
            <a:off x="304800" y="6553201"/>
            <a:ext cx="2844800" cy="168275"/>
          </a:xfrm>
        </p:spPr>
        <p:txBody>
          <a:bodyPr/>
          <a:lstStyle>
            <a:lvl1pPr>
              <a:defRPr>
                <a:effectLst/>
                <a:latin typeface="Times New Roman" pitchFamily="18" charset="0"/>
              </a:defRPr>
            </a:lvl1pPr>
          </a:lstStyle>
          <a:p>
            <a:pPr>
              <a:defRPr/>
            </a:pPr>
            <a:endParaRPr lang="en-US" altLang="zh-CN">
              <a:solidFill>
                <a:srgbClr val="2B166E"/>
              </a:solidFill>
            </a:endParaRPr>
          </a:p>
        </p:txBody>
      </p:sp>
      <p:sp>
        <p:nvSpPr>
          <p:cNvPr id="6" name="Rectangle 5"/>
          <p:cNvSpPr>
            <a:spLocks noGrp="1" noChangeArrowheads="1"/>
          </p:cNvSpPr>
          <p:nvPr>
            <p:ph type="ftr" sz="quarter" idx="11"/>
          </p:nvPr>
        </p:nvSpPr>
        <p:spPr bwMode="gray">
          <a:xfrm>
            <a:off x="4978401" y="6556375"/>
            <a:ext cx="3062817" cy="209550"/>
          </a:xfrm>
        </p:spPr>
        <p:txBody>
          <a:bodyPr/>
          <a:lstStyle>
            <a:lvl1pPr algn="ctr">
              <a:defRPr sz="1400">
                <a:effectLst/>
                <a:latin typeface="Times New Roman" pitchFamily="18" charset="0"/>
              </a:defRPr>
            </a:lvl1pPr>
          </a:lstStyle>
          <a:p>
            <a:pPr>
              <a:defRPr/>
            </a:pPr>
            <a:endParaRPr lang="zh-CN" altLang="zh-CN">
              <a:solidFill>
                <a:srgbClr val="2B166E"/>
              </a:solidFill>
            </a:endParaRPr>
          </a:p>
        </p:txBody>
      </p:sp>
      <p:sp>
        <p:nvSpPr>
          <p:cNvPr id="7" name="Rectangle 6"/>
          <p:cNvSpPr>
            <a:spLocks noGrp="1" noChangeArrowheads="1"/>
          </p:cNvSpPr>
          <p:nvPr>
            <p:ph type="sldNum" sz="quarter" idx="12"/>
          </p:nvPr>
        </p:nvSpPr>
        <p:spPr bwMode="gray">
          <a:xfrm>
            <a:off x="8737600" y="6553201"/>
            <a:ext cx="2844800" cy="219075"/>
          </a:xfrm>
        </p:spPr>
        <p:txBody>
          <a:bodyPr/>
          <a:lstStyle>
            <a:lvl1pPr algn="r">
              <a:defRPr>
                <a:effectLst/>
                <a:latin typeface="Arial" panose="020B0604020202020204" pitchFamily="34" charset="0"/>
              </a:defRPr>
            </a:lvl1pPr>
          </a:lstStyle>
          <a:p>
            <a:fld id="{EF72F448-9B63-42A4-BF88-60F7E01633A7}" type="slidenum">
              <a:rPr lang="en-US" altLang="zh-CN">
                <a:solidFill>
                  <a:srgbClr val="2B166E"/>
                </a:solidFill>
              </a:rPr>
              <a:pPr/>
              <a:t>‹#›</a:t>
            </a:fld>
            <a:endParaRPr lang="en-US" altLang="zh-CN">
              <a:solidFill>
                <a:srgbClr val="2B166E"/>
              </a:solidFill>
            </a:endParaRPr>
          </a:p>
        </p:txBody>
      </p:sp>
    </p:spTree>
    <p:extLst>
      <p:ext uri="{BB962C8B-B14F-4D97-AF65-F5344CB8AC3E}">
        <p14:creationId xmlns:p14="http://schemas.microsoft.com/office/powerpoint/2010/main" val="3356839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4"/>
          <p:cNvSpPr>
            <a:spLocks noGrp="1"/>
          </p:cNvSpPr>
          <p:nvPr>
            <p:ph type="sldNum" sz="quarter" idx="10"/>
          </p:nvPr>
        </p:nvSpPr>
        <p:spPr/>
        <p:txBody>
          <a:bodyPr/>
          <a:lstStyle>
            <a:lvl1pPr>
              <a:defRPr/>
            </a:lvl1pPr>
          </a:lstStyle>
          <a:p>
            <a:fld id="{37BE3B82-F1C7-4BBE-8545-79897739101C}" type="slidenum">
              <a:rPr lang="en-US" altLang="zh-CN">
                <a:solidFill>
                  <a:srgbClr val="2B166E"/>
                </a:solidFill>
              </a:rPr>
              <a:pPr/>
              <a:t>‹#›</a:t>
            </a:fld>
            <a:endParaRPr lang="en-US" altLang="zh-CN">
              <a:solidFill>
                <a:srgbClr val="2B166E"/>
              </a:solidFill>
            </a:endParaRPr>
          </a:p>
        </p:txBody>
      </p:sp>
      <p:sp>
        <p:nvSpPr>
          <p:cNvPr id="5" name="日期占位符 5"/>
          <p:cNvSpPr>
            <a:spLocks noGrp="1"/>
          </p:cNvSpPr>
          <p:nvPr>
            <p:ph type="dt" sz="half" idx="11"/>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70306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09CCCEF4-D4FF-45E0-AFD4-123B83C90D50}"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2813471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1200" y="1447800"/>
            <a:ext cx="5359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73800" y="1447800"/>
            <a:ext cx="5359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6" name="灯片编号占位符 5"/>
          <p:cNvSpPr>
            <a:spLocks noGrp="1"/>
          </p:cNvSpPr>
          <p:nvPr>
            <p:ph type="sldNum" sz="quarter" idx="11"/>
          </p:nvPr>
        </p:nvSpPr>
        <p:spPr/>
        <p:txBody>
          <a:bodyPr/>
          <a:lstStyle>
            <a:lvl1pPr>
              <a:defRPr/>
            </a:lvl1pPr>
          </a:lstStyle>
          <a:p>
            <a:fld id="{2EB55FB3-DB55-4E72-A6C6-F10C2B899D6E}" type="slidenum">
              <a:rPr lang="en-US" altLang="zh-CN">
                <a:solidFill>
                  <a:srgbClr val="2B166E"/>
                </a:solidFill>
              </a:rPr>
              <a:pPr/>
              <a:t>‹#›</a:t>
            </a:fld>
            <a:endParaRPr lang="en-US" altLang="zh-CN">
              <a:solidFill>
                <a:srgbClr val="2B166E"/>
              </a:solidFill>
            </a:endParaRPr>
          </a:p>
        </p:txBody>
      </p:sp>
      <p:sp>
        <p:nvSpPr>
          <p:cNvPr id="7" name="日期占位符 6"/>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302741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8" name="灯片编号占位符 7"/>
          <p:cNvSpPr>
            <a:spLocks noGrp="1"/>
          </p:cNvSpPr>
          <p:nvPr>
            <p:ph type="sldNum" sz="quarter" idx="11"/>
          </p:nvPr>
        </p:nvSpPr>
        <p:spPr/>
        <p:txBody>
          <a:bodyPr/>
          <a:lstStyle>
            <a:lvl1pPr>
              <a:defRPr/>
            </a:lvl1pPr>
          </a:lstStyle>
          <a:p>
            <a:fld id="{84D516A8-BDCB-42E4-8979-44789D4AA6F3}" type="slidenum">
              <a:rPr lang="en-US" altLang="zh-CN">
                <a:solidFill>
                  <a:srgbClr val="2B166E"/>
                </a:solidFill>
              </a:rPr>
              <a:pPr/>
              <a:t>‹#›</a:t>
            </a:fld>
            <a:endParaRPr lang="en-US" altLang="zh-CN">
              <a:solidFill>
                <a:srgbClr val="2B166E"/>
              </a:solidFill>
            </a:endParaRPr>
          </a:p>
        </p:txBody>
      </p:sp>
      <p:sp>
        <p:nvSpPr>
          <p:cNvPr id="9" name="日期占位符 8"/>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646233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i="1"/>
            </a:lvl1pPr>
          </a:lstStyle>
          <a:p>
            <a:r>
              <a:rPr lang="zh-CN" altLang="en-US" dirty="0" smtClean="0"/>
              <a:t>单击此处编辑母版标题样式</a:t>
            </a:r>
            <a:endParaRPr lang="zh-CN" altLang="en-US" dirty="0"/>
          </a:p>
        </p:txBody>
      </p:sp>
      <p:sp>
        <p:nvSpPr>
          <p:cNvPr id="3" name="灯片编号占位符 3"/>
          <p:cNvSpPr>
            <a:spLocks noGrp="1"/>
          </p:cNvSpPr>
          <p:nvPr>
            <p:ph type="sldNum" sz="quarter" idx="10"/>
          </p:nvPr>
        </p:nvSpPr>
        <p:spPr/>
        <p:txBody>
          <a:bodyPr/>
          <a:lstStyle>
            <a:lvl1pPr>
              <a:defRPr/>
            </a:lvl1pPr>
          </a:lstStyle>
          <a:p>
            <a:fld id="{18701371-BD15-4969-B239-FD7C42334AEE}" type="slidenum">
              <a:rPr lang="en-US" altLang="zh-CN">
                <a:solidFill>
                  <a:srgbClr val="2B166E"/>
                </a:solidFill>
              </a:rPr>
              <a:pPr/>
              <a:t>‹#›</a:t>
            </a:fld>
            <a:endParaRPr lang="en-US" altLang="zh-CN">
              <a:solidFill>
                <a:srgbClr val="2B166E"/>
              </a:solidFill>
            </a:endParaRPr>
          </a:p>
        </p:txBody>
      </p:sp>
      <p:sp>
        <p:nvSpPr>
          <p:cNvPr id="4" name="日期占位符 4"/>
          <p:cNvSpPr>
            <a:spLocks noGrp="1"/>
          </p:cNvSpPr>
          <p:nvPr>
            <p:ph type="dt" sz="half" idx="11"/>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212720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3" name="灯片编号占位符 2"/>
          <p:cNvSpPr>
            <a:spLocks noGrp="1"/>
          </p:cNvSpPr>
          <p:nvPr>
            <p:ph type="sldNum" sz="quarter" idx="11"/>
          </p:nvPr>
        </p:nvSpPr>
        <p:spPr/>
        <p:txBody>
          <a:bodyPr/>
          <a:lstStyle>
            <a:lvl1pPr>
              <a:defRPr/>
            </a:lvl1pPr>
          </a:lstStyle>
          <a:p>
            <a:fld id="{A5ABEBCC-3F6E-4AAC-BE00-341CD9CC3539}" type="slidenum">
              <a:rPr lang="en-US" altLang="zh-CN">
                <a:solidFill>
                  <a:srgbClr val="2B166E"/>
                </a:solidFill>
              </a:rPr>
              <a:pPr/>
              <a:t>‹#›</a:t>
            </a:fld>
            <a:endParaRPr lang="en-US" altLang="zh-CN">
              <a:solidFill>
                <a:srgbClr val="2B166E"/>
              </a:solidFill>
            </a:endParaRPr>
          </a:p>
        </p:txBody>
      </p:sp>
      <p:sp>
        <p:nvSpPr>
          <p:cNvPr id="4" name="日期占位符 3"/>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84856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4"/>
          <p:cNvSpPr>
            <a:spLocks noGrp="1"/>
          </p:cNvSpPr>
          <p:nvPr>
            <p:ph type="sldNum" sz="quarter" idx="10"/>
          </p:nvPr>
        </p:nvSpPr>
        <p:spPr/>
        <p:txBody>
          <a:bodyPr/>
          <a:lstStyle>
            <a:lvl1pPr>
              <a:defRPr/>
            </a:lvl1pPr>
          </a:lstStyle>
          <a:p>
            <a:fld id="{37BE3B82-F1C7-4BBE-8545-79897739101C}" type="slidenum">
              <a:rPr lang="en-US" altLang="zh-CN">
                <a:solidFill>
                  <a:srgbClr val="2B166E"/>
                </a:solidFill>
              </a:rPr>
              <a:pPr/>
              <a:t>‹#›</a:t>
            </a:fld>
            <a:endParaRPr lang="en-US" altLang="zh-CN">
              <a:solidFill>
                <a:srgbClr val="2B166E"/>
              </a:solidFill>
            </a:endParaRPr>
          </a:p>
        </p:txBody>
      </p:sp>
      <p:sp>
        <p:nvSpPr>
          <p:cNvPr id="5" name="日期占位符 5"/>
          <p:cNvSpPr>
            <a:spLocks noGrp="1"/>
          </p:cNvSpPr>
          <p:nvPr>
            <p:ph type="dt" sz="half" idx="11"/>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3551519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6" name="灯片编号占位符 5"/>
          <p:cNvSpPr>
            <a:spLocks noGrp="1"/>
          </p:cNvSpPr>
          <p:nvPr>
            <p:ph type="sldNum" sz="quarter" idx="11"/>
          </p:nvPr>
        </p:nvSpPr>
        <p:spPr/>
        <p:txBody>
          <a:bodyPr/>
          <a:lstStyle>
            <a:lvl1pPr>
              <a:defRPr/>
            </a:lvl1pPr>
          </a:lstStyle>
          <a:p>
            <a:fld id="{521E9D17-CEE3-4DAE-A458-C92E681BD0AE}" type="slidenum">
              <a:rPr lang="en-US" altLang="zh-CN">
                <a:solidFill>
                  <a:srgbClr val="2B166E"/>
                </a:solidFill>
              </a:rPr>
              <a:pPr/>
              <a:t>‹#›</a:t>
            </a:fld>
            <a:endParaRPr lang="en-US" altLang="zh-CN">
              <a:solidFill>
                <a:srgbClr val="2B166E"/>
              </a:solidFill>
            </a:endParaRPr>
          </a:p>
        </p:txBody>
      </p:sp>
      <p:sp>
        <p:nvSpPr>
          <p:cNvPr id="7" name="日期占位符 6"/>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2060343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6" name="灯片编号占位符 5"/>
          <p:cNvSpPr>
            <a:spLocks noGrp="1"/>
          </p:cNvSpPr>
          <p:nvPr>
            <p:ph type="sldNum" sz="quarter" idx="11"/>
          </p:nvPr>
        </p:nvSpPr>
        <p:spPr/>
        <p:txBody>
          <a:bodyPr/>
          <a:lstStyle>
            <a:lvl1pPr>
              <a:defRPr/>
            </a:lvl1pPr>
          </a:lstStyle>
          <a:p>
            <a:fld id="{FA9C5C11-67CC-4D84-B7DD-96F1EE291706}" type="slidenum">
              <a:rPr lang="en-US" altLang="zh-CN">
                <a:solidFill>
                  <a:srgbClr val="2B166E"/>
                </a:solidFill>
              </a:rPr>
              <a:pPr/>
              <a:t>‹#›</a:t>
            </a:fld>
            <a:endParaRPr lang="en-US" altLang="zh-CN">
              <a:solidFill>
                <a:srgbClr val="2B166E"/>
              </a:solidFill>
            </a:endParaRPr>
          </a:p>
        </p:txBody>
      </p:sp>
      <p:sp>
        <p:nvSpPr>
          <p:cNvPr id="7" name="日期占位符 6"/>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81101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74A4A492-9117-4887-9E44-DABCBB9666AC}"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954272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0800" y="228600"/>
            <a:ext cx="2743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1200" y="228600"/>
            <a:ext cx="802640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270D8D56-012E-4943-9C35-E9623B970D43}"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295408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11200" y="228601"/>
            <a:ext cx="109728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11200" y="1447800"/>
            <a:ext cx="10922000" cy="4876800"/>
          </a:xfrm>
        </p:spPr>
        <p:txBody>
          <a:bodyPr/>
          <a:lstStyle/>
          <a:p>
            <a:pPr lvl="0"/>
            <a:r>
              <a:rPr lang="zh-CN" altLang="en-US" noProof="0" smtClean="0"/>
              <a:t>单击图标添加表格</a:t>
            </a:r>
            <a:endParaRPr lang="zh-CN" altLang="en-US" noProof="0"/>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4EF64308-35A6-44C3-AB00-D31A741DFC69}"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55400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5" name="灯片编号占位符 4"/>
          <p:cNvSpPr>
            <a:spLocks noGrp="1"/>
          </p:cNvSpPr>
          <p:nvPr>
            <p:ph type="sldNum" sz="quarter" idx="11"/>
          </p:nvPr>
        </p:nvSpPr>
        <p:spPr/>
        <p:txBody>
          <a:bodyPr/>
          <a:lstStyle>
            <a:lvl1pPr>
              <a:defRPr/>
            </a:lvl1pPr>
          </a:lstStyle>
          <a:p>
            <a:fld id="{09CCCEF4-D4FF-45E0-AFD4-123B83C90D50}" type="slidenum">
              <a:rPr lang="en-US" altLang="zh-CN">
                <a:solidFill>
                  <a:srgbClr val="2B166E"/>
                </a:solidFill>
              </a:rPr>
              <a:pPr/>
              <a:t>‹#›</a:t>
            </a:fld>
            <a:endParaRPr lang="en-US" altLang="zh-CN">
              <a:solidFill>
                <a:srgbClr val="2B166E"/>
              </a:solidFill>
            </a:endParaRPr>
          </a:p>
        </p:txBody>
      </p:sp>
      <p:sp>
        <p:nvSpPr>
          <p:cNvPr id="6" name="日期占位符 5"/>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90566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1200" y="1447800"/>
            <a:ext cx="5359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73800" y="1447800"/>
            <a:ext cx="5359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6" name="灯片编号占位符 5"/>
          <p:cNvSpPr>
            <a:spLocks noGrp="1"/>
          </p:cNvSpPr>
          <p:nvPr>
            <p:ph type="sldNum" sz="quarter" idx="11"/>
          </p:nvPr>
        </p:nvSpPr>
        <p:spPr/>
        <p:txBody>
          <a:bodyPr/>
          <a:lstStyle>
            <a:lvl1pPr>
              <a:defRPr/>
            </a:lvl1pPr>
          </a:lstStyle>
          <a:p>
            <a:fld id="{2EB55FB3-DB55-4E72-A6C6-F10C2B899D6E}" type="slidenum">
              <a:rPr lang="en-US" altLang="zh-CN">
                <a:solidFill>
                  <a:srgbClr val="2B166E"/>
                </a:solidFill>
              </a:rPr>
              <a:pPr/>
              <a:t>‹#›</a:t>
            </a:fld>
            <a:endParaRPr lang="en-US" altLang="zh-CN">
              <a:solidFill>
                <a:srgbClr val="2B166E"/>
              </a:solidFill>
            </a:endParaRPr>
          </a:p>
        </p:txBody>
      </p:sp>
      <p:sp>
        <p:nvSpPr>
          <p:cNvPr id="7" name="日期占位符 6"/>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296552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8" name="灯片编号占位符 7"/>
          <p:cNvSpPr>
            <a:spLocks noGrp="1"/>
          </p:cNvSpPr>
          <p:nvPr>
            <p:ph type="sldNum" sz="quarter" idx="11"/>
          </p:nvPr>
        </p:nvSpPr>
        <p:spPr/>
        <p:txBody>
          <a:bodyPr/>
          <a:lstStyle>
            <a:lvl1pPr>
              <a:defRPr/>
            </a:lvl1pPr>
          </a:lstStyle>
          <a:p>
            <a:fld id="{84D516A8-BDCB-42E4-8979-44789D4AA6F3}" type="slidenum">
              <a:rPr lang="en-US" altLang="zh-CN">
                <a:solidFill>
                  <a:srgbClr val="2B166E"/>
                </a:solidFill>
              </a:rPr>
              <a:pPr/>
              <a:t>‹#›</a:t>
            </a:fld>
            <a:endParaRPr lang="en-US" altLang="zh-CN">
              <a:solidFill>
                <a:srgbClr val="2B166E"/>
              </a:solidFill>
            </a:endParaRPr>
          </a:p>
        </p:txBody>
      </p:sp>
      <p:sp>
        <p:nvSpPr>
          <p:cNvPr id="9" name="日期占位符 8"/>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342591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i="1"/>
            </a:lvl1pPr>
          </a:lstStyle>
          <a:p>
            <a:r>
              <a:rPr lang="zh-CN" altLang="en-US" dirty="0" smtClean="0"/>
              <a:t>单击此处编辑母版标题样式</a:t>
            </a:r>
            <a:endParaRPr lang="zh-CN" altLang="en-US" dirty="0"/>
          </a:p>
        </p:txBody>
      </p:sp>
      <p:sp>
        <p:nvSpPr>
          <p:cNvPr id="3" name="灯片编号占位符 3"/>
          <p:cNvSpPr>
            <a:spLocks noGrp="1"/>
          </p:cNvSpPr>
          <p:nvPr>
            <p:ph type="sldNum" sz="quarter" idx="10"/>
          </p:nvPr>
        </p:nvSpPr>
        <p:spPr/>
        <p:txBody>
          <a:bodyPr/>
          <a:lstStyle>
            <a:lvl1pPr>
              <a:defRPr/>
            </a:lvl1pPr>
          </a:lstStyle>
          <a:p>
            <a:fld id="{18701371-BD15-4969-B239-FD7C42334AEE}" type="slidenum">
              <a:rPr lang="en-US" altLang="zh-CN">
                <a:solidFill>
                  <a:srgbClr val="2B166E"/>
                </a:solidFill>
              </a:rPr>
              <a:pPr/>
              <a:t>‹#›</a:t>
            </a:fld>
            <a:endParaRPr lang="en-US" altLang="zh-CN">
              <a:solidFill>
                <a:srgbClr val="2B166E"/>
              </a:solidFill>
            </a:endParaRPr>
          </a:p>
        </p:txBody>
      </p:sp>
      <p:sp>
        <p:nvSpPr>
          <p:cNvPr id="4" name="日期占位符 4"/>
          <p:cNvSpPr>
            <a:spLocks noGrp="1"/>
          </p:cNvSpPr>
          <p:nvPr>
            <p:ph type="dt" sz="half" idx="11"/>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61301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3" name="灯片编号占位符 2"/>
          <p:cNvSpPr>
            <a:spLocks noGrp="1"/>
          </p:cNvSpPr>
          <p:nvPr>
            <p:ph type="sldNum" sz="quarter" idx="11"/>
          </p:nvPr>
        </p:nvSpPr>
        <p:spPr/>
        <p:txBody>
          <a:bodyPr/>
          <a:lstStyle>
            <a:lvl1pPr>
              <a:defRPr/>
            </a:lvl1pPr>
          </a:lstStyle>
          <a:p>
            <a:fld id="{A5ABEBCC-3F6E-4AAC-BE00-341CD9CC3539}" type="slidenum">
              <a:rPr lang="en-US" altLang="zh-CN">
                <a:solidFill>
                  <a:srgbClr val="2B166E"/>
                </a:solidFill>
              </a:rPr>
              <a:pPr/>
              <a:t>‹#›</a:t>
            </a:fld>
            <a:endParaRPr lang="en-US" altLang="zh-CN">
              <a:solidFill>
                <a:srgbClr val="2B166E"/>
              </a:solidFill>
            </a:endParaRPr>
          </a:p>
        </p:txBody>
      </p:sp>
      <p:sp>
        <p:nvSpPr>
          <p:cNvPr id="4" name="日期占位符 3"/>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326548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6" name="灯片编号占位符 5"/>
          <p:cNvSpPr>
            <a:spLocks noGrp="1"/>
          </p:cNvSpPr>
          <p:nvPr>
            <p:ph type="sldNum" sz="quarter" idx="11"/>
          </p:nvPr>
        </p:nvSpPr>
        <p:spPr/>
        <p:txBody>
          <a:bodyPr/>
          <a:lstStyle>
            <a:lvl1pPr>
              <a:defRPr/>
            </a:lvl1pPr>
          </a:lstStyle>
          <a:p>
            <a:fld id="{521E9D17-CEE3-4DAE-A458-C92E681BD0AE}" type="slidenum">
              <a:rPr lang="en-US" altLang="zh-CN">
                <a:solidFill>
                  <a:srgbClr val="2B166E"/>
                </a:solidFill>
              </a:rPr>
              <a:pPr/>
              <a:t>‹#›</a:t>
            </a:fld>
            <a:endParaRPr lang="en-US" altLang="zh-CN">
              <a:solidFill>
                <a:srgbClr val="2B166E"/>
              </a:solidFill>
            </a:endParaRPr>
          </a:p>
        </p:txBody>
      </p:sp>
      <p:sp>
        <p:nvSpPr>
          <p:cNvPr id="7" name="日期占位符 6"/>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347147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r>
              <a:rPr lang="en-US" altLang="zh-CN">
                <a:solidFill>
                  <a:srgbClr val="2B166E"/>
                </a:solidFill>
              </a:rPr>
              <a:t>Company Logo</a:t>
            </a:r>
          </a:p>
        </p:txBody>
      </p:sp>
      <p:sp>
        <p:nvSpPr>
          <p:cNvPr id="6" name="灯片编号占位符 5"/>
          <p:cNvSpPr>
            <a:spLocks noGrp="1"/>
          </p:cNvSpPr>
          <p:nvPr>
            <p:ph type="sldNum" sz="quarter" idx="11"/>
          </p:nvPr>
        </p:nvSpPr>
        <p:spPr/>
        <p:txBody>
          <a:bodyPr/>
          <a:lstStyle>
            <a:lvl1pPr>
              <a:defRPr/>
            </a:lvl1pPr>
          </a:lstStyle>
          <a:p>
            <a:fld id="{FA9C5C11-67CC-4D84-B7DD-96F1EE291706}" type="slidenum">
              <a:rPr lang="en-US" altLang="zh-CN">
                <a:solidFill>
                  <a:srgbClr val="2B166E"/>
                </a:solidFill>
              </a:rPr>
              <a:pPr/>
              <a:t>‹#›</a:t>
            </a:fld>
            <a:endParaRPr lang="en-US" altLang="zh-CN">
              <a:solidFill>
                <a:srgbClr val="2B166E"/>
              </a:solidFill>
            </a:endParaRPr>
          </a:p>
        </p:txBody>
      </p:sp>
      <p:sp>
        <p:nvSpPr>
          <p:cNvPr id="7" name="日期占位符 6"/>
          <p:cNvSpPr>
            <a:spLocks noGrp="1"/>
          </p:cNvSpPr>
          <p:nvPr>
            <p:ph type="dt" sz="half" idx="12"/>
          </p:nvPr>
        </p:nvSpPr>
        <p:spPr/>
        <p:txBody>
          <a:bodyPr/>
          <a:lstStyle>
            <a:lvl1pPr>
              <a:defRPr dirty="0" smtClean="0"/>
            </a:lvl1pPr>
          </a:lstStyle>
          <a:p>
            <a:pPr>
              <a:defRPr/>
            </a:pPr>
            <a:r>
              <a:rPr lang="zh-CN" altLang="en-US">
                <a:solidFill>
                  <a:srgbClr val="2B166E"/>
                </a:solidFill>
              </a:rPr>
              <a:t>北京太阳医药科技有限公司</a:t>
            </a:r>
            <a:endParaRPr lang="en-US" altLang="zh-CN">
              <a:solidFill>
                <a:srgbClr val="2B166E"/>
              </a:solidFill>
            </a:endParaRPr>
          </a:p>
        </p:txBody>
      </p:sp>
    </p:spTree>
    <p:extLst>
      <p:ext uri="{BB962C8B-B14F-4D97-AF65-F5344CB8AC3E}">
        <p14:creationId xmlns:p14="http://schemas.microsoft.com/office/powerpoint/2010/main" val="19123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11200" y="1447800"/>
            <a:ext cx="1092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black">
          <a:xfrm>
            <a:off x="8128000" y="6477000"/>
            <a:ext cx="37592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ea typeface="宋体" charset="-122"/>
              </a:defRPr>
            </a:lvl1pPr>
          </a:lstStyle>
          <a:p>
            <a:pPr fontAlgn="base">
              <a:spcBef>
                <a:spcPct val="0"/>
              </a:spcBef>
              <a:spcAft>
                <a:spcPct val="0"/>
              </a:spcAft>
              <a:defRPr/>
            </a:pPr>
            <a:endParaRPr lang="en-US" altLang="zh-CN">
              <a:solidFill>
                <a:srgbClr val="2B166E"/>
              </a:solidFill>
            </a:endParaRPr>
          </a:p>
        </p:txBody>
      </p:sp>
      <p:sp>
        <p:nvSpPr>
          <p:cNvPr id="1030" name="Rectangle 6"/>
          <p:cNvSpPr>
            <a:spLocks noGrp="1" noChangeArrowheads="1"/>
          </p:cNvSpPr>
          <p:nvPr>
            <p:ph type="sldNum" sz="quarter" idx="4"/>
          </p:nvPr>
        </p:nvSpPr>
        <p:spPr bwMode="black">
          <a:xfrm>
            <a:off x="4673600" y="6477000"/>
            <a:ext cx="2438400"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defRPr>
            </a:lvl1pPr>
          </a:lstStyle>
          <a:p>
            <a:pPr fontAlgn="base">
              <a:spcBef>
                <a:spcPct val="0"/>
              </a:spcBef>
              <a:spcAft>
                <a:spcPct val="0"/>
              </a:spcAft>
            </a:pPr>
            <a:fld id="{DFCCDEDC-536B-47CE-AB22-6916E78143FA}" type="slidenum">
              <a:rPr lang="en-US" altLang="zh-CN">
                <a:solidFill>
                  <a:srgbClr val="2B166E"/>
                </a:solidFill>
                <a:ea typeface="宋体" panose="02010600030101010101" pitchFamily="2" charset="-122"/>
              </a:rPr>
              <a:pPr fontAlgn="base">
                <a:spcBef>
                  <a:spcPct val="0"/>
                </a:spcBef>
                <a:spcAft>
                  <a:spcPct val="0"/>
                </a:spcAft>
              </a:pPr>
              <a:t>‹#›</a:t>
            </a:fld>
            <a:endParaRPr lang="en-US" altLang="zh-CN">
              <a:solidFill>
                <a:srgbClr val="2B166E"/>
              </a:solidFill>
              <a:ea typeface="宋体" panose="02010600030101010101" pitchFamily="2" charset="-122"/>
            </a:endParaRPr>
          </a:p>
        </p:txBody>
      </p:sp>
      <p:sp>
        <p:nvSpPr>
          <p:cNvPr id="2" name="Rectangle 2"/>
          <p:cNvSpPr>
            <a:spLocks noGrp="1" noChangeArrowheads="1"/>
          </p:cNvSpPr>
          <p:nvPr>
            <p:ph type="title"/>
          </p:nvPr>
        </p:nvSpPr>
        <p:spPr bwMode="invGray">
          <a:xfrm>
            <a:off x="711200" y="228601"/>
            <a:ext cx="10972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4"/>
          <p:cNvSpPr>
            <a:spLocks noGrp="1" noChangeArrowheads="1"/>
          </p:cNvSpPr>
          <p:nvPr>
            <p:ph type="dt" sz="half" idx="2"/>
          </p:nvPr>
        </p:nvSpPr>
        <p:spPr bwMode="black">
          <a:xfrm>
            <a:off x="304800" y="6477000"/>
            <a:ext cx="3513667"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charset="-122"/>
              </a:defRPr>
            </a:lvl1pPr>
          </a:lstStyle>
          <a:p>
            <a:pPr fontAlgn="base">
              <a:spcBef>
                <a:spcPct val="0"/>
              </a:spcBef>
              <a:spcAft>
                <a:spcPct val="0"/>
              </a:spcAft>
              <a:defRPr/>
            </a:pPr>
            <a:r>
              <a:rPr lang="zh-CN" altLang="en-US">
                <a:solidFill>
                  <a:srgbClr val="2B166E"/>
                </a:solidFill>
              </a:rPr>
              <a:t>北京金源耀业医药科技有限公司</a:t>
            </a:r>
            <a:endParaRPr lang="en-US" altLang="zh-CN">
              <a:solidFill>
                <a:srgbClr val="2B166E"/>
              </a:solidFill>
            </a:endParaRPr>
          </a:p>
        </p:txBody>
      </p:sp>
      <p:sp>
        <p:nvSpPr>
          <p:cNvPr id="1117" name="Line 93"/>
          <p:cNvSpPr>
            <a:spLocks noChangeShapeType="1"/>
          </p:cNvSpPr>
          <p:nvPr/>
        </p:nvSpPr>
        <p:spPr bwMode="auto">
          <a:xfrm>
            <a:off x="406400" y="6508750"/>
            <a:ext cx="114808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zh-CN" altLang="en-US" sz="1800">
              <a:solidFill>
                <a:srgbClr val="2B166E"/>
              </a:solidFill>
              <a:latin typeface="Arial" charset="0"/>
              <a:ea typeface="宋体" panose="02010600030101010101" pitchFamily="2" charset="-122"/>
            </a:endParaRPr>
          </a:p>
        </p:txBody>
      </p:sp>
    </p:spTree>
    <p:extLst>
      <p:ext uri="{BB962C8B-B14F-4D97-AF65-F5344CB8AC3E}">
        <p14:creationId xmlns:p14="http://schemas.microsoft.com/office/powerpoint/2010/main" val="407407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p:txStyles>
    <p:titleStyle>
      <a:lvl1pPr algn="r" rtl="0" eaLnBrk="0" fontAlgn="base" hangingPunct="0">
        <a:spcBef>
          <a:spcPct val="0"/>
        </a:spcBef>
        <a:spcAft>
          <a:spcPct val="0"/>
        </a:spcAft>
        <a:defRPr sz="2400" b="1" i="1">
          <a:solidFill>
            <a:schemeClr val="bg1"/>
          </a:solidFill>
          <a:latin typeface="+mj-lt"/>
          <a:ea typeface="+mj-ea"/>
          <a:cs typeface="+mj-cs"/>
        </a:defRPr>
      </a:lvl1pPr>
      <a:lvl2pPr algn="r" rtl="0" eaLnBrk="0" fontAlgn="base" hangingPunct="0">
        <a:spcBef>
          <a:spcPct val="0"/>
        </a:spcBef>
        <a:spcAft>
          <a:spcPct val="0"/>
        </a:spcAft>
        <a:defRPr sz="2400" b="1" i="1">
          <a:solidFill>
            <a:schemeClr val="bg1"/>
          </a:solidFill>
          <a:latin typeface="Verdana" pitchFamily="34" charset="0"/>
        </a:defRPr>
      </a:lvl2pPr>
      <a:lvl3pPr algn="r" rtl="0" eaLnBrk="0" fontAlgn="base" hangingPunct="0">
        <a:spcBef>
          <a:spcPct val="0"/>
        </a:spcBef>
        <a:spcAft>
          <a:spcPct val="0"/>
        </a:spcAft>
        <a:defRPr sz="2400" b="1" i="1">
          <a:solidFill>
            <a:schemeClr val="bg1"/>
          </a:solidFill>
          <a:latin typeface="Verdana" pitchFamily="34" charset="0"/>
        </a:defRPr>
      </a:lvl3pPr>
      <a:lvl4pPr algn="r" rtl="0" eaLnBrk="0" fontAlgn="base" hangingPunct="0">
        <a:spcBef>
          <a:spcPct val="0"/>
        </a:spcBef>
        <a:spcAft>
          <a:spcPct val="0"/>
        </a:spcAft>
        <a:defRPr sz="2400" b="1" i="1">
          <a:solidFill>
            <a:schemeClr val="bg1"/>
          </a:solidFill>
          <a:latin typeface="Verdana" pitchFamily="34" charset="0"/>
        </a:defRPr>
      </a:lvl4pPr>
      <a:lvl5pPr algn="r" rtl="0" eaLnBrk="0" fontAlgn="base" hangingPunct="0">
        <a:spcBef>
          <a:spcPct val="0"/>
        </a:spcBef>
        <a:spcAft>
          <a:spcPct val="0"/>
        </a:spcAft>
        <a:defRPr sz="2400" b="1" i="1">
          <a:solidFill>
            <a:schemeClr val="bg1"/>
          </a:solidFill>
          <a:latin typeface="Verdana" pitchFamily="34" charset="0"/>
        </a:defRPr>
      </a:lvl5pPr>
      <a:lvl6pPr marL="457200" algn="r" rtl="0" eaLnBrk="1" fontAlgn="base" hangingPunct="1">
        <a:spcBef>
          <a:spcPct val="0"/>
        </a:spcBef>
        <a:spcAft>
          <a:spcPct val="0"/>
        </a:spcAft>
        <a:defRPr sz="3200" b="1">
          <a:solidFill>
            <a:schemeClr val="bg1"/>
          </a:solidFill>
          <a:latin typeface="Verdana" pitchFamily="34" charset="0"/>
        </a:defRPr>
      </a:lvl6pPr>
      <a:lvl7pPr marL="914400" algn="r" rtl="0" eaLnBrk="1" fontAlgn="base" hangingPunct="1">
        <a:spcBef>
          <a:spcPct val="0"/>
        </a:spcBef>
        <a:spcAft>
          <a:spcPct val="0"/>
        </a:spcAft>
        <a:defRPr sz="3200" b="1">
          <a:solidFill>
            <a:schemeClr val="bg1"/>
          </a:solidFill>
          <a:latin typeface="Verdana" pitchFamily="34" charset="0"/>
        </a:defRPr>
      </a:lvl7pPr>
      <a:lvl8pPr marL="1371600" algn="r" rtl="0" eaLnBrk="1" fontAlgn="base" hangingPunct="1">
        <a:spcBef>
          <a:spcPct val="0"/>
        </a:spcBef>
        <a:spcAft>
          <a:spcPct val="0"/>
        </a:spcAft>
        <a:defRPr sz="3200" b="1">
          <a:solidFill>
            <a:schemeClr val="bg1"/>
          </a:solidFill>
          <a:latin typeface="Verdana" pitchFamily="34" charset="0"/>
        </a:defRPr>
      </a:lvl8pPr>
      <a:lvl9pPr marL="1828800" algn="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Arial" charset="0"/>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11200" y="1447800"/>
            <a:ext cx="1092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black">
          <a:xfrm>
            <a:off x="8128000" y="6477000"/>
            <a:ext cx="37592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ea typeface="宋体" charset="-122"/>
              </a:defRPr>
            </a:lvl1pPr>
          </a:lstStyle>
          <a:p>
            <a:pPr fontAlgn="base">
              <a:spcBef>
                <a:spcPct val="0"/>
              </a:spcBef>
              <a:spcAft>
                <a:spcPct val="0"/>
              </a:spcAft>
              <a:defRPr/>
            </a:pPr>
            <a:endParaRPr lang="en-US" altLang="zh-CN">
              <a:solidFill>
                <a:srgbClr val="2B166E"/>
              </a:solidFill>
            </a:endParaRPr>
          </a:p>
        </p:txBody>
      </p:sp>
      <p:sp>
        <p:nvSpPr>
          <p:cNvPr id="1030" name="Rectangle 6"/>
          <p:cNvSpPr>
            <a:spLocks noGrp="1" noChangeArrowheads="1"/>
          </p:cNvSpPr>
          <p:nvPr>
            <p:ph type="sldNum" sz="quarter" idx="4"/>
          </p:nvPr>
        </p:nvSpPr>
        <p:spPr bwMode="black">
          <a:xfrm>
            <a:off x="4673600" y="6477000"/>
            <a:ext cx="2438400"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defRPr>
            </a:lvl1pPr>
          </a:lstStyle>
          <a:p>
            <a:pPr fontAlgn="base">
              <a:spcBef>
                <a:spcPct val="0"/>
              </a:spcBef>
              <a:spcAft>
                <a:spcPct val="0"/>
              </a:spcAft>
            </a:pPr>
            <a:fld id="{DFCCDEDC-536B-47CE-AB22-6916E78143FA}" type="slidenum">
              <a:rPr lang="en-US" altLang="zh-CN">
                <a:solidFill>
                  <a:srgbClr val="2B166E"/>
                </a:solidFill>
                <a:ea typeface="宋体" panose="02010600030101010101" pitchFamily="2" charset="-122"/>
              </a:rPr>
              <a:pPr fontAlgn="base">
                <a:spcBef>
                  <a:spcPct val="0"/>
                </a:spcBef>
                <a:spcAft>
                  <a:spcPct val="0"/>
                </a:spcAft>
              </a:pPr>
              <a:t>‹#›</a:t>
            </a:fld>
            <a:endParaRPr lang="en-US" altLang="zh-CN">
              <a:solidFill>
                <a:srgbClr val="2B166E"/>
              </a:solidFill>
              <a:ea typeface="宋体" panose="02010600030101010101" pitchFamily="2" charset="-122"/>
            </a:endParaRPr>
          </a:p>
        </p:txBody>
      </p:sp>
      <p:sp>
        <p:nvSpPr>
          <p:cNvPr id="2" name="Rectangle 2"/>
          <p:cNvSpPr>
            <a:spLocks noGrp="1" noChangeArrowheads="1"/>
          </p:cNvSpPr>
          <p:nvPr>
            <p:ph type="title"/>
          </p:nvPr>
        </p:nvSpPr>
        <p:spPr bwMode="invGray">
          <a:xfrm>
            <a:off x="711200" y="228601"/>
            <a:ext cx="10972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4"/>
          <p:cNvSpPr>
            <a:spLocks noGrp="1" noChangeArrowheads="1"/>
          </p:cNvSpPr>
          <p:nvPr>
            <p:ph type="dt" sz="half" idx="2"/>
          </p:nvPr>
        </p:nvSpPr>
        <p:spPr bwMode="black">
          <a:xfrm>
            <a:off x="304800" y="6477000"/>
            <a:ext cx="3513667"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charset="-122"/>
              </a:defRPr>
            </a:lvl1pPr>
          </a:lstStyle>
          <a:p>
            <a:pPr fontAlgn="base">
              <a:spcBef>
                <a:spcPct val="0"/>
              </a:spcBef>
              <a:spcAft>
                <a:spcPct val="0"/>
              </a:spcAft>
              <a:defRPr/>
            </a:pPr>
            <a:r>
              <a:rPr lang="zh-CN" altLang="en-US">
                <a:solidFill>
                  <a:srgbClr val="2B166E"/>
                </a:solidFill>
              </a:rPr>
              <a:t>北京金源耀业医药科技有限公司</a:t>
            </a:r>
            <a:endParaRPr lang="en-US" altLang="zh-CN">
              <a:solidFill>
                <a:srgbClr val="2B166E"/>
              </a:solidFill>
            </a:endParaRPr>
          </a:p>
        </p:txBody>
      </p:sp>
      <p:sp>
        <p:nvSpPr>
          <p:cNvPr id="1117" name="Line 93"/>
          <p:cNvSpPr>
            <a:spLocks noChangeShapeType="1"/>
          </p:cNvSpPr>
          <p:nvPr/>
        </p:nvSpPr>
        <p:spPr bwMode="auto">
          <a:xfrm>
            <a:off x="406400" y="6508750"/>
            <a:ext cx="114808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zh-CN" altLang="en-US" sz="1800">
              <a:solidFill>
                <a:srgbClr val="2B166E"/>
              </a:solidFill>
              <a:latin typeface="Arial" charset="0"/>
              <a:ea typeface="宋体" panose="02010600030101010101" pitchFamily="2" charset="-122"/>
            </a:endParaRPr>
          </a:p>
        </p:txBody>
      </p:sp>
    </p:spTree>
    <p:extLst>
      <p:ext uri="{BB962C8B-B14F-4D97-AF65-F5344CB8AC3E}">
        <p14:creationId xmlns:p14="http://schemas.microsoft.com/office/powerpoint/2010/main" val="4895228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p:txStyles>
    <p:titleStyle>
      <a:lvl1pPr algn="r" rtl="0" eaLnBrk="0" fontAlgn="base" hangingPunct="0">
        <a:spcBef>
          <a:spcPct val="0"/>
        </a:spcBef>
        <a:spcAft>
          <a:spcPct val="0"/>
        </a:spcAft>
        <a:defRPr sz="2400" b="1" i="1">
          <a:solidFill>
            <a:schemeClr val="bg1"/>
          </a:solidFill>
          <a:latin typeface="+mj-lt"/>
          <a:ea typeface="+mj-ea"/>
          <a:cs typeface="+mj-cs"/>
        </a:defRPr>
      </a:lvl1pPr>
      <a:lvl2pPr algn="r" rtl="0" eaLnBrk="0" fontAlgn="base" hangingPunct="0">
        <a:spcBef>
          <a:spcPct val="0"/>
        </a:spcBef>
        <a:spcAft>
          <a:spcPct val="0"/>
        </a:spcAft>
        <a:defRPr sz="2400" b="1" i="1">
          <a:solidFill>
            <a:schemeClr val="bg1"/>
          </a:solidFill>
          <a:latin typeface="Verdana" pitchFamily="34" charset="0"/>
        </a:defRPr>
      </a:lvl2pPr>
      <a:lvl3pPr algn="r" rtl="0" eaLnBrk="0" fontAlgn="base" hangingPunct="0">
        <a:spcBef>
          <a:spcPct val="0"/>
        </a:spcBef>
        <a:spcAft>
          <a:spcPct val="0"/>
        </a:spcAft>
        <a:defRPr sz="2400" b="1" i="1">
          <a:solidFill>
            <a:schemeClr val="bg1"/>
          </a:solidFill>
          <a:latin typeface="Verdana" pitchFamily="34" charset="0"/>
        </a:defRPr>
      </a:lvl3pPr>
      <a:lvl4pPr algn="r" rtl="0" eaLnBrk="0" fontAlgn="base" hangingPunct="0">
        <a:spcBef>
          <a:spcPct val="0"/>
        </a:spcBef>
        <a:spcAft>
          <a:spcPct val="0"/>
        </a:spcAft>
        <a:defRPr sz="2400" b="1" i="1">
          <a:solidFill>
            <a:schemeClr val="bg1"/>
          </a:solidFill>
          <a:latin typeface="Verdana" pitchFamily="34" charset="0"/>
        </a:defRPr>
      </a:lvl4pPr>
      <a:lvl5pPr algn="r" rtl="0" eaLnBrk="0" fontAlgn="base" hangingPunct="0">
        <a:spcBef>
          <a:spcPct val="0"/>
        </a:spcBef>
        <a:spcAft>
          <a:spcPct val="0"/>
        </a:spcAft>
        <a:defRPr sz="2400" b="1" i="1">
          <a:solidFill>
            <a:schemeClr val="bg1"/>
          </a:solidFill>
          <a:latin typeface="Verdana" pitchFamily="34" charset="0"/>
        </a:defRPr>
      </a:lvl5pPr>
      <a:lvl6pPr marL="457200" algn="r" rtl="0" eaLnBrk="1" fontAlgn="base" hangingPunct="1">
        <a:spcBef>
          <a:spcPct val="0"/>
        </a:spcBef>
        <a:spcAft>
          <a:spcPct val="0"/>
        </a:spcAft>
        <a:defRPr sz="3200" b="1">
          <a:solidFill>
            <a:schemeClr val="bg1"/>
          </a:solidFill>
          <a:latin typeface="Verdana" pitchFamily="34" charset="0"/>
        </a:defRPr>
      </a:lvl6pPr>
      <a:lvl7pPr marL="914400" algn="r" rtl="0" eaLnBrk="1" fontAlgn="base" hangingPunct="1">
        <a:spcBef>
          <a:spcPct val="0"/>
        </a:spcBef>
        <a:spcAft>
          <a:spcPct val="0"/>
        </a:spcAft>
        <a:defRPr sz="3200" b="1">
          <a:solidFill>
            <a:schemeClr val="bg1"/>
          </a:solidFill>
          <a:latin typeface="Verdana" pitchFamily="34" charset="0"/>
        </a:defRPr>
      </a:lvl7pPr>
      <a:lvl8pPr marL="1371600" algn="r" rtl="0" eaLnBrk="1" fontAlgn="base" hangingPunct="1">
        <a:spcBef>
          <a:spcPct val="0"/>
        </a:spcBef>
        <a:spcAft>
          <a:spcPct val="0"/>
        </a:spcAft>
        <a:defRPr sz="3200" b="1">
          <a:solidFill>
            <a:schemeClr val="bg1"/>
          </a:solidFill>
          <a:latin typeface="Verdana" pitchFamily="34" charset="0"/>
        </a:defRPr>
      </a:lvl8pPr>
      <a:lvl9pPr marL="1828800" algn="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Arial" charset="0"/>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09750" y="3643313"/>
            <a:ext cx="5257800" cy="1600200"/>
          </a:xfrm>
        </p:spPr>
        <p:txBody>
          <a:bodyPr/>
          <a:lstStyle/>
          <a:p>
            <a:pPr eaLnBrk="1" hangingPunct="1"/>
            <a:r>
              <a:rPr lang="zh-CN" altLang="en-US" sz="6600" dirty="0" smtClean="0">
                <a:latin typeface="Arial" panose="020B0604020202020204" pitchFamily="34" charset="0"/>
                <a:ea typeface="宋体" panose="02010600030101010101" pitchFamily="2" charset="-122"/>
              </a:rPr>
              <a:t>中网科技</a:t>
            </a:r>
            <a:endParaRPr lang="en-US" altLang="zh-CN" sz="6600" dirty="0">
              <a:latin typeface="Arial" panose="020B0604020202020204" pitchFamily="34" charset="0"/>
              <a:ea typeface="宋体" panose="02010600030101010101" pitchFamily="2" charset="-122"/>
            </a:endParaRPr>
          </a:p>
        </p:txBody>
      </p:sp>
      <p:sp>
        <p:nvSpPr>
          <p:cNvPr id="2064" name="Text Box 16"/>
          <p:cNvSpPr txBox="1">
            <a:spLocks noChangeArrowheads="1"/>
          </p:cNvSpPr>
          <p:nvPr/>
        </p:nvSpPr>
        <p:spPr bwMode="auto">
          <a:xfrm>
            <a:off x="1952625" y="3071814"/>
            <a:ext cx="2242922" cy="707886"/>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zh-CN" altLang="en-US" sz="4000" b="1" dirty="0">
                <a:solidFill>
                  <a:srgbClr val="FFFFFF"/>
                </a:solidFill>
                <a:ea typeface="宋体" charset="-122"/>
              </a:rPr>
              <a:t>欢迎</a:t>
            </a:r>
            <a:r>
              <a:rPr lang="zh-CN" altLang="en-US" sz="4000" b="1" dirty="0" smtClean="0">
                <a:solidFill>
                  <a:srgbClr val="FFFFFF"/>
                </a:solidFill>
                <a:ea typeface="宋体" charset="-122"/>
              </a:rPr>
              <a:t>加入</a:t>
            </a:r>
            <a:endParaRPr lang="en-US" altLang="zh-CN" sz="4000" b="1" dirty="0">
              <a:solidFill>
                <a:srgbClr val="FFFFFF"/>
              </a:solidFill>
              <a:ea typeface="宋体"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1" y="0"/>
            <a:ext cx="2395539" cy="798513"/>
          </a:xfrm>
          <a:prstGeom prst="rect">
            <a:avLst/>
          </a:prstGeom>
        </p:spPr>
      </p:pic>
    </p:spTree>
    <p:extLst>
      <p:ext uri="{BB962C8B-B14F-4D97-AF65-F5344CB8AC3E}">
        <p14:creationId xmlns:p14="http://schemas.microsoft.com/office/powerpoint/2010/main" val="370176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579212" cy="563563"/>
          </a:xfrm>
        </p:spPr>
        <p:txBody>
          <a:bodyPr/>
          <a:lstStyle/>
          <a:p>
            <a:pPr eaLnBrk="1" hangingPunct="1"/>
            <a:r>
              <a:rPr lang="zh-CN" altLang="en-US" dirty="0"/>
              <a:t>责任制度篇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1421427" y="2986756"/>
            <a:ext cx="1991251" cy="523220"/>
          </a:xfrm>
          <a:prstGeom prst="rect">
            <a:avLst/>
          </a:prstGeom>
        </p:spPr>
        <p:txBody>
          <a:bodyPr wrap="none">
            <a:spAutoFit/>
          </a:bodyPr>
          <a:lstStyle/>
          <a:p>
            <a:r>
              <a:rPr lang="zh-CN" altLang="en-US" sz="2800" b="1" dirty="0" smtClean="0"/>
              <a:t>招 揽 生 意</a:t>
            </a:r>
            <a:endParaRPr lang="zh-CN" altLang="en-US" sz="2800" b="1" dirty="0"/>
          </a:p>
        </p:txBody>
      </p:sp>
      <p:sp>
        <p:nvSpPr>
          <p:cNvPr id="3" name="文本框 2"/>
          <p:cNvSpPr txBox="1"/>
          <p:nvPr/>
        </p:nvSpPr>
        <p:spPr>
          <a:xfrm>
            <a:off x="1837502" y="2586646"/>
            <a:ext cx="1159099" cy="1323439"/>
          </a:xfrm>
          <a:prstGeom prst="rect">
            <a:avLst/>
          </a:prstGeom>
          <a:noFill/>
        </p:spPr>
        <p:txBody>
          <a:bodyPr wrap="square" rtlCol="0">
            <a:spAutoFit/>
          </a:bodyPr>
          <a:lstStyle/>
          <a:p>
            <a:r>
              <a:rPr lang="en-US" altLang="zh-CN" sz="8000" b="1" dirty="0" smtClean="0">
                <a:solidFill>
                  <a:schemeClr val="accent2"/>
                </a:solidFill>
              </a:rPr>
              <a:t>×</a:t>
            </a:r>
            <a:endParaRPr lang="zh-CN" altLang="en-US" sz="8000" b="1" dirty="0">
              <a:solidFill>
                <a:schemeClr val="accent2"/>
              </a:solidFill>
            </a:endParaRPr>
          </a:p>
        </p:txBody>
      </p:sp>
      <p:sp>
        <p:nvSpPr>
          <p:cNvPr id="4" name="矩形 3"/>
          <p:cNvSpPr/>
          <p:nvPr/>
        </p:nvSpPr>
        <p:spPr>
          <a:xfrm>
            <a:off x="4477555" y="2586646"/>
            <a:ext cx="6096000" cy="1477328"/>
          </a:xfrm>
          <a:prstGeom prst="rect">
            <a:avLst/>
          </a:prstGeom>
        </p:spPr>
        <p:txBody>
          <a:bodyPr>
            <a:spAutoFit/>
          </a:bodyPr>
          <a:lstStyle/>
          <a:p>
            <a:pPr marL="342900" indent="-342900">
              <a:buAutoNum type="arabicPeriod"/>
            </a:pPr>
            <a:r>
              <a:rPr lang="zh-CN" altLang="en-US" dirty="0" smtClean="0"/>
              <a:t>不得</a:t>
            </a:r>
            <a:r>
              <a:rPr lang="zh-CN" altLang="en-US" dirty="0"/>
              <a:t>在办公及与工作有关环境中乞讨、募捐或散发与</a:t>
            </a:r>
            <a:r>
              <a:rPr lang="zh-CN" altLang="en-US" dirty="0" smtClean="0"/>
              <a:t>中</a:t>
            </a:r>
            <a:endParaRPr lang="en-US" altLang="zh-CN" dirty="0" smtClean="0"/>
          </a:p>
          <a:p>
            <a:r>
              <a:rPr lang="en-US" altLang="zh-CN" dirty="0"/>
              <a:t> </a:t>
            </a:r>
            <a:r>
              <a:rPr lang="en-US" altLang="zh-CN" dirty="0" smtClean="0"/>
              <a:t>   </a:t>
            </a:r>
            <a:r>
              <a:rPr lang="zh-CN" altLang="en-US" dirty="0" smtClean="0"/>
              <a:t>网</a:t>
            </a:r>
            <a:r>
              <a:rPr lang="zh-CN" altLang="en-US" dirty="0"/>
              <a:t>无关的文件；</a:t>
            </a:r>
          </a:p>
          <a:p>
            <a:endParaRPr lang="zh-CN" altLang="en-US" dirty="0"/>
          </a:p>
          <a:p>
            <a:r>
              <a:rPr lang="en-US" altLang="zh-CN" dirty="0" smtClean="0"/>
              <a:t>2. </a:t>
            </a:r>
            <a:r>
              <a:rPr lang="zh-CN" altLang="en-US" dirty="0" smtClean="0"/>
              <a:t>任何</a:t>
            </a:r>
            <a:r>
              <a:rPr lang="zh-CN" altLang="en-US" dirty="0"/>
              <a:t>人不可利用办公室及与工作有关环境中进行任何</a:t>
            </a:r>
            <a:r>
              <a:rPr lang="zh-CN" altLang="en-US" dirty="0" smtClean="0"/>
              <a:t>与</a:t>
            </a:r>
            <a:endParaRPr lang="en-US" altLang="zh-CN" dirty="0" smtClean="0"/>
          </a:p>
          <a:p>
            <a:r>
              <a:rPr lang="en-US" altLang="zh-CN" dirty="0"/>
              <a:t> </a:t>
            </a:r>
            <a:r>
              <a:rPr lang="en-US" altLang="zh-CN" dirty="0" smtClean="0"/>
              <a:t>   </a:t>
            </a:r>
            <a:r>
              <a:rPr lang="zh-CN" altLang="en-US" dirty="0" smtClean="0"/>
              <a:t>中</a:t>
            </a:r>
            <a:r>
              <a:rPr lang="zh-CN" altLang="en-US" dirty="0"/>
              <a:t>网无关的商业</a:t>
            </a:r>
            <a:r>
              <a:rPr lang="zh-CN" altLang="en-US" dirty="0" smtClean="0"/>
              <a:t>活动</a:t>
            </a:r>
            <a:r>
              <a:rPr lang="zh-CN" altLang="en-US" dirty="0"/>
              <a:t>。</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1177" y="0"/>
            <a:ext cx="2395539" cy="798513"/>
          </a:xfrm>
          <a:prstGeom prst="rect">
            <a:avLst/>
          </a:prstGeom>
        </p:spPr>
      </p:pic>
    </p:spTree>
    <p:extLst>
      <p:ext uri="{BB962C8B-B14F-4D97-AF65-F5344CB8AC3E}">
        <p14:creationId xmlns:p14="http://schemas.microsoft.com/office/powerpoint/2010/main" val="183014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524621" cy="563563"/>
          </a:xfrm>
        </p:spPr>
        <p:txBody>
          <a:bodyPr/>
          <a:lstStyle/>
          <a:p>
            <a:pPr eaLnBrk="1" hangingPunct="1"/>
            <a:r>
              <a:rPr lang="zh-CN" altLang="en-US" dirty="0"/>
              <a:t>责任制度篇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1421427" y="2986756"/>
            <a:ext cx="1991251" cy="523220"/>
          </a:xfrm>
          <a:prstGeom prst="rect">
            <a:avLst/>
          </a:prstGeom>
        </p:spPr>
        <p:txBody>
          <a:bodyPr wrap="none">
            <a:spAutoFit/>
          </a:bodyPr>
          <a:lstStyle/>
          <a:p>
            <a:r>
              <a:rPr lang="zh-CN" altLang="en-US" sz="2800" b="1" dirty="0" smtClean="0"/>
              <a:t>礼 品 利 益</a:t>
            </a:r>
            <a:endParaRPr lang="zh-CN" altLang="en-US" sz="2800" b="1" dirty="0"/>
          </a:p>
        </p:txBody>
      </p:sp>
      <p:sp>
        <p:nvSpPr>
          <p:cNvPr id="3" name="文本框 2"/>
          <p:cNvSpPr txBox="1"/>
          <p:nvPr/>
        </p:nvSpPr>
        <p:spPr>
          <a:xfrm>
            <a:off x="1837502" y="2580896"/>
            <a:ext cx="1159099" cy="1323439"/>
          </a:xfrm>
          <a:prstGeom prst="rect">
            <a:avLst/>
          </a:prstGeom>
          <a:noFill/>
        </p:spPr>
        <p:txBody>
          <a:bodyPr wrap="square" rtlCol="0">
            <a:spAutoFit/>
          </a:bodyPr>
          <a:lstStyle/>
          <a:p>
            <a:r>
              <a:rPr lang="en-US" altLang="zh-CN" sz="8000" b="1" dirty="0" smtClean="0">
                <a:solidFill>
                  <a:schemeClr val="accent2"/>
                </a:solidFill>
              </a:rPr>
              <a:t>×</a:t>
            </a:r>
            <a:endParaRPr lang="zh-CN" altLang="en-US" sz="8000" b="1" dirty="0">
              <a:solidFill>
                <a:schemeClr val="accent2"/>
              </a:solidFill>
            </a:endParaRPr>
          </a:p>
        </p:txBody>
      </p:sp>
      <p:sp>
        <p:nvSpPr>
          <p:cNvPr id="4" name="矩形 3"/>
          <p:cNvSpPr/>
          <p:nvPr/>
        </p:nvSpPr>
        <p:spPr>
          <a:xfrm>
            <a:off x="4477555" y="2586646"/>
            <a:ext cx="6096000" cy="2031325"/>
          </a:xfrm>
          <a:prstGeom prst="rect">
            <a:avLst/>
          </a:prstGeom>
        </p:spPr>
        <p:txBody>
          <a:bodyPr>
            <a:spAutoFit/>
          </a:bodyPr>
          <a:lstStyle/>
          <a:p>
            <a:pPr marL="285750" indent="-285750">
              <a:lnSpc>
                <a:spcPct val="150000"/>
              </a:lnSpc>
              <a:buFont typeface="Wingdings" panose="05000000000000000000" pitchFamily="2" charset="2"/>
              <a:buChar char="Ø"/>
            </a:pPr>
            <a:r>
              <a:rPr lang="zh-CN" altLang="zh-CN" dirty="0">
                <a:latin typeface="+mn-ea"/>
              </a:rPr>
              <a:t>应拒绝接受任何馈赠并主动向有关部门</a:t>
            </a:r>
            <a:r>
              <a:rPr lang="zh-CN" altLang="zh-CN" dirty="0" smtClean="0">
                <a:latin typeface="+mn-ea"/>
              </a:rPr>
              <a:t>反应</a:t>
            </a:r>
            <a:r>
              <a:rPr lang="zh-CN" altLang="en-US" dirty="0" smtClean="0">
                <a:latin typeface="+mn-ea"/>
              </a:rPr>
              <a:t>；</a:t>
            </a:r>
            <a:endParaRPr lang="en-US" altLang="zh-CN" dirty="0" smtClean="0">
              <a:latin typeface="+mn-ea"/>
            </a:endParaRPr>
          </a:p>
          <a:p>
            <a:pPr marL="285750" indent="-285750">
              <a:lnSpc>
                <a:spcPct val="150000"/>
              </a:lnSpc>
              <a:buFont typeface="Wingdings" panose="05000000000000000000" pitchFamily="2" charset="2"/>
              <a:buChar char="Ø"/>
            </a:pPr>
            <a:endParaRPr lang="en-US" altLang="zh-CN" dirty="0">
              <a:latin typeface="+mn-ea"/>
            </a:endParaRPr>
          </a:p>
          <a:p>
            <a:pPr marL="285750" indent="-285750">
              <a:lnSpc>
                <a:spcPct val="150000"/>
              </a:lnSpc>
              <a:buFont typeface="Wingdings" panose="05000000000000000000" pitchFamily="2" charset="2"/>
              <a:buChar char="Ø"/>
            </a:pPr>
            <a:r>
              <a:rPr lang="zh-CN" altLang="zh-CN" dirty="0" smtClean="0">
                <a:latin typeface="+mn-ea"/>
              </a:rPr>
              <a:t>难以</a:t>
            </a:r>
            <a:r>
              <a:rPr lang="zh-CN" altLang="zh-CN" dirty="0">
                <a:latin typeface="+mn-ea"/>
              </a:rPr>
              <a:t>拒绝的应于</a:t>
            </a:r>
            <a:r>
              <a:rPr lang="en-US" altLang="zh-CN" dirty="0">
                <a:latin typeface="+mn-ea"/>
              </a:rPr>
              <a:t>24</a:t>
            </a:r>
            <a:r>
              <a:rPr lang="zh-CN" altLang="zh-CN" dirty="0" smtClean="0">
                <a:latin typeface="+mn-ea"/>
              </a:rPr>
              <a:t>小时</a:t>
            </a:r>
            <a:r>
              <a:rPr lang="zh-CN" altLang="zh-CN" dirty="0">
                <a:latin typeface="+mn-ea"/>
              </a:rPr>
              <a:t>内上缴至公司，以避免商业贿赂的发生。</a:t>
            </a:r>
            <a:endParaRPr lang="zh-CN" altLang="en-US" dirty="0">
              <a:latin typeface="+mn-ea"/>
            </a:endParaRPr>
          </a:p>
          <a:p>
            <a:endParaRPr lang="zh-CN" altLang="en-US" dirty="0"/>
          </a:p>
        </p:txBody>
      </p:sp>
      <p:pic>
        <p:nvPicPr>
          <p:cNvPr id="1028" name="Picture 4" descr="http://img.taopic.com/uploads/allimg/111215/2028-111215135138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263" y="3983579"/>
            <a:ext cx="3238499" cy="2428874"/>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274" y="-6349"/>
            <a:ext cx="2395539" cy="798513"/>
          </a:xfrm>
          <a:prstGeom prst="rect">
            <a:avLst/>
          </a:prstGeom>
        </p:spPr>
      </p:pic>
    </p:spTree>
    <p:extLst>
      <p:ext uri="{BB962C8B-B14F-4D97-AF65-F5344CB8AC3E}">
        <p14:creationId xmlns:p14="http://schemas.microsoft.com/office/powerpoint/2010/main" val="41402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57808" y="222796"/>
            <a:ext cx="9783928" cy="563563"/>
          </a:xfrm>
        </p:spPr>
        <p:txBody>
          <a:bodyPr/>
          <a:lstStyle/>
          <a:p>
            <a:pPr eaLnBrk="1" hangingPunct="1"/>
            <a:r>
              <a:rPr lang="zh-CN" altLang="en-US" dirty="0"/>
              <a:t>责任制度篇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1285349" y="2016285"/>
            <a:ext cx="1991251" cy="523220"/>
          </a:xfrm>
          <a:prstGeom prst="rect">
            <a:avLst/>
          </a:prstGeom>
        </p:spPr>
        <p:txBody>
          <a:bodyPr wrap="none">
            <a:spAutoFit/>
          </a:bodyPr>
          <a:lstStyle/>
          <a:p>
            <a:r>
              <a:rPr lang="zh-CN" altLang="en-US" sz="2800" b="1" dirty="0" smtClean="0"/>
              <a:t>利 益 冲 突</a:t>
            </a:r>
            <a:endParaRPr lang="zh-CN" altLang="en-US" sz="2800" b="1" dirty="0"/>
          </a:p>
        </p:txBody>
      </p:sp>
      <p:cxnSp>
        <p:nvCxnSpPr>
          <p:cNvPr id="7" name="直接连接符 6"/>
          <p:cNvCxnSpPr/>
          <p:nvPr/>
        </p:nvCxnSpPr>
        <p:spPr>
          <a:xfrm flipV="1">
            <a:off x="1639791" y="1853433"/>
            <a:ext cx="1068947" cy="71526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a:off x="1682602" y="2016285"/>
            <a:ext cx="1081825" cy="579549"/>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0" name="矩形 9"/>
          <p:cNvSpPr/>
          <p:nvPr/>
        </p:nvSpPr>
        <p:spPr>
          <a:xfrm>
            <a:off x="4245736" y="1731188"/>
            <a:ext cx="6096000" cy="959750"/>
          </a:xfrm>
          <a:prstGeom prst="rect">
            <a:avLst/>
          </a:prstGeom>
        </p:spPr>
        <p:txBody>
          <a:bodyPr>
            <a:spAutoFit/>
          </a:bodyPr>
          <a:lstStyle/>
          <a:p>
            <a:pPr>
              <a:lnSpc>
                <a:spcPct val="150000"/>
              </a:lnSpc>
            </a:pPr>
            <a:r>
              <a:rPr lang="zh-CN" altLang="en-US" sz="2000" dirty="0"/>
              <a:t>非经公司同意</a:t>
            </a:r>
            <a:r>
              <a:rPr lang="zh-CN" altLang="en-US" sz="2000" dirty="0" smtClean="0"/>
              <a:t>，不能</a:t>
            </a:r>
            <a:r>
              <a:rPr lang="zh-CN" altLang="en-US" sz="2000" dirty="0"/>
              <a:t>参与</a:t>
            </a:r>
            <a:r>
              <a:rPr lang="zh-CN" altLang="en-US" sz="2000" dirty="0" smtClean="0"/>
              <a:t>与职业</a:t>
            </a:r>
            <a:r>
              <a:rPr lang="zh-CN" altLang="en-US" sz="2000" dirty="0"/>
              <a:t>有冲突的工作和业务，不可与中网客户及供应商做生意或企图发生商业关系。</a:t>
            </a:r>
          </a:p>
        </p:txBody>
      </p:sp>
      <p:pic>
        <p:nvPicPr>
          <p:cNvPr id="11" name="图片 10"/>
          <p:cNvPicPr>
            <a:picLocks noChangeAspect="1"/>
          </p:cNvPicPr>
          <p:nvPr/>
        </p:nvPicPr>
        <p:blipFill>
          <a:blip r:embed="rId2"/>
          <a:stretch>
            <a:fillRect/>
          </a:stretch>
        </p:blipFill>
        <p:spPr>
          <a:xfrm>
            <a:off x="5714378" y="3202046"/>
            <a:ext cx="2972650" cy="2229488"/>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177" y="61004"/>
            <a:ext cx="2395539" cy="798513"/>
          </a:xfrm>
          <a:prstGeom prst="rect">
            <a:avLst/>
          </a:prstGeom>
        </p:spPr>
      </p:pic>
    </p:spTree>
    <p:extLst>
      <p:ext uri="{BB962C8B-B14F-4D97-AF65-F5344CB8AC3E}">
        <p14:creationId xmlns:p14="http://schemas.microsoft.com/office/powerpoint/2010/main" val="28267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7301" y="234950"/>
            <a:ext cx="9633803" cy="563563"/>
          </a:xfrm>
        </p:spPr>
        <p:txBody>
          <a:bodyPr/>
          <a:lstStyle/>
          <a:p>
            <a:pPr eaLnBrk="1" hangingPunct="1"/>
            <a:r>
              <a:rPr lang="zh-CN" altLang="en-US" dirty="0"/>
              <a:t>责任制度篇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3" name="矩形 2"/>
          <p:cNvSpPr/>
          <p:nvPr/>
        </p:nvSpPr>
        <p:spPr>
          <a:xfrm>
            <a:off x="948743" y="2577802"/>
            <a:ext cx="6096000" cy="1231106"/>
          </a:xfrm>
          <a:prstGeom prst="rect">
            <a:avLst/>
          </a:prstGeom>
        </p:spPr>
        <p:txBody>
          <a:bodyPr>
            <a:spAutoFit/>
          </a:bodyPr>
          <a:lstStyle/>
          <a:p>
            <a:r>
              <a:rPr lang="zh-CN" altLang="en-US" sz="2800" b="1" dirty="0">
                <a:solidFill>
                  <a:schemeClr val="accent2"/>
                </a:solidFill>
              </a:rPr>
              <a:t>工作职位</a:t>
            </a:r>
            <a:r>
              <a:rPr lang="zh-CN" altLang="en-US" sz="2800" b="1" dirty="0" smtClean="0">
                <a:solidFill>
                  <a:schemeClr val="accent2"/>
                </a:solidFill>
              </a:rPr>
              <a:t>变动</a:t>
            </a:r>
            <a:endParaRPr lang="en-US" altLang="zh-CN" sz="2800" b="1" dirty="0" smtClean="0">
              <a:solidFill>
                <a:schemeClr val="accent2"/>
              </a:solidFill>
            </a:endParaRPr>
          </a:p>
          <a:p>
            <a:endParaRPr lang="zh-CN" altLang="en-US" sz="2800" b="1" dirty="0">
              <a:solidFill>
                <a:schemeClr val="accent2"/>
              </a:solidFill>
            </a:endParaRPr>
          </a:p>
          <a:p>
            <a:r>
              <a:rPr lang="zh-CN" altLang="en-US" dirty="0" smtClean="0"/>
              <a:t>         若有业务</a:t>
            </a:r>
            <a:r>
              <a:rPr lang="zh-CN" altLang="en-US" dirty="0"/>
              <a:t>需要，需要工作伙伴配合进行职位变动。</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1" y="30766"/>
            <a:ext cx="2395539" cy="798513"/>
          </a:xfrm>
          <a:prstGeom prst="rect">
            <a:avLst/>
          </a:prstGeom>
        </p:spPr>
      </p:pic>
    </p:spTree>
    <p:extLst>
      <p:ext uri="{BB962C8B-B14F-4D97-AF65-F5344CB8AC3E}">
        <p14:creationId xmlns:p14="http://schemas.microsoft.com/office/powerpoint/2010/main" val="3752030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702042" cy="563563"/>
          </a:xfrm>
        </p:spPr>
        <p:txBody>
          <a:bodyPr/>
          <a:lstStyle/>
          <a:p>
            <a:r>
              <a:rPr lang="zh-CN" altLang="en-US" dirty="0"/>
              <a:t>日常规范篇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4" name="AutoShape 9"/>
          <p:cNvSpPr>
            <a:spLocks noChangeArrowheads="1"/>
          </p:cNvSpPr>
          <p:nvPr/>
        </p:nvSpPr>
        <p:spPr bwMode="gray">
          <a:xfrm>
            <a:off x="3381375" y="2693988"/>
            <a:ext cx="755605" cy="653838"/>
          </a:xfrm>
          <a:prstGeom prst="hexagon">
            <a:avLst>
              <a:gd name="adj" fmla="val 28916"/>
              <a:gd name="vf" fmla="val 1154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5" name="Line 14"/>
          <p:cNvSpPr>
            <a:spLocks noChangeShapeType="1"/>
          </p:cNvSpPr>
          <p:nvPr/>
        </p:nvSpPr>
        <p:spPr bwMode="auto">
          <a:xfrm>
            <a:off x="3990975" y="3303588"/>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6" name="Text Box 15"/>
          <p:cNvSpPr txBox="1">
            <a:spLocks noChangeArrowheads="1"/>
          </p:cNvSpPr>
          <p:nvPr/>
        </p:nvSpPr>
        <p:spPr bwMode="auto">
          <a:xfrm>
            <a:off x="4981575" y="2770188"/>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a:solidFill>
                  <a:srgbClr val="003366"/>
                </a:solidFill>
              </a:rPr>
              <a:t>日常规范篇</a:t>
            </a:r>
            <a:endParaRPr lang="en-US" altLang="zh-CN" sz="2400" b="1" dirty="0">
              <a:solidFill>
                <a:srgbClr val="003366"/>
              </a:solidFill>
            </a:endParaRPr>
          </a:p>
        </p:txBody>
      </p:sp>
      <p:sp>
        <p:nvSpPr>
          <p:cNvPr id="7" name="Text Box 16"/>
          <p:cNvSpPr txBox="1">
            <a:spLocks noChangeArrowheads="1"/>
          </p:cNvSpPr>
          <p:nvPr/>
        </p:nvSpPr>
        <p:spPr bwMode="gray">
          <a:xfrm>
            <a:off x="3578225" y="27924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b="1" dirty="0" smtClean="0">
                <a:solidFill>
                  <a:srgbClr val="FFFFFF"/>
                </a:solidFill>
              </a:rPr>
              <a:t>3</a:t>
            </a:r>
            <a:endParaRPr lang="en-US" altLang="zh-CN" sz="2400" b="1" dirty="0">
              <a:solidFill>
                <a:srgbClr val="FFFFFF"/>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1304" y="69852"/>
            <a:ext cx="2166936" cy="722312"/>
          </a:xfrm>
          <a:prstGeom prst="rect">
            <a:avLst/>
          </a:prstGeom>
        </p:spPr>
      </p:pic>
    </p:spTree>
    <p:extLst>
      <p:ext uri="{BB962C8B-B14F-4D97-AF65-F5344CB8AC3E}">
        <p14:creationId xmlns:p14="http://schemas.microsoft.com/office/powerpoint/2010/main" val="3203646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647451" cy="563563"/>
          </a:xfrm>
        </p:spPr>
        <p:txBody>
          <a:bodyPr/>
          <a:lstStyle/>
          <a:p>
            <a:pPr eaLnBrk="1" hangingPunct="1"/>
            <a:r>
              <a:rPr lang="zh-CN" altLang="en-US" dirty="0"/>
              <a:t>日常规范篇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1193274" y="2098115"/>
            <a:ext cx="1991251" cy="523220"/>
          </a:xfrm>
          <a:prstGeom prst="rect">
            <a:avLst/>
          </a:prstGeom>
        </p:spPr>
        <p:txBody>
          <a:bodyPr wrap="none">
            <a:spAutoFit/>
          </a:bodyPr>
          <a:lstStyle/>
          <a:p>
            <a:r>
              <a:rPr lang="zh-CN" altLang="zh-CN" sz="2800" b="1" dirty="0" smtClean="0">
                <a:solidFill>
                  <a:schemeClr val="accent2">
                    <a:lumMod val="75000"/>
                  </a:schemeClr>
                </a:solidFill>
              </a:rPr>
              <a:t>健</a:t>
            </a:r>
            <a:r>
              <a:rPr lang="en-US" altLang="zh-CN" sz="2800" b="1" dirty="0" smtClean="0">
                <a:solidFill>
                  <a:schemeClr val="accent2">
                    <a:lumMod val="75000"/>
                  </a:schemeClr>
                </a:solidFill>
              </a:rPr>
              <a:t> </a:t>
            </a:r>
            <a:r>
              <a:rPr lang="zh-CN" altLang="zh-CN" sz="2800" b="1" dirty="0" smtClean="0">
                <a:solidFill>
                  <a:schemeClr val="accent2">
                    <a:lumMod val="75000"/>
                  </a:schemeClr>
                </a:solidFill>
              </a:rPr>
              <a:t>康</a:t>
            </a:r>
            <a:r>
              <a:rPr lang="en-US" altLang="zh-CN" sz="2800" b="1" dirty="0" smtClean="0">
                <a:solidFill>
                  <a:schemeClr val="accent2">
                    <a:lumMod val="75000"/>
                  </a:schemeClr>
                </a:solidFill>
              </a:rPr>
              <a:t> </a:t>
            </a:r>
            <a:r>
              <a:rPr lang="zh-CN" altLang="zh-CN" sz="2800" b="1" dirty="0" smtClean="0">
                <a:solidFill>
                  <a:schemeClr val="accent2">
                    <a:lumMod val="75000"/>
                  </a:schemeClr>
                </a:solidFill>
              </a:rPr>
              <a:t>政</a:t>
            </a:r>
            <a:r>
              <a:rPr lang="en-US" altLang="zh-CN" sz="2800" b="1" dirty="0" smtClean="0">
                <a:solidFill>
                  <a:schemeClr val="accent2">
                    <a:lumMod val="75000"/>
                  </a:schemeClr>
                </a:solidFill>
              </a:rPr>
              <a:t> </a:t>
            </a:r>
            <a:r>
              <a:rPr lang="zh-CN" altLang="zh-CN" sz="2800" b="1" dirty="0" smtClean="0">
                <a:solidFill>
                  <a:schemeClr val="accent2">
                    <a:lumMod val="75000"/>
                  </a:schemeClr>
                </a:solidFill>
              </a:rPr>
              <a:t>策</a:t>
            </a:r>
            <a:endParaRPr lang="zh-CN" altLang="en-US" sz="2800" dirty="0">
              <a:solidFill>
                <a:schemeClr val="accent2">
                  <a:lumMod val="75000"/>
                </a:schemeClr>
              </a:solidFill>
            </a:endParaRPr>
          </a:p>
        </p:txBody>
      </p:sp>
      <p:sp>
        <p:nvSpPr>
          <p:cNvPr id="3" name="矩形 2"/>
          <p:cNvSpPr/>
          <p:nvPr/>
        </p:nvSpPr>
        <p:spPr>
          <a:xfrm>
            <a:off x="1772991" y="3200853"/>
            <a:ext cx="7474040" cy="1938992"/>
          </a:xfrm>
          <a:prstGeom prst="rect">
            <a:avLst/>
          </a:prstGeom>
        </p:spPr>
        <p:txBody>
          <a:bodyPr wrap="square">
            <a:spAutoFit/>
          </a:bodyPr>
          <a:lstStyle/>
          <a:p>
            <a:pPr marL="342900" lvl="0" indent="-342900">
              <a:buFont typeface="Wingdings" panose="05000000000000000000" pitchFamily="2" charset="2"/>
              <a:buChar char="p"/>
            </a:pPr>
            <a:r>
              <a:rPr lang="en-US" altLang="zh-CN" sz="2400" dirty="0">
                <a:latin typeface="+mn-ea"/>
              </a:rPr>
              <a:t> </a:t>
            </a:r>
            <a:r>
              <a:rPr lang="en-US" altLang="zh-CN" sz="2400" dirty="0" smtClean="0">
                <a:latin typeface="+mn-ea"/>
              </a:rPr>
              <a:t> </a:t>
            </a:r>
            <a:r>
              <a:rPr lang="zh-CN" altLang="zh-CN" sz="2400" dirty="0" smtClean="0">
                <a:latin typeface="+mn-ea"/>
              </a:rPr>
              <a:t>健康</a:t>
            </a:r>
            <a:r>
              <a:rPr lang="zh-CN" altLang="zh-CN" sz="2400" dirty="0">
                <a:latin typeface="+mn-ea"/>
              </a:rPr>
              <a:t>与安全</a:t>
            </a:r>
            <a:endParaRPr lang="en-US" altLang="zh-CN" sz="2400" dirty="0">
              <a:latin typeface="+mn-ea"/>
            </a:endParaRPr>
          </a:p>
          <a:p>
            <a:pPr lvl="0">
              <a:buFont typeface="Wingdings" panose="05000000000000000000" pitchFamily="2" charset="2"/>
              <a:buChar char="l"/>
            </a:pPr>
            <a:endParaRPr lang="zh-CN" altLang="zh-CN" sz="2400" dirty="0">
              <a:latin typeface="+mn-ea"/>
            </a:endParaRPr>
          </a:p>
          <a:p>
            <a:pPr marL="342900" lvl="0" indent="-342900">
              <a:buFont typeface="Wingdings" panose="05000000000000000000" pitchFamily="2" charset="2"/>
              <a:buChar char="p"/>
            </a:pPr>
            <a:r>
              <a:rPr lang="en-US" altLang="zh-CN" sz="2400" dirty="0">
                <a:latin typeface="+mn-ea"/>
              </a:rPr>
              <a:t> </a:t>
            </a:r>
            <a:r>
              <a:rPr lang="en-US" altLang="zh-CN" sz="2400" dirty="0" smtClean="0">
                <a:latin typeface="+mn-ea"/>
              </a:rPr>
              <a:t> </a:t>
            </a:r>
            <a:r>
              <a:rPr lang="zh-CN" altLang="zh-CN" sz="2400" dirty="0" smtClean="0">
                <a:latin typeface="+mn-ea"/>
              </a:rPr>
              <a:t>体检</a:t>
            </a:r>
            <a:r>
              <a:rPr lang="en-US" altLang="zh-CN" sz="2400" dirty="0" smtClean="0">
                <a:latin typeface="+mn-ea"/>
              </a:rPr>
              <a:t> </a:t>
            </a:r>
            <a:r>
              <a:rPr lang="zh-CN" altLang="en-US" sz="2400" dirty="0" smtClean="0">
                <a:latin typeface="+mn-ea"/>
              </a:rPr>
              <a:t>： 入职体检</a:t>
            </a:r>
            <a:endParaRPr lang="en-US" altLang="zh-CN" sz="2400" dirty="0">
              <a:latin typeface="+mn-ea"/>
            </a:endParaRPr>
          </a:p>
          <a:p>
            <a:pPr lvl="0">
              <a:buFont typeface="Wingdings" panose="05000000000000000000" pitchFamily="2" charset="2"/>
              <a:buChar char="l"/>
            </a:pPr>
            <a:endParaRPr lang="en-US" altLang="zh-CN" sz="2400" dirty="0">
              <a:latin typeface="+mn-ea"/>
            </a:endParaRPr>
          </a:p>
          <a:p>
            <a:pPr marL="342900" lvl="0" indent="-342900">
              <a:buFont typeface="Wingdings" panose="05000000000000000000" pitchFamily="2" charset="2"/>
              <a:buChar char="p"/>
            </a:pPr>
            <a:r>
              <a:rPr lang="en-US" altLang="zh-CN" sz="2400" dirty="0">
                <a:latin typeface="+mn-ea"/>
              </a:rPr>
              <a:t> </a:t>
            </a:r>
            <a:r>
              <a:rPr lang="en-US" altLang="zh-CN" sz="2400" dirty="0" smtClean="0">
                <a:latin typeface="+mn-ea"/>
              </a:rPr>
              <a:t> </a:t>
            </a:r>
            <a:r>
              <a:rPr lang="zh-CN" altLang="zh-CN" sz="2400" dirty="0" smtClean="0">
                <a:latin typeface="+mn-ea"/>
              </a:rPr>
              <a:t>禁烟</a:t>
            </a:r>
            <a:r>
              <a:rPr lang="en-US" altLang="zh-CN" sz="2400" dirty="0" smtClean="0">
                <a:latin typeface="+mn-ea"/>
              </a:rPr>
              <a:t> </a:t>
            </a:r>
            <a:r>
              <a:rPr lang="zh-CN" altLang="en-US" sz="2400" dirty="0">
                <a:latin typeface="+mn-ea"/>
              </a:rPr>
              <a:t>：中网所有场地和</a:t>
            </a:r>
            <a:r>
              <a:rPr lang="zh-CN" altLang="en-US" sz="2400" dirty="0" smtClean="0">
                <a:latin typeface="+mn-ea"/>
              </a:rPr>
              <a:t>办公区都是</a:t>
            </a:r>
            <a:r>
              <a:rPr lang="zh-CN" altLang="en-US" sz="2400" dirty="0">
                <a:latin typeface="+mn-ea"/>
              </a:rPr>
              <a:t>禁烟区</a:t>
            </a:r>
          </a:p>
        </p:txBody>
      </p:sp>
      <p:pic>
        <p:nvPicPr>
          <p:cNvPr id="4" name="图片 3"/>
          <p:cNvPicPr>
            <a:picLocks noChangeAspect="1"/>
          </p:cNvPicPr>
          <p:nvPr/>
        </p:nvPicPr>
        <p:blipFill>
          <a:blip r:embed="rId2"/>
          <a:stretch>
            <a:fillRect/>
          </a:stretch>
        </p:blipFill>
        <p:spPr>
          <a:xfrm>
            <a:off x="8570331" y="2359725"/>
            <a:ext cx="2238062" cy="234352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2120" y="0"/>
            <a:ext cx="2395539" cy="798513"/>
          </a:xfrm>
          <a:prstGeom prst="rect">
            <a:avLst/>
          </a:prstGeom>
        </p:spPr>
      </p:pic>
    </p:spTree>
    <p:extLst>
      <p:ext uri="{BB962C8B-B14F-4D97-AF65-F5344CB8AC3E}">
        <p14:creationId xmlns:p14="http://schemas.microsoft.com/office/powerpoint/2010/main" val="321495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620155" cy="563563"/>
          </a:xfrm>
        </p:spPr>
        <p:txBody>
          <a:bodyPr/>
          <a:lstStyle/>
          <a:p>
            <a:pPr eaLnBrk="1" hangingPunct="1"/>
            <a:r>
              <a:rPr lang="zh-CN" altLang="en-US" dirty="0" smtClean="0"/>
              <a:t>日常规范篇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935865" y="1524295"/>
            <a:ext cx="6096000" cy="954107"/>
          </a:xfrm>
          <a:prstGeom prst="rect">
            <a:avLst/>
          </a:prstGeom>
        </p:spPr>
        <p:txBody>
          <a:bodyPr>
            <a:spAutoFit/>
          </a:bodyPr>
          <a:lstStyle/>
          <a:p>
            <a:r>
              <a:rPr lang="zh-CN" altLang="en-US" sz="3200" b="1" dirty="0" smtClean="0">
                <a:solidFill>
                  <a:schemeClr val="accent2">
                    <a:lumMod val="75000"/>
                  </a:schemeClr>
                </a:solidFill>
              </a:rPr>
              <a:t>仪容仪表</a:t>
            </a:r>
            <a:r>
              <a:rPr lang="zh-CN" altLang="en-US" sz="2400" dirty="0">
                <a:solidFill>
                  <a:schemeClr val="accent6">
                    <a:lumMod val="75000"/>
                  </a:schemeClr>
                </a:solidFill>
              </a:rPr>
              <a:t/>
            </a:r>
            <a:br>
              <a:rPr lang="zh-CN" altLang="en-US" sz="2400" dirty="0">
                <a:solidFill>
                  <a:schemeClr val="accent6">
                    <a:lumMod val="75000"/>
                  </a:schemeClr>
                </a:solidFill>
              </a:rPr>
            </a:br>
            <a:endParaRPr lang="zh-CN" altLang="en-US" sz="2400" dirty="0">
              <a:solidFill>
                <a:schemeClr val="accent6">
                  <a:lumMod val="75000"/>
                </a:schemeClr>
              </a:solidFill>
            </a:endParaRPr>
          </a:p>
        </p:txBody>
      </p:sp>
      <p:sp>
        <p:nvSpPr>
          <p:cNvPr id="3" name="矩形 2"/>
          <p:cNvSpPr/>
          <p:nvPr/>
        </p:nvSpPr>
        <p:spPr>
          <a:xfrm>
            <a:off x="1051773" y="2310976"/>
            <a:ext cx="9058142" cy="2246769"/>
          </a:xfrm>
          <a:prstGeom prst="rect">
            <a:avLst/>
          </a:prstGeom>
        </p:spPr>
        <p:txBody>
          <a:bodyPr wrap="square">
            <a:spAutoFit/>
          </a:bodyPr>
          <a:lstStyle/>
          <a:p>
            <a:r>
              <a:rPr lang="zh-CN" altLang="en-US" sz="2000" dirty="0"/>
              <a:t>上班时间要求穿戴</a:t>
            </a:r>
            <a:r>
              <a:rPr lang="zh-CN" altLang="en-US" sz="2000" dirty="0" smtClean="0"/>
              <a:t>职业化：</a:t>
            </a:r>
            <a:endParaRPr lang="en-US" altLang="zh-CN" sz="2000" dirty="0" smtClean="0"/>
          </a:p>
          <a:p>
            <a:endParaRPr lang="en-US" altLang="zh-CN" sz="2000" dirty="0" smtClean="0"/>
          </a:p>
          <a:p>
            <a:r>
              <a:rPr lang="en-US" altLang="zh-CN" sz="2000" dirty="0" smtClean="0"/>
              <a:t>1. </a:t>
            </a:r>
            <a:r>
              <a:rPr lang="zh-CN" altLang="en-US" sz="2000" dirty="0" smtClean="0"/>
              <a:t>女士</a:t>
            </a:r>
            <a:r>
              <a:rPr lang="zh-CN" altLang="en-US" sz="2000" dirty="0"/>
              <a:t>可适当化淡妆，但装饰不应过多，要注意整体的搭配；</a:t>
            </a:r>
          </a:p>
          <a:p>
            <a:endParaRPr lang="zh-CN" altLang="en-US" sz="2000" dirty="0"/>
          </a:p>
          <a:p>
            <a:r>
              <a:rPr lang="en-US" altLang="zh-CN" sz="2000" dirty="0" smtClean="0"/>
              <a:t>2. </a:t>
            </a:r>
            <a:r>
              <a:rPr lang="zh-CN" altLang="en-US" sz="2000" dirty="0" smtClean="0"/>
              <a:t>建议</a:t>
            </a:r>
            <a:r>
              <a:rPr lang="zh-CN" altLang="en-US" sz="2000" dirty="0"/>
              <a:t>男士佩带领带，不允许穿运动装、运动鞋</a:t>
            </a:r>
            <a:r>
              <a:rPr lang="zh-CN" altLang="en-US" sz="2000" dirty="0" smtClean="0"/>
              <a:t>、拖鞋</a:t>
            </a:r>
            <a:r>
              <a:rPr lang="zh-CN" altLang="en-US" sz="2000" dirty="0"/>
              <a:t>、短裤、娃娃衫</a:t>
            </a:r>
            <a:r>
              <a:rPr lang="zh-CN" altLang="en-US" sz="2000" dirty="0" smtClean="0"/>
              <a:t>等；</a:t>
            </a:r>
            <a:endParaRPr lang="zh-CN" altLang="en-US" sz="2000" dirty="0"/>
          </a:p>
          <a:p>
            <a:endParaRPr lang="zh-CN" altLang="en-US" sz="2000" dirty="0"/>
          </a:p>
          <a:p>
            <a:r>
              <a:rPr lang="en-US" altLang="zh-CN" sz="2000" dirty="0" smtClean="0"/>
              <a:t>3. </a:t>
            </a:r>
            <a:r>
              <a:rPr lang="zh-CN" altLang="en-US" sz="2000" dirty="0" smtClean="0"/>
              <a:t>注意</a:t>
            </a:r>
            <a:r>
              <a:rPr lang="zh-CN" altLang="en-US" sz="2000" dirty="0"/>
              <a:t>个人卫生，勤换洗衣服勤</a:t>
            </a:r>
            <a:r>
              <a:rPr lang="zh-CN" altLang="en-US" sz="2000" dirty="0" smtClean="0"/>
              <a:t>洗澡。</a:t>
            </a:r>
            <a:endParaRPr lang="zh-CN" altLang="en-US" sz="2000" dirty="0"/>
          </a:p>
        </p:txBody>
      </p:sp>
      <p:pic>
        <p:nvPicPr>
          <p:cNvPr id="4" name="图片 3"/>
          <p:cNvPicPr>
            <a:picLocks noChangeAspect="1"/>
          </p:cNvPicPr>
          <p:nvPr/>
        </p:nvPicPr>
        <p:blipFill>
          <a:blip r:embed="rId2"/>
          <a:stretch>
            <a:fillRect/>
          </a:stretch>
        </p:blipFill>
        <p:spPr>
          <a:xfrm>
            <a:off x="7776153" y="3869777"/>
            <a:ext cx="3814832" cy="2541632"/>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178" y="0"/>
            <a:ext cx="2376492" cy="792164"/>
          </a:xfrm>
          <a:prstGeom prst="rect">
            <a:avLst/>
          </a:prstGeom>
        </p:spPr>
      </p:pic>
    </p:spTree>
    <p:extLst>
      <p:ext uri="{BB962C8B-B14F-4D97-AF65-F5344CB8AC3E}">
        <p14:creationId xmlns:p14="http://schemas.microsoft.com/office/powerpoint/2010/main" val="3681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3702" y="228729"/>
            <a:ext cx="10972800" cy="563563"/>
          </a:xfrm>
        </p:spPr>
        <p:txBody>
          <a:bodyPr/>
          <a:lstStyle/>
          <a:p>
            <a:pPr eaLnBrk="1" hangingPunct="1"/>
            <a:r>
              <a:rPr lang="zh-CN" altLang="en-US" dirty="0"/>
              <a:t>日常规范篇</a:t>
            </a:r>
            <a:endParaRPr lang="en-US" altLang="zh-CN" dirty="0" smtClean="0">
              <a:solidFill>
                <a:schemeClr val="accent1"/>
              </a:solidFill>
              <a:latin typeface="幼圆" panose="02010509060101010101" pitchFamily="49" charset="-122"/>
              <a:ea typeface="幼圆" panose="02010509060101010101" pitchFamily="49"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841213" y="1582341"/>
            <a:ext cx="1683046" cy="523220"/>
          </a:xfrm>
          <a:prstGeom prst="rect">
            <a:avLst/>
          </a:prstGeom>
        </p:spPr>
        <p:txBody>
          <a:bodyPr wrap="square">
            <a:spAutoFit/>
          </a:bodyPr>
          <a:lstStyle/>
          <a:p>
            <a:r>
              <a:rPr lang="zh-CN" altLang="zh-CN" sz="2800" b="1" dirty="0">
                <a:solidFill>
                  <a:schemeClr val="accent2">
                    <a:lumMod val="75000"/>
                  </a:schemeClr>
                </a:solidFill>
              </a:rPr>
              <a:t>日常规定</a:t>
            </a:r>
            <a:endParaRPr lang="zh-CN" altLang="en-US" sz="2800" dirty="0">
              <a:solidFill>
                <a:schemeClr val="accent2">
                  <a:lumMod val="75000"/>
                </a:schemeClr>
              </a:solidFill>
            </a:endParaRPr>
          </a:p>
        </p:txBody>
      </p:sp>
      <p:sp>
        <p:nvSpPr>
          <p:cNvPr id="3" name="矩形 2"/>
          <p:cNvSpPr/>
          <p:nvPr/>
        </p:nvSpPr>
        <p:spPr>
          <a:xfrm>
            <a:off x="1528293" y="2105561"/>
            <a:ext cx="10155707" cy="3508653"/>
          </a:xfrm>
          <a:prstGeom prst="rect">
            <a:avLst/>
          </a:prstGeom>
        </p:spPr>
        <p:txBody>
          <a:bodyPr wrap="square">
            <a:spAutoFit/>
          </a:bodyPr>
          <a:lstStyle/>
          <a:p>
            <a:pPr marL="342900" indent="-342900">
              <a:lnSpc>
                <a:spcPct val="150000"/>
              </a:lnSpc>
              <a:buFont typeface="+mj-lt"/>
              <a:buAutoNum type="arabicPeriod"/>
            </a:pPr>
            <a:r>
              <a:rPr lang="zh-CN" altLang="en-US" b="1" dirty="0">
                <a:latin typeface="微软雅黑" panose="020B0503020204020204" pitchFamily="34" charset="-122"/>
                <a:ea typeface="微软雅黑" panose="020B0503020204020204" pitchFamily="34" charset="-122"/>
              </a:rPr>
              <a:t>外来</a:t>
            </a:r>
            <a:r>
              <a:rPr lang="zh-CN" altLang="en-US" b="1" dirty="0" smtClean="0">
                <a:latin typeface="微软雅黑" panose="020B0503020204020204" pitchFamily="34" charset="-122"/>
                <a:ea typeface="微软雅黑" panose="020B0503020204020204" pitchFamily="34" charset="-122"/>
              </a:rPr>
              <a:t>人员 </a:t>
            </a:r>
            <a:r>
              <a:rPr lang="zh-CN" altLang="en-US" sz="2400" b="1" dirty="0" smtClean="0">
                <a:latin typeface="微软雅黑" panose="020B0503020204020204" pitchFamily="34" charset="-122"/>
                <a:ea typeface="微软雅黑" panose="020B0503020204020204" pitchFamily="34" charset="-122"/>
              </a:rPr>
              <a:t> →   </a:t>
            </a:r>
            <a:r>
              <a:rPr lang="zh-CN" altLang="en-US" dirty="0" smtClean="0">
                <a:latin typeface="微软雅黑" panose="020B0503020204020204" pitchFamily="34" charset="-122"/>
                <a:ea typeface="微软雅黑" panose="020B0503020204020204" pitchFamily="34" charset="-122"/>
              </a:rPr>
              <a:t>必须</a:t>
            </a:r>
            <a:r>
              <a:rPr lang="zh-CN" altLang="en-US" dirty="0">
                <a:latin typeface="微软雅黑" panose="020B0503020204020204" pitchFamily="34" charset="-122"/>
                <a:ea typeface="微软雅黑" panose="020B0503020204020204" pitchFamily="34" charset="-122"/>
              </a:rPr>
              <a:t>由公司邀请人陪同才可进入办公室接待区域；</a:t>
            </a:r>
          </a:p>
          <a:p>
            <a:pPr marL="342900" indent="-342900">
              <a:lnSpc>
                <a:spcPct val="150000"/>
              </a:lnSpc>
              <a:buFont typeface="+mj-lt"/>
              <a:buAutoNum type="arabicPeriod"/>
            </a:pPr>
            <a:r>
              <a:rPr lang="zh-CN" altLang="en-US" b="1" dirty="0" smtClean="0">
                <a:latin typeface="微软雅黑" panose="020B0503020204020204" pitchFamily="34" charset="-122"/>
                <a:ea typeface="微软雅黑" panose="020B0503020204020204" pitchFamily="34" charset="-122"/>
              </a:rPr>
              <a:t>家属</a:t>
            </a:r>
            <a:r>
              <a:rPr lang="zh-CN" altLang="en-US" b="1" dirty="0">
                <a:latin typeface="微软雅黑" panose="020B0503020204020204" pitchFamily="34" charset="-122"/>
                <a:ea typeface="微软雅黑" panose="020B0503020204020204" pitchFamily="34" charset="-122"/>
              </a:rPr>
              <a:t>或</a:t>
            </a:r>
            <a:r>
              <a:rPr lang="zh-CN" altLang="en-US" b="1" dirty="0" smtClean="0">
                <a:latin typeface="微软雅黑" panose="020B0503020204020204" pitchFamily="34" charset="-122"/>
                <a:ea typeface="微软雅黑" panose="020B0503020204020204" pitchFamily="34" charset="-122"/>
              </a:rPr>
              <a:t>朋友 </a:t>
            </a: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不可</a:t>
            </a:r>
            <a:r>
              <a:rPr lang="zh-CN" altLang="en-US" dirty="0">
                <a:latin typeface="微软雅黑" panose="020B0503020204020204" pitchFamily="34" charset="-122"/>
                <a:ea typeface="微软雅黑" panose="020B0503020204020204" pitchFamily="34" charset="-122"/>
              </a:rPr>
              <a:t>擅自</a:t>
            </a:r>
            <a:r>
              <a:rPr lang="zh-CN" altLang="en-US" dirty="0" smtClean="0">
                <a:latin typeface="微软雅黑" panose="020B0503020204020204" pitchFamily="34" charset="-122"/>
                <a:ea typeface="微软雅黑" panose="020B0503020204020204" pitchFamily="34" charset="-122"/>
              </a:rPr>
              <a:t>领进办公区域（公司批准</a:t>
            </a:r>
            <a:r>
              <a:rPr lang="zh-CN" altLang="en-US" dirty="0">
                <a:latin typeface="微软雅黑" panose="020B0503020204020204" pitchFamily="34" charset="-122"/>
                <a:ea typeface="微软雅黑" panose="020B0503020204020204" pitchFamily="34" charset="-122"/>
              </a:rPr>
              <a:t>的特殊活动除外）；</a:t>
            </a:r>
          </a:p>
          <a:p>
            <a:pPr marL="342900" indent="-342900">
              <a:lnSpc>
                <a:spcPct val="150000"/>
              </a:lnSpc>
              <a:buFont typeface="+mj-lt"/>
              <a:buAutoNum type="arabicPeriod"/>
            </a:pPr>
            <a:r>
              <a:rPr lang="zh-CN" altLang="en-US" b="1" dirty="0" smtClean="0">
                <a:latin typeface="微软雅黑" panose="020B0503020204020204" pitchFamily="34" charset="-122"/>
                <a:ea typeface="微软雅黑" panose="020B0503020204020204" pitchFamily="34" charset="-122"/>
              </a:rPr>
              <a:t>私人电话  </a:t>
            </a:r>
            <a:r>
              <a:rPr lang="zh-CN" altLang="en-US" sz="2400" b="1"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不应打，有</a:t>
            </a:r>
            <a:r>
              <a:rPr lang="zh-CN" altLang="en-US" dirty="0">
                <a:latin typeface="微软雅黑" panose="020B0503020204020204" pitchFamily="34" charset="-122"/>
                <a:ea typeface="微软雅黑" panose="020B0503020204020204" pitchFamily="34" charset="-122"/>
              </a:rPr>
              <a:t>急事需打时不超过三分钟时间；</a:t>
            </a:r>
          </a:p>
          <a:p>
            <a:pPr marL="342900" indent="-342900">
              <a:lnSpc>
                <a:spcPct val="150000"/>
              </a:lnSpc>
              <a:buFont typeface="+mj-lt"/>
              <a:buAutoNum type="arabicPeriod"/>
            </a:pPr>
            <a:r>
              <a:rPr lang="zh-CN" altLang="en-US" b="1" dirty="0" smtClean="0">
                <a:latin typeface="微软雅黑" panose="020B0503020204020204" pitchFamily="34" charset="-122"/>
                <a:ea typeface="微软雅黑" panose="020B0503020204020204" pitchFamily="34" charset="-122"/>
              </a:rPr>
              <a:t>娱乐活动  </a:t>
            </a:r>
            <a:r>
              <a:rPr lang="zh-CN" altLang="en-US" sz="2400" b="1"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工作时间</a:t>
            </a:r>
            <a:r>
              <a:rPr lang="zh-CN" altLang="en-US" b="1" dirty="0" smtClean="0">
                <a:latin typeface="微软雅黑" panose="020B0503020204020204" pitchFamily="34" charset="-122"/>
                <a:ea typeface="微软雅黑" panose="020B0503020204020204" pitchFamily="34" charset="-122"/>
              </a:rPr>
              <a:t>不允许上</a:t>
            </a:r>
            <a:r>
              <a:rPr lang="zh-CN" altLang="en-US" b="1" dirty="0">
                <a:latin typeface="微软雅黑" panose="020B0503020204020204" pitchFamily="34" charset="-122"/>
                <a:ea typeface="微软雅黑" panose="020B0503020204020204" pitchFamily="34" charset="-122"/>
              </a:rPr>
              <a:t>非公司分配的</a:t>
            </a:r>
            <a:r>
              <a:rPr lang="en-US" altLang="zh-CN" b="1" dirty="0">
                <a:latin typeface="微软雅黑" panose="020B0503020204020204" pitchFamily="34" charset="-122"/>
                <a:ea typeface="微软雅黑" panose="020B0503020204020204" pitchFamily="34" charset="-122"/>
              </a:rPr>
              <a:t>QQ</a:t>
            </a:r>
            <a:r>
              <a:rPr lang="zh-CN" altLang="en-US" b="1" dirty="0">
                <a:latin typeface="微软雅黑" panose="020B0503020204020204" pitchFamily="34" charset="-122"/>
                <a:ea typeface="微软雅黑" panose="020B0503020204020204" pitchFamily="34" charset="-122"/>
              </a:rPr>
              <a:t>聊天</a:t>
            </a:r>
            <a:r>
              <a:rPr lang="zh-CN" altLang="en-US" dirty="0">
                <a:latin typeface="微软雅黑" panose="020B0503020204020204" pitchFamily="34" charset="-122"/>
                <a:ea typeface="微软雅黑" panose="020B0503020204020204" pitchFamily="34" charset="-122"/>
              </a:rPr>
              <a:t>，打游戏等与工作无关的活动</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b="1" dirty="0" smtClean="0">
                <a:latin typeface="微软雅黑" panose="020B0503020204020204" pitchFamily="34" charset="-122"/>
                <a:ea typeface="微软雅黑" panose="020B0503020204020204" pitchFamily="34" charset="-122"/>
              </a:rPr>
              <a:t>办公设备 </a:t>
            </a:r>
            <a:r>
              <a:rPr lang="zh-CN" altLang="en-US" sz="2400"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  若</a:t>
            </a:r>
            <a:r>
              <a:rPr lang="zh-CN" altLang="en-US" b="1" dirty="0">
                <a:latin typeface="微软雅黑" panose="020B0503020204020204" pitchFamily="34" charset="-122"/>
                <a:ea typeface="微软雅黑" panose="020B0503020204020204" pitchFamily="34" charset="-122"/>
              </a:rPr>
              <a:t>有损坏</a:t>
            </a:r>
            <a:r>
              <a:rPr lang="zh-CN" altLang="en-US" dirty="0">
                <a:latin typeface="微软雅黑" panose="020B0503020204020204" pitchFamily="34" charset="-122"/>
                <a:ea typeface="微软雅黑" panose="020B0503020204020204" pitchFamily="34" charset="-122"/>
              </a:rPr>
              <a:t>，应当主动向部门主管汇报，并上报技术部门；</a:t>
            </a:r>
          </a:p>
          <a:p>
            <a:pPr marL="342900" indent="-342900">
              <a:lnSpc>
                <a:spcPct val="150000"/>
              </a:lnSpc>
              <a:buFont typeface="+mj-lt"/>
              <a:buAutoNum type="arabicPeriod"/>
            </a:pPr>
            <a:r>
              <a:rPr lang="zh-CN" altLang="en-US" b="1" dirty="0" smtClean="0">
                <a:latin typeface="微软雅黑" panose="020B0503020204020204" pitchFamily="34" charset="-122"/>
                <a:ea typeface="微软雅黑" panose="020B0503020204020204" pitchFamily="34" charset="-122"/>
              </a:rPr>
              <a:t>卫生 </a:t>
            </a:r>
            <a:r>
              <a:rPr lang="zh-CN" altLang="en-US" sz="2400"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时刻</a:t>
            </a:r>
            <a:r>
              <a:rPr lang="zh-CN" altLang="en-US" dirty="0">
                <a:latin typeface="微软雅黑" panose="020B0503020204020204" pitchFamily="34" charset="-122"/>
                <a:ea typeface="微软雅黑" panose="020B0503020204020204" pitchFamily="34" charset="-122"/>
              </a:rPr>
              <a:t>注意您的座位下、桌面的整洁，文件摆放应</a:t>
            </a:r>
            <a:r>
              <a:rPr lang="zh-CN" altLang="en-US" dirty="0" smtClean="0">
                <a:latin typeface="微软雅黑" panose="020B0503020204020204" pitchFamily="34" charset="-122"/>
                <a:ea typeface="微软雅黑" panose="020B0503020204020204" pitchFamily="34" charset="-122"/>
              </a:rPr>
              <a:t>整齐。</a:t>
            </a:r>
            <a:endParaRPr lang="zh-CN" altLang="en-US"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235" y="0"/>
            <a:ext cx="2376876" cy="792292"/>
          </a:xfrm>
          <a:prstGeom prst="rect">
            <a:avLst/>
          </a:prstGeom>
        </p:spPr>
      </p:pic>
    </p:spTree>
    <p:extLst>
      <p:ext uri="{BB962C8B-B14F-4D97-AF65-F5344CB8AC3E}">
        <p14:creationId xmlns:p14="http://schemas.microsoft.com/office/powerpoint/2010/main" val="70588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524621" cy="563563"/>
          </a:xfrm>
        </p:spPr>
        <p:txBody>
          <a:bodyPr/>
          <a:lstStyle/>
          <a:p>
            <a:r>
              <a:rPr lang="zh-CN" altLang="en-US" dirty="0"/>
              <a:t>行政管理制度篇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4" name="AutoShape 9"/>
          <p:cNvSpPr>
            <a:spLocks noChangeArrowheads="1"/>
          </p:cNvSpPr>
          <p:nvPr/>
        </p:nvSpPr>
        <p:spPr bwMode="gray">
          <a:xfrm>
            <a:off x="3381375" y="2693988"/>
            <a:ext cx="755605" cy="653838"/>
          </a:xfrm>
          <a:prstGeom prst="hexagon">
            <a:avLst>
              <a:gd name="adj" fmla="val 28916"/>
              <a:gd name="vf" fmla="val 1154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5" name="Line 14"/>
          <p:cNvSpPr>
            <a:spLocks noChangeShapeType="1"/>
          </p:cNvSpPr>
          <p:nvPr/>
        </p:nvSpPr>
        <p:spPr bwMode="auto">
          <a:xfrm>
            <a:off x="3990975" y="3303588"/>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6" name="Text Box 15"/>
          <p:cNvSpPr txBox="1">
            <a:spLocks noChangeArrowheads="1"/>
          </p:cNvSpPr>
          <p:nvPr/>
        </p:nvSpPr>
        <p:spPr bwMode="auto">
          <a:xfrm>
            <a:off x="4981575" y="2770188"/>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行政管理制度篇</a:t>
            </a:r>
            <a:endParaRPr lang="en-US" altLang="zh-CN" sz="2400" b="1" dirty="0">
              <a:solidFill>
                <a:srgbClr val="003366"/>
              </a:solidFill>
            </a:endParaRPr>
          </a:p>
        </p:txBody>
      </p:sp>
      <p:sp>
        <p:nvSpPr>
          <p:cNvPr id="7" name="Text Box 16"/>
          <p:cNvSpPr txBox="1">
            <a:spLocks noChangeArrowheads="1"/>
          </p:cNvSpPr>
          <p:nvPr/>
        </p:nvSpPr>
        <p:spPr bwMode="gray">
          <a:xfrm>
            <a:off x="3578225" y="27924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b="1" dirty="0" smtClean="0">
                <a:solidFill>
                  <a:srgbClr val="FFFFFF"/>
                </a:solidFill>
              </a:rPr>
              <a:t>4</a:t>
            </a:r>
            <a:endParaRPr lang="en-US" altLang="zh-CN" sz="2400" b="1" dirty="0">
              <a:solidFill>
                <a:srgbClr val="FFFFFF"/>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5061" y="69851"/>
            <a:ext cx="2166939" cy="722313"/>
          </a:xfrm>
          <a:prstGeom prst="rect">
            <a:avLst/>
          </a:prstGeom>
        </p:spPr>
      </p:pic>
    </p:spTree>
    <p:extLst>
      <p:ext uri="{BB962C8B-B14F-4D97-AF65-F5344CB8AC3E}">
        <p14:creationId xmlns:p14="http://schemas.microsoft.com/office/powerpoint/2010/main" val="362192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524621" cy="563563"/>
          </a:xfrm>
        </p:spPr>
        <p:txBody>
          <a:bodyPr/>
          <a:lstStyle/>
          <a:p>
            <a:pPr eaLnBrk="1" hangingPunct="1"/>
            <a:r>
              <a:rPr lang="zh-CN" altLang="en-US" dirty="0">
                <a:latin typeface="微软雅黑" panose="020B0503020204020204" pitchFamily="34" charset="-122"/>
                <a:ea typeface="微软雅黑" panose="020B0503020204020204" pitchFamily="34" charset="-122"/>
              </a:rPr>
              <a:t>行政管理制度篇</a:t>
            </a: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4629078" y="977263"/>
            <a:ext cx="2236510" cy="584775"/>
          </a:xfrm>
          <a:prstGeom prst="rect">
            <a:avLst/>
          </a:prstGeom>
        </p:spPr>
        <p:txBody>
          <a:bodyPr wrap="none">
            <a:spAutoFit/>
          </a:bodyPr>
          <a:lstStyle/>
          <a:p>
            <a:r>
              <a:rPr lang="zh-CN" altLang="en-US" sz="3200" b="1" dirty="0">
                <a:solidFill>
                  <a:schemeClr val="tx2"/>
                </a:solidFill>
              </a:rPr>
              <a:t>公正、公平</a:t>
            </a:r>
          </a:p>
        </p:txBody>
      </p:sp>
      <p:sp>
        <p:nvSpPr>
          <p:cNvPr id="3" name="文本框 2"/>
          <p:cNvSpPr txBox="1"/>
          <p:nvPr/>
        </p:nvSpPr>
        <p:spPr>
          <a:xfrm>
            <a:off x="1473755" y="2432906"/>
            <a:ext cx="3155323" cy="461665"/>
          </a:xfrm>
          <a:prstGeom prst="rect">
            <a:avLst/>
          </a:prstGeom>
          <a:noFill/>
        </p:spPr>
        <p:txBody>
          <a:bodyPr wrap="square" rtlCol="0">
            <a:spAutoFit/>
          </a:bodyPr>
          <a:lstStyle/>
          <a:p>
            <a:r>
              <a:rPr lang="zh-CN" altLang="en-US" sz="2400" b="1" dirty="0" smtClean="0"/>
              <a:t>伙伴们相互约会</a:t>
            </a:r>
            <a:endParaRPr lang="zh-CN" altLang="en-US" sz="2400" b="1" dirty="0"/>
          </a:p>
        </p:txBody>
      </p:sp>
      <p:sp>
        <p:nvSpPr>
          <p:cNvPr id="4" name="文本框 3"/>
          <p:cNvSpPr txBox="1"/>
          <p:nvPr/>
        </p:nvSpPr>
        <p:spPr>
          <a:xfrm>
            <a:off x="3863043" y="2322888"/>
            <a:ext cx="1528614" cy="584775"/>
          </a:xfrm>
          <a:prstGeom prst="rect">
            <a:avLst/>
          </a:prstGeom>
          <a:noFill/>
        </p:spPr>
        <p:txBody>
          <a:bodyPr wrap="square" rtlCol="0">
            <a:spAutoFit/>
          </a:bodyPr>
          <a:lstStyle/>
          <a:p>
            <a:r>
              <a:rPr lang="zh-CN" altLang="en-US" sz="3200" b="1" dirty="0" smtClean="0">
                <a:solidFill>
                  <a:schemeClr val="accent2">
                    <a:lumMod val="75000"/>
                  </a:schemeClr>
                </a:solidFill>
              </a:rPr>
              <a:t>√</a:t>
            </a:r>
            <a:endParaRPr lang="zh-CN" altLang="en-US" sz="3200" b="1" dirty="0">
              <a:solidFill>
                <a:schemeClr val="accent2">
                  <a:lumMod val="75000"/>
                </a:schemeClr>
              </a:solidFill>
            </a:endParaRPr>
          </a:p>
        </p:txBody>
      </p:sp>
      <p:cxnSp>
        <p:nvCxnSpPr>
          <p:cNvPr id="6" name="直接箭头连接符 5"/>
          <p:cNvCxnSpPr/>
          <p:nvPr/>
        </p:nvCxnSpPr>
        <p:spPr>
          <a:xfrm>
            <a:off x="2524259" y="3070513"/>
            <a:ext cx="12879" cy="721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2724731" y="3179386"/>
            <a:ext cx="1287887" cy="369332"/>
          </a:xfrm>
          <a:prstGeom prst="rect">
            <a:avLst/>
          </a:prstGeom>
          <a:noFill/>
        </p:spPr>
        <p:txBody>
          <a:bodyPr wrap="square" rtlCol="0">
            <a:spAutoFit/>
          </a:bodyPr>
          <a:lstStyle/>
          <a:p>
            <a:r>
              <a:rPr lang="zh-CN" altLang="en-US" dirty="0" smtClean="0"/>
              <a:t>若恋爱</a:t>
            </a:r>
            <a:endParaRPr lang="zh-CN" altLang="en-US" dirty="0"/>
          </a:p>
        </p:txBody>
      </p:sp>
      <p:sp>
        <p:nvSpPr>
          <p:cNvPr id="8" name="矩形 7"/>
          <p:cNvSpPr/>
          <p:nvPr/>
        </p:nvSpPr>
        <p:spPr>
          <a:xfrm>
            <a:off x="785738" y="3999757"/>
            <a:ext cx="3877985" cy="369332"/>
          </a:xfrm>
          <a:prstGeom prst="rect">
            <a:avLst/>
          </a:prstGeom>
        </p:spPr>
        <p:txBody>
          <a:bodyPr wrap="none">
            <a:spAutoFit/>
          </a:bodyPr>
          <a:lstStyle/>
          <a:p>
            <a:r>
              <a:rPr lang="zh-CN" altLang="en-US" b="1" dirty="0">
                <a:latin typeface="+mn-ea"/>
              </a:rPr>
              <a:t>应立即报告</a:t>
            </a:r>
            <a:r>
              <a:rPr lang="zh-CN" altLang="en-US" b="1" dirty="0" smtClean="0">
                <a:latin typeface="+mn-ea"/>
              </a:rPr>
              <a:t>有关上级</a:t>
            </a:r>
            <a:r>
              <a:rPr lang="zh-CN" altLang="en-US" b="1" dirty="0">
                <a:latin typeface="+mn-ea"/>
              </a:rPr>
              <a:t>以便妥善地安排</a:t>
            </a:r>
            <a:endParaRPr lang="zh-CN" altLang="en-US" b="1" dirty="0"/>
          </a:p>
        </p:txBody>
      </p:sp>
      <p:sp>
        <p:nvSpPr>
          <p:cNvPr id="9" name="文本框 8"/>
          <p:cNvSpPr txBox="1"/>
          <p:nvPr/>
        </p:nvSpPr>
        <p:spPr>
          <a:xfrm>
            <a:off x="6220998" y="2322888"/>
            <a:ext cx="1594735" cy="584775"/>
          </a:xfrm>
          <a:prstGeom prst="rect">
            <a:avLst/>
          </a:prstGeom>
          <a:noFill/>
        </p:spPr>
        <p:txBody>
          <a:bodyPr wrap="square" rtlCol="0">
            <a:spAutoFit/>
          </a:bodyPr>
          <a:lstStyle/>
          <a:p>
            <a:r>
              <a:rPr lang="zh-CN" altLang="en-US" sz="3200" b="1" dirty="0" smtClean="0">
                <a:solidFill>
                  <a:schemeClr val="accent2">
                    <a:lumMod val="75000"/>
                  </a:schemeClr>
                </a:solidFill>
              </a:rPr>
              <a:t>但是</a:t>
            </a:r>
            <a:endParaRPr lang="zh-CN" altLang="en-US" sz="3200" b="1" dirty="0">
              <a:solidFill>
                <a:schemeClr val="accent2">
                  <a:lumMod val="75000"/>
                </a:schemeClr>
              </a:solidFill>
            </a:endParaRPr>
          </a:p>
        </p:txBody>
      </p:sp>
      <p:sp>
        <p:nvSpPr>
          <p:cNvPr id="10" name="矩形 9"/>
          <p:cNvSpPr/>
          <p:nvPr/>
        </p:nvSpPr>
        <p:spPr>
          <a:xfrm>
            <a:off x="7362366" y="2384442"/>
            <a:ext cx="4185761" cy="461665"/>
          </a:xfrm>
          <a:prstGeom prst="rect">
            <a:avLst/>
          </a:prstGeom>
        </p:spPr>
        <p:txBody>
          <a:bodyPr wrap="none">
            <a:spAutoFit/>
          </a:bodyPr>
          <a:lstStyle/>
          <a:p>
            <a:r>
              <a:rPr lang="zh-CN" altLang="en-US" sz="2400" b="1" dirty="0"/>
              <a:t>上司管理人员不应与下属约会</a:t>
            </a:r>
          </a:p>
        </p:txBody>
      </p:sp>
      <p:sp>
        <p:nvSpPr>
          <p:cNvPr id="11" name="矩形 10"/>
          <p:cNvSpPr/>
          <p:nvPr/>
        </p:nvSpPr>
        <p:spPr>
          <a:xfrm>
            <a:off x="7439310" y="3886104"/>
            <a:ext cx="4108817" cy="369332"/>
          </a:xfrm>
          <a:prstGeom prst="rect">
            <a:avLst/>
          </a:prstGeom>
        </p:spPr>
        <p:txBody>
          <a:bodyPr wrap="none">
            <a:spAutoFit/>
          </a:bodyPr>
          <a:lstStyle/>
          <a:p>
            <a:r>
              <a:rPr lang="zh-CN" altLang="en-US" b="1" dirty="0"/>
              <a:t>避免偏袒或是可能发生的不公正的问题</a:t>
            </a:r>
          </a:p>
        </p:txBody>
      </p:sp>
      <p:cxnSp>
        <p:nvCxnSpPr>
          <p:cNvPr id="13" name="直接箭头连接符 12"/>
          <p:cNvCxnSpPr/>
          <p:nvPr/>
        </p:nvCxnSpPr>
        <p:spPr>
          <a:xfrm>
            <a:off x="9416774" y="3040106"/>
            <a:ext cx="0" cy="711498"/>
          </a:xfrm>
          <a:prstGeom prst="straightConnector1">
            <a:avLst/>
          </a:prstGeom>
          <a:ln w="127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15" name="矩形 14"/>
          <p:cNvSpPr/>
          <p:nvPr/>
        </p:nvSpPr>
        <p:spPr>
          <a:xfrm>
            <a:off x="3186096" y="5191926"/>
            <a:ext cx="6096000" cy="923330"/>
          </a:xfrm>
          <a:prstGeom prst="rect">
            <a:avLst/>
          </a:prstGeom>
        </p:spPr>
        <p:txBody>
          <a:bodyPr>
            <a:spAutoFit/>
          </a:bodyPr>
          <a:lstStyle/>
          <a:p>
            <a:pPr>
              <a:lnSpc>
                <a:spcPct val="150000"/>
              </a:lnSpc>
            </a:pPr>
            <a:r>
              <a:rPr lang="zh-CN" altLang="en-US" dirty="0" smtClean="0"/>
              <a:t>注：职员</a:t>
            </a:r>
            <a:r>
              <a:rPr lang="zh-CN" altLang="en-US" dirty="0"/>
              <a:t>间结婚后，原则上必须是分开无关联的岗位；</a:t>
            </a:r>
          </a:p>
          <a:p>
            <a:pPr>
              <a:lnSpc>
                <a:spcPct val="150000"/>
              </a:lnSpc>
            </a:pPr>
            <a:r>
              <a:rPr lang="zh-CN" altLang="en-US" dirty="0"/>
              <a:t> </a:t>
            </a:r>
            <a:r>
              <a:rPr lang="zh-CN" altLang="en-US" dirty="0" smtClean="0"/>
              <a:t>     对于</a:t>
            </a:r>
            <a:r>
              <a:rPr lang="zh-CN" altLang="en-US" dirty="0"/>
              <a:t>销售部我们允许夫妻双方同部门。</a:t>
            </a: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236" y="0"/>
            <a:ext cx="2376492" cy="792164"/>
          </a:xfrm>
          <a:prstGeom prst="rect">
            <a:avLst/>
          </a:prstGeom>
        </p:spPr>
      </p:pic>
    </p:spTree>
    <p:extLst>
      <p:ext uri="{BB962C8B-B14F-4D97-AF65-F5344CB8AC3E}">
        <p14:creationId xmlns:p14="http://schemas.microsoft.com/office/powerpoint/2010/main" val="31547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033284" cy="563563"/>
          </a:xfrm>
        </p:spPr>
        <p:txBody>
          <a:bodyPr/>
          <a:lstStyle/>
          <a:p>
            <a:pPr eaLnBrk="1" hangingPunct="1"/>
            <a:r>
              <a:rPr lang="zh-CN" altLang="en-US" dirty="0" smtClean="0">
                <a:latin typeface="幼圆" panose="02010509060101010101" pitchFamily="49" charset="-122"/>
                <a:ea typeface="幼圆" panose="02010509060101010101" pitchFamily="49" charset="-122"/>
              </a:rPr>
              <a:t>培训内容</a:t>
            </a:r>
            <a:endParaRPr lang="en-US" altLang="zh-CN" dirty="0" smtClean="0">
              <a:solidFill>
                <a:schemeClr val="accent1"/>
              </a:solidFill>
              <a:latin typeface="幼圆" panose="02010509060101010101" pitchFamily="49" charset="-122"/>
              <a:ea typeface="幼圆" panose="02010509060101010101" pitchFamily="49" charset="-122"/>
            </a:endParaRPr>
          </a:p>
        </p:txBody>
      </p:sp>
      <p:grpSp>
        <p:nvGrpSpPr>
          <p:cNvPr id="15363" name="Group 35"/>
          <p:cNvGrpSpPr>
            <a:grpSpLocks/>
          </p:cNvGrpSpPr>
          <p:nvPr/>
        </p:nvGrpSpPr>
        <p:grpSpPr bwMode="auto">
          <a:xfrm>
            <a:off x="3381375" y="1779588"/>
            <a:ext cx="5410200" cy="665162"/>
            <a:chOff x="1152" y="1275"/>
            <a:chExt cx="3408" cy="419"/>
          </a:xfrm>
        </p:grpSpPr>
        <p:grpSp>
          <p:nvGrpSpPr>
            <p:cNvPr id="15389" name="Group 3"/>
            <p:cNvGrpSpPr>
              <a:grpSpLocks/>
            </p:cNvGrpSpPr>
            <p:nvPr/>
          </p:nvGrpSpPr>
          <p:grpSpPr bwMode="auto">
            <a:xfrm>
              <a:off x="1152" y="1275"/>
              <a:ext cx="480" cy="419"/>
              <a:chOff x="1110" y="2656"/>
              <a:chExt cx="1549" cy="1351"/>
            </a:xfrm>
          </p:grpSpPr>
          <p:sp>
            <p:nvSpPr>
              <p:cNvPr id="1539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1539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a:solidFill>
                    <a:srgbClr val="2B166E"/>
                  </a:solidFill>
                  <a:latin typeface="Arial" charset="0"/>
                  <a:ea typeface="宋体" charset="-122"/>
                </a:endParaRPr>
              </a:p>
            </p:txBody>
          </p:sp>
        </p:grpSp>
        <p:sp>
          <p:nvSpPr>
            <p:cNvPr id="15390"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15391" name="Text Box 12"/>
            <p:cNvSpPr txBox="1">
              <a:spLocks noChangeArrowheads="1"/>
            </p:cNvSpPr>
            <p:nvPr/>
          </p:nvSpPr>
          <p:spPr bwMode="auto">
            <a:xfrm>
              <a:off x="2160" y="1323"/>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沟通申诉篇</a:t>
              </a:r>
              <a:endParaRPr lang="en-US" altLang="zh-CN" sz="2400" b="1" dirty="0">
                <a:solidFill>
                  <a:srgbClr val="003366"/>
                </a:solidFill>
              </a:endParaRPr>
            </a:p>
          </p:txBody>
        </p:sp>
        <p:sp>
          <p:nvSpPr>
            <p:cNvPr id="15392" name="Text Box 13"/>
            <p:cNvSpPr txBox="1">
              <a:spLocks noChangeArrowheads="1"/>
            </p:cNvSpPr>
            <p:nvPr/>
          </p:nvSpPr>
          <p:spPr bwMode="gray">
            <a:xfrm>
              <a:off x="1276" y="133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b="1">
                  <a:solidFill>
                    <a:srgbClr val="2B166E"/>
                  </a:solidFill>
                </a:rPr>
                <a:t>1</a:t>
              </a:r>
            </a:p>
          </p:txBody>
        </p:sp>
      </p:grpSp>
      <p:grpSp>
        <p:nvGrpSpPr>
          <p:cNvPr id="15364" name="Group 36"/>
          <p:cNvGrpSpPr>
            <a:grpSpLocks/>
          </p:cNvGrpSpPr>
          <p:nvPr/>
        </p:nvGrpSpPr>
        <p:grpSpPr bwMode="auto">
          <a:xfrm>
            <a:off x="3381375" y="2693988"/>
            <a:ext cx="5410200" cy="665162"/>
            <a:chOff x="1152" y="1851"/>
            <a:chExt cx="3408" cy="419"/>
          </a:xfrm>
        </p:grpSpPr>
        <p:grpSp>
          <p:nvGrpSpPr>
            <p:cNvPr id="15382" name="Group 7"/>
            <p:cNvGrpSpPr>
              <a:grpSpLocks/>
            </p:cNvGrpSpPr>
            <p:nvPr/>
          </p:nvGrpSpPr>
          <p:grpSpPr bwMode="auto">
            <a:xfrm>
              <a:off x="1152" y="1851"/>
              <a:ext cx="480" cy="419"/>
              <a:chOff x="3174" y="2656"/>
              <a:chExt cx="1549" cy="1351"/>
            </a:xfrm>
          </p:grpSpPr>
          <p:sp>
            <p:nvSpPr>
              <p:cNvPr id="15386"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15387"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a:solidFill>
                    <a:srgbClr val="2B166E"/>
                  </a:solidFill>
                  <a:latin typeface="Arial" charset="0"/>
                  <a:ea typeface="宋体" charset="-122"/>
                </a:endParaRPr>
              </a:p>
            </p:txBody>
          </p:sp>
        </p:grpSp>
        <p:sp>
          <p:nvSpPr>
            <p:cNvPr id="15383"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15384" name="Text Box 15"/>
            <p:cNvSpPr txBox="1">
              <a:spLocks noChangeArrowheads="1"/>
            </p:cNvSpPr>
            <p:nvPr/>
          </p:nvSpPr>
          <p:spPr bwMode="auto">
            <a:xfrm>
              <a:off x="2160" y="1899"/>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责任制度篇</a:t>
              </a:r>
              <a:endParaRPr lang="en-US" altLang="zh-CN" sz="2400" b="1" dirty="0">
                <a:solidFill>
                  <a:srgbClr val="003366"/>
                </a:solidFill>
              </a:endParaRPr>
            </a:p>
          </p:txBody>
        </p:sp>
        <p:sp>
          <p:nvSpPr>
            <p:cNvPr id="15385" name="Text Box 16"/>
            <p:cNvSpPr txBox="1">
              <a:spLocks noChangeArrowheads="1"/>
            </p:cNvSpPr>
            <p:nvPr/>
          </p:nvSpPr>
          <p:spPr bwMode="gray">
            <a:xfrm>
              <a:off x="1276" y="191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b="1" dirty="0">
                  <a:solidFill>
                    <a:srgbClr val="FFFFFF"/>
                  </a:solidFill>
                </a:rPr>
                <a:t>2</a:t>
              </a:r>
            </a:p>
          </p:txBody>
        </p:sp>
      </p:grpSp>
      <p:grpSp>
        <p:nvGrpSpPr>
          <p:cNvPr id="15365" name="Group 37"/>
          <p:cNvGrpSpPr>
            <a:grpSpLocks/>
          </p:cNvGrpSpPr>
          <p:nvPr/>
        </p:nvGrpSpPr>
        <p:grpSpPr bwMode="auto">
          <a:xfrm>
            <a:off x="3381375" y="3586163"/>
            <a:ext cx="5410200" cy="665162"/>
            <a:chOff x="1152" y="2413"/>
            <a:chExt cx="3408" cy="419"/>
          </a:xfrm>
        </p:grpSpPr>
        <p:grpSp>
          <p:nvGrpSpPr>
            <p:cNvPr id="15375" name="Group 17"/>
            <p:cNvGrpSpPr>
              <a:grpSpLocks/>
            </p:cNvGrpSpPr>
            <p:nvPr/>
          </p:nvGrpSpPr>
          <p:grpSpPr bwMode="auto">
            <a:xfrm>
              <a:off x="1152" y="2413"/>
              <a:ext cx="480" cy="419"/>
              <a:chOff x="1110" y="2656"/>
              <a:chExt cx="1549" cy="1351"/>
            </a:xfrm>
          </p:grpSpPr>
          <p:sp>
            <p:nvSpPr>
              <p:cNvPr id="1537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1538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a:solidFill>
                    <a:srgbClr val="2B166E"/>
                  </a:solidFill>
                  <a:latin typeface="Arial" charset="0"/>
                  <a:ea typeface="宋体" charset="-122"/>
                </a:endParaRPr>
              </a:p>
            </p:txBody>
          </p:sp>
        </p:grpSp>
        <p:sp>
          <p:nvSpPr>
            <p:cNvPr id="15376"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15377" name="Text Box 26"/>
            <p:cNvSpPr txBox="1">
              <a:spLocks noChangeArrowheads="1"/>
            </p:cNvSpPr>
            <p:nvPr/>
          </p:nvSpPr>
          <p:spPr bwMode="auto">
            <a:xfrm>
              <a:off x="2160" y="2461"/>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日常规范篇</a:t>
              </a:r>
              <a:endParaRPr lang="en-US" altLang="zh-CN" sz="2400" b="1" dirty="0">
                <a:solidFill>
                  <a:srgbClr val="003366"/>
                </a:solidFill>
              </a:endParaRPr>
            </a:p>
          </p:txBody>
        </p:sp>
        <p:sp>
          <p:nvSpPr>
            <p:cNvPr id="15378" name="Text Box 27"/>
            <p:cNvSpPr txBox="1">
              <a:spLocks noChangeArrowheads="1"/>
            </p:cNvSpPr>
            <p:nvPr/>
          </p:nvSpPr>
          <p:spPr bwMode="gray">
            <a:xfrm>
              <a:off x="1276" y="247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a:solidFill>
                    <a:srgbClr val="FFFFFF"/>
                  </a:solidFill>
                </a:rPr>
                <a:t>3</a:t>
              </a:r>
            </a:p>
          </p:txBody>
        </p:sp>
      </p:grpSp>
      <p:grpSp>
        <p:nvGrpSpPr>
          <p:cNvPr id="15366" name="Group 38"/>
          <p:cNvGrpSpPr>
            <a:grpSpLocks/>
          </p:cNvGrpSpPr>
          <p:nvPr/>
        </p:nvGrpSpPr>
        <p:grpSpPr bwMode="auto">
          <a:xfrm>
            <a:off x="3381375" y="4500563"/>
            <a:ext cx="5410200" cy="665162"/>
            <a:chOff x="1152" y="2989"/>
            <a:chExt cx="3408" cy="419"/>
          </a:xfrm>
        </p:grpSpPr>
        <p:grpSp>
          <p:nvGrpSpPr>
            <p:cNvPr id="15368" name="Group 21"/>
            <p:cNvGrpSpPr>
              <a:grpSpLocks/>
            </p:cNvGrpSpPr>
            <p:nvPr/>
          </p:nvGrpSpPr>
          <p:grpSpPr bwMode="auto">
            <a:xfrm>
              <a:off x="1152" y="2989"/>
              <a:ext cx="480" cy="419"/>
              <a:chOff x="3174" y="2656"/>
              <a:chExt cx="1549" cy="1351"/>
            </a:xfrm>
          </p:grpSpPr>
          <p:sp>
            <p:nvSpPr>
              <p:cNvPr id="1537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1537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a:solidFill>
                    <a:srgbClr val="2B166E"/>
                  </a:solidFill>
                  <a:latin typeface="Arial" charset="0"/>
                  <a:ea typeface="宋体" charset="-122"/>
                </a:endParaRPr>
              </a:p>
            </p:txBody>
          </p:sp>
        </p:grpSp>
        <p:sp>
          <p:nvSpPr>
            <p:cNvPr id="15369"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15370" name="Text Box 29"/>
            <p:cNvSpPr txBox="1">
              <a:spLocks noChangeArrowheads="1"/>
            </p:cNvSpPr>
            <p:nvPr/>
          </p:nvSpPr>
          <p:spPr bwMode="auto">
            <a:xfrm>
              <a:off x="2160" y="3037"/>
              <a:ext cx="14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行政管理制度篇</a:t>
              </a:r>
              <a:endParaRPr lang="en-US" altLang="zh-CN" sz="2400" b="1" dirty="0">
                <a:solidFill>
                  <a:srgbClr val="003366"/>
                </a:solidFill>
              </a:endParaRPr>
            </a:p>
          </p:txBody>
        </p:sp>
        <p:sp>
          <p:nvSpPr>
            <p:cNvPr id="15371" name="Text Box 30"/>
            <p:cNvSpPr txBox="1">
              <a:spLocks noChangeArrowheads="1"/>
            </p:cNvSpPr>
            <p:nvPr/>
          </p:nvSpPr>
          <p:spPr bwMode="gray">
            <a:xfrm>
              <a:off x="1276" y="305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b="1">
                  <a:solidFill>
                    <a:srgbClr val="FFFFFF"/>
                  </a:solidFill>
                </a:rPr>
                <a:t>4</a:t>
              </a:r>
            </a:p>
          </p:txBody>
        </p:sp>
      </p:gr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1" y="0"/>
            <a:ext cx="2395539" cy="798513"/>
          </a:xfrm>
          <a:prstGeom prst="rect">
            <a:avLst/>
          </a:prstGeom>
        </p:spPr>
      </p:pic>
    </p:spTree>
    <p:extLst>
      <p:ext uri="{BB962C8B-B14F-4D97-AF65-F5344CB8AC3E}">
        <p14:creationId xmlns:p14="http://schemas.microsoft.com/office/powerpoint/2010/main" val="3284747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251666" cy="563563"/>
          </a:xfrm>
        </p:spPr>
        <p:txBody>
          <a:bodyPr/>
          <a:lstStyle/>
          <a:p>
            <a:pPr eaLnBrk="1" hangingPunct="1"/>
            <a:r>
              <a:rPr lang="zh-CN" altLang="en-US" dirty="0">
                <a:latin typeface="微软雅黑" panose="020B0503020204020204" pitchFamily="34" charset="-122"/>
                <a:ea typeface="微软雅黑" panose="020B0503020204020204" pitchFamily="34" charset="-122"/>
              </a:rPr>
              <a:t>行政管理制度篇</a:t>
            </a: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12" name="矩形 11"/>
          <p:cNvSpPr/>
          <p:nvPr/>
        </p:nvSpPr>
        <p:spPr>
          <a:xfrm>
            <a:off x="1772991" y="2754730"/>
            <a:ext cx="8530108" cy="2046714"/>
          </a:xfrm>
          <a:prstGeom prst="rect">
            <a:avLst/>
          </a:prstGeom>
        </p:spPr>
        <p:txBody>
          <a:bodyPr wrap="square">
            <a:spAutoFit/>
          </a:bodyPr>
          <a:lstStyle/>
          <a:p>
            <a:pPr>
              <a:lnSpc>
                <a:spcPct val="150000"/>
              </a:lnSpc>
            </a:pPr>
            <a:r>
              <a:rPr lang="zh-CN" altLang="en-US" dirty="0"/>
              <a:t>性骚扰定义为对异性做出不受欢迎的求爱、性行为要求及口头或身体骚扰</a:t>
            </a:r>
            <a:r>
              <a:rPr lang="zh-CN" altLang="en-US" dirty="0" smtClean="0"/>
              <a:t>。</a:t>
            </a:r>
            <a:endParaRPr lang="en-US" altLang="zh-CN" dirty="0" smtClean="0"/>
          </a:p>
          <a:p>
            <a:pPr>
              <a:lnSpc>
                <a:spcPct val="150000"/>
              </a:lnSpc>
            </a:pPr>
            <a:r>
              <a:rPr lang="zh-CN" altLang="en-US" dirty="0" smtClean="0"/>
              <a:t>性骚扰</a:t>
            </a:r>
            <a:r>
              <a:rPr lang="zh-CN" altLang="en-US" dirty="0"/>
              <a:t>包括：与性有关的语言或行为，干扰了其他人的工作，造成讨厌的工作气氛</a:t>
            </a:r>
            <a:r>
              <a:rPr lang="zh-CN" altLang="en-US" dirty="0" smtClean="0"/>
              <a:t>，</a:t>
            </a:r>
            <a:endParaRPr lang="en-US" altLang="zh-CN" dirty="0" smtClean="0"/>
          </a:p>
          <a:p>
            <a:pPr>
              <a:lnSpc>
                <a:spcPct val="150000"/>
              </a:lnSpc>
            </a:pPr>
            <a:r>
              <a:rPr lang="en-US" altLang="zh-CN" dirty="0"/>
              <a:t> </a:t>
            </a:r>
            <a:r>
              <a:rPr lang="en-US" altLang="zh-CN" dirty="0" smtClean="0"/>
              <a:t>                </a:t>
            </a:r>
            <a:r>
              <a:rPr lang="zh-CN" altLang="en-US" dirty="0" smtClean="0"/>
              <a:t>以</a:t>
            </a:r>
            <a:r>
              <a:rPr lang="zh-CN" altLang="en-US" dirty="0"/>
              <a:t>升迁、加薪、得到工作为交换条件。</a:t>
            </a:r>
          </a:p>
          <a:p>
            <a:endParaRPr lang="en-US" altLang="zh-CN" dirty="0" smtClean="0"/>
          </a:p>
          <a:p>
            <a:r>
              <a:rPr lang="zh-CN" altLang="en-US" sz="2800" b="1" dirty="0" smtClean="0">
                <a:solidFill>
                  <a:schemeClr val="accent2">
                    <a:lumMod val="75000"/>
                  </a:schemeClr>
                </a:solidFill>
              </a:rPr>
              <a:t>中</a:t>
            </a:r>
            <a:r>
              <a:rPr lang="zh-CN" altLang="en-US" sz="2800" b="1" dirty="0">
                <a:solidFill>
                  <a:schemeClr val="accent2">
                    <a:lumMod val="75000"/>
                  </a:schemeClr>
                </a:solidFill>
              </a:rPr>
              <a:t>网禁止任何工作伙伴作出性骚扰行为。</a:t>
            </a:r>
          </a:p>
        </p:txBody>
      </p:sp>
      <p:sp>
        <p:nvSpPr>
          <p:cNvPr id="14" name="文本框 13"/>
          <p:cNvSpPr txBox="1"/>
          <p:nvPr/>
        </p:nvSpPr>
        <p:spPr>
          <a:xfrm>
            <a:off x="1184856" y="1545465"/>
            <a:ext cx="2183819" cy="461665"/>
          </a:xfrm>
          <a:prstGeom prst="rect">
            <a:avLst/>
          </a:prstGeom>
          <a:noFill/>
        </p:spPr>
        <p:txBody>
          <a:bodyPr wrap="square" rtlCol="0">
            <a:spAutoFit/>
          </a:bodyPr>
          <a:lstStyle/>
          <a:p>
            <a:r>
              <a:rPr lang="zh-CN" altLang="en-US" sz="2400" b="1" dirty="0" smtClean="0">
                <a:solidFill>
                  <a:schemeClr val="accent2">
                    <a:lumMod val="75000"/>
                  </a:schemeClr>
                </a:solidFill>
              </a:rPr>
              <a:t>有关性骚扰</a:t>
            </a:r>
            <a:endParaRPr lang="zh-CN" altLang="en-US" sz="2400" b="1" dirty="0">
              <a:solidFill>
                <a:schemeClr val="accent2">
                  <a:lumMod val="75000"/>
                </a:schemeClr>
              </a:solidFill>
            </a:endParaRPr>
          </a:p>
        </p:txBody>
      </p:sp>
      <p:pic>
        <p:nvPicPr>
          <p:cNvPr id="2" name="图片 1"/>
          <p:cNvPicPr>
            <a:picLocks noChangeAspect="1"/>
          </p:cNvPicPr>
          <p:nvPr/>
        </p:nvPicPr>
        <p:blipFill>
          <a:blip r:embed="rId2"/>
          <a:stretch>
            <a:fillRect/>
          </a:stretch>
        </p:blipFill>
        <p:spPr>
          <a:xfrm>
            <a:off x="8526582" y="3953815"/>
            <a:ext cx="1586285" cy="230645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5508" y="0"/>
            <a:ext cx="2376492" cy="792164"/>
          </a:xfrm>
          <a:prstGeom prst="rect">
            <a:avLst/>
          </a:prstGeom>
        </p:spPr>
      </p:pic>
    </p:spTree>
    <p:extLst>
      <p:ext uri="{BB962C8B-B14F-4D97-AF65-F5344CB8AC3E}">
        <p14:creationId xmlns:p14="http://schemas.microsoft.com/office/powerpoint/2010/main" val="29616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8120" y="234950"/>
            <a:ext cx="9742985" cy="563563"/>
          </a:xfrm>
        </p:spPr>
        <p:txBody>
          <a:bodyPr/>
          <a:lstStyle/>
          <a:p>
            <a:pPr eaLnBrk="1" hangingPunct="1"/>
            <a:r>
              <a:rPr lang="zh-CN" altLang="en-US" dirty="0">
                <a:latin typeface="微软雅黑" panose="020B0503020204020204" pitchFamily="34" charset="-122"/>
                <a:ea typeface="微软雅黑" panose="020B0503020204020204" pitchFamily="34" charset="-122"/>
              </a:rPr>
              <a:t>行政管理制度篇</a:t>
            </a: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14" name="文本框 13"/>
          <p:cNvSpPr txBox="1"/>
          <p:nvPr/>
        </p:nvSpPr>
        <p:spPr>
          <a:xfrm>
            <a:off x="1184856" y="1545465"/>
            <a:ext cx="2183819" cy="461665"/>
          </a:xfrm>
          <a:prstGeom prst="rect">
            <a:avLst/>
          </a:prstGeom>
          <a:noFill/>
        </p:spPr>
        <p:txBody>
          <a:bodyPr wrap="square" rtlCol="0">
            <a:spAutoFit/>
          </a:bodyPr>
          <a:lstStyle/>
          <a:p>
            <a:r>
              <a:rPr lang="zh-CN" altLang="zh-CN" sz="2400" b="1" dirty="0">
                <a:solidFill>
                  <a:schemeClr val="accent2">
                    <a:lumMod val="75000"/>
                  </a:schemeClr>
                </a:solidFill>
              </a:rPr>
              <a:t>安全政策</a:t>
            </a:r>
            <a:endParaRPr lang="zh-CN" altLang="en-US" sz="2400" b="1" dirty="0">
              <a:solidFill>
                <a:schemeClr val="accent2">
                  <a:lumMod val="75000"/>
                </a:schemeClr>
              </a:solidFill>
            </a:endParaRPr>
          </a:p>
        </p:txBody>
      </p:sp>
      <p:sp>
        <p:nvSpPr>
          <p:cNvPr id="2" name="矩形 1"/>
          <p:cNvSpPr/>
          <p:nvPr/>
        </p:nvSpPr>
        <p:spPr>
          <a:xfrm>
            <a:off x="1785870" y="2658036"/>
            <a:ext cx="6096000" cy="2246769"/>
          </a:xfrm>
          <a:prstGeom prst="rect">
            <a:avLst/>
          </a:prstGeom>
        </p:spPr>
        <p:txBody>
          <a:bodyPr>
            <a:spAutoFit/>
          </a:bodyPr>
          <a:lstStyle/>
          <a:p>
            <a:pPr marL="285750" lvl="0" indent="-285750">
              <a:buFont typeface="Wingdings" panose="05000000000000000000" pitchFamily="2" charset="2"/>
              <a:buChar char="p"/>
            </a:pPr>
            <a:r>
              <a:rPr lang="en-US" altLang="zh-CN" sz="2000" dirty="0" smtClean="0">
                <a:latin typeface="+mn-ea"/>
              </a:rPr>
              <a:t> </a:t>
            </a:r>
            <a:r>
              <a:rPr lang="zh-CN" altLang="zh-CN" sz="2000" dirty="0" smtClean="0">
                <a:latin typeface="+mn-ea"/>
              </a:rPr>
              <a:t>防火</a:t>
            </a:r>
            <a:r>
              <a:rPr lang="zh-CN" altLang="zh-CN" sz="2000" dirty="0">
                <a:latin typeface="+mn-ea"/>
              </a:rPr>
              <a:t>防盗</a:t>
            </a:r>
          </a:p>
          <a:p>
            <a:pPr marL="285750" indent="-285750">
              <a:buFont typeface="Wingdings" panose="05000000000000000000" pitchFamily="2" charset="2"/>
              <a:buChar char="p"/>
            </a:pPr>
            <a:endParaRPr lang="en-US" altLang="zh-CN" sz="2000" dirty="0">
              <a:latin typeface="+mn-ea"/>
            </a:endParaRPr>
          </a:p>
          <a:p>
            <a:pPr marL="285750" indent="-285750">
              <a:buFont typeface="Wingdings" panose="05000000000000000000" pitchFamily="2" charset="2"/>
              <a:buChar char="p"/>
            </a:pPr>
            <a:r>
              <a:rPr lang="en-US" altLang="zh-CN" sz="2000" dirty="0" smtClean="0">
                <a:latin typeface="+mn-ea"/>
              </a:rPr>
              <a:t> </a:t>
            </a:r>
            <a:r>
              <a:rPr lang="zh-CN" altLang="zh-CN" sz="2000" dirty="0" smtClean="0">
                <a:latin typeface="+mn-ea"/>
              </a:rPr>
              <a:t>台式</a:t>
            </a:r>
            <a:r>
              <a:rPr lang="zh-CN" altLang="zh-CN" sz="2000" dirty="0">
                <a:latin typeface="+mn-ea"/>
              </a:rPr>
              <a:t>电脑和笔记本电脑的防火灾和电池安全</a:t>
            </a:r>
            <a:endParaRPr lang="en-US" altLang="zh-CN" sz="2000" dirty="0">
              <a:latin typeface="+mn-ea"/>
            </a:endParaRPr>
          </a:p>
          <a:p>
            <a:pPr marL="285750" indent="-285750">
              <a:buFont typeface="Wingdings" panose="05000000000000000000" pitchFamily="2" charset="2"/>
              <a:buChar char="p"/>
            </a:pPr>
            <a:endParaRPr lang="en-US" altLang="zh-CN" sz="2000" dirty="0">
              <a:latin typeface="+mn-ea"/>
            </a:endParaRPr>
          </a:p>
          <a:p>
            <a:pPr marL="285750" lvl="0" indent="-285750">
              <a:buFont typeface="Wingdings" panose="05000000000000000000" pitchFamily="2" charset="2"/>
              <a:buChar char="p"/>
            </a:pPr>
            <a:r>
              <a:rPr lang="en-US" altLang="zh-CN" sz="2000" dirty="0" smtClean="0">
                <a:latin typeface="+mn-ea"/>
              </a:rPr>
              <a:t> </a:t>
            </a:r>
            <a:r>
              <a:rPr lang="zh-CN" altLang="zh-CN" sz="2000" dirty="0" smtClean="0">
                <a:latin typeface="+mn-ea"/>
              </a:rPr>
              <a:t>保密</a:t>
            </a:r>
            <a:endParaRPr lang="en-US" altLang="zh-CN" sz="2000" dirty="0">
              <a:latin typeface="+mn-ea"/>
            </a:endParaRPr>
          </a:p>
          <a:p>
            <a:pPr marL="285750" lvl="0" indent="-285750">
              <a:buFont typeface="Wingdings" panose="05000000000000000000" pitchFamily="2" charset="2"/>
              <a:buChar char="p"/>
            </a:pPr>
            <a:endParaRPr lang="en-US" altLang="zh-CN" sz="2000" dirty="0">
              <a:latin typeface="+mn-ea"/>
            </a:endParaRPr>
          </a:p>
          <a:p>
            <a:pPr marL="285750" indent="-285750">
              <a:buFont typeface="Wingdings" panose="05000000000000000000" pitchFamily="2" charset="2"/>
              <a:buChar char="p"/>
            </a:pPr>
            <a:r>
              <a:rPr lang="en-US" altLang="zh-CN" sz="2000" dirty="0" smtClean="0">
                <a:latin typeface="+mn-ea"/>
              </a:rPr>
              <a:t> </a:t>
            </a:r>
            <a:r>
              <a:rPr lang="zh-CN" altLang="zh-CN" sz="2000" dirty="0" smtClean="0">
                <a:latin typeface="+mn-ea"/>
              </a:rPr>
              <a:t>接见</a:t>
            </a:r>
            <a:r>
              <a:rPr lang="zh-CN" altLang="zh-CN" sz="2000" dirty="0">
                <a:latin typeface="+mn-ea"/>
              </a:rPr>
              <a:t>新闻媒体</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1" y="0"/>
            <a:ext cx="2395539" cy="798513"/>
          </a:xfrm>
          <a:prstGeom prst="rect">
            <a:avLst/>
          </a:prstGeom>
        </p:spPr>
      </p:pic>
    </p:spTree>
    <p:extLst>
      <p:ext uri="{BB962C8B-B14F-4D97-AF65-F5344CB8AC3E}">
        <p14:creationId xmlns:p14="http://schemas.microsoft.com/office/powerpoint/2010/main" val="2665487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5556" y="255067"/>
            <a:ext cx="9797576" cy="563563"/>
          </a:xfrm>
        </p:spPr>
        <p:txBody>
          <a:bodyPr/>
          <a:lstStyle/>
          <a:p>
            <a:pPr eaLnBrk="1" hangingPunct="1"/>
            <a:r>
              <a:rPr lang="zh-CN" altLang="en-US" dirty="0">
                <a:latin typeface="微软雅黑" panose="020B0503020204020204" pitchFamily="34" charset="-122"/>
                <a:ea typeface="微软雅黑" panose="020B0503020204020204" pitchFamily="34" charset="-122"/>
              </a:rPr>
              <a:t>行政管理制度篇</a:t>
            </a: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12" name="矩形 11"/>
          <p:cNvSpPr/>
          <p:nvPr/>
        </p:nvSpPr>
        <p:spPr>
          <a:xfrm>
            <a:off x="1772990" y="2754730"/>
            <a:ext cx="10419009" cy="1338828"/>
          </a:xfrm>
          <a:prstGeom prst="rect">
            <a:avLst/>
          </a:prstGeom>
        </p:spPr>
        <p:txBody>
          <a:bodyPr wrap="square">
            <a:spAutoFit/>
          </a:bodyPr>
          <a:lstStyle/>
          <a:p>
            <a:pPr>
              <a:lnSpc>
                <a:spcPct val="150000"/>
              </a:lnSpc>
            </a:pPr>
            <a:r>
              <a:rPr lang="zh-CN" altLang="en-US" b="1" dirty="0">
                <a:latin typeface="+mn-ea"/>
              </a:rPr>
              <a:t>请您在下述情况发生更改时立即通知您的人事部主管：</a:t>
            </a:r>
            <a:endParaRPr lang="en-US" altLang="zh-CN" b="1" dirty="0">
              <a:latin typeface="+mn-ea"/>
            </a:endParaRPr>
          </a:p>
          <a:p>
            <a:pPr>
              <a:lnSpc>
                <a:spcPct val="150000"/>
              </a:lnSpc>
            </a:pPr>
            <a:r>
              <a:rPr lang="zh-CN" altLang="en-US" dirty="0">
                <a:latin typeface="+mn-ea"/>
              </a:rPr>
              <a:t>  </a:t>
            </a:r>
            <a:r>
              <a:rPr lang="zh-CN" altLang="en-US" dirty="0" smtClean="0">
                <a:latin typeface="+mn-ea"/>
              </a:rPr>
              <a:t>      亲人</a:t>
            </a:r>
            <a:r>
              <a:rPr lang="zh-CN" altLang="en-US" dirty="0">
                <a:latin typeface="+mn-ea"/>
              </a:rPr>
              <a:t>情况、家庭住址、联系电话、紧急联系人、住址</a:t>
            </a:r>
            <a:r>
              <a:rPr lang="zh-CN" altLang="en-US" dirty="0" smtClean="0">
                <a:latin typeface="+mn-ea"/>
              </a:rPr>
              <a:t>、联系</a:t>
            </a:r>
            <a:r>
              <a:rPr lang="zh-CN" altLang="en-US" dirty="0">
                <a:latin typeface="+mn-ea"/>
              </a:rPr>
              <a:t>电话</a:t>
            </a:r>
            <a:r>
              <a:rPr lang="zh-CN" altLang="en-US" dirty="0" smtClean="0">
                <a:latin typeface="+mn-ea"/>
              </a:rPr>
              <a:t>、手机</a:t>
            </a:r>
            <a:r>
              <a:rPr lang="zh-CN" altLang="en-US" dirty="0">
                <a:latin typeface="+mn-ea"/>
              </a:rPr>
              <a:t>、姓名</a:t>
            </a:r>
            <a:r>
              <a:rPr lang="zh-CN" altLang="en-US" dirty="0" smtClean="0">
                <a:latin typeface="+mn-ea"/>
              </a:rPr>
              <a:t>、</a:t>
            </a:r>
            <a:endParaRPr lang="en-US" altLang="zh-CN" dirty="0" smtClean="0">
              <a:latin typeface="+mn-ea"/>
            </a:endParaRPr>
          </a:p>
          <a:p>
            <a:pPr>
              <a:lnSpc>
                <a:spcPct val="150000"/>
              </a:lnSpc>
            </a:pPr>
            <a:r>
              <a:rPr lang="zh-CN" altLang="en-US" dirty="0" smtClean="0">
                <a:latin typeface="+mn-ea"/>
              </a:rPr>
              <a:t>婚姻</a:t>
            </a:r>
            <a:r>
              <a:rPr lang="zh-CN" altLang="en-US" dirty="0">
                <a:latin typeface="+mn-ea"/>
              </a:rPr>
              <a:t>状况、学历、国籍等。</a:t>
            </a:r>
          </a:p>
        </p:txBody>
      </p:sp>
      <p:sp>
        <p:nvSpPr>
          <p:cNvPr id="14" name="文本框 13"/>
          <p:cNvSpPr txBox="1"/>
          <p:nvPr/>
        </p:nvSpPr>
        <p:spPr>
          <a:xfrm>
            <a:off x="1184856" y="1725769"/>
            <a:ext cx="2183819" cy="830997"/>
          </a:xfrm>
          <a:prstGeom prst="rect">
            <a:avLst/>
          </a:prstGeom>
          <a:noFill/>
        </p:spPr>
        <p:txBody>
          <a:bodyPr wrap="square" rtlCol="0">
            <a:spAutoFit/>
          </a:bodyPr>
          <a:lstStyle/>
          <a:p>
            <a:r>
              <a:rPr lang="zh-CN" altLang="en-US" sz="2400" b="1" dirty="0">
                <a:solidFill>
                  <a:srgbClr val="FFC000"/>
                </a:solidFill>
              </a:rPr>
              <a:t>个人资料更改</a:t>
            </a:r>
            <a:br>
              <a:rPr lang="zh-CN" altLang="en-US" sz="2400" b="1" dirty="0">
                <a:solidFill>
                  <a:srgbClr val="FFC000"/>
                </a:solidFill>
              </a:rPr>
            </a:br>
            <a:endParaRPr lang="zh-CN" altLang="en-US" sz="2400" b="1" dirty="0">
              <a:solidFill>
                <a:srgbClr val="FFC00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132" y="0"/>
            <a:ext cx="2395539" cy="798513"/>
          </a:xfrm>
          <a:prstGeom prst="rect">
            <a:avLst/>
          </a:prstGeom>
        </p:spPr>
      </p:pic>
    </p:spTree>
    <p:extLst>
      <p:ext uri="{BB962C8B-B14F-4D97-AF65-F5344CB8AC3E}">
        <p14:creationId xmlns:p14="http://schemas.microsoft.com/office/powerpoint/2010/main" val="2976084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28071" y="2942334"/>
            <a:ext cx="10972800" cy="563563"/>
          </a:xfrm>
        </p:spPr>
        <p:txBody>
          <a:bodyPr/>
          <a:lstStyle/>
          <a:p>
            <a:pPr eaLnBrk="1" hangingPunct="1"/>
            <a:r>
              <a:rPr lang="zh-CN" altLang="en-US" sz="3200" dirty="0" smtClean="0">
                <a:solidFill>
                  <a:schemeClr val="tx1"/>
                </a:solidFill>
                <a:latin typeface="微软雅黑" panose="020B0503020204020204" pitchFamily="34" charset="-122"/>
                <a:ea typeface="微软雅黑" panose="020B0503020204020204" pitchFamily="34" charset="-122"/>
              </a:rPr>
              <a:t>中网科技（苏州）股份有限公司</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文本框 1"/>
          <p:cNvSpPr txBox="1"/>
          <p:nvPr/>
        </p:nvSpPr>
        <p:spPr>
          <a:xfrm>
            <a:off x="8330530" y="5424390"/>
            <a:ext cx="5022761" cy="584775"/>
          </a:xfrm>
          <a:prstGeom prst="rect">
            <a:avLst/>
          </a:prstGeom>
          <a:noFill/>
        </p:spPr>
        <p:txBody>
          <a:bodyPr wrap="square" rtlCol="0">
            <a:spAutoFit/>
          </a:bodyPr>
          <a:lstStyle/>
          <a:p>
            <a:r>
              <a:rPr lang="en-US" altLang="zh-CN" sz="3200" b="1" dirty="0" smtClean="0">
                <a:solidFill>
                  <a:schemeClr val="tx1">
                    <a:lumMod val="75000"/>
                  </a:schemeClr>
                </a:solidFill>
              </a:rPr>
              <a:t>Thank you</a:t>
            </a:r>
            <a:r>
              <a:rPr lang="en-US" altLang="zh-CN" sz="3200" b="1" dirty="0">
                <a:solidFill>
                  <a:schemeClr val="tx1">
                    <a:lumMod val="75000"/>
                  </a:schemeClr>
                </a:solidFill>
              </a:rPr>
              <a:t>.</a:t>
            </a:r>
            <a:endParaRPr lang="zh-CN" altLang="en-US" sz="3200" b="1" dirty="0">
              <a:solidFill>
                <a:schemeClr val="tx1">
                  <a:lumMod val="75000"/>
                </a:schemeClr>
              </a:solidFill>
            </a:endParaRPr>
          </a:p>
        </p:txBody>
      </p:sp>
      <p:pic>
        <p:nvPicPr>
          <p:cNvPr id="4" name="图片 3"/>
          <p:cNvPicPr>
            <a:picLocks noChangeAspect="1"/>
          </p:cNvPicPr>
          <p:nvPr/>
        </p:nvPicPr>
        <p:blipFill>
          <a:blip r:embed="rId2"/>
          <a:stretch>
            <a:fillRect/>
          </a:stretch>
        </p:blipFill>
        <p:spPr>
          <a:xfrm>
            <a:off x="8889285" y="3957540"/>
            <a:ext cx="1952625" cy="146685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6461" y="0"/>
            <a:ext cx="2395539" cy="798513"/>
          </a:xfrm>
          <a:prstGeom prst="rect">
            <a:avLst/>
          </a:prstGeom>
        </p:spPr>
      </p:pic>
    </p:spTree>
    <p:extLst>
      <p:ext uri="{BB962C8B-B14F-4D97-AF65-F5344CB8AC3E}">
        <p14:creationId xmlns:p14="http://schemas.microsoft.com/office/powerpoint/2010/main" val="363027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199" y="228601"/>
            <a:ext cx="9186507" cy="563563"/>
          </a:xfrm>
        </p:spPr>
        <p:txBody>
          <a:bodyPr/>
          <a:lstStyle/>
          <a:p>
            <a:r>
              <a:rPr lang="zh-CN" altLang="en-US" dirty="0"/>
              <a:t>沟通申诉篇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4" name="Line 11"/>
          <p:cNvSpPr>
            <a:spLocks noChangeShapeType="1"/>
          </p:cNvSpPr>
          <p:nvPr/>
        </p:nvSpPr>
        <p:spPr bwMode="auto">
          <a:xfrm>
            <a:off x="3990975" y="2389188"/>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5" name="Text Box 12"/>
          <p:cNvSpPr txBox="1">
            <a:spLocks noChangeArrowheads="1"/>
          </p:cNvSpPr>
          <p:nvPr/>
        </p:nvSpPr>
        <p:spPr bwMode="auto">
          <a:xfrm>
            <a:off x="4981575" y="1855788"/>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沟通申诉篇</a:t>
            </a:r>
            <a:endParaRPr lang="en-US" altLang="zh-CN" sz="2400" b="1" dirty="0">
              <a:solidFill>
                <a:srgbClr val="003366"/>
              </a:solidFill>
            </a:endParaRPr>
          </a:p>
        </p:txBody>
      </p:sp>
      <p:sp>
        <p:nvSpPr>
          <p:cNvPr id="7" name="AutoShape 6"/>
          <p:cNvSpPr>
            <a:spLocks noChangeArrowheads="1"/>
          </p:cNvSpPr>
          <p:nvPr/>
        </p:nvSpPr>
        <p:spPr bwMode="gray">
          <a:xfrm>
            <a:off x="3327361" y="1855788"/>
            <a:ext cx="663614" cy="57457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a:solidFill>
                <a:srgbClr val="2B166E"/>
              </a:solidFill>
              <a:latin typeface="Arial" charset="0"/>
              <a:ea typeface="宋体" charset="-122"/>
            </a:endParaRPr>
          </a:p>
        </p:txBody>
      </p:sp>
      <p:sp>
        <p:nvSpPr>
          <p:cNvPr id="2" name="文本框 1"/>
          <p:cNvSpPr txBox="1"/>
          <p:nvPr/>
        </p:nvSpPr>
        <p:spPr>
          <a:xfrm>
            <a:off x="3474438" y="1927523"/>
            <a:ext cx="184730" cy="461665"/>
          </a:xfrm>
          <a:prstGeom prst="rect">
            <a:avLst/>
          </a:prstGeom>
          <a:noFill/>
        </p:spPr>
        <p:txBody>
          <a:bodyPr wrap="square" rtlCol="0">
            <a:spAutoFit/>
          </a:bodyPr>
          <a:lstStyle/>
          <a:p>
            <a:r>
              <a:rPr lang="en-US" altLang="zh-CN" sz="2400" dirty="0" smtClean="0"/>
              <a:t>1</a:t>
            </a:r>
            <a:endParaRPr lang="zh-CN" altLang="en-US" sz="24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1" y="0"/>
            <a:ext cx="2395539" cy="798513"/>
          </a:xfrm>
          <a:prstGeom prst="rect">
            <a:avLst/>
          </a:prstGeom>
        </p:spPr>
      </p:pic>
    </p:spTree>
    <p:extLst>
      <p:ext uri="{BB962C8B-B14F-4D97-AF65-F5344CB8AC3E}">
        <p14:creationId xmlns:p14="http://schemas.microsoft.com/office/powerpoint/2010/main" val="990828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187976" cy="563563"/>
          </a:xfrm>
        </p:spPr>
        <p:txBody>
          <a:bodyPr/>
          <a:lstStyle/>
          <a:p>
            <a:r>
              <a:rPr lang="zh-CN" altLang="en-US" dirty="0"/>
              <a:t>沟通申诉篇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975797" y="2321779"/>
            <a:ext cx="2208728" cy="824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accent4">
                  <a:lumMod val="75000"/>
                </a:schemeClr>
              </a:solidFill>
            </a:endParaRPr>
          </a:p>
        </p:txBody>
      </p:sp>
      <p:sp>
        <p:nvSpPr>
          <p:cNvPr id="3" name="文本框 2"/>
          <p:cNvSpPr txBox="1"/>
          <p:nvPr/>
        </p:nvSpPr>
        <p:spPr>
          <a:xfrm>
            <a:off x="1320307" y="2503070"/>
            <a:ext cx="1519708" cy="461665"/>
          </a:xfrm>
          <a:prstGeom prst="rect">
            <a:avLst/>
          </a:prstGeom>
          <a:noFill/>
        </p:spPr>
        <p:txBody>
          <a:bodyPr wrap="square" rtlCol="0">
            <a:spAutoFit/>
          </a:bodyPr>
          <a:lstStyle/>
          <a:p>
            <a:r>
              <a:rPr lang="zh-CN" altLang="en-US" sz="2400" b="1" dirty="0" smtClean="0">
                <a:solidFill>
                  <a:schemeClr val="accent2"/>
                </a:solidFill>
              </a:rPr>
              <a:t>意见调查</a:t>
            </a:r>
            <a:endParaRPr lang="zh-CN" altLang="en-US" sz="2400" b="1" dirty="0">
              <a:solidFill>
                <a:schemeClr val="accent2"/>
              </a:solidFill>
            </a:endParaRPr>
          </a:p>
        </p:txBody>
      </p:sp>
      <p:sp>
        <p:nvSpPr>
          <p:cNvPr id="6" name="文本框 5"/>
          <p:cNvSpPr txBox="1"/>
          <p:nvPr/>
        </p:nvSpPr>
        <p:spPr>
          <a:xfrm>
            <a:off x="4018209" y="2571067"/>
            <a:ext cx="6619740"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latin typeface="+mn-ea"/>
              </a:rPr>
              <a:t>总经理每月会向所有工作伙伴征询对上级工作及营运的意见</a:t>
            </a:r>
            <a:endParaRPr lang="zh-CN" altLang="en-US" dirty="0"/>
          </a:p>
        </p:txBody>
      </p:sp>
      <p:sp>
        <p:nvSpPr>
          <p:cNvPr id="9" name="矩形 8"/>
          <p:cNvSpPr/>
          <p:nvPr/>
        </p:nvSpPr>
        <p:spPr>
          <a:xfrm>
            <a:off x="975797" y="3798477"/>
            <a:ext cx="2208728" cy="824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6"/>
          <p:cNvSpPr/>
          <p:nvPr/>
        </p:nvSpPr>
        <p:spPr>
          <a:xfrm>
            <a:off x="975797" y="3979768"/>
            <a:ext cx="1851789" cy="461665"/>
          </a:xfrm>
          <a:prstGeom prst="rect">
            <a:avLst/>
          </a:prstGeom>
        </p:spPr>
        <p:txBody>
          <a:bodyPr wrap="none">
            <a:spAutoFit/>
          </a:bodyPr>
          <a:lstStyle/>
          <a:p>
            <a:r>
              <a:rPr lang="zh-CN" altLang="zh-CN" sz="2000" dirty="0">
                <a:latin typeface="宋体" panose="02010600030101010101" pitchFamily="2" charset="-122"/>
                <a:ea typeface="宋体" panose="02010600030101010101" pitchFamily="2" charset="-122"/>
                <a:cs typeface="Times New Roman" panose="02020603050405020304" pitchFamily="18" charset="0"/>
              </a:rPr>
              <a:t> </a:t>
            </a:r>
            <a:r>
              <a:rPr lang="zh-CN" altLang="zh-CN" sz="2400" b="1"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合理化建议</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4018210" y="3900750"/>
            <a:ext cx="6864438" cy="87306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t>公司鼓励您与您的直接上司沟通提出有利于工作展开的任何建议与建设性的批评</a:t>
            </a:r>
          </a:p>
        </p:txBody>
      </p:sp>
      <p:sp>
        <p:nvSpPr>
          <p:cNvPr id="10" name="文本框 9"/>
          <p:cNvSpPr txBox="1"/>
          <p:nvPr/>
        </p:nvSpPr>
        <p:spPr>
          <a:xfrm>
            <a:off x="975797" y="1468192"/>
            <a:ext cx="2208727" cy="584775"/>
          </a:xfrm>
          <a:prstGeom prst="rect">
            <a:avLst/>
          </a:prstGeom>
          <a:noFill/>
        </p:spPr>
        <p:txBody>
          <a:bodyPr wrap="square" rtlCol="0">
            <a:spAutoFit/>
          </a:bodyPr>
          <a:lstStyle/>
          <a:p>
            <a:r>
              <a:rPr lang="zh-CN" altLang="en-US" sz="3200" b="1" dirty="0" smtClean="0">
                <a:solidFill>
                  <a:schemeClr val="accent2"/>
                </a:solidFill>
              </a:rPr>
              <a:t>沟通方式</a:t>
            </a:r>
            <a:endParaRPr lang="zh-CN" altLang="en-US" sz="3200" b="1" dirty="0">
              <a:solidFill>
                <a:schemeClr val="accent2"/>
              </a:solidFill>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1" y="0"/>
            <a:ext cx="2395539" cy="798513"/>
          </a:xfrm>
          <a:prstGeom prst="rect">
            <a:avLst/>
          </a:prstGeom>
        </p:spPr>
      </p:pic>
    </p:spTree>
    <p:extLst>
      <p:ext uri="{BB962C8B-B14F-4D97-AF65-F5344CB8AC3E}">
        <p14:creationId xmlns:p14="http://schemas.microsoft.com/office/powerpoint/2010/main" val="720672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456382" cy="563563"/>
          </a:xfrm>
        </p:spPr>
        <p:txBody>
          <a:bodyPr/>
          <a:lstStyle/>
          <a:p>
            <a:r>
              <a:rPr lang="zh-CN" altLang="en-US" dirty="0"/>
              <a:t>沟通申诉篇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885644" y="2563144"/>
            <a:ext cx="2208728" cy="824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accent4">
                  <a:lumMod val="75000"/>
                </a:schemeClr>
              </a:solidFill>
            </a:endParaRPr>
          </a:p>
        </p:txBody>
      </p:sp>
      <p:sp>
        <p:nvSpPr>
          <p:cNvPr id="3" name="文本框 2"/>
          <p:cNvSpPr txBox="1"/>
          <p:nvPr/>
        </p:nvSpPr>
        <p:spPr>
          <a:xfrm>
            <a:off x="1230154" y="2728995"/>
            <a:ext cx="1519708" cy="461665"/>
          </a:xfrm>
          <a:prstGeom prst="rect">
            <a:avLst/>
          </a:prstGeom>
          <a:noFill/>
        </p:spPr>
        <p:txBody>
          <a:bodyPr wrap="square" rtlCol="0">
            <a:spAutoFit/>
          </a:bodyPr>
          <a:lstStyle/>
          <a:p>
            <a:r>
              <a:rPr lang="zh-CN" altLang="zh-CN" sz="2400" b="1" dirty="0">
                <a:solidFill>
                  <a:schemeClr val="accent2"/>
                </a:solidFill>
              </a:rPr>
              <a:t>开门政策</a:t>
            </a:r>
            <a:endParaRPr lang="zh-CN" altLang="en-US" sz="2400" b="1" dirty="0">
              <a:solidFill>
                <a:schemeClr val="accent2"/>
              </a:solidFill>
            </a:endParaRPr>
          </a:p>
        </p:txBody>
      </p:sp>
      <p:sp>
        <p:nvSpPr>
          <p:cNvPr id="6" name="文本框 5"/>
          <p:cNvSpPr txBox="1"/>
          <p:nvPr/>
        </p:nvSpPr>
        <p:spPr>
          <a:xfrm>
            <a:off x="4378817" y="1874914"/>
            <a:ext cx="6233374"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smtClean="0">
                <a:latin typeface="+mn-ea"/>
              </a:rPr>
              <a:t>对于</a:t>
            </a:r>
            <a:r>
              <a:rPr lang="zh-CN" altLang="en-US" dirty="0">
                <a:latin typeface="+mn-ea"/>
              </a:rPr>
              <a:t>管理手册上内容有疑问或对于任何工作条件有担心时，可</a:t>
            </a:r>
            <a:r>
              <a:rPr lang="zh-CN" altLang="en-US" dirty="0" smtClean="0">
                <a:latin typeface="+mn-ea"/>
              </a:rPr>
              <a:t>与直接</a:t>
            </a:r>
            <a:r>
              <a:rPr lang="zh-CN" altLang="en-US" dirty="0">
                <a:latin typeface="+mn-ea"/>
              </a:rPr>
              <a:t>管理层和办公室管理层进行开放讨论</a:t>
            </a:r>
            <a:r>
              <a:rPr lang="zh-CN" altLang="en-US" dirty="0" smtClean="0">
                <a:latin typeface="+mn-ea"/>
              </a:rPr>
              <a:t>；</a:t>
            </a:r>
            <a:endParaRPr lang="en-US" altLang="zh-CN" dirty="0" smtClean="0">
              <a:latin typeface="+mn-ea"/>
            </a:endParaRPr>
          </a:p>
          <a:p>
            <a:pPr marL="285750" indent="-285750">
              <a:lnSpc>
                <a:spcPct val="150000"/>
              </a:lnSpc>
              <a:buFont typeface="Wingdings" panose="05000000000000000000" pitchFamily="2" charset="2"/>
              <a:buChar char="Ø"/>
            </a:pPr>
            <a:endParaRPr lang="zh-CN" altLang="en-US" dirty="0">
              <a:latin typeface="+mn-ea"/>
            </a:endParaRPr>
          </a:p>
          <a:p>
            <a:pPr marL="285750" indent="-285750">
              <a:lnSpc>
                <a:spcPct val="150000"/>
              </a:lnSpc>
              <a:buFont typeface="Wingdings" panose="05000000000000000000" pitchFamily="2" charset="2"/>
              <a:buChar char="Ø"/>
            </a:pPr>
            <a:r>
              <a:rPr lang="zh-CN" altLang="en-US" dirty="0">
                <a:latin typeface="+mn-ea"/>
              </a:rPr>
              <a:t> 当您的主管不能解决问题时</a:t>
            </a:r>
            <a:r>
              <a:rPr lang="zh-CN" altLang="en-US" dirty="0" smtClean="0">
                <a:latin typeface="+mn-ea"/>
              </a:rPr>
              <a:t>，可直接</a:t>
            </a:r>
            <a:r>
              <a:rPr lang="zh-CN" altLang="en-US" dirty="0">
                <a:latin typeface="+mn-ea"/>
              </a:rPr>
              <a:t>向人事部或总经理发电子邮件</a:t>
            </a:r>
            <a:r>
              <a:rPr lang="zh-CN" altLang="en-US" dirty="0" smtClean="0">
                <a:latin typeface="+mn-ea"/>
              </a:rPr>
              <a:t>反映。</a:t>
            </a:r>
            <a:endParaRPr lang="zh-CN" altLang="en-US" dirty="0">
              <a:latin typeface="+mn-ea"/>
            </a:endParaRPr>
          </a:p>
        </p:txBody>
      </p:sp>
      <p:sp>
        <p:nvSpPr>
          <p:cNvPr id="10" name="文本框 9"/>
          <p:cNvSpPr txBox="1"/>
          <p:nvPr/>
        </p:nvSpPr>
        <p:spPr>
          <a:xfrm>
            <a:off x="975797" y="1468192"/>
            <a:ext cx="2208727" cy="584775"/>
          </a:xfrm>
          <a:prstGeom prst="rect">
            <a:avLst/>
          </a:prstGeom>
          <a:noFill/>
        </p:spPr>
        <p:txBody>
          <a:bodyPr wrap="square" rtlCol="0">
            <a:spAutoFit/>
          </a:bodyPr>
          <a:lstStyle/>
          <a:p>
            <a:r>
              <a:rPr lang="zh-CN" altLang="en-US" sz="3200" b="1" dirty="0" smtClean="0">
                <a:solidFill>
                  <a:schemeClr val="accent2"/>
                </a:solidFill>
              </a:rPr>
              <a:t>沟通方式</a:t>
            </a:r>
            <a:endParaRPr lang="zh-CN" altLang="en-US" sz="3200" b="1" dirty="0">
              <a:solidFill>
                <a:schemeClr val="accent2"/>
              </a:solidFill>
            </a:endParaRPr>
          </a:p>
        </p:txBody>
      </p:sp>
      <p:pic>
        <p:nvPicPr>
          <p:cNvPr id="4" name="图片 3"/>
          <p:cNvPicPr>
            <a:picLocks noChangeAspect="1"/>
          </p:cNvPicPr>
          <p:nvPr/>
        </p:nvPicPr>
        <p:blipFill>
          <a:blip r:embed="rId2"/>
          <a:stretch>
            <a:fillRect/>
          </a:stretch>
        </p:blipFill>
        <p:spPr>
          <a:xfrm>
            <a:off x="9027957" y="3810745"/>
            <a:ext cx="1975116" cy="263348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54" y="0"/>
            <a:ext cx="2395539" cy="798513"/>
          </a:xfrm>
          <a:prstGeom prst="rect">
            <a:avLst/>
          </a:prstGeom>
        </p:spPr>
      </p:pic>
    </p:spTree>
    <p:extLst>
      <p:ext uri="{BB962C8B-B14F-4D97-AF65-F5344CB8AC3E}">
        <p14:creationId xmlns:p14="http://schemas.microsoft.com/office/powerpoint/2010/main" val="3947452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620155" cy="563563"/>
          </a:xfrm>
        </p:spPr>
        <p:txBody>
          <a:bodyPr/>
          <a:lstStyle/>
          <a:p>
            <a:r>
              <a:rPr lang="zh-CN" altLang="en-US" dirty="0"/>
              <a:t>沟通申诉篇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975797" y="2321779"/>
            <a:ext cx="2208728" cy="824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accent4">
                  <a:lumMod val="75000"/>
                </a:schemeClr>
              </a:solidFill>
            </a:endParaRPr>
          </a:p>
        </p:txBody>
      </p:sp>
      <p:sp>
        <p:nvSpPr>
          <p:cNvPr id="3" name="文本框 2"/>
          <p:cNvSpPr txBox="1"/>
          <p:nvPr/>
        </p:nvSpPr>
        <p:spPr>
          <a:xfrm>
            <a:off x="1514988" y="2478734"/>
            <a:ext cx="1519708" cy="461665"/>
          </a:xfrm>
          <a:prstGeom prst="rect">
            <a:avLst/>
          </a:prstGeom>
          <a:noFill/>
        </p:spPr>
        <p:txBody>
          <a:bodyPr wrap="square" rtlCol="0">
            <a:spAutoFit/>
          </a:bodyPr>
          <a:lstStyle/>
          <a:p>
            <a:r>
              <a:rPr lang="zh-CN" altLang="en-US" sz="2400" b="1" dirty="0">
                <a:solidFill>
                  <a:schemeClr val="accent2"/>
                </a:solidFill>
              </a:rPr>
              <a:t>座谈会</a:t>
            </a:r>
          </a:p>
        </p:txBody>
      </p:sp>
      <p:sp>
        <p:nvSpPr>
          <p:cNvPr id="6" name="文本框 5"/>
          <p:cNvSpPr txBox="1"/>
          <p:nvPr/>
        </p:nvSpPr>
        <p:spPr>
          <a:xfrm>
            <a:off x="4200259" y="2030285"/>
            <a:ext cx="623337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mn-ea"/>
              </a:rPr>
              <a:t>工作伙伴和管理层之间的小型非正式的</a:t>
            </a:r>
            <a:r>
              <a:rPr lang="zh-CN" altLang="en-US" dirty="0" smtClean="0">
                <a:latin typeface="+mn-ea"/>
              </a:rPr>
              <a:t>讨论</a:t>
            </a:r>
            <a:r>
              <a:rPr lang="zh-CN" altLang="en-US" dirty="0" smtClean="0"/>
              <a:t>目的在于</a:t>
            </a:r>
            <a:r>
              <a:rPr lang="zh-CN" altLang="en-US" dirty="0"/>
              <a:t>探讨一些意见、建议和</a:t>
            </a:r>
            <a:r>
              <a:rPr lang="zh-CN" altLang="en-US" dirty="0" smtClean="0"/>
              <a:t>问题</a:t>
            </a:r>
            <a:endParaRPr lang="en-US" altLang="zh-CN" dirty="0" smtClean="0"/>
          </a:p>
          <a:p>
            <a:pPr marL="285750" indent="-285750">
              <a:lnSpc>
                <a:spcPct val="150000"/>
              </a:lnSpc>
              <a:buFont typeface="Wingdings" panose="05000000000000000000" pitchFamily="2" charset="2"/>
              <a:buChar char="Ø"/>
            </a:pPr>
            <a:r>
              <a:rPr lang="zh-CN" altLang="en-US" dirty="0"/>
              <a:t>每季度一次或在管理层认为必要时召开</a:t>
            </a:r>
          </a:p>
        </p:txBody>
      </p:sp>
      <p:sp>
        <p:nvSpPr>
          <p:cNvPr id="9" name="矩形 8"/>
          <p:cNvSpPr/>
          <p:nvPr/>
        </p:nvSpPr>
        <p:spPr>
          <a:xfrm>
            <a:off x="975797" y="3798477"/>
            <a:ext cx="2208728" cy="824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6"/>
          <p:cNvSpPr/>
          <p:nvPr/>
        </p:nvSpPr>
        <p:spPr>
          <a:xfrm>
            <a:off x="1372274" y="3979768"/>
            <a:ext cx="1415772" cy="461665"/>
          </a:xfrm>
          <a:prstGeom prst="rect">
            <a:avLst/>
          </a:prstGeom>
        </p:spPr>
        <p:txBody>
          <a:bodyPr wrap="none">
            <a:spAutoFit/>
          </a:bodyPr>
          <a:lstStyle/>
          <a:p>
            <a:r>
              <a:rPr lang="zh-CN" altLang="zh-CN" sz="2400" b="1" dirty="0">
                <a:solidFill>
                  <a:schemeClr val="accent2"/>
                </a:solidFill>
              </a:rPr>
              <a:t>伙伴大会</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4200259" y="3681809"/>
            <a:ext cx="6233374"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smtClean="0"/>
              <a:t> 传递</a:t>
            </a:r>
            <a:r>
              <a:rPr lang="zh-CN" altLang="en-US" dirty="0"/>
              <a:t>公司经营</a:t>
            </a:r>
            <a:r>
              <a:rPr lang="zh-CN" altLang="en-US" dirty="0" smtClean="0"/>
              <a:t>情况和市场</a:t>
            </a:r>
            <a:r>
              <a:rPr lang="zh-CN" altLang="en-US" dirty="0"/>
              <a:t>的</a:t>
            </a:r>
            <a:r>
              <a:rPr lang="zh-CN" altLang="en-US" dirty="0" smtClean="0"/>
              <a:t>情况等</a:t>
            </a:r>
            <a:endParaRPr lang="zh-CN" altLang="en-US" dirty="0"/>
          </a:p>
          <a:p>
            <a:pPr marL="285750" indent="-285750">
              <a:lnSpc>
                <a:spcPct val="150000"/>
              </a:lnSpc>
              <a:buFont typeface="Wingdings" panose="05000000000000000000" pitchFamily="2" charset="2"/>
              <a:buChar char="Ø"/>
            </a:pPr>
            <a:r>
              <a:rPr lang="zh-CN" altLang="en-US" dirty="0"/>
              <a:t> 宣传公司有关</a:t>
            </a:r>
            <a:r>
              <a:rPr lang="zh-CN" altLang="en-US" dirty="0" smtClean="0"/>
              <a:t>政策</a:t>
            </a:r>
            <a:endParaRPr lang="zh-CN" altLang="en-US" dirty="0"/>
          </a:p>
          <a:p>
            <a:pPr marL="285750" indent="-285750">
              <a:lnSpc>
                <a:spcPct val="150000"/>
              </a:lnSpc>
              <a:buFont typeface="Wingdings" panose="05000000000000000000" pitchFamily="2" charset="2"/>
              <a:buChar char="Ø"/>
            </a:pPr>
            <a:r>
              <a:rPr lang="zh-CN" altLang="en-US" dirty="0"/>
              <a:t> 宣布有关解决伙伴困难、采纳伙伴提出建议、</a:t>
            </a:r>
            <a:r>
              <a:rPr lang="zh-CN" altLang="en-US" dirty="0" smtClean="0"/>
              <a:t>落实行</a:t>
            </a:r>
            <a:r>
              <a:rPr lang="zh-CN" altLang="en-US" dirty="0"/>
              <a:t>动</a:t>
            </a:r>
            <a:r>
              <a:rPr lang="zh-CN" altLang="en-US" dirty="0" smtClean="0"/>
              <a:t>、 </a:t>
            </a:r>
            <a:endParaRPr lang="en-US" altLang="zh-CN" dirty="0" smtClean="0"/>
          </a:p>
          <a:p>
            <a:pPr>
              <a:lnSpc>
                <a:spcPct val="150000"/>
              </a:lnSpc>
            </a:pPr>
            <a:r>
              <a:rPr lang="en-US" altLang="zh-CN" dirty="0"/>
              <a:t> </a:t>
            </a:r>
            <a:r>
              <a:rPr lang="en-US" altLang="zh-CN" dirty="0" smtClean="0"/>
              <a:t>   </a:t>
            </a:r>
            <a:r>
              <a:rPr lang="zh-CN" altLang="en-US" dirty="0" smtClean="0"/>
              <a:t>计划</a:t>
            </a:r>
            <a:r>
              <a:rPr lang="zh-CN" altLang="en-US" dirty="0"/>
              <a:t>，表彰</a:t>
            </a:r>
            <a:r>
              <a:rPr lang="zh-CN" altLang="en-US" dirty="0" smtClean="0"/>
              <a:t>先进伙伴</a:t>
            </a:r>
            <a:endParaRPr lang="zh-CN" altLang="en-US" dirty="0"/>
          </a:p>
          <a:p>
            <a:pPr marL="285750" indent="-285750">
              <a:lnSpc>
                <a:spcPct val="150000"/>
              </a:lnSpc>
              <a:buFont typeface="Wingdings" panose="05000000000000000000" pitchFamily="2" charset="2"/>
              <a:buChar char="Ø"/>
            </a:pPr>
            <a:r>
              <a:rPr lang="zh-CN" altLang="en-US" dirty="0"/>
              <a:t> 一般每个月至少</a:t>
            </a:r>
            <a:r>
              <a:rPr lang="zh-CN" altLang="en-US" dirty="0" smtClean="0"/>
              <a:t>一次</a:t>
            </a:r>
            <a:endParaRPr lang="zh-CN" altLang="en-US" dirty="0"/>
          </a:p>
        </p:txBody>
      </p:sp>
      <p:sp>
        <p:nvSpPr>
          <p:cNvPr id="10" name="文本框 9"/>
          <p:cNvSpPr txBox="1"/>
          <p:nvPr/>
        </p:nvSpPr>
        <p:spPr>
          <a:xfrm>
            <a:off x="975797" y="1468192"/>
            <a:ext cx="2208727" cy="584775"/>
          </a:xfrm>
          <a:prstGeom prst="rect">
            <a:avLst/>
          </a:prstGeom>
          <a:noFill/>
        </p:spPr>
        <p:txBody>
          <a:bodyPr wrap="square" rtlCol="0">
            <a:spAutoFit/>
          </a:bodyPr>
          <a:lstStyle/>
          <a:p>
            <a:r>
              <a:rPr lang="zh-CN" altLang="en-US" sz="3200" b="1" dirty="0" smtClean="0">
                <a:solidFill>
                  <a:schemeClr val="accent2"/>
                </a:solidFill>
              </a:rPr>
              <a:t>沟通方式</a:t>
            </a:r>
            <a:endParaRPr lang="zh-CN" altLang="en-US" sz="3200" b="1" dirty="0">
              <a:solidFill>
                <a:schemeClr val="accent2"/>
              </a:solidFill>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120" y="107156"/>
            <a:ext cx="2395539" cy="798513"/>
          </a:xfrm>
          <a:prstGeom prst="rect">
            <a:avLst/>
          </a:prstGeom>
        </p:spPr>
      </p:pic>
    </p:spTree>
    <p:extLst>
      <p:ext uri="{BB962C8B-B14F-4D97-AF65-F5344CB8AC3E}">
        <p14:creationId xmlns:p14="http://schemas.microsoft.com/office/powerpoint/2010/main" val="370862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688394" cy="563563"/>
          </a:xfrm>
        </p:spPr>
        <p:txBody>
          <a:bodyPr/>
          <a:lstStyle/>
          <a:p>
            <a:r>
              <a:rPr lang="zh-CN" altLang="en-US" dirty="0"/>
              <a:t>沟通申诉篇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975796" y="2522689"/>
            <a:ext cx="2208728" cy="824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accent4">
                  <a:lumMod val="75000"/>
                </a:schemeClr>
              </a:solidFill>
            </a:endParaRPr>
          </a:p>
        </p:txBody>
      </p:sp>
      <p:sp>
        <p:nvSpPr>
          <p:cNvPr id="3" name="文本框 2"/>
          <p:cNvSpPr txBox="1"/>
          <p:nvPr/>
        </p:nvSpPr>
        <p:spPr>
          <a:xfrm>
            <a:off x="1483664" y="2703980"/>
            <a:ext cx="1519708" cy="461665"/>
          </a:xfrm>
          <a:prstGeom prst="rect">
            <a:avLst/>
          </a:prstGeom>
          <a:noFill/>
        </p:spPr>
        <p:txBody>
          <a:bodyPr wrap="square" rtlCol="0">
            <a:spAutoFit/>
          </a:bodyPr>
          <a:lstStyle/>
          <a:p>
            <a:r>
              <a:rPr lang="zh-CN" altLang="zh-CN" sz="2400" b="1" dirty="0">
                <a:solidFill>
                  <a:schemeClr val="accent2"/>
                </a:solidFill>
              </a:rPr>
              <a:t>沟通日</a:t>
            </a:r>
            <a:endParaRPr lang="zh-CN" altLang="en-US" sz="2400" b="1" dirty="0">
              <a:solidFill>
                <a:schemeClr val="accent2"/>
              </a:solidFill>
            </a:endParaRPr>
          </a:p>
        </p:txBody>
      </p:sp>
      <p:sp>
        <p:nvSpPr>
          <p:cNvPr id="6" name="文本框 5"/>
          <p:cNvSpPr txBox="1"/>
          <p:nvPr/>
        </p:nvSpPr>
        <p:spPr>
          <a:xfrm>
            <a:off x="4341927" y="2473877"/>
            <a:ext cx="623337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主管、总监及总经理将设有沟通日，以</a:t>
            </a:r>
            <a:r>
              <a:rPr lang="zh-CN" altLang="en-US" dirty="0" smtClean="0"/>
              <a:t>便于双方意见</a:t>
            </a:r>
            <a:r>
              <a:rPr lang="zh-CN" altLang="en-US" dirty="0"/>
              <a:t>和建议确保得到沟通。</a:t>
            </a:r>
          </a:p>
        </p:txBody>
      </p:sp>
      <p:sp>
        <p:nvSpPr>
          <p:cNvPr id="10" name="文本框 9"/>
          <p:cNvSpPr txBox="1"/>
          <p:nvPr/>
        </p:nvSpPr>
        <p:spPr>
          <a:xfrm>
            <a:off x="975797" y="1468192"/>
            <a:ext cx="2208727" cy="584775"/>
          </a:xfrm>
          <a:prstGeom prst="rect">
            <a:avLst/>
          </a:prstGeom>
          <a:noFill/>
        </p:spPr>
        <p:txBody>
          <a:bodyPr wrap="square" rtlCol="0">
            <a:spAutoFit/>
          </a:bodyPr>
          <a:lstStyle/>
          <a:p>
            <a:r>
              <a:rPr lang="zh-CN" altLang="en-US" sz="3200" b="1" dirty="0" smtClean="0">
                <a:solidFill>
                  <a:schemeClr val="accent2"/>
                </a:solidFill>
              </a:rPr>
              <a:t>沟通方式</a:t>
            </a:r>
            <a:endParaRPr lang="zh-CN" altLang="en-US" sz="3200" b="1" dirty="0">
              <a:solidFill>
                <a:schemeClr val="accent2"/>
              </a:solidFill>
            </a:endParaRPr>
          </a:p>
        </p:txBody>
      </p:sp>
      <p:pic>
        <p:nvPicPr>
          <p:cNvPr id="5" name="图片 4"/>
          <p:cNvPicPr>
            <a:picLocks noChangeAspect="1"/>
          </p:cNvPicPr>
          <p:nvPr/>
        </p:nvPicPr>
        <p:blipFill>
          <a:blip r:embed="rId2"/>
          <a:stretch>
            <a:fillRect/>
          </a:stretch>
        </p:blipFill>
        <p:spPr>
          <a:xfrm>
            <a:off x="7225048" y="4143687"/>
            <a:ext cx="3633452" cy="229997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769" y="18316"/>
            <a:ext cx="2395539" cy="798513"/>
          </a:xfrm>
          <a:prstGeom prst="rect">
            <a:avLst/>
          </a:prstGeom>
        </p:spPr>
      </p:pic>
    </p:spTree>
    <p:extLst>
      <p:ext uri="{BB962C8B-B14F-4D97-AF65-F5344CB8AC3E}">
        <p14:creationId xmlns:p14="http://schemas.microsoft.com/office/powerpoint/2010/main" val="226696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558741" cy="563563"/>
          </a:xfrm>
        </p:spPr>
        <p:txBody>
          <a:bodyPr/>
          <a:lstStyle/>
          <a:p>
            <a:r>
              <a:rPr lang="zh-CN" altLang="en-US" dirty="0"/>
              <a:t>沟通申诉篇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2" name="矩形 1"/>
          <p:cNvSpPr/>
          <p:nvPr/>
        </p:nvSpPr>
        <p:spPr>
          <a:xfrm>
            <a:off x="951023" y="2728995"/>
            <a:ext cx="2208728" cy="116066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accent4">
                  <a:lumMod val="75000"/>
                </a:schemeClr>
              </a:solidFill>
            </a:endParaRPr>
          </a:p>
        </p:txBody>
      </p:sp>
      <p:sp>
        <p:nvSpPr>
          <p:cNvPr id="3" name="文本框 2"/>
          <p:cNvSpPr txBox="1"/>
          <p:nvPr/>
        </p:nvSpPr>
        <p:spPr>
          <a:xfrm>
            <a:off x="1320306" y="2717249"/>
            <a:ext cx="1519708" cy="1200329"/>
          </a:xfrm>
          <a:prstGeom prst="rect">
            <a:avLst/>
          </a:prstGeom>
          <a:noFill/>
        </p:spPr>
        <p:txBody>
          <a:bodyPr wrap="square" rtlCol="0">
            <a:spAutoFit/>
          </a:bodyPr>
          <a:lstStyle/>
          <a:p>
            <a:pPr>
              <a:lnSpc>
                <a:spcPct val="150000"/>
              </a:lnSpc>
            </a:pPr>
            <a:r>
              <a:rPr lang="zh-CN" altLang="zh-CN" sz="2400" b="1" dirty="0" smtClean="0">
                <a:solidFill>
                  <a:schemeClr val="accent2"/>
                </a:solidFill>
              </a:rPr>
              <a:t>问题解决申诉</a:t>
            </a:r>
            <a:r>
              <a:rPr lang="zh-CN" altLang="zh-CN" sz="2400" b="1" dirty="0">
                <a:solidFill>
                  <a:schemeClr val="accent2"/>
                </a:solidFill>
              </a:rPr>
              <a:t>程序</a:t>
            </a:r>
            <a:endParaRPr lang="zh-CN" altLang="en-US" sz="2400" b="1" dirty="0">
              <a:solidFill>
                <a:schemeClr val="accent2"/>
              </a:solidFill>
            </a:endParaRPr>
          </a:p>
        </p:txBody>
      </p:sp>
      <p:sp>
        <p:nvSpPr>
          <p:cNvPr id="6" name="文本框 5"/>
          <p:cNvSpPr txBox="1"/>
          <p:nvPr/>
        </p:nvSpPr>
        <p:spPr>
          <a:xfrm>
            <a:off x="4341927" y="2473877"/>
            <a:ext cx="6233374"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若有难以解决与经营管理有关的的问题，不能在伙伴会议、座谈会或专题讨论中</a:t>
            </a:r>
            <a:r>
              <a:rPr lang="zh-CN" altLang="en-US" dirty="0" smtClean="0"/>
              <a:t>解决，鼓励</a:t>
            </a:r>
            <a:r>
              <a:rPr lang="zh-CN" altLang="en-US" dirty="0"/>
              <a:t>自由与主管或总经理沟通；</a:t>
            </a:r>
          </a:p>
          <a:p>
            <a:pPr marL="285750" indent="-285750">
              <a:lnSpc>
                <a:spcPct val="150000"/>
              </a:lnSpc>
              <a:buFont typeface="Wingdings" panose="05000000000000000000" pitchFamily="2" charset="2"/>
              <a:buChar char="Ø"/>
            </a:pPr>
            <a:endParaRPr lang="zh-CN" altLang="en-US" dirty="0"/>
          </a:p>
          <a:p>
            <a:pPr marL="285750" indent="-285750">
              <a:lnSpc>
                <a:spcPct val="150000"/>
              </a:lnSpc>
              <a:buFont typeface="Wingdings" panose="05000000000000000000" pitchFamily="2" charset="2"/>
              <a:buChar char="Ø"/>
            </a:pPr>
            <a:r>
              <a:rPr lang="zh-CN" altLang="en-US" dirty="0"/>
              <a:t> 沟通应按照一定的程序进行</a:t>
            </a:r>
            <a:r>
              <a:rPr lang="zh-CN" altLang="en-US" dirty="0" smtClean="0"/>
              <a:t>：</a:t>
            </a:r>
            <a:endParaRPr lang="en-US" altLang="zh-CN" dirty="0" smtClean="0"/>
          </a:p>
          <a:p>
            <a:pPr>
              <a:lnSpc>
                <a:spcPct val="150000"/>
              </a:lnSpc>
            </a:pPr>
            <a:r>
              <a:rPr lang="en-US" altLang="zh-CN" dirty="0"/>
              <a:t> </a:t>
            </a:r>
            <a:r>
              <a:rPr lang="en-US" altLang="zh-CN" dirty="0" smtClean="0"/>
              <a:t>   </a:t>
            </a:r>
            <a:r>
              <a:rPr lang="zh-CN" altLang="en-US" dirty="0" smtClean="0"/>
              <a:t>直属上司 → 上司</a:t>
            </a:r>
            <a:r>
              <a:rPr lang="zh-CN" altLang="en-US" dirty="0"/>
              <a:t>的</a:t>
            </a:r>
            <a:r>
              <a:rPr lang="zh-CN" altLang="en-US" dirty="0" smtClean="0"/>
              <a:t>上司 → 副总经理 → 总经理</a:t>
            </a:r>
            <a:r>
              <a:rPr lang="zh-CN" altLang="en-US" dirty="0"/>
              <a:t>。</a:t>
            </a:r>
          </a:p>
        </p:txBody>
      </p:sp>
      <p:sp>
        <p:nvSpPr>
          <p:cNvPr id="10" name="文本框 9"/>
          <p:cNvSpPr txBox="1"/>
          <p:nvPr/>
        </p:nvSpPr>
        <p:spPr>
          <a:xfrm>
            <a:off x="975797" y="1468192"/>
            <a:ext cx="2208727" cy="584775"/>
          </a:xfrm>
          <a:prstGeom prst="rect">
            <a:avLst/>
          </a:prstGeom>
          <a:noFill/>
        </p:spPr>
        <p:txBody>
          <a:bodyPr wrap="square" rtlCol="0">
            <a:spAutoFit/>
          </a:bodyPr>
          <a:lstStyle/>
          <a:p>
            <a:r>
              <a:rPr lang="zh-CN" altLang="en-US" sz="3200" b="1" dirty="0" smtClean="0">
                <a:solidFill>
                  <a:schemeClr val="accent2"/>
                </a:solidFill>
              </a:rPr>
              <a:t>申诉方式</a:t>
            </a:r>
            <a:endParaRPr lang="zh-CN" altLang="en-US" sz="3200" b="1" dirty="0">
              <a:solidFill>
                <a:schemeClr val="accent2"/>
              </a:solidFill>
            </a:endParaRPr>
          </a:p>
        </p:txBody>
      </p:sp>
      <p:pic>
        <p:nvPicPr>
          <p:cNvPr id="4" name="图片 3"/>
          <p:cNvPicPr>
            <a:picLocks noChangeAspect="1"/>
          </p:cNvPicPr>
          <p:nvPr/>
        </p:nvPicPr>
        <p:blipFill>
          <a:blip r:embed="rId2"/>
          <a:stretch>
            <a:fillRect/>
          </a:stretch>
        </p:blipFill>
        <p:spPr>
          <a:xfrm>
            <a:off x="1166648" y="4082794"/>
            <a:ext cx="1673366" cy="229079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178" y="0"/>
            <a:ext cx="2395539" cy="798513"/>
          </a:xfrm>
          <a:prstGeom prst="rect">
            <a:avLst/>
          </a:prstGeom>
        </p:spPr>
      </p:pic>
    </p:spTree>
    <p:extLst>
      <p:ext uri="{BB962C8B-B14F-4D97-AF65-F5344CB8AC3E}">
        <p14:creationId xmlns:p14="http://schemas.microsoft.com/office/powerpoint/2010/main" val="165129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200" y="228601"/>
            <a:ext cx="9483678" cy="563563"/>
          </a:xfrm>
        </p:spPr>
        <p:txBody>
          <a:bodyPr/>
          <a:lstStyle/>
          <a:p>
            <a:r>
              <a:rPr lang="zh-CN" altLang="en-US" dirty="0"/>
              <a:t>责任制度篇</a:t>
            </a:r>
            <a:endParaRPr lang="en-US" altLang="zh-CN" dirty="0"/>
          </a:p>
        </p:txBody>
      </p:sp>
      <p:sp>
        <p:nvSpPr>
          <p:cNvPr id="15367" name="Text Box 32"/>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zh-CN">
              <a:solidFill>
                <a:srgbClr val="2B166E"/>
              </a:solidFill>
            </a:endParaRPr>
          </a:p>
        </p:txBody>
      </p:sp>
      <p:sp>
        <p:nvSpPr>
          <p:cNvPr id="4" name="AutoShape 9"/>
          <p:cNvSpPr>
            <a:spLocks noChangeArrowheads="1"/>
          </p:cNvSpPr>
          <p:nvPr/>
        </p:nvSpPr>
        <p:spPr bwMode="gray">
          <a:xfrm>
            <a:off x="3381375" y="2693988"/>
            <a:ext cx="755605" cy="653838"/>
          </a:xfrm>
          <a:prstGeom prst="hexagon">
            <a:avLst>
              <a:gd name="adj" fmla="val 28916"/>
              <a:gd name="vf" fmla="val 1154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a:solidFill>
                <a:srgbClr val="2B166E"/>
              </a:solidFill>
            </a:endParaRPr>
          </a:p>
        </p:txBody>
      </p:sp>
      <p:sp>
        <p:nvSpPr>
          <p:cNvPr id="5" name="Line 14"/>
          <p:cNvSpPr>
            <a:spLocks noChangeShapeType="1"/>
          </p:cNvSpPr>
          <p:nvPr/>
        </p:nvSpPr>
        <p:spPr bwMode="auto">
          <a:xfrm>
            <a:off x="3990975" y="3303588"/>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2B166E"/>
              </a:solidFill>
              <a:latin typeface="Arial" panose="020B0604020202020204" pitchFamily="34" charset="0"/>
              <a:ea typeface="宋体" panose="02010600030101010101" pitchFamily="2" charset="-122"/>
            </a:endParaRPr>
          </a:p>
        </p:txBody>
      </p:sp>
      <p:sp>
        <p:nvSpPr>
          <p:cNvPr id="6" name="Text Box 15"/>
          <p:cNvSpPr txBox="1">
            <a:spLocks noChangeArrowheads="1"/>
          </p:cNvSpPr>
          <p:nvPr/>
        </p:nvSpPr>
        <p:spPr bwMode="auto">
          <a:xfrm>
            <a:off x="4981575" y="2770188"/>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400" b="1" dirty="0" smtClean="0">
                <a:solidFill>
                  <a:srgbClr val="003366"/>
                </a:solidFill>
              </a:rPr>
              <a:t>责任制度篇</a:t>
            </a:r>
            <a:endParaRPr lang="en-US" altLang="zh-CN" sz="2400" b="1" dirty="0">
              <a:solidFill>
                <a:srgbClr val="003366"/>
              </a:solidFill>
            </a:endParaRPr>
          </a:p>
        </p:txBody>
      </p:sp>
      <p:sp>
        <p:nvSpPr>
          <p:cNvPr id="7" name="Text Box 16"/>
          <p:cNvSpPr txBox="1">
            <a:spLocks noChangeArrowheads="1"/>
          </p:cNvSpPr>
          <p:nvPr/>
        </p:nvSpPr>
        <p:spPr bwMode="gray">
          <a:xfrm>
            <a:off x="3578225" y="27924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2400" b="1" dirty="0">
                <a:solidFill>
                  <a:srgbClr val="FFFFFF"/>
                </a:solidFill>
              </a:rPr>
              <a:t>2</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995" y="-6349"/>
            <a:ext cx="2395539" cy="798513"/>
          </a:xfrm>
          <a:prstGeom prst="rect">
            <a:avLst/>
          </a:prstGeom>
        </p:spPr>
      </p:pic>
    </p:spTree>
    <p:extLst>
      <p:ext uri="{BB962C8B-B14F-4D97-AF65-F5344CB8AC3E}">
        <p14:creationId xmlns:p14="http://schemas.microsoft.com/office/powerpoint/2010/main" val="1277265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041TGp_figure_blue_v3">
  <a:themeElements>
    <a:clrScheme name="Default Design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Default Design 2">
        <a:dk1>
          <a:srgbClr val="223F72"/>
        </a:dk1>
        <a:lt1>
          <a:srgbClr val="FFFFFF"/>
        </a:lt1>
        <a:dk2>
          <a:srgbClr val="000066"/>
        </a:dk2>
        <a:lt2>
          <a:srgbClr val="DDDDDD"/>
        </a:lt2>
        <a:accent1>
          <a:srgbClr val="AC6DE5"/>
        </a:accent1>
        <a:accent2>
          <a:srgbClr val="FF9900"/>
        </a:accent2>
        <a:accent3>
          <a:srgbClr val="FFFFFF"/>
        </a:accent3>
        <a:accent4>
          <a:srgbClr val="1B3460"/>
        </a:accent4>
        <a:accent5>
          <a:srgbClr val="D2BAF0"/>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006600"/>
        </a:dk2>
        <a:lt2>
          <a:srgbClr val="DDDDDD"/>
        </a:lt2>
        <a:accent1>
          <a:srgbClr val="C58023"/>
        </a:accent1>
        <a:accent2>
          <a:srgbClr val="1D8FCF"/>
        </a:accent2>
        <a:accent3>
          <a:srgbClr val="FFFFFF"/>
        </a:accent3>
        <a:accent4>
          <a:srgbClr val="000056"/>
        </a:accent4>
        <a:accent5>
          <a:srgbClr val="DFC0AC"/>
        </a:accent5>
        <a:accent6>
          <a:srgbClr val="1981BB"/>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41TGp_figure_blue_v3">
  <a:themeElements>
    <a:clrScheme name="Default Design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Default Design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Default Design 2">
        <a:dk1>
          <a:srgbClr val="223F72"/>
        </a:dk1>
        <a:lt1>
          <a:srgbClr val="FFFFFF"/>
        </a:lt1>
        <a:dk2>
          <a:srgbClr val="000066"/>
        </a:dk2>
        <a:lt2>
          <a:srgbClr val="DDDDDD"/>
        </a:lt2>
        <a:accent1>
          <a:srgbClr val="AC6DE5"/>
        </a:accent1>
        <a:accent2>
          <a:srgbClr val="FF9900"/>
        </a:accent2>
        <a:accent3>
          <a:srgbClr val="FFFFFF"/>
        </a:accent3>
        <a:accent4>
          <a:srgbClr val="1B3460"/>
        </a:accent4>
        <a:accent5>
          <a:srgbClr val="D2BAF0"/>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006600"/>
        </a:dk2>
        <a:lt2>
          <a:srgbClr val="DDDDDD"/>
        </a:lt2>
        <a:accent1>
          <a:srgbClr val="C58023"/>
        </a:accent1>
        <a:accent2>
          <a:srgbClr val="1D8FCF"/>
        </a:accent2>
        <a:accent3>
          <a:srgbClr val="FFFFFF"/>
        </a:accent3>
        <a:accent4>
          <a:srgbClr val="000056"/>
        </a:accent4>
        <a:accent5>
          <a:srgbClr val="DFC0AC"/>
        </a:accent5>
        <a:accent6>
          <a:srgbClr val="1981BB"/>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902</Words>
  <Application>Microsoft Office PowerPoint</Application>
  <PresentationFormat>宽屏</PresentationFormat>
  <Paragraphs>136</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宋体</vt:lpstr>
      <vt:lpstr>微软雅黑</vt:lpstr>
      <vt:lpstr>幼圆</vt:lpstr>
      <vt:lpstr>Arial</vt:lpstr>
      <vt:lpstr>Calibri</vt:lpstr>
      <vt:lpstr>Times New Roman</vt:lpstr>
      <vt:lpstr>Verdana</vt:lpstr>
      <vt:lpstr>Wingdings</vt:lpstr>
      <vt:lpstr>041TGp_figure_blue_v3</vt:lpstr>
      <vt:lpstr>1_041TGp_figure_blue_v3</vt:lpstr>
      <vt:lpstr>中网科技</vt:lpstr>
      <vt:lpstr>培训内容</vt:lpstr>
      <vt:lpstr>沟通申诉篇</vt:lpstr>
      <vt:lpstr>沟通申诉篇</vt:lpstr>
      <vt:lpstr>沟通申诉篇</vt:lpstr>
      <vt:lpstr>沟通申诉篇</vt:lpstr>
      <vt:lpstr>沟通申诉篇</vt:lpstr>
      <vt:lpstr>沟通申诉篇</vt:lpstr>
      <vt:lpstr>责任制度篇</vt:lpstr>
      <vt:lpstr>责任制度篇</vt:lpstr>
      <vt:lpstr>责任制度篇</vt:lpstr>
      <vt:lpstr>责任制度篇</vt:lpstr>
      <vt:lpstr>责任制度篇</vt:lpstr>
      <vt:lpstr>日常规范篇</vt:lpstr>
      <vt:lpstr>日常规范篇</vt:lpstr>
      <vt:lpstr>日常规范篇</vt:lpstr>
      <vt:lpstr>日常规范篇</vt:lpstr>
      <vt:lpstr>行政管理制度篇</vt:lpstr>
      <vt:lpstr>行政管理制度篇</vt:lpstr>
      <vt:lpstr>行政管理制度篇</vt:lpstr>
      <vt:lpstr>行政管理制度篇</vt:lpstr>
      <vt:lpstr>行政管理制度篇</vt:lpstr>
      <vt:lpstr>中网科技（苏州）股份有限公司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chinanet</dc:creator>
  <cp:lastModifiedBy>chinanet</cp:lastModifiedBy>
  <cp:revision>48</cp:revision>
  <dcterms:created xsi:type="dcterms:W3CDTF">2015-04-15T05:36:53Z</dcterms:created>
  <dcterms:modified xsi:type="dcterms:W3CDTF">2015-08-27T05:57:44Z</dcterms:modified>
</cp:coreProperties>
</file>