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59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81" r:id="rId13"/>
    <p:sldId id="277" r:id="rId14"/>
    <p:sldId id="276" r:id="rId15"/>
    <p:sldId id="275" r:id="rId16"/>
    <p:sldId id="274" r:id="rId17"/>
    <p:sldId id="272" r:id="rId18"/>
    <p:sldId id="273" r:id="rId19"/>
    <p:sldId id="279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6501FB5-8AD1-4DD8-94C0-5317BB453DC7}">
          <p14:sldIdLst>
            <p14:sldId id="259"/>
            <p14:sldId id="260"/>
            <p14:sldId id="262"/>
            <p14:sldId id="263"/>
            <p14:sldId id="264"/>
            <p14:sldId id="265"/>
            <p14:sldId id="266"/>
            <p14:sldId id="269"/>
            <p14:sldId id="270"/>
            <p14:sldId id="271"/>
            <p14:sldId id="281"/>
            <p14:sldId id="277"/>
            <p14:sldId id="276"/>
            <p14:sldId id="275"/>
            <p14:sldId id="274"/>
            <p14:sldId id="272"/>
            <p14:sldId id="273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EDD1D-A627-4722-B04B-D5556529BB5D}" type="datetimeFigureOut">
              <a:rPr lang="zh-CN" altLang="en-US" smtClean="0"/>
              <a:t>2015/8/27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975E-F031-457B-8DC3-30B017F9C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3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/>
          <p:cNvSpPr>
            <a:spLocks/>
          </p:cNvSpPr>
          <p:nvPr/>
        </p:nvSpPr>
        <p:spPr bwMode="ltGray">
          <a:xfrm>
            <a:off x="-8467" y="-76200"/>
            <a:ext cx="12251267" cy="2001838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7" y="1254"/>
              </a:cxn>
              <a:cxn ang="0">
                <a:pos x="3091" y="421"/>
              </a:cxn>
              <a:cxn ang="0">
                <a:pos x="5774" y="841"/>
              </a:cxn>
              <a:cxn ang="0">
                <a:pos x="5774" y="14"/>
              </a:cxn>
              <a:cxn ang="0">
                <a:pos x="14" y="14"/>
              </a:cxn>
            </a:cxnLst>
            <a:rect l="0" t="0" r="r" b="b"/>
            <a:pathLst>
              <a:path w="5788" h="1261">
                <a:moveTo>
                  <a:pt x="14" y="14"/>
                </a:moveTo>
                <a:cubicBezTo>
                  <a:pt x="28" y="0"/>
                  <a:pt x="7" y="1261"/>
                  <a:pt x="7" y="1254"/>
                </a:cubicBezTo>
                <a:cubicBezTo>
                  <a:pt x="7" y="1247"/>
                  <a:pt x="1254" y="488"/>
                  <a:pt x="3091" y="421"/>
                </a:cubicBezTo>
                <a:cubicBezTo>
                  <a:pt x="4928" y="354"/>
                  <a:pt x="5760" y="780"/>
                  <a:pt x="5774" y="841"/>
                </a:cubicBezTo>
                <a:cubicBezTo>
                  <a:pt x="5788" y="902"/>
                  <a:pt x="5784" y="24"/>
                  <a:pt x="5774" y="14"/>
                </a:cubicBezTo>
                <a:cubicBezTo>
                  <a:pt x="5772" y="16"/>
                  <a:pt x="0" y="28"/>
                  <a:pt x="14" y="1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2B166E"/>
              </a:solidFill>
              <a:latin typeface="Arial" charset="0"/>
              <a:ea typeface="宋体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06400" y="4191000"/>
            <a:ext cx="7010400" cy="1295400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791200"/>
            <a:ext cx="8636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304800" y="6553201"/>
            <a:ext cx="2844800" cy="168275"/>
          </a:xfrm>
        </p:spPr>
        <p:txBody>
          <a:bodyPr/>
          <a:lstStyle>
            <a:lvl1pPr>
              <a:defRPr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4978401" y="6556375"/>
            <a:ext cx="3062817" cy="209550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zh-CN">
              <a:solidFill>
                <a:srgbClr val="2B166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737600" y="6553201"/>
            <a:ext cx="2844800" cy="219075"/>
          </a:xfrm>
        </p:spPr>
        <p:txBody>
          <a:bodyPr/>
          <a:lstStyle>
            <a:lvl1pPr algn="r">
              <a:defRPr>
                <a:effectLst/>
                <a:latin typeface="Arial" panose="020B0604020202020204" pitchFamily="34" charset="0"/>
              </a:defRPr>
            </a:lvl1pPr>
          </a:lstStyle>
          <a:p>
            <a:fld id="{EF72F448-9B63-42A4-BF88-60F7E01633A7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A4A492-9117-4887-9E44-DABCBB9666AC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0800" y="228600"/>
            <a:ext cx="27432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1200" y="228600"/>
            <a:ext cx="80264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D8D56-012E-4943-9C35-E9623B970D43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1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228601"/>
            <a:ext cx="109728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11200" y="1447800"/>
            <a:ext cx="10922000" cy="4876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F64308-35A6-44C3-AB00-D31A741DFC69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/>
          <p:cNvSpPr>
            <a:spLocks/>
          </p:cNvSpPr>
          <p:nvPr/>
        </p:nvSpPr>
        <p:spPr bwMode="ltGray">
          <a:xfrm>
            <a:off x="-8467" y="-76200"/>
            <a:ext cx="12251267" cy="2001838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7" y="1254"/>
              </a:cxn>
              <a:cxn ang="0">
                <a:pos x="3091" y="421"/>
              </a:cxn>
              <a:cxn ang="0">
                <a:pos x="5774" y="841"/>
              </a:cxn>
              <a:cxn ang="0">
                <a:pos x="5774" y="14"/>
              </a:cxn>
              <a:cxn ang="0">
                <a:pos x="14" y="14"/>
              </a:cxn>
            </a:cxnLst>
            <a:rect l="0" t="0" r="r" b="b"/>
            <a:pathLst>
              <a:path w="5788" h="1261">
                <a:moveTo>
                  <a:pt x="14" y="14"/>
                </a:moveTo>
                <a:cubicBezTo>
                  <a:pt x="28" y="0"/>
                  <a:pt x="7" y="1261"/>
                  <a:pt x="7" y="1254"/>
                </a:cubicBezTo>
                <a:cubicBezTo>
                  <a:pt x="7" y="1247"/>
                  <a:pt x="1254" y="488"/>
                  <a:pt x="3091" y="421"/>
                </a:cubicBezTo>
                <a:cubicBezTo>
                  <a:pt x="4928" y="354"/>
                  <a:pt x="5760" y="780"/>
                  <a:pt x="5774" y="841"/>
                </a:cubicBezTo>
                <a:cubicBezTo>
                  <a:pt x="5788" y="902"/>
                  <a:pt x="5784" y="24"/>
                  <a:pt x="5774" y="14"/>
                </a:cubicBezTo>
                <a:cubicBezTo>
                  <a:pt x="5772" y="16"/>
                  <a:pt x="0" y="28"/>
                  <a:pt x="14" y="1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2B166E"/>
              </a:solidFill>
              <a:latin typeface="Arial" charset="0"/>
              <a:ea typeface="宋体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06400" y="4191000"/>
            <a:ext cx="7010400" cy="1295400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791200"/>
            <a:ext cx="8636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304800" y="6553201"/>
            <a:ext cx="2844800" cy="168275"/>
          </a:xfrm>
        </p:spPr>
        <p:txBody>
          <a:bodyPr/>
          <a:lstStyle>
            <a:lvl1pPr>
              <a:defRPr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4978401" y="6556375"/>
            <a:ext cx="3062817" cy="209550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zh-CN">
              <a:solidFill>
                <a:srgbClr val="2B166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737600" y="6553201"/>
            <a:ext cx="2844800" cy="219075"/>
          </a:xfrm>
        </p:spPr>
        <p:txBody>
          <a:bodyPr/>
          <a:lstStyle>
            <a:lvl1pPr algn="r">
              <a:defRPr>
                <a:effectLst/>
                <a:latin typeface="Arial" panose="020B0604020202020204" pitchFamily="34" charset="0"/>
              </a:defRPr>
            </a:lvl1pPr>
          </a:lstStyle>
          <a:p>
            <a:fld id="{EF72F448-9B63-42A4-BF88-60F7E01633A7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3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BE3B82-F1C7-4BBE-8545-79897739101C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5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6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CCEF4-D4FF-45E0-AFD4-123B83C90D50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7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1200" y="1447800"/>
            <a:ext cx="5359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3800" y="1447800"/>
            <a:ext cx="5359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55FB3-DB55-4E72-A6C6-F10C2B899D6E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1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D516A8-BDCB-42E4-8979-44789D4AA6F3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33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i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01371-BD15-4969-B239-FD7C42334AEE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0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ABEBCC-3F6E-4AAC-BE00-341CD9CC3539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BE3B82-F1C7-4BBE-8545-79897739101C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5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9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E9D17-CEE3-4DAE-A458-C92E681BD0AE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3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9C5C11-67CC-4D84-B7DD-96F1EE291706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A4A492-9117-4887-9E44-DABCBB9666AC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2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0800" y="228600"/>
            <a:ext cx="27432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1200" y="228600"/>
            <a:ext cx="80264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D8D56-012E-4943-9C35-E9623B970D43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08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228601"/>
            <a:ext cx="109728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11200" y="1447800"/>
            <a:ext cx="10922000" cy="4876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F64308-35A6-44C3-AB00-D31A741DFC69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0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CCEF4-D4FF-45E0-AFD4-123B83C90D50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6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1200" y="1447800"/>
            <a:ext cx="5359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3800" y="1447800"/>
            <a:ext cx="5359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55FB3-DB55-4E72-A6C6-F10C2B899D6E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D516A8-BDCB-42E4-8979-44789D4AA6F3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1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i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01371-BD15-4969-B239-FD7C42334AEE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ABEBCC-3F6E-4AAC-BE00-341CD9CC3539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8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E9D17-CEE3-4DAE-A458-C92E681BD0AE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7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2B166E"/>
                </a:solidFill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9C5C11-67CC-4D84-B7DD-96F1EE291706}" type="slidenum">
              <a:rPr lang="en-US" altLang="zh-CN">
                <a:solidFill>
                  <a:srgbClr val="2B166E"/>
                </a:solidFill>
              </a:rPr>
              <a:pPr/>
              <a:t>‹#›</a:t>
            </a:fld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zh-CN" altLang="en-US">
                <a:solidFill>
                  <a:srgbClr val="2B166E"/>
                </a:solidFill>
              </a:rPr>
              <a:t>北京太阳医药科技有限公司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11200" y="1447800"/>
            <a:ext cx="1092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8128000" y="6477000"/>
            <a:ext cx="3759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73600" y="64770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CCDEDC-536B-47CE-AB22-6916E78143FA}" type="slidenum">
              <a:rPr lang="en-US" altLang="zh-CN">
                <a:solidFill>
                  <a:srgbClr val="2B166E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2B166E"/>
              </a:solidFill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711200" y="228601"/>
            <a:ext cx="10972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04800" y="6477000"/>
            <a:ext cx="351366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2B166E"/>
                </a:solidFill>
              </a:rPr>
              <a:t>北京金源耀业医药科技有限公司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>
            <a:off x="406400" y="650875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2B166E"/>
              </a:solidFill>
              <a:latin typeface="Arial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407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11200" y="1447800"/>
            <a:ext cx="1092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8128000" y="6477000"/>
            <a:ext cx="3759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73600" y="64770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CCDEDC-536B-47CE-AB22-6916E78143FA}" type="slidenum">
              <a:rPr lang="en-US" altLang="zh-CN">
                <a:solidFill>
                  <a:srgbClr val="2B166E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2B166E"/>
              </a:solidFill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711200" y="228601"/>
            <a:ext cx="10972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04800" y="6477000"/>
            <a:ext cx="351366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2B166E"/>
                </a:solidFill>
              </a:rPr>
              <a:t>北京金源耀业医药科技有限公司</a:t>
            </a:r>
            <a:endParaRPr lang="en-US" altLang="zh-CN">
              <a:solidFill>
                <a:srgbClr val="2B166E"/>
              </a:solidFill>
            </a:endParaRPr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>
            <a:off x="406400" y="650875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2B166E"/>
              </a:solidFill>
              <a:latin typeface="Arial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5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0" y="3643313"/>
            <a:ext cx="5257800" cy="1600200"/>
          </a:xfrm>
        </p:spPr>
        <p:txBody>
          <a:bodyPr/>
          <a:lstStyle/>
          <a:p>
            <a:pPr eaLnBrk="1" hangingPunct="1"/>
            <a:r>
              <a:rPr lang="zh-CN" altLang="en-US" sz="6600" dirty="0" smtClean="0">
                <a:latin typeface="Arial" panose="020B0604020202020204" pitchFamily="34" charset="0"/>
                <a:ea typeface="宋体" panose="02010600030101010101" pitchFamily="2" charset="-122"/>
              </a:rPr>
              <a:t>中网科技</a:t>
            </a:r>
            <a:endParaRPr lang="en-US" altLang="zh-CN" sz="6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952625" y="3071814"/>
            <a:ext cx="2242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FFFFFF"/>
                </a:solidFill>
                <a:ea typeface="宋体" charset="-122"/>
              </a:rPr>
              <a:t>欢迎</a:t>
            </a:r>
            <a:r>
              <a:rPr lang="zh-CN" altLang="en-US" sz="4000" b="1" dirty="0" smtClean="0">
                <a:solidFill>
                  <a:srgbClr val="FFFFFF"/>
                </a:solidFill>
                <a:ea typeface="宋体" charset="-122"/>
              </a:rPr>
              <a:t>加入</a:t>
            </a:r>
            <a:endParaRPr lang="en-US" altLang="zh-CN" sz="4000" b="1" dirty="0">
              <a:solidFill>
                <a:srgbClr val="FFFFFF"/>
              </a:solidFill>
              <a:ea typeface="宋体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12" name="Rectangle 34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04682" y="2774197"/>
            <a:ext cx="5381737" cy="8230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21540000" algn="ctr" rotWithShape="0">
              <a:srgbClr val="000000">
                <a:alpha val="43137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群策力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3" y="4182237"/>
            <a:ext cx="2393495" cy="22947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7957" y="2893325"/>
            <a:ext cx="6966419" cy="7172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20580000" algn="ctr" rotWithShape="0">
              <a:srgbClr val="000000">
                <a:alpha val="43137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在确认团队贡献的同时，肯定个人成绩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3" y="4182237"/>
            <a:ext cx="2393495" cy="22947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7957" y="2898183"/>
            <a:ext cx="6989736" cy="7124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20580000" algn="ctr" rotWithShape="0">
              <a:srgbClr val="000000">
                <a:alpha val="43137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寻求并利用差异与争论，去寻求整体和客户的利益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3" y="4182237"/>
            <a:ext cx="2393495" cy="22947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12" name="Rectangle 34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758699" y="2435514"/>
            <a:ext cx="7625166" cy="10315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21540000" algn="ctr" rotWithShape="0">
              <a:srgbClr val="000000">
                <a:alpha val="43137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通过相互的信任和坦率的沟通，去正式问题，解决问题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3" y="4182237"/>
            <a:ext cx="2393495" cy="22947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12" name="Rectangle 34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105186" y="2622738"/>
            <a:ext cx="7981627" cy="8443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21540000" algn="ctr" rotWithShape="0">
              <a:srgbClr val="000000">
                <a:alpha val="43137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积极聆听他人意见，主动与每一个人沟通，保持言行一致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3" y="4182237"/>
            <a:ext cx="2393495" cy="22947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12" name="Rectangle 34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576642" y="2805193"/>
            <a:ext cx="5333254" cy="10538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21540000" algn="ctr" rotWithShape="0">
              <a:srgbClr val="000000">
                <a:alpha val="43137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百分之百的支持决定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3" y="4182237"/>
            <a:ext cx="2393495" cy="22947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58" y="228600"/>
            <a:ext cx="10972800" cy="563563"/>
          </a:xfrm>
        </p:spPr>
        <p:txBody>
          <a:bodyPr/>
          <a:lstStyle/>
          <a:p>
            <a:pPr algn="l"/>
            <a:r>
              <a:rPr lang="zh-CN" altLang="en-US" sz="3600" dirty="0" smtClean="0"/>
              <a:t>组织架构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12" name="Rectangle 34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4" y="0"/>
            <a:ext cx="9820275" cy="6477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3641" y="1797803"/>
            <a:ext cx="738664" cy="39055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组织结构图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727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9082008" y="2005011"/>
            <a:ext cx="42843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21" y="-13648"/>
            <a:ext cx="9903579" cy="649064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37692" y="2247258"/>
            <a:ext cx="738664" cy="41535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管理结构图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80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0"/>
            <a:ext cx="8534399" cy="6477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1633" y="2247254"/>
            <a:ext cx="738664" cy="39985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职位结构图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7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698" y="3405753"/>
            <a:ext cx="10972800" cy="563563"/>
          </a:xfrm>
        </p:spPr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9831" y="3405753"/>
            <a:ext cx="983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/>
              <a:t>THANKS</a:t>
            </a:r>
            <a:endParaRPr lang="zh-CN" altLang="en-US" sz="5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7" y="2169993"/>
            <a:ext cx="3032434" cy="10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3136" y="323851"/>
            <a:ext cx="10620996" cy="563563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培训内容</a:t>
            </a:r>
            <a:endParaRPr lang="en-US" altLang="zh-CN" dirty="0" smtClean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363" name="Group 35"/>
          <p:cNvGrpSpPr>
            <a:grpSpLocks/>
          </p:cNvGrpSpPr>
          <p:nvPr/>
        </p:nvGrpSpPr>
        <p:grpSpPr bwMode="auto">
          <a:xfrm>
            <a:off x="3381375" y="1779588"/>
            <a:ext cx="5410200" cy="665162"/>
            <a:chOff x="1152" y="1275"/>
            <a:chExt cx="3408" cy="419"/>
          </a:xfrm>
        </p:grpSpPr>
        <p:grpSp>
          <p:nvGrpSpPr>
            <p:cNvPr id="1538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539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1539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2B166E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539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B166E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91" name="Text Box 12"/>
            <p:cNvSpPr txBox="1">
              <a:spLocks noChangeArrowheads="1"/>
            </p:cNvSpPr>
            <p:nvPr/>
          </p:nvSpPr>
          <p:spPr bwMode="auto">
            <a:xfrm>
              <a:off x="2160" y="132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rgbClr val="003366"/>
                  </a:solidFill>
                </a:rPr>
                <a:t>公司简介</a:t>
              </a:r>
              <a:endParaRPr lang="en-US" altLang="zh-CN" sz="2400" b="1" dirty="0">
                <a:solidFill>
                  <a:srgbClr val="003366"/>
                </a:solidFill>
              </a:endParaRPr>
            </a:p>
          </p:txBody>
        </p:sp>
        <p:sp>
          <p:nvSpPr>
            <p:cNvPr id="1539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2B166E"/>
                  </a:solidFill>
                </a:rPr>
                <a:t>1</a:t>
              </a:r>
            </a:p>
          </p:txBody>
        </p:sp>
      </p:grpSp>
      <p:grpSp>
        <p:nvGrpSpPr>
          <p:cNvPr id="15364" name="Group 36"/>
          <p:cNvGrpSpPr>
            <a:grpSpLocks/>
          </p:cNvGrpSpPr>
          <p:nvPr/>
        </p:nvGrpSpPr>
        <p:grpSpPr bwMode="auto">
          <a:xfrm>
            <a:off x="3381375" y="2693988"/>
            <a:ext cx="5410200" cy="665162"/>
            <a:chOff x="1152" y="1851"/>
            <a:chExt cx="3408" cy="419"/>
          </a:xfrm>
        </p:grpSpPr>
        <p:grpSp>
          <p:nvGrpSpPr>
            <p:cNvPr id="15382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15386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15387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2B166E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5383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B166E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4" name="Text Box 15"/>
            <p:cNvSpPr txBox="1">
              <a:spLocks noChangeArrowheads="1"/>
            </p:cNvSpPr>
            <p:nvPr/>
          </p:nvSpPr>
          <p:spPr bwMode="auto">
            <a:xfrm>
              <a:off x="2160" y="1899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rgbClr val="003366"/>
                  </a:solidFill>
                </a:rPr>
                <a:t>经营宗旨</a:t>
              </a:r>
              <a:endParaRPr lang="en-US" altLang="zh-CN" sz="2400" b="1" dirty="0">
                <a:solidFill>
                  <a:srgbClr val="003366"/>
                </a:solidFill>
              </a:endParaRPr>
            </a:p>
          </p:txBody>
        </p:sp>
        <p:sp>
          <p:nvSpPr>
            <p:cNvPr id="15385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5365" name="Group 37"/>
          <p:cNvGrpSpPr>
            <a:grpSpLocks/>
          </p:cNvGrpSpPr>
          <p:nvPr/>
        </p:nvGrpSpPr>
        <p:grpSpPr bwMode="auto">
          <a:xfrm>
            <a:off x="3381375" y="3586163"/>
            <a:ext cx="5410200" cy="665162"/>
            <a:chOff x="1152" y="2413"/>
            <a:chExt cx="3408" cy="419"/>
          </a:xfrm>
        </p:grpSpPr>
        <p:grpSp>
          <p:nvGrpSpPr>
            <p:cNvPr id="1537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1537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1538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2B166E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537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B166E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7" name="Text Box 26"/>
            <p:cNvSpPr txBox="1">
              <a:spLocks noChangeArrowheads="1"/>
            </p:cNvSpPr>
            <p:nvPr/>
          </p:nvSpPr>
          <p:spPr bwMode="auto">
            <a:xfrm>
              <a:off x="2160" y="2461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rgbClr val="003366"/>
                  </a:solidFill>
                </a:rPr>
                <a:t>中网作风</a:t>
              </a:r>
              <a:endParaRPr lang="en-US" altLang="zh-CN" sz="2400" b="1" dirty="0">
                <a:solidFill>
                  <a:srgbClr val="003366"/>
                </a:solidFill>
              </a:endParaRPr>
            </a:p>
          </p:txBody>
        </p:sp>
        <p:sp>
          <p:nvSpPr>
            <p:cNvPr id="1537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5366" name="Group 38"/>
          <p:cNvGrpSpPr>
            <a:grpSpLocks/>
          </p:cNvGrpSpPr>
          <p:nvPr/>
        </p:nvGrpSpPr>
        <p:grpSpPr bwMode="auto">
          <a:xfrm>
            <a:off x="3381375" y="4500563"/>
            <a:ext cx="5410200" cy="665162"/>
            <a:chOff x="1152" y="2989"/>
            <a:chExt cx="3408" cy="419"/>
          </a:xfrm>
        </p:grpSpPr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15372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1537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2B166E"/>
                  </a:solidFill>
                </a:endParaRPr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2B166E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5369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B166E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0" name="Text Box 29"/>
            <p:cNvSpPr txBox="1">
              <a:spLocks noChangeArrowheads="1"/>
            </p:cNvSpPr>
            <p:nvPr/>
          </p:nvSpPr>
          <p:spPr bwMode="auto">
            <a:xfrm>
              <a:off x="2160" y="3037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rgbClr val="003366"/>
                  </a:solidFill>
                </a:rPr>
                <a:t>组织架构</a:t>
              </a:r>
              <a:endParaRPr lang="en-US" altLang="zh-CN" sz="2400" b="1" dirty="0">
                <a:solidFill>
                  <a:srgbClr val="003366"/>
                </a:solidFill>
              </a:endParaRPr>
            </a:p>
          </p:txBody>
        </p:sp>
        <p:sp>
          <p:nvSpPr>
            <p:cNvPr id="15371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5367" name="Text Box 32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2B166E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/>
              <a:t>公司简介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dirty="0" smtClean="0"/>
              <a:t>一、基本信息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0" dirty="0" smtClean="0"/>
              <a:t>成立时间： </a:t>
            </a:r>
            <a:r>
              <a:rPr lang="en-US" altLang="zh-CN" b="0" dirty="0" smtClean="0"/>
              <a:t>2002</a:t>
            </a:r>
            <a:r>
              <a:rPr lang="zh-CN" altLang="en-US" b="0" dirty="0" smtClean="0"/>
              <a:t>年</a:t>
            </a:r>
            <a:endParaRPr lang="en-US" altLang="zh-CN" b="0" dirty="0" smtClean="0"/>
          </a:p>
          <a:p>
            <a:endParaRPr lang="en-US" altLang="zh-CN" b="0" dirty="0"/>
          </a:p>
          <a:p>
            <a:r>
              <a:rPr lang="zh-CN" altLang="en-US" b="0" dirty="0" smtClean="0"/>
              <a:t>上市时间：</a:t>
            </a:r>
            <a:r>
              <a:rPr lang="en-US" altLang="zh-CN" b="0" dirty="0" smtClean="0"/>
              <a:t>2014</a:t>
            </a:r>
            <a:r>
              <a:rPr lang="zh-CN" altLang="en-US" b="0" dirty="0" smtClean="0"/>
              <a:t>年</a:t>
            </a:r>
            <a:r>
              <a:rPr lang="en-US" altLang="zh-CN" b="0" dirty="0" smtClean="0"/>
              <a:t>8</a:t>
            </a:r>
            <a:r>
              <a:rPr lang="zh-CN" altLang="en-US" b="0" dirty="0" smtClean="0"/>
              <a:t>月</a:t>
            </a:r>
            <a:r>
              <a:rPr lang="en-US" altLang="zh-CN" b="0" dirty="0" smtClean="0"/>
              <a:t>15</a:t>
            </a:r>
            <a:r>
              <a:rPr lang="zh-CN" altLang="en-US" b="0" dirty="0" smtClean="0"/>
              <a:t>日</a:t>
            </a:r>
            <a:endParaRPr lang="en-US" altLang="zh-CN" b="0" dirty="0" smtClean="0"/>
          </a:p>
          <a:p>
            <a:endParaRPr lang="en-US" altLang="zh-CN" b="0" dirty="0"/>
          </a:p>
          <a:p>
            <a:r>
              <a:rPr lang="zh-CN" altLang="en-US" b="0" dirty="0" smtClean="0"/>
              <a:t>公司性质：股份制上市企业</a:t>
            </a:r>
            <a:endParaRPr lang="en-US" altLang="zh-CN" b="0" dirty="0" smtClean="0"/>
          </a:p>
          <a:p>
            <a:endParaRPr lang="en-US" altLang="zh-CN" b="0" dirty="0"/>
          </a:p>
          <a:p>
            <a:r>
              <a:rPr lang="zh-CN" altLang="en-US" b="0" dirty="0" smtClean="0"/>
              <a:t>股票代码：</a:t>
            </a:r>
            <a:r>
              <a:rPr lang="en-US" altLang="zh-CN" b="0" dirty="0" smtClean="0"/>
              <a:t>831095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1669603"/>
            <a:ext cx="4807397" cy="48073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/>
              <a:t>公司简介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dirty="0" smtClean="0"/>
              <a:t>二、子公司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0" dirty="0" smtClean="0"/>
              <a:t>◊ </a:t>
            </a:r>
            <a:r>
              <a:rPr lang="zh-CN" altLang="en-US" b="0" dirty="0" smtClean="0"/>
              <a:t>中</a:t>
            </a:r>
            <a:r>
              <a:rPr lang="zh-CN" altLang="en-US" b="0" dirty="0"/>
              <a:t>网科技集团有限公司 </a:t>
            </a:r>
            <a:endParaRPr lang="en-US" altLang="zh-CN" b="0" dirty="0" smtClean="0"/>
          </a:p>
          <a:p>
            <a:pPr marL="0" indent="0">
              <a:buNone/>
            </a:pPr>
            <a:r>
              <a:rPr lang="zh-CN" altLang="en-US" b="0" dirty="0"/>
              <a:t>◊ 中网科技</a:t>
            </a:r>
            <a:r>
              <a:rPr lang="zh-CN" altLang="en-US" b="0" dirty="0" smtClean="0"/>
              <a:t>（</a:t>
            </a:r>
            <a:r>
              <a:rPr lang="zh-CN" altLang="en-US" b="0" dirty="0"/>
              <a:t>苏州</a:t>
            </a:r>
            <a:r>
              <a:rPr lang="zh-CN" altLang="en-US" b="0" dirty="0" smtClean="0"/>
              <a:t>）</a:t>
            </a:r>
            <a:r>
              <a:rPr lang="zh-CN" altLang="en-US" b="0" dirty="0"/>
              <a:t>股份有限公司 </a:t>
            </a:r>
            <a:endParaRPr lang="en-US" altLang="zh-CN" b="0" dirty="0" smtClean="0"/>
          </a:p>
          <a:p>
            <a:pPr marL="0" indent="0">
              <a:buNone/>
            </a:pPr>
            <a:r>
              <a:rPr lang="zh-CN" altLang="en-US" b="0" dirty="0" smtClean="0"/>
              <a:t>◊ 中</a:t>
            </a:r>
            <a:r>
              <a:rPr lang="zh-CN" altLang="en-US" b="0" dirty="0"/>
              <a:t>网科技（安徽</a:t>
            </a:r>
            <a:r>
              <a:rPr lang="zh-CN" altLang="en-US" b="0" dirty="0" smtClean="0"/>
              <a:t>）股份有限公司</a:t>
            </a:r>
            <a:endParaRPr lang="en-US" altLang="zh-CN" b="0" dirty="0" smtClean="0"/>
          </a:p>
          <a:p>
            <a:pPr marL="0" indent="0">
              <a:buNone/>
            </a:pPr>
            <a:r>
              <a:rPr lang="zh-CN" altLang="en-US" b="0" dirty="0"/>
              <a:t>◊ 中网科技</a:t>
            </a:r>
            <a:r>
              <a:rPr lang="zh-CN" altLang="en-US" b="0" dirty="0" smtClean="0"/>
              <a:t>（</a:t>
            </a:r>
            <a:r>
              <a:rPr lang="zh-CN" altLang="en-US" b="0" dirty="0"/>
              <a:t>滁州</a:t>
            </a:r>
            <a:r>
              <a:rPr lang="zh-CN" altLang="en-US" b="0" dirty="0" smtClean="0"/>
              <a:t>）</a:t>
            </a:r>
            <a:r>
              <a:rPr lang="zh-CN" altLang="en-US" b="0" dirty="0"/>
              <a:t>股份有限公司 </a:t>
            </a:r>
            <a:r>
              <a:rPr lang="zh-CN" altLang="en-US" b="0" dirty="0" smtClean="0"/>
              <a:t> </a:t>
            </a:r>
            <a:endParaRPr lang="en-US" altLang="zh-CN" b="0" dirty="0" smtClean="0"/>
          </a:p>
          <a:p>
            <a:pPr marL="0" indent="0">
              <a:buNone/>
            </a:pPr>
            <a:r>
              <a:rPr lang="zh-CN" altLang="en-US" b="0" dirty="0" smtClean="0"/>
              <a:t>◊ 中网</a:t>
            </a:r>
            <a:r>
              <a:rPr lang="zh-CN" altLang="en-US" b="0" dirty="0"/>
              <a:t>科技</a:t>
            </a:r>
            <a:r>
              <a:rPr lang="zh-CN" altLang="en-US" b="0" dirty="0" smtClean="0"/>
              <a:t>（内蒙古）股份有限公司 </a:t>
            </a:r>
            <a:endParaRPr lang="en-US" altLang="zh-CN" b="0" dirty="0" smtClean="0"/>
          </a:p>
          <a:p>
            <a:pPr marL="0" indent="0">
              <a:buNone/>
            </a:pPr>
            <a:r>
              <a:rPr lang="zh-CN" altLang="en-US" b="0" dirty="0"/>
              <a:t>◊ 安徽易速网络科技有限公司</a:t>
            </a:r>
            <a:endParaRPr lang="en-US" altLang="zh-CN" b="0" dirty="0"/>
          </a:p>
          <a:p>
            <a:pPr marL="0" indent="0">
              <a:buNone/>
            </a:pP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51308" y="1019402"/>
            <a:ext cx="5717862" cy="5457598"/>
            <a:chOff x="6172200" y="943202"/>
            <a:chExt cx="5717862" cy="54575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943202"/>
              <a:ext cx="4755292" cy="354818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564" y="3372928"/>
              <a:ext cx="4553498" cy="30278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/>
              <a:t>公司简介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dirty="0" smtClean="0"/>
              <a:t>三、我们的产品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zh-CN" b="0" dirty="0"/>
              <a:t>★</a:t>
            </a:r>
            <a:r>
              <a:rPr lang="en-US" altLang="zh-CN" b="0" dirty="0"/>
              <a:t> IDC</a:t>
            </a:r>
            <a:r>
              <a:rPr lang="zh-CN" altLang="zh-CN" b="0" dirty="0"/>
              <a:t>数据中心：服务器托管，服务器租赁，机房定制。</a:t>
            </a:r>
            <a:r>
              <a:rPr lang="en-US" altLang="zh-CN" b="0" dirty="0"/>
              <a:t> </a:t>
            </a:r>
            <a:endParaRPr lang="en-US" altLang="zh-CN" b="0" dirty="0" smtClean="0"/>
          </a:p>
          <a:p>
            <a:pPr marL="0" indent="0">
              <a:buNone/>
            </a:pPr>
            <a:endParaRPr lang="zh-CN" altLang="zh-CN" b="0" dirty="0"/>
          </a:p>
          <a:p>
            <a:pPr marL="0" indent="0">
              <a:buNone/>
            </a:pPr>
            <a:r>
              <a:rPr lang="zh-CN" altLang="zh-CN" b="0" dirty="0"/>
              <a:t>★ 云计算服务：云服务器，网络加速，云计算解决方案。</a:t>
            </a:r>
            <a:r>
              <a:rPr lang="en-US" altLang="zh-CN" b="0" dirty="0"/>
              <a:t> </a:t>
            </a:r>
            <a:endParaRPr lang="en-US" altLang="zh-CN" b="0" dirty="0" smtClean="0"/>
          </a:p>
          <a:p>
            <a:pPr marL="0" indent="0">
              <a:buNone/>
            </a:pPr>
            <a:r>
              <a:rPr lang="en-US" altLang="zh-CN" b="0" dirty="0"/>
              <a:t> </a:t>
            </a:r>
            <a:endParaRPr lang="zh-CN" altLang="zh-CN" b="0" dirty="0"/>
          </a:p>
          <a:p>
            <a:pPr marL="0" indent="0">
              <a:buNone/>
            </a:pPr>
            <a:r>
              <a:rPr lang="zh-CN" altLang="zh-CN" b="0" dirty="0"/>
              <a:t>★ 网站基础服务：域名注册，网站寄存，网站建设推广</a:t>
            </a:r>
            <a:r>
              <a:rPr lang="zh-CN" altLang="zh-CN" b="0" dirty="0" smtClean="0"/>
              <a:t>。</a:t>
            </a:r>
            <a:endParaRPr lang="en-US" altLang="zh-CN" b="0" dirty="0" smtClean="0"/>
          </a:p>
          <a:p>
            <a:pPr marL="0" indent="0">
              <a:buNone/>
            </a:pPr>
            <a:endParaRPr lang="zh-CN" altLang="zh-CN" b="0" dirty="0"/>
          </a:p>
          <a:p>
            <a:pPr marL="0" indent="0">
              <a:buNone/>
            </a:pPr>
            <a:r>
              <a:rPr lang="zh-CN" altLang="zh-CN" b="0" dirty="0"/>
              <a:t>★ 增值服务：各行业网络解决方案，网络安全，服务外包。</a:t>
            </a:r>
            <a:endParaRPr lang="en-US" altLang="zh-CN" b="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8" y="1029346"/>
            <a:ext cx="2503837" cy="1443585"/>
          </a:xfrm>
          <a:prstGeom prst="rect">
            <a:avLst/>
          </a:prstGeom>
          <a:effectLst>
            <a:glow rad="127000">
              <a:schemeClr val="accent1"/>
            </a:glow>
            <a:reflection blurRad="12700" stA="45000" endPos="65000" dist="50800" dir="5400000" sy="-100000" algn="bl" rotWithShape="0"/>
            <a:softEdge rad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/>
              <a:t>公司简介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081" y="1447800"/>
            <a:ext cx="11210119" cy="4876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dirty="0" smtClean="0"/>
              <a:t>四、我们的优势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b="0" dirty="0" smtClean="0"/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品牌：中网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ChinaNet.CC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国际域名商标价值高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专注行业：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年成立至今十多年专注云计算数据中心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国际认证：获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ICANN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国际顶级商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认证。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电信资质：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IDC/ISP/ICP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，全国数十家；自有多座数据中心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57175" eaLnBrk="1" hangingPunct="1">
              <a:spcBef>
                <a:spcPct val="30000"/>
              </a:spcBef>
              <a:buClr>
                <a:srgbClr val="336699"/>
              </a:buCl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资源优势：是国际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APNIC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联盟成员，自有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地址和网域。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b="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101006" y="2182813"/>
            <a:ext cx="4532194" cy="3835850"/>
            <a:chOff x="5351888" y="1127128"/>
            <a:chExt cx="6621172" cy="5369304"/>
          </a:xfrm>
        </p:grpSpPr>
        <p:grpSp>
          <p:nvGrpSpPr>
            <p:cNvPr id="5" name="组合 1"/>
            <p:cNvGrpSpPr>
              <a:grpSpLocks/>
            </p:cNvGrpSpPr>
            <p:nvPr/>
          </p:nvGrpSpPr>
          <p:grpSpPr bwMode="auto">
            <a:xfrm>
              <a:off x="5351888" y="1127128"/>
              <a:ext cx="6332112" cy="3522259"/>
              <a:chOff x="900113" y="2195513"/>
              <a:chExt cx="7296150" cy="3673475"/>
            </a:xfrm>
          </p:grpSpPr>
          <p:pic>
            <p:nvPicPr>
              <p:cNvPr id="6" name="Picture 11" descr="图片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013" y="3276600"/>
                <a:ext cx="1979612" cy="158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Documents\ChinaNet\4安徽易速网络科技有限公司\安徽省通信管理局\--安徽易速IDC.ICP证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2195513"/>
                <a:ext cx="2597150" cy="367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D:\Documents\ChinaNet\4安徽易速网络科技有限公司\安徽省通信管理局\--安徽易速IDC.ICP证-附页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7525" y="2200275"/>
                <a:ext cx="2598738" cy="366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867" y="3726819"/>
              <a:ext cx="3908193" cy="276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1003671"/>
            <a:ext cx="1905000" cy="17430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99000" endPos="65000" dist="508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3292899"/>
            <a:ext cx="5124450" cy="2847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/>
              <a:t>公司简介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dirty="0" smtClean="0"/>
              <a:t>五、我们的目标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r>
              <a:rPr lang="zh-CN" altLang="zh-CN" sz="3200" dirty="0"/>
              <a:t>引领信息化和大数据行业，成为全球最大数据中心运营商！</a:t>
            </a:r>
            <a:endParaRPr lang="en-US" altLang="zh-CN" sz="32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/>
              <a:t>经营宗旨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41003" y="1735809"/>
            <a:ext cx="5367566" cy="4432515"/>
            <a:chOff x="6014434" y="2176530"/>
            <a:chExt cx="4623515" cy="3103807"/>
          </a:xfrm>
        </p:grpSpPr>
        <p:sp>
          <p:nvSpPr>
            <p:cNvPr id="12" name="椭圆 11"/>
            <p:cNvSpPr/>
            <p:nvPr/>
          </p:nvSpPr>
          <p:spPr>
            <a:xfrm>
              <a:off x="6954592" y="2176530"/>
              <a:ext cx="2408349" cy="170001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/>
                <a:t>品质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6014434" y="2923504"/>
              <a:ext cx="2215166" cy="151970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/>
                <a:t>物超所值</a:t>
              </a:r>
              <a:endParaRPr lang="zh-CN" altLang="en-US" sz="2000" b="1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6954592" y="3696236"/>
              <a:ext cx="2305319" cy="158410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/>
                <a:t>技术</a:t>
              </a:r>
              <a:endParaRPr lang="zh-CN" altLang="en-US" sz="2000" b="1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8229600" y="3007216"/>
              <a:ext cx="2408349" cy="154546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/>
                <a:t>服务</a:t>
              </a:r>
              <a:endParaRPr lang="zh-CN" altLang="en-US" sz="20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5471375" y="2308997"/>
            <a:ext cx="331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chemeClr val="accent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zh-CN" altLang="zh-CN" b="1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中网的品质与声誉是要成为国际著名的</a:t>
            </a:r>
            <a:r>
              <a:rPr lang="zh-CN" altLang="zh-CN" b="1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网络科技企业</a:t>
            </a:r>
            <a:r>
              <a:rPr lang="zh-CN" altLang="zh-CN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4932" y="4202376"/>
            <a:ext cx="286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chemeClr val="accent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zh-CN" b="1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没有快捷、礼貌的服务，品质和技术就会被浪费。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34457" y="5047641"/>
            <a:ext cx="3726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chemeClr val="accent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zh-CN" b="1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技术象一快磁铁将客户吸引到中网来，我们的技术必须始终保持最先进性，最前沿性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891" y="3839356"/>
            <a:ext cx="3208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="1" kern="1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中网是以卓越的品质、诚信的服务、先进的科技中</a:t>
            </a:r>
            <a:r>
              <a:rPr lang="zh-CN" altLang="zh-CN" kern="100" dirty="0" smtClean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kern="1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客户提供物有所值的网络服务。</a:t>
            </a:r>
            <a:endParaRPr lang="zh-CN" altLang="zh-CN" sz="2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2B166E"/>
                </a:solidFill>
              </a:rPr>
              <a:t>中网科技（苏州）股份有限公司</a:t>
            </a:r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65197" y="3146156"/>
            <a:ext cx="5381737" cy="7473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21540000" algn="ctr" rotWithShape="0">
              <a:srgbClr val="000000">
                <a:alpha val="43137"/>
              </a:srgbClr>
            </a:outerShdw>
            <a:reflection blurRad="12700"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注重整体利益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3" y="4182237"/>
            <a:ext cx="2393495" cy="2294763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04800" y="325464"/>
            <a:ext cx="532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中网作风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0"/>
            <a:ext cx="2395539" cy="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1TGp_figure_blue_v3">
  <a:themeElements>
    <a:clrScheme name="Default Design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41TGp_figure_blue_v3">
  <a:themeElements>
    <a:clrScheme name="Default Design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523</Words>
  <Application>Microsoft Office PowerPoint</Application>
  <PresentationFormat>宽屏</PresentationFormat>
  <Paragraphs>97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宋体</vt:lpstr>
      <vt:lpstr>微软雅黑</vt:lpstr>
      <vt:lpstr>幼圆</vt:lpstr>
      <vt:lpstr>Arial</vt:lpstr>
      <vt:lpstr>Calibri</vt:lpstr>
      <vt:lpstr>Times New Roman</vt:lpstr>
      <vt:lpstr>Verdana</vt:lpstr>
      <vt:lpstr>Wingdings</vt:lpstr>
      <vt:lpstr>041TGp_figure_blue_v3</vt:lpstr>
      <vt:lpstr>1_041TGp_figure_blue_v3</vt:lpstr>
      <vt:lpstr>中网科技</vt:lpstr>
      <vt:lpstr>培训内容</vt:lpstr>
      <vt:lpstr>公司简介</vt:lpstr>
      <vt:lpstr>公司简介</vt:lpstr>
      <vt:lpstr>公司简介</vt:lpstr>
      <vt:lpstr>公司简介</vt:lpstr>
      <vt:lpstr>公司简介</vt:lpstr>
      <vt:lpstr>经营宗旨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组织架构</vt:lpstr>
      <vt:lpstr>PowerPoint 演示文稿</vt:lpstr>
      <vt:lpstr>PowerPoint 演示文稿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chinanet</dc:creator>
  <cp:lastModifiedBy>chinanet</cp:lastModifiedBy>
  <cp:revision>38</cp:revision>
  <dcterms:created xsi:type="dcterms:W3CDTF">2015-04-15T05:36:53Z</dcterms:created>
  <dcterms:modified xsi:type="dcterms:W3CDTF">2015-08-27T05:59:04Z</dcterms:modified>
</cp:coreProperties>
</file>