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8"/>
  </p:notes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5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56501FB5-8AD1-4DD8-94C0-5317BB453DC7}">
          <p14:sldIdLst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3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0066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EDD1D-A627-4722-B04B-D5556529BB5D}" type="datetimeFigureOut">
              <a:rPr lang="zh-CN" altLang="en-US" smtClean="0"/>
              <a:t>2015/8/27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B975E-F031-457B-8DC3-30B017F9C2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2436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B975E-F031-457B-8DC3-30B017F9C26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4493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</a:t>
            </a:r>
            <a:r>
              <a:rPr lang="en-US" altLang="zh-CN" smtClean="0"/>
              <a:t>http://docer.wps.cn</a:t>
            </a: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8DE30F-280A-42B1-9D6D-9C00BD861608}" type="slidenum">
              <a:rPr lang="zh-CN" altLang="en-US" smtClean="0"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zh-CN" altLang="en-US" smtClean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3022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1"/>
          <p:cNvSpPr>
            <a:spLocks/>
          </p:cNvSpPr>
          <p:nvPr/>
        </p:nvSpPr>
        <p:spPr bwMode="ltGray">
          <a:xfrm>
            <a:off x="-8467" y="-76200"/>
            <a:ext cx="12251267" cy="2001838"/>
          </a:xfrm>
          <a:custGeom>
            <a:avLst/>
            <a:gdLst/>
            <a:ahLst/>
            <a:cxnLst>
              <a:cxn ang="0">
                <a:pos x="14" y="14"/>
              </a:cxn>
              <a:cxn ang="0">
                <a:pos x="7" y="1254"/>
              </a:cxn>
              <a:cxn ang="0">
                <a:pos x="3091" y="421"/>
              </a:cxn>
              <a:cxn ang="0">
                <a:pos x="5774" y="841"/>
              </a:cxn>
              <a:cxn ang="0">
                <a:pos x="5774" y="14"/>
              </a:cxn>
              <a:cxn ang="0">
                <a:pos x="14" y="14"/>
              </a:cxn>
            </a:cxnLst>
            <a:rect l="0" t="0" r="r" b="b"/>
            <a:pathLst>
              <a:path w="5788" h="1261">
                <a:moveTo>
                  <a:pt x="14" y="14"/>
                </a:moveTo>
                <a:cubicBezTo>
                  <a:pt x="28" y="0"/>
                  <a:pt x="7" y="1261"/>
                  <a:pt x="7" y="1254"/>
                </a:cubicBezTo>
                <a:cubicBezTo>
                  <a:pt x="7" y="1247"/>
                  <a:pt x="1254" y="488"/>
                  <a:pt x="3091" y="421"/>
                </a:cubicBezTo>
                <a:cubicBezTo>
                  <a:pt x="4928" y="354"/>
                  <a:pt x="5760" y="780"/>
                  <a:pt x="5774" y="841"/>
                </a:cubicBezTo>
                <a:cubicBezTo>
                  <a:pt x="5788" y="902"/>
                  <a:pt x="5784" y="24"/>
                  <a:pt x="5774" y="14"/>
                </a:cubicBezTo>
                <a:cubicBezTo>
                  <a:pt x="5772" y="16"/>
                  <a:pt x="0" y="28"/>
                  <a:pt x="14" y="14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>
              <a:solidFill>
                <a:srgbClr val="2B166E"/>
              </a:solidFill>
              <a:latin typeface="Arial" charset="0"/>
              <a:ea typeface="宋体" charset="-122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406400" y="4191000"/>
            <a:ext cx="7010400" cy="1295400"/>
          </a:xfrm>
          <a:effectLst>
            <a:outerShdw dist="35921" dir="2700000" algn="ctr" rotWithShape="0">
              <a:srgbClr val="FFFFFF"/>
            </a:outerShdw>
          </a:effectLst>
        </p:spPr>
        <p:txBody>
          <a:bodyPr/>
          <a:lstStyle>
            <a:lvl1pPr algn="l">
              <a:defRPr sz="54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6400" y="5791200"/>
            <a:ext cx="86360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hlink"/>
                </a:solidFill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304800" y="6553201"/>
            <a:ext cx="2844800" cy="168275"/>
          </a:xfrm>
        </p:spPr>
        <p:txBody>
          <a:bodyPr/>
          <a:lstStyle>
            <a:lvl1pPr>
              <a:defRPr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gray">
          <a:xfrm>
            <a:off x="4978401" y="6556375"/>
            <a:ext cx="3062817" cy="209550"/>
          </a:xfrm>
        </p:spPr>
        <p:txBody>
          <a:bodyPr/>
          <a:lstStyle>
            <a:lvl1pPr algn="ctr">
              <a:defRPr sz="14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zh-CN" altLang="zh-CN">
              <a:solidFill>
                <a:srgbClr val="2B166E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gray">
          <a:xfrm>
            <a:off x="8737600" y="6553201"/>
            <a:ext cx="2844800" cy="219075"/>
          </a:xfrm>
        </p:spPr>
        <p:txBody>
          <a:bodyPr/>
          <a:lstStyle>
            <a:lvl1pPr algn="r">
              <a:defRPr>
                <a:effectLst/>
                <a:latin typeface="Arial" panose="020B0604020202020204" pitchFamily="34" charset="0"/>
              </a:defRPr>
            </a:lvl1pPr>
          </a:lstStyle>
          <a:p>
            <a:fld id="{EF72F448-9B63-42A4-BF88-60F7E01633A7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07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A4A492-9117-4887-9E44-DABCBB9666AC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4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228600"/>
            <a:ext cx="2743200" cy="6096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11200" y="228600"/>
            <a:ext cx="8026400" cy="6096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D8D56-012E-4943-9C35-E9623B970D43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13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200" y="228601"/>
            <a:ext cx="10972800" cy="563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711200" y="1447800"/>
            <a:ext cx="10922000" cy="4876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zh-CN" altLang="en-US" noProof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F64308-35A6-44C3-AB00-D31A741DFC69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89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1"/>
          <p:cNvSpPr>
            <a:spLocks/>
          </p:cNvSpPr>
          <p:nvPr/>
        </p:nvSpPr>
        <p:spPr bwMode="ltGray">
          <a:xfrm>
            <a:off x="-8467" y="-76200"/>
            <a:ext cx="12251267" cy="2001838"/>
          </a:xfrm>
          <a:custGeom>
            <a:avLst/>
            <a:gdLst/>
            <a:ahLst/>
            <a:cxnLst>
              <a:cxn ang="0">
                <a:pos x="14" y="14"/>
              </a:cxn>
              <a:cxn ang="0">
                <a:pos x="7" y="1254"/>
              </a:cxn>
              <a:cxn ang="0">
                <a:pos x="3091" y="421"/>
              </a:cxn>
              <a:cxn ang="0">
                <a:pos x="5774" y="841"/>
              </a:cxn>
              <a:cxn ang="0">
                <a:pos x="5774" y="14"/>
              </a:cxn>
              <a:cxn ang="0">
                <a:pos x="14" y="14"/>
              </a:cxn>
            </a:cxnLst>
            <a:rect l="0" t="0" r="r" b="b"/>
            <a:pathLst>
              <a:path w="5788" h="1261">
                <a:moveTo>
                  <a:pt x="14" y="14"/>
                </a:moveTo>
                <a:cubicBezTo>
                  <a:pt x="28" y="0"/>
                  <a:pt x="7" y="1261"/>
                  <a:pt x="7" y="1254"/>
                </a:cubicBezTo>
                <a:cubicBezTo>
                  <a:pt x="7" y="1247"/>
                  <a:pt x="1254" y="488"/>
                  <a:pt x="3091" y="421"/>
                </a:cubicBezTo>
                <a:cubicBezTo>
                  <a:pt x="4928" y="354"/>
                  <a:pt x="5760" y="780"/>
                  <a:pt x="5774" y="841"/>
                </a:cubicBezTo>
                <a:cubicBezTo>
                  <a:pt x="5788" y="902"/>
                  <a:pt x="5784" y="24"/>
                  <a:pt x="5774" y="14"/>
                </a:cubicBezTo>
                <a:cubicBezTo>
                  <a:pt x="5772" y="16"/>
                  <a:pt x="0" y="28"/>
                  <a:pt x="14" y="14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>
              <a:solidFill>
                <a:srgbClr val="2B166E"/>
              </a:solidFill>
              <a:latin typeface="Arial" charset="0"/>
              <a:ea typeface="宋体" charset="-122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406400" y="4191000"/>
            <a:ext cx="7010400" cy="1295400"/>
          </a:xfrm>
          <a:effectLst>
            <a:outerShdw dist="35921" dir="2700000" algn="ctr" rotWithShape="0">
              <a:srgbClr val="FFFFFF"/>
            </a:outerShdw>
          </a:effectLst>
        </p:spPr>
        <p:txBody>
          <a:bodyPr/>
          <a:lstStyle>
            <a:lvl1pPr algn="l">
              <a:defRPr sz="54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6400" y="5791200"/>
            <a:ext cx="86360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hlink"/>
                </a:solidFill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304800" y="6553201"/>
            <a:ext cx="2844800" cy="168275"/>
          </a:xfrm>
        </p:spPr>
        <p:txBody>
          <a:bodyPr/>
          <a:lstStyle>
            <a:lvl1pPr>
              <a:defRPr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gray">
          <a:xfrm>
            <a:off x="4978401" y="6556375"/>
            <a:ext cx="3062817" cy="209550"/>
          </a:xfrm>
        </p:spPr>
        <p:txBody>
          <a:bodyPr/>
          <a:lstStyle>
            <a:lvl1pPr algn="ctr">
              <a:defRPr sz="14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zh-CN" altLang="zh-CN">
              <a:solidFill>
                <a:srgbClr val="2B166E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gray">
          <a:xfrm>
            <a:off x="8737600" y="6553201"/>
            <a:ext cx="2844800" cy="219075"/>
          </a:xfrm>
        </p:spPr>
        <p:txBody>
          <a:bodyPr/>
          <a:lstStyle>
            <a:lvl1pPr algn="r">
              <a:defRPr>
                <a:effectLst/>
                <a:latin typeface="Arial" panose="020B0604020202020204" pitchFamily="34" charset="0"/>
              </a:defRPr>
            </a:lvl1pPr>
          </a:lstStyle>
          <a:p>
            <a:fld id="{EF72F448-9B63-42A4-BF88-60F7E01633A7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839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BE3B82-F1C7-4BBE-8545-79897739101C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06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CCCEF4-D4FF-45E0-AFD4-123B83C90D50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471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11200" y="1447800"/>
            <a:ext cx="5359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73800" y="1447800"/>
            <a:ext cx="5359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B55FB3-DB55-4E72-A6C6-F10C2B899D6E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10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D516A8-BDCB-42E4-8979-44789D4AA6F3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233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i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701371-BD15-4969-B239-FD7C42334AEE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4" name="日期占位符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2000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ABEBCC-3F6E-4AAC-BE00-341CD9CC3539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56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BE3B82-F1C7-4BBE-8545-79897739101C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519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1E9D17-CEE3-4DAE-A458-C92E681BD0AE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3430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9C5C11-67CC-4D84-B7DD-96F1EE291706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1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A4A492-9117-4887-9E44-DABCBB9666AC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272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228600"/>
            <a:ext cx="2743200" cy="6096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11200" y="228600"/>
            <a:ext cx="8026400" cy="6096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D8D56-012E-4943-9C35-E9623B970D43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4088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200" y="228601"/>
            <a:ext cx="10972800" cy="563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711200" y="1447800"/>
            <a:ext cx="10922000" cy="4876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zh-CN" altLang="en-US" noProof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F64308-35A6-44C3-AB00-D31A741DFC69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00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CCCEF4-D4FF-45E0-AFD4-123B83C90D50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66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11200" y="1447800"/>
            <a:ext cx="5359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73800" y="1447800"/>
            <a:ext cx="5359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B55FB3-DB55-4E72-A6C6-F10C2B899D6E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52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D516A8-BDCB-42E4-8979-44789D4AA6F3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91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i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701371-BD15-4969-B239-FD7C42334AEE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4" name="日期占位符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01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ABEBCC-3F6E-4AAC-BE00-341CD9CC3539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48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1E9D17-CEE3-4DAE-A458-C92E681BD0AE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47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2B166E"/>
                </a:solidFill>
              </a:rPr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9C5C11-67CC-4D84-B7DD-96F1EE291706}" type="slidenum">
              <a:rPr lang="en-US" altLang="zh-CN">
                <a:solidFill>
                  <a:srgbClr val="2B166E"/>
                </a:solidFill>
              </a:rPr>
              <a:pPr/>
              <a:t>‹#›</a:t>
            </a:fld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zh-CN" altLang="en-US">
                <a:solidFill>
                  <a:srgbClr val="2B166E"/>
                </a:solidFill>
              </a:rPr>
              <a:t>北京太阳医药科技有限公司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32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711200" y="1447800"/>
            <a:ext cx="109220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8128000" y="6477000"/>
            <a:ext cx="37592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4673600" y="6477000"/>
            <a:ext cx="2438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FCCDEDC-536B-47CE-AB22-6916E78143FA}" type="slidenum">
              <a:rPr lang="en-US" altLang="zh-CN">
                <a:solidFill>
                  <a:srgbClr val="2B166E"/>
                </a:solidFill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2B166E"/>
              </a:solidFill>
              <a:ea typeface="宋体" panose="02010600030101010101" pitchFamily="2" charset="-122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invGray">
          <a:xfrm>
            <a:off x="711200" y="228601"/>
            <a:ext cx="10972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304800" y="6477000"/>
            <a:ext cx="351366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>
                <a:solidFill>
                  <a:srgbClr val="2B166E"/>
                </a:solidFill>
              </a:rPr>
              <a:t>北京金源耀业医药科技有限公司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1117" name="Line 93"/>
          <p:cNvSpPr>
            <a:spLocks noChangeShapeType="1"/>
          </p:cNvSpPr>
          <p:nvPr/>
        </p:nvSpPr>
        <p:spPr bwMode="auto">
          <a:xfrm>
            <a:off x="406400" y="6508750"/>
            <a:ext cx="1148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>
              <a:solidFill>
                <a:srgbClr val="2B166E"/>
              </a:solidFill>
              <a:latin typeface="Arial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407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bg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bg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bg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bg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711200" y="1447800"/>
            <a:ext cx="109220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8128000" y="6477000"/>
            <a:ext cx="37592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4673600" y="6477000"/>
            <a:ext cx="2438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FCCDEDC-536B-47CE-AB22-6916E78143FA}" type="slidenum">
              <a:rPr lang="en-US" altLang="zh-CN">
                <a:solidFill>
                  <a:srgbClr val="2B166E"/>
                </a:solidFill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2B166E"/>
              </a:solidFill>
              <a:ea typeface="宋体" panose="02010600030101010101" pitchFamily="2" charset="-122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invGray">
          <a:xfrm>
            <a:off x="711200" y="228601"/>
            <a:ext cx="10972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304800" y="6477000"/>
            <a:ext cx="351366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>
                <a:solidFill>
                  <a:srgbClr val="2B166E"/>
                </a:solidFill>
              </a:rPr>
              <a:t>北京金源耀业医药科技有限公司</a:t>
            </a:r>
            <a:endParaRPr lang="en-US" altLang="zh-CN">
              <a:solidFill>
                <a:srgbClr val="2B166E"/>
              </a:solidFill>
            </a:endParaRPr>
          </a:p>
        </p:txBody>
      </p:sp>
      <p:sp>
        <p:nvSpPr>
          <p:cNvPr id="1117" name="Line 93"/>
          <p:cNvSpPr>
            <a:spLocks noChangeShapeType="1"/>
          </p:cNvSpPr>
          <p:nvPr/>
        </p:nvSpPr>
        <p:spPr bwMode="auto">
          <a:xfrm>
            <a:off x="406400" y="6508750"/>
            <a:ext cx="1148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>
              <a:solidFill>
                <a:srgbClr val="2B166E"/>
              </a:solidFill>
              <a:latin typeface="Arial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952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bg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bg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bg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bg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.png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.png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09750" y="3643313"/>
            <a:ext cx="5257800" cy="1600200"/>
          </a:xfrm>
        </p:spPr>
        <p:txBody>
          <a:bodyPr/>
          <a:lstStyle/>
          <a:p>
            <a:pPr eaLnBrk="1" hangingPunct="1"/>
            <a:r>
              <a:rPr lang="zh-CN" altLang="en-US" sz="66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中网科技</a:t>
            </a:r>
            <a:endParaRPr lang="en-US" altLang="zh-CN" sz="6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952625" y="3071814"/>
            <a:ext cx="22429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1" dirty="0">
                <a:solidFill>
                  <a:srgbClr val="92D050"/>
                </a:solidFill>
                <a:ea typeface="宋体" charset="-122"/>
              </a:rPr>
              <a:t>欢迎</a:t>
            </a:r>
            <a:r>
              <a:rPr lang="zh-CN" altLang="en-US" sz="4000" b="1" dirty="0" smtClean="0">
                <a:solidFill>
                  <a:srgbClr val="92D050"/>
                </a:solidFill>
                <a:ea typeface="宋体" charset="-122"/>
              </a:rPr>
              <a:t>加入</a:t>
            </a:r>
            <a:endParaRPr lang="en-US" altLang="zh-CN" sz="4000" b="1" dirty="0">
              <a:solidFill>
                <a:srgbClr val="92D050"/>
              </a:solidFill>
              <a:ea typeface="宋体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7652" y="0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76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228601"/>
            <a:ext cx="9419952" cy="563563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latin typeface="幼圆" panose="02010509060101010101" pitchFamily="49" charset="-122"/>
                <a:ea typeface="幼圆" panose="02010509060101010101" pitchFamily="49" charset="-122"/>
              </a:rPr>
              <a:t>茁壮成长</a:t>
            </a:r>
            <a:endParaRPr lang="en-US" altLang="zh-CN" dirty="0" smtClean="0">
              <a:solidFill>
                <a:schemeClr val="accent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367" name="Text Box 32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srgbClr val="2B166E"/>
              </a:solidFill>
            </a:endParaRPr>
          </a:p>
        </p:txBody>
      </p:sp>
      <p:pic>
        <p:nvPicPr>
          <p:cNvPr id="5" name="Picture 13" descr="BS0206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277" y="3591606"/>
            <a:ext cx="2203795" cy="201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4043102" y="4951036"/>
            <a:ext cx="1219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5250321" y="4316036"/>
            <a:ext cx="0" cy="635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AutoShape 19"/>
          <p:cNvSpPr>
            <a:spLocks noChangeArrowheads="1"/>
          </p:cNvSpPr>
          <p:nvPr/>
        </p:nvSpPr>
        <p:spPr bwMode="auto">
          <a:xfrm>
            <a:off x="1165580" y="1343315"/>
            <a:ext cx="3094914" cy="733842"/>
          </a:xfrm>
          <a:prstGeom prst="ribbon2">
            <a:avLst>
              <a:gd name="adj1" fmla="val 12463"/>
              <a:gd name="adj2" fmla="val 50000"/>
            </a:avLst>
          </a:prstGeom>
          <a:solidFill>
            <a:srgbClr val="FF99CC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zh-CN" sz="800" b="1" dirty="0" smtClean="0">
              <a:solidFill>
                <a:srgbClr val="FF0000"/>
              </a:solidFill>
              <a:latin typeface="Gulim" panose="020B0600000101010101" pitchFamily="34" charset="-127"/>
              <a:ea typeface="宋体" panose="02010600030101010101" pitchFamily="2" charset="-122"/>
            </a:endParaRPr>
          </a:p>
          <a:p>
            <a:pPr algn="ctr"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000" b="1" dirty="0" smtClean="0">
                <a:solidFill>
                  <a:srgbClr val="FF0000"/>
                </a:solidFill>
                <a:latin typeface="Gulim" panose="020B0600000101010101" pitchFamily="34" charset="-127"/>
                <a:ea typeface="宋体" panose="02010600030101010101" pitchFamily="2" charset="-122"/>
              </a:rPr>
              <a:t> 我们的成长 </a:t>
            </a:r>
            <a:endParaRPr lang="en-US" altLang="zh-CN" sz="800" b="1" dirty="0" smtClean="0">
              <a:solidFill>
                <a:srgbClr val="FF0000"/>
              </a:solidFill>
              <a:latin typeface="Gulim" panose="020B0600000101010101" pitchFamily="34" charset="-127"/>
              <a:ea typeface="宋体" panose="02010600030101010101" pitchFamily="2" charset="-122"/>
            </a:endParaRPr>
          </a:p>
          <a:p>
            <a:pPr algn="ctr"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800" b="1" dirty="0" smtClean="0">
              <a:solidFill>
                <a:srgbClr val="FF0000"/>
              </a:solidFill>
              <a:latin typeface="Gulim" panose="020B0600000101010101" pitchFamily="34" charset="-127"/>
              <a:ea typeface="宋体" panose="02010600030101010101" pitchFamily="2" charset="-122"/>
            </a:endParaRPr>
          </a:p>
        </p:txBody>
      </p:sp>
      <p:sp>
        <p:nvSpPr>
          <p:cNvPr id="12" name="AutoShape 16"/>
          <p:cNvSpPr>
            <a:spLocks noChangeArrowheads="1"/>
          </p:cNvSpPr>
          <p:nvPr/>
        </p:nvSpPr>
        <p:spPr bwMode="auto">
          <a:xfrm>
            <a:off x="2929778" y="2348844"/>
            <a:ext cx="3581400" cy="695163"/>
          </a:xfrm>
          <a:prstGeom prst="wedgeRoundRectCallout">
            <a:avLst>
              <a:gd name="adj1" fmla="val 45347"/>
              <a:gd name="adj2" fmla="val 139014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EEECE1"/>
            </a:outerShdw>
          </a:effec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努力工作，以价值最大化检验行为；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实现物质和精神的双重目标。</a:t>
            </a:r>
          </a:p>
        </p:txBody>
      </p:sp>
      <p:sp>
        <p:nvSpPr>
          <p:cNvPr id="14" name="AutoShape 18"/>
          <p:cNvSpPr>
            <a:spLocks noChangeArrowheads="1"/>
          </p:cNvSpPr>
          <p:nvPr/>
        </p:nvSpPr>
        <p:spPr bwMode="auto">
          <a:xfrm>
            <a:off x="6270530" y="1344637"/>
            <a:ext cx="2592387" cy="788664"/>
          </a:xfrm>
          <a:prstGeom prst="wedgeRoundRectCallout">
            <a:avLst>
              <a:gd name="adj1" fmla="val 29722"/>
              <a:gd name="adj2" fmla="val 166403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EEECE1"/>
            </a:outerShdw>
          </a:effec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•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个人价值体现最大化；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•自我实现。</a:t>
            </a:r>
          </a:p>
        </p:txBody>
      </p:sp>
      <p:sp>
        <p:nvSpPr>
          <p:cNvPr id="15" name="AutoShape 17"/>
          <p:cNvSpPr>
            <a:spLocks noChangeArrowheads="1"/>
          </p:cNvSpPr>
          <p:nvPr/>
        </p:nvSpPr>
        <p:spPr bwMode="auto">
          <a:xfrm>
            <a:off x="7352907" y="4079701"/>
            <a:ext cx="3200400" cy="804603"/>
          </a:xfrm>
          <a:prstGeom prst="wedgeRoundRectCallout">
            <a:avLst>
              <a:gd name="adj1" fmla="val -74208"/>
              <a:gd name="adj2" fmla="val 17616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EEECE1"/>
            </a:outerShdw>
          </a:effec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中网为个人提供学习、培训机会；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个人全面素质训练；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业务技能突出。</a:t>
            </a:r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5510117" y="5109017"/>
            <a:ext cx="3048000" cy="776157"/>
          </a:xfrm>
          <a:prstGeom prst="wedgeRoundRectCallout">
            <a:avLst>
              <a:gd name="adj1" fmla="val -60157"/>
              <a:gd name="adj2" fmla="val -25569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EEECE1"/>
            </a:outerShdw>
          </a:effec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中网创造个人潜能发挥的空间；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追求卓越，挖掘潜能；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才华展示，脱颖而出。</a:t>
            </a:r>
          </a:p>
        </p:txBody>
      </p:sp>
      <p:pic>
        <p:nvPicPr>
          <p:cNvPr id="17" name="Picture 14" descr="triump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4220" y="1537002"/>
            <a:ext cx="1123950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Line 2"/>
          <p:cNvSpPr>
            <a:spLocks noChangeShapeType="1"/>
          </p:cNvSpPr>
          <p:nvPr/>
        </p:nvSpPr>
        <p:spPr bwMode="auto">
          <a:xfrm>
            <a:off x="6461882" y="3692827"/>
            <a:ext cx="1219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V="1">
            <a:off x="7678475" y="3082852"/>
            <a:ext cx="0" cy="635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" name="Line 2"/>
          <p:cNvSpPr>
            <a:spLocks noChangeShapeType="1"/>
          </p:cNvSpPr>
          <p:nvPr/>
        </p:nvSpPr>
        <p:spPr bwMode="auto">
          <a:xfrm>
            <a:off x="5242682" y="4316036"/>
            <a:ext cx="1219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V="1">
            <a:off x="6461882" y="3692827"/>
            <a:ext cx="0" cy="635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" name="Line 2"/>
          <p:cNvSpPr>
            <a:spLocks noChangeShapeType="1"/>
          </p:cNvSpPr>
          <p:nvPr/>
        </p:nvSpPr>
        <p:spPr bwMode="auto">
          <a:xfrm>
            <a:off x="7678475" y="3072031"/>
            <a:ext cx="1219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6499248" y="3798690"/>
            <a:ext cx="12192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品质的生活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5291978" y="4405038"/>
            <a:ext cx="12192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素质的提高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82445" y="5078209"/>
            <a:ext cx="12192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潜能的发挥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7678475" y="3183889"/>
            <a:ext cx="12192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价值的实现</a:t>
            </a: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6195" y="58808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70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228601"/>
            <a:ext cx="9419952" cy="563563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latin typeface="幼圆" panose="02010509060101010101" pitchFamily="49" charset="-122"/>
                <a:ea typeface="幼圆" panose="02010509060101010101" pitchFamily="49" charset="-122"/>
              </a:rPr>
              <a:t>行为规范</a:t>
            </a:r>
            <a:endParaRPr lang="en-US" altLang="zh-CN" dirty="0" smtClean="0">
              <a:solidFill>
                <a:schemeClr val="accent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367" name="Text Box 32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srgbClr val="2B166E"/>
              </a:solidFill>
            </a:endParaRPr>
          </a:p>
        </p:txBody>
      </p: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1194643" y="2219781"/>
            <a:ext cx="3076411" cy="1473200"/>
            <a:chOff x="31" y="-1"/>
            <a:chExt cx="1600" cy="928"/>
          </a:xfrm>
        </p:grpSpPr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508" y="-1"/>
              <a:ext cx="1123" cy="601"/>
            </a:xfrm>
            <a:prstGeom prst="rect">
              <a:avLst/>
            </a:prstGeom>
            <a:solidFill>
              <a:srgbClr val="FFCC99"/>
            </a:solidFill>
            <a:ln w="3175">
              <a:solidFill>
                <a:srgbClr val="CCFF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 latinLnBrk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zh-CN" altLang="en-US" sz="1400" dirty="0" smtClean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　　</a:t>
              </a:r>
              <a:endParaRPr lang="en-US" altLang="zh-CN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fontAlgn="base" latinLnBrk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zh-CN" altLang="en-US" sz="1400" dirty="0" smtClean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  作为中网的员工，</a:t>
              </a:r>
              <a:r>
                <a:rPr lang="zh-CN" altLang="en-US" sz="1400" dirty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你</a:t>
              </a:r>
              <a:r>
                <a:rPr lang="zh-CN" altLang="en-US" sz="1400" dirty="0" smtClean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必</a:t>
              </a:r>
            </a:p>
            <a:p>
              <a:pPr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400" dirty="0" smtClean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　须这样</a:t>
              </a:r>
              <a:r>
                <a:rPr lang="zh-CN" altLang="en-US" sz="1400" dirty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要求自已</a:t>
              </a:r>
              <a:r>
                <a:rPr lang="en-US" altLang="zh-CN" sz="1400" dirty="0" smtClean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……</a:t>
              </a:r>
              <a:endPara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 fontAlgn="base" latinLnBrk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zh-CN" altLang="en-US" sz="1400" dirty="0" smtClean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    </a:t>
              </a:r>
            </a:p>
          </p:txBody>
        </p:sp>
        <p:grpSp>
          <p:nvGrpSpPr>
            <p:cNvPr id="13" name="Group 7"/>
            <p:cNvGrpSpPr>
              <a:grpSpLocks/>
            </p:cNvGrpSpPr>
            <p:nvPr/>
          </p:nvGrpSpPr>
          <p:grpSpPr bwMode="auto">
            <a:xfrm>
              <a:off x="31" y="9"/>
              <a:ext cx="531" cy="918"/>
              <a:chOff x="31" y="0"/>
              <a:chExt cx="531" cy="918"/>
            </a:xfrm>
          </p:grpSpPr>
          <p:sp>
            <p:nvSpPr>
              <p:cNvPr id="15" name="未知"/>
              <p:cNvSpPr>
                <a:spLocks/>
              </p:cNvSpPr>
              <p:nvPr/>
            </p:nvSpPr>
            <p:spPr bwMode="auto">
              <a:xfrm>
                <a:off x="31" y="160"/>
                <a:ext cx="450" cy="758"/>
              </a:xfrm>
              <a:custGeom>
                <a:avLst/>
                <a:gdLst>
                  <a:gd name="T0" fmla="*/ 99 w 450"/>
                  <a:gd name="T1" fmla="*/ 0 h 758"/>
                  <a:gd name="T2" fmla="*/ 9 w 450"/>
                  <a:gd name="T3" fmla="*/ 207 h 758"/>
                  <a:gd name="T4" fmla="*/ 81 w 450"/>
                  <a:gd name="T5" fmla="*/ 287 h 758"/>
                  <a:gd name="T6" fmla="*/ 0 w 450"/>
                  <a:gd name="T7" fmla="*/ 748 h 758"/>
                  <a:gd name="T8" fmla="*/ 121 w 450"/>
                  <a:gd name="T9" fmla="*/ 757 h 758"/>
                  <a:gd name="T10" fmla="*/ 117 w 450"/>
                  <a:gd name="T11" fmla="*/ 715 h 758"/>
                  <a:gd name="T12" fmla="*/ 58 w 450"/>
                  <a:gd name="T13" fmla="*/ 696 h 758"/>
                  <a:gd name="T14" fmla="*/ 166 w 450"/>
                  <a:gd name="T15" fmla="*/ 376 h 758"/>
                  <a:gd name="T16" fmla="*/ 207 w 450"/>
                  <a:gd name="T17" fmla="*/ 752 h 758"/>
                  <a:gd name="T18" fmla="*/ 319 w 450"/>
                  <a:gd name="T19" fmla="*/ 757 h 758"/>
                  <a:gd name="T20" fmla="*/ 319 w 450"/>
                  <a:gd name="T21" fmla="*/ 729 h 758"/>
                  <a:gd name="T22" fmla="*/ 269 w 450"/>
                  <a:gd name="T23" fmla="*/ 701 h 758"/>
                  <a:gd name="T24" fmla="*/ 243 w 450"/>
                  <a:gd name="T25" fmla="*/ 146 h 758"/>
                  <a:gd name="T26" fmla="*/ 301 w 450"/>
                  <a:gd name="T27" fmla="*/ 150 h 758"/>
                  <a:gd name="T28" fmla="*/ 359 w 450"/>
                  <a:gd name="T29" fmla="*/ 155 h 758"/>
                  <a:gd name="T30" fmla="*/ 449 w 450"/>
                  <a:gd name="T31" fmla="*/ 75 h 758"/>
                  <a:gd name="T32" fmla="*/ 422 w 450"/>
                  <a:gd name="T33" fmla="*/ 33 h 758"/>
                  <a:gd name="T34" fmla="*/ 341 w 450"/>
                  <a:gd name="T35" fmla="*/ 66 h 758"/>
                  <a:gd name="T36" fmla="*/ 301 w 450"/>
                  <a:gd name="T37" fmla="*/ 47 h 758"/>
                  <a:gd name="T38" fmla="*/ 220 w 450"/>
                  <a:gd name="T39" fmla="*/ 9 h 758"/>
                  <a:gd name="T40" fmla="*/ 99 w 450"/>
                  <a:gd name="T41" fmla="*/ 0 h 758"/>
                  <a:gd name="T42" fmla="*/ 99 w 450"/>
                  <a:gd name="T43" fmla="*/ 0 h 7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50" h="758">
                    <a:moveTo>
                      <a:pt x="99" y="0"/>
                    </a:moveTo>
                    <a:lnTo>
                      <a:pt x="9" y="207"/>
                    </a:lnTo>
                    <a:lnTo>
                      <a:pt x="81" y="287"/>
                    </a:lnTo>
                    <a:lnTo>
                      <a:pt x="0" y="748"/>
                    </a:lnTo>
                    <a:lnTo>
                      <a:pt x="121" y="757"/>
                    </a:lnTo>
                    <a:lnTo>
                      <a:pt x="117" y="715"/>
                    </a:lnTo>
                    <a:lnTo>
                      <a:pt x="58" y="696"/>
                    </a:lnTo>
                    <a:lnTo>
                      <a:pt x="166" y="376"/>
                    </a:lnTo>
                    <a:lnTo>
                      <a:pt x="207" y="752"/>
                    </a:lnTo>
                    <a:lnTo>
                      <a:pt x="319" y="757"/>
                    </a:lnTo>
                    <a:lnTo>
                      <a:pt x="319" y="729"/>
                    </a:lnTo>
                    <a:lnTo>
                      <a:pt x="269" y="701"/>
                    </a:lnTo>
                    <a:lnTo>
                      <a:pt x="243" y="146"/>
                    </a:lnTo>
                    <a:lnTo>
                      <a:pt x="301" y="150"/>
                    </a:lnTo>
                    <a:lnTo>
                      <a:pt x="359" y="155"/>
                    </a:lnTo>
                    <a:lnTo>
                      <a:pt x="449" y="75"/>
                    </a:lnTo>
                    <a:lnTo>
                      <a:pt x="422" y="33"/>
                    </a:lnTo>
                    <a:lnTo>
                      <a:pt x="341" y="66"/>
                    </a:lnTo>
                    <a:lnTo>
                      <a:pt x="301" y="47"/>
                    </a:lnTo>
                    <a:lnTo>
                      <a:pt x="220" y="9"/>
                    </a:lnTo>
                    <a:lnTo>
                      <a:pt x="99" y="0"/>
                    </a:lnTo>
                    <a:close/>
                  </a:path>
                </a:pathLst>
              </a:custGeom>
              <a:solidFill>
                <a:srgbClr val="77777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</a:pPr>
                <a:endParaRPr lang="zh-CN" altLang="en-US" sz="1600" smtClean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  <p:sp>
            <p:nvSpPr>
              <p:cNvPr id="16" name="未知"/>
              <p:cNvSpPr>
                <a:spLocks/>
              </p:cNvSpPr>
              <p:nvPr/>
            </p:nvSpPr>
            <p:spPr bwMode="auto">
              <a:xfrm>
                <a:off x="454" y="113"/>
                <a:ext cx="108" cy="109"/>
              </a:xfrm>
              <a:custGeom>
                <a:avLst/>
                <a:gdLst>
                  <a:gd name="T0" fmla="*/ 22 w 108"/>
                  <a:gd name="T1" fmla="*/ 19 h 109"/>
                  <a:gd name="T2" fmla="*/ 40 w 108"/>
                  <a:gd name="T3" fmla="*/ 47 h 109"/>
                  <a:gd name="T4" fmla="*/ 94 w 108"/>
                  <a:gd name="T5" fmla="*/ 0 h 109"/>
                  <a:gd name="T6" fmla="*/ 107 w 108"/>
                  <a:gd name="T7" fmla="*/ 19 h 109"/>
                  <a:gd name="T8" fmla="*/ 76 w 108"/>
                  <a:gd name="T9" fmla="*/ 38 h 109"/>
                  <a:gd name="T10" fmla="*/ 85 w 108"/>
                  <a:gd name="T11" fmla="*/ 66 h 109"/>
                  <a:gd name="T12" fmla="*/ 22 w 108"/>
                  <a:gd name="T13" fmla="*/ 108 h 109"/>
                  <a:gd name="T14" fmla="*/ 0 w 108"/>
                  <a:gd name="T15" fmla="*/ 76 h 109"/>
                  <a:gd name="T16" fmla="*/ 22 w 108"/>
                  <a:gd name="T17" fmla="*/ 19 h 109"/>
                  <a:gd name="T18" fmla="*/ 22 w 108"/>
                  <a:gd name="T19" fmla="*/ 1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8" h="109">
                    <a:moveTo>
                      <a:pt x="22" y="19"/>
                    </a:moveTo>
                    <a:lnTo>
                      <a:pt x="40" y="47"/>
                    </a:lnTo>
                    <a:lnTo>
                      <a:pt x="94" y="0"/>
                    </a:lnTo>
                    <a:lnTo>
                      <a:pt x="107" y="19"/>
                    </a:lnTo>
                    <a:lnTo>
                      <a:pt x="76" y="38"/>
                    </a:lnTo>
                    <a:lnTo>
                      <a:pt x="85" y="66"/>
                    </a:lnTo>
                    <a:lnTo>
                      <a:pt x="22" y="108"/>
                    </a:lnTo>
                    <a:lnTo>
                      <a:pt x="0" y="76"/>
                    </a:lnTo>
                    <a:lnTo>
                      <a:pt x="22" y="19"/>
                    </a:lnTo>
                    <a:close/>
                  </a:path>
                </a:pathLst>
              </a:custGeom>
              <a:solidFill>
                <a:srgbClr val="77777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</a:pPr>
                <a:endParaRPr lang="zh-CN" altLang="en-US" sz="1600" smtClean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  <p:sp>
            <p:nvSpPr>
              <p:cNvPr id="17" name="Oval 10"/>
              <p:cNvSpPr>
                <a:spLocks noChangeArrowheads="1"/>
              </p:cNvSpPr>
              <p:nvPr/>
            </p:nvSpPr>
            <p:spPr bwMode="auto">
              <a:xfrm>
                <a:off x="112" y="0"/>
                <a:ext cx="149" cy="160"/>
              </a:xfrm>
              <a:prstGeom prst="ellipse">
                <a:avLst/>
              </a:prstGeom>
              <a:solidFill>
                <a:srgbClr val="77777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</a:pPr>
                <a:endParaRPr lang="zh-CN" altLang="en-US" sz="1600" smtClean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08" y="600"/>
              <a:ext cx="1123" cy="29"/>
            </a:xfrm>
            <a:prstGeom prst="rect">
              <a:avLst/>
            </a:prstGeom>
            <a:solidFill>
              <a:srgbClr val="44444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endParaRPr lang="zh-CN" altLang="en-US" sz="160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633724" y="4346025"/>
            <a:ext cx="2879725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在与人交谈中请使用礼貌用语。</a:t>
            </a:r>
          </a:p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掌握工作场所电话接听的技巧。</a:t>
            </a:r>
          </a:p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向客户提供必要的咨询和讲解，</a:t>
            </a:r>
            <a:endParaRPr lang="en-US" altLang="zh-CN" sz="1400" dirty="0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并且使用简单易懂的语言。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6644681" y="1471816"/>
            <a:ext cx="4897437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用友善的方式、热情的微笑面对每一位客户，不要让任何客户觉得被忽视。</a:t>
            </a:r>
          </a:p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满足客户的需求或者找到适合的人来帮助他。</a:t>
            </a:r>
          </a:p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始终怀着一颗感恩的心，感谢出现在我们身边的每一个人。</a:t>
            </a:r>
          </a:p>
        </p:txBody>
      </p:sp>
      <p:pic>
        <p:nvPicPr>
          <p:cNvPr id="21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79" y="2699113"/>
            <a:ext cx="1814302" cy="1475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8267759" y="2993392"/>
            <a:ext cx="2305050" cy="134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着装要专业，整齐得体。</a:t>
            </a:r>
          </a:p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正确佩戴工作牌。</a:t>
            </a:r>
          </a:p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主动捡拾看到的垃圾。</a:t>
            </a:r>
          </a:p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养成物归原处的习惯。</a:t>
            </a:r>
          </a:p>
          <a:p>
            <a: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1400" dirty="0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7273040" y="4385172"/>
            <a:ext cx="3887788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为等候办理业务的客户提供舒适的环境并提供       必要的帮助。</a:t>
            </a:r>
          </a:p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对于有预约的客户进行时间确认安排，如有延</a:t>
            </a:r>
            <a:endParaRPr lang="en-US" altLang="zh-CN" sz="1400" dirty="0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 latinLnBrk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迟要表示歉意，安抚客户的等候时的焦虑情绪。</a:t>
            </a:r>
          </a:p>
        </p:txBody>
      </p:sp>
      <p:pic>
        <p:nvPicPr>
          <p:cNvPr id="25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244" y="3756200"/>
            <a:ext cx="60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2557462" y="3778900"/>
            <a:ext cx="719138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dist"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000" b="1" dirty="0" smtClean="0">
                <a:solidFill>
                  <a:srgbClr val="4F81B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交谈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837237" y="1554829"/>
            <a:ext cx="72072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dist"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000" b="1" dirty="0" smtClean="0">
                <a:solidFill>
                  <a:srgbClr val="4F81B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态度</a:t>
            </a:r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7499180" y="3000770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dist"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000" b="1" dirty="0" smtClean="0">
                <a:solidFill>
                  <a:srgbClr val="4F81B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礼仪</a:t>
            </a:r>
          </a:p>
        </p:txBody>
      </p:sp>
      <p:sp>
        <p:nvSpPr>
          <p:cNvPr id="29" name="Rectangle 19"/>
          <p:cNvSpPr>
            <a:spLocks noChangeArrowheads="1"/>
          </p:cNvSpPr>
          <p:nvPr/>
        </p:nvSpPr>
        <p:spPr bwMode="auto">
          <a:xfrm>
            <a:off x="6692661" y="4365800"/>
            <a:ext cx="50323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dist"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000" b="1" dirty="0" smtClean="0">
                <a:solidFill>
                  <a:srgbClr val="4F81B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客户等候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0772" y="1541225"/>
            <a:ext cx="609653" cy="609653"/>
          </a:xfrm>
          <a:prstGeom prst="rect">
            <a:avLst/>
          </a:prstGeom>
        </p:spPr>
      </p:pic>
      <p:pic>
        <p:nvPicPr>
          <p:cNvPr id="31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061" y="4365800"/>
            <a:ext cx="60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848" y="2957637"/>
            <a:ext cx="60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058" y="76490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6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228601"/>
            <a:ext cx="9374496" cy="563563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solidFill>
                  <a:schemeClr val="accent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行为规范</a:t>
            </a:r>
            <a:endParaRPr lang="en-US" altLang="zh-CN" dirty="0" smtClean="0">
              <a:solidFill>
                <a:schemeClr val="accent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367" name="Text Box 32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srgbClr val="2B166E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884122" y="2415001"/>
            <a:ext cx="5688012" cy="129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欢迎每一位新成员的加入。</a:t>
            </a:r>
          </a:p>
          <a:p>
            <a:pPr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尊重并肯定每位同事专业能力，以礼貌、诚实相待。</a:t>
            </a:r>
          </a:p>
          <a:p>
            <a:pPr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在工作中给予每位同事最大的协助，在生活中彼此关心。</a:t>
            </a:r>
          </a:p>
          <a:p>
            <a:pPr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不搞小团体、不散布传播负面信息，不在</a:t>
            </a: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客户</a:t>
            </a: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或来访者面前评论同事。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734061" y="4306043"/>
            <a:ext cx="7848600" cy="129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保持工作区域和周围工作环境干净、整洁。</a:t>
            </a:r>
          </a:p>
          <a:p>
            <a:pPr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不要局限所分配的工作，时刻准备在需要的时候提供额外的服务。</a:t>
            </a:r>
          </a:p>
          <a:p>
            <a:pPr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不要说“这不是我的工作”，如果你不能够达到要求，你要负责去找到能够提供帮助的人。</a:t>
            </a:r>
          </a:p>
          <a:p>
            <a:pPr fontAlgn="base" latinLnBrk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完成任务如果暂时中断也要尽快返回工作；如果你不能完成这项任务，找到可完成这项任务的人。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73595" y="2445544"/>
            <a:ext cx="1006475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dist" fontAlgn="base" latinLnBrk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000" b="1" dirty="0" smtClean="0">
                <a:solidFill>
                  <a:srgbClr val="4F81B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与同事的相处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076711" y="4192861"/>
            <a:ext cx="165735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dist"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000" b="1" dirty="0" smtClean="0">
                <a:solidFill>
                  <a:srgbClr val="4F81B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主人翁精神</a:t>
            </a: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396" y="4163289"/>
            <a:ext cx="60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698" y="1273176"/>
            <a:ext cx="1223963" cy="131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9890" y="2547746"/>
            <a:ext cx="609653" cy="60965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882" y="62501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3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228601"/>
            <a:ext cx="9419952" cy="563563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latin typeface="幼圆" panose="02010509060101010101" pitchFamily="49" charset="-122"/>
                <a:ea typeface="幼圆" panose="02010509060101010101" pitchFamily="49" charset="-122"/>
              </a:rPr>
              <a:t>信息保密</a:t>
            </a:r>
            <a:endParaRPr lang="en-US" altLang="zh-CN" dirty="0" smtClean="0">
              <a:solidFill>
                <a:schemeClr val="accent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367" name="Text Box 32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srgbClr val="2B166E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37581" y="1655021"/>
            <a:ext cx="792003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1400" dirty="0" smtClean="0">
                <a:solidFill>
                  <a:srgbClr val="000000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　　</a:t>
            </a:r>
            <a:r>
              <a:rPr lang="zh-CN" altLang="en-US" sz="16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随着市场竞争程度的加剧，企业商业秘密的重要性也越来越突出。为了更有利地贯彻实施公司的保密制度，防止公司商业秘密的泄露和流失，特强调大家注意如下规定：</a:t>
            </a:r>
          </a:p>
          <a:p>
            <a:pPr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14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</a:t>
            </a:r>
            <a:r>
              <a:rPr lang="zh-CN" altLang="en-US" sz="16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公司不允许向外发布和扩散的文件。</a:t>
            </a:r>
          </a:p>
          <a:p>
            <a:pPr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14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</a:t>
            </a:r>
            <a:r>
              <a:rPr lang="zh-CN" altLang="en-US" sz="16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公司的保密文件</a:t>
            </a:r>
            <a:r>
              <a:rPr lang="zh-CN" altLang="en-US" sz="160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是指与公司一切经营活动有关的、包括公司最新各种推行方案、文件、函件、文档、报告、报表、纪要、目录、清单、合同、协议、备忘录、客户信息等。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147825" y="3676404"/>
            <a:ext cx="3183530" cy="707886"/>
          </a:xfrm>
          <a:prstGeom prst="rect">
            <a:avLst/>
          </a:prstGeom>
          <a:noFill/>
          <a:ln w="25400">
            <a:solidFill>
              <a:srgbClr val="FF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1600" b="1" dirty="0" smtClean="0">
                <a:solidFill>
                  <a:srgbClr val="000000"/>
                </a:solidFill>
                <a:latin typeface="文鼎CS魏碑" pitchFamily="1" charset="-122"/>
                <a:ea typeface="文鼎CS魏碑" pitchFamily="1" charset="-122"/>
              </a:rPr>
              <a:t>守住公司的商业秘密，就是守住</a:t>
            </a:r>
            <a:endParaRPr lang="en-US" altLang="zh-CN" sz="1600" b="1" dirty="0" smtClean="0">
              <a:solidFill>
                <a:srgbClr val="000000"/>
              </a:solidFill>
              <a:latin typeface="文鼎CS魏碑" pitchFamily="1" charset="-122"/>
              <a:ea typeface="文鼎CS魏碑" pitchFamily="1" charset="-122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1600" b="1" dirty="0" smtClean="0">
                <a:solidFill>
                  <a:srgbClr val="000000"/>
                </a:solidFill>
                <a:latin typeface="文鼎CS魏碑" pitchFamily="1" charset="-122"/>
                <a:ea typeface="文鼎CS魏碑" pitchFamily="1" charset="-122"/>
              </a:rPr>
              <a:t>我们的</a:t>
            </a:r>
            <a:r>
              <a:rPr lang="zh-CN" altLang="en-US" sz="1600" b="1" dirty="0">
                <a:solidFill>
                  <a:srgbClr val="000000"/>
                </a:solidFill>
                <a:latin typeface="文鼎CS魏碑" pitchFamily="1" charset="-122"/>
                <a:ea typeface="文鼎CS魏碑" pitchFamily="1" charset="-122"/>
              </a:rPr>
              <a:t>竞争力，</a:t>
            </a:r>
            <a:r>
              <a:rPr lang="zh-CN" altLang="en-US" sz="1600" b="1" dirty="0" smtClean="0">
                <a:solidFill>
                  <a:srgbClr val="000000"/>
                </a:solidFill>
                <a:latin typeface="文鼎CS魏碑" pitchFamily="1" charset="-122"/>
                <a:ea typeface="文鼎CS魏碑" pitchFamily="1" charset="-122"/>
              </a:rPr>
              <a:t>守住我们的未来！</a:t>
            </a:r>
            <a:endParaRPr lang="zh-CN" altLang="en-US" sz="1600" dirty="0" smtClean="0">
              <a:solidFill>
                <a:srgbClr val="000000"/>
              </a:solidFill>
              <a:latin typeface="文鼎CS魏碑" pitchFamily="1" charset="-122"/>
              <a:ea typeface="文鼎CS魏碑" pitchFamily="1" charset="-122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7462719" y="4848948"/>
            <a:ext cx="2971800" cy="1225550"/>
          </a:xfrm>
          <a:prstGeom prst="wedgeRoundRectCallout">
            <a:avLst>
              <a:gd name="adj1" fmla="val -90546"/>
              <a:gd name="adj2" fmla="val -3125"/>
              <a:gd name="adj3" fmla="val 16667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方正姚体" panose="02010601030101010101" pitchFamily="2" charset="-122"/>
              </a:rPr>
              <a:t>嘘！保密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方正姚体" panose="02010601030101010101" pitchFamily="2" charset="-122"/>
              </a:rPr>
              <a:t>不要随便将公司的事情向外人透露</a:t>
            </a:r>
          </a:p>
        </p:txBody>
      </p:sp>
      <p:pic>
        <p:nvPicPr>
          <p:cNvPr id="11" name="Picture 2" descr="mone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47" y="3978204"/>
            <a:ext cx="2738604" cy="189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未知"/>
          <p:cNvSpPr>
            <a:spLocks/>
          </p:cNvSpPr>
          <p:nvPr/>
        </p:nvSpPr>
        <p:spPr bwMode="auto">
          <a:xfrm>
            <a:off x="2237580" y="2523929"/>
            <a:ext cx="360363" cy="215900"/>
          </a:xfrm>
          <a:custGeom>
            <a:avLst/>
            <a:gdLst>
              <a:gd name="T0" fmla="*/ 21 w 1093"/>
              <a:gd name="T1" fmla="*/ 353 h 410"/>
              <a:gd name="T2" fmla="*/ 145 w 1093"/>
              <a:gd name="T3" fmla="*/ 340 h 410"/>
              <a:gd name="T4" fmla="*/ 280 w 1093"/>
              <a:gd name="T5" fmla="*/ 392 h 410"/>
              <a:gd name="T6" fmla="*/ 364 w 1093"/>
              <a:gd name="T7" fmla="*/ 379 h 410"/>
              <a:gd name="T8" fmla="*/ 440 w 1093"/>
              <a:gd name="T9" fmla="*/ 410 h 410"/>
              <a:gd name="T10" fmla="*/ 501 w 1093"/>
              <a:gd name="T11" fmla="*/ 383 h 410"/>
              <a:gd name="T12" fmla="*/ 540 w 1093"/>
              <a:gd name="T13" fmla="*/ 392 h 410"/>
              <a:gd name="T14" fmla="*/ 630 w 1093"/>
              <a:gd name="T15" fmla="*/ 337 h 410"/>
              <a:gd name="T16" fmla="*/ 655 w 1093"/>
              <a:gd name="T17" fmla="*/ 339 h 410"/>
              <a:gd name="T18" fmla="*/ 782 w 1093"/>
              <a:gd name="T19" fmla="*/ 259 h 410"/>
              <a:gd name="T20" fmla="*/ 657 w 1093"/>
              <a:gd name="T21" fmla="*/ 187 h 410"/>
              <a:gd name="T22" fmla="*/ 618 w 1093"/>
              <a:gd name="T23" fmla="*/ 189 h 410"/>
              <a:gd name="T24" fmla="*/ 662 w 1093"/>
              <a:gd name="T25" fmla="*/ 163 h 410"/>
              <a:gd name="T26" fmla="*/ 868 w 1093"/>
              <a:gd name="T27" fmla="*/ 164 h 410"/>
              <a:gd name="T28" fmla="*/ 1045 w 1093"/>
              <a:gd name="T29" fmla="*/ 140 h 410"/>
              <a:gd name="T30" fmla="*/ 1093 w 1093"/>
              <a:gd name="T31" fmla="*/ 49 h 410"/>
              <a:gd name="T32" fmla="*/ 1093 w 1093"/>
              <a:gd name="T33" fmla="*/ 38 h 410"/>
              <a:gd name="T34" fmla="*/ 460 w 1093"/>
              <a:gd name="T35" fmla="*/ 0 h 410"/>
              <a:gd name="T36" fmla="*/ 62 w 1093"/>
              <a:gd name="T37" fmla="*/ 111 h 410"/>
              <a:gd name="T38" fmla="*/ 20 w 1093"/>
              <a:gd name="T39" fmla="*/ 123 h 410"/>
              <a:gd name="T40" fmla="*/ 0 w 1093"/>
              <a:gd name="T41" fmla="*/ 239 h 410"/>
              <a:gd name="T42" fmla="*/ 21 w 1093"/>
              <a:gd name="T43" fmla="*/ 353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93" h="410">
                <a:moveTo>
                  <a:pt x="21" y="353"/>
                </a:moveTo>
                <a:cubicBezTo>
                  <a:pt x="63" y="348"/>
                  <a:pt x="103" y="344"/>
                  <a:pt x="145" y="340"/>
                </a:cubicBezTo>
                <a:cubicBezTo>
                  <a:pt x="186" y="361"/>
                  <a:pt x="232" y="378"/>
                  <a:pt x="280" y="392"/>
                </a:cubicBezTo>
                <a:cubicBezTo>
                  <a:pt x="300" y="390"/>
                  <a:pt x="327" y="385"/>
                  <a:pt x="364" y="379"/>
                </a:cubicBezTo>
                <a:cubicBezTo>
                  <a:pt x="391" y="400"/>
                  <a:pt x="416" y="410"/>
                  <a:pt x="440" y="410"/>
                </a:cubicBezTo>
                <a:cubicBezTo>
                  <a:pt x="463" y="410"/>
                  <a:pt x="483" y="402"/>
                  <a:pt x="501" y="383"/>
                </a:cubicBezTo>
                <a:cubicBezTo>
                  <a:pt x="514" y="390"/>
                  <a:pt x="527" y="392"/>
                  <a:pt x="540" y="392"/>
                </a:cubicBezTo>
                <a:cubicBezTo>
                  <a:pt x="583" y="392"/>
                  <a:pt x="613" y="374"/>
                  <a:pt x="630" y="337"/>
                </a:cubicBezTo>
                <a:cubicBezTo>
                  <a:pt x="639" y="338"/>
                  <a:pt x="647" y="339"/>
                  <a:pt x="655" y="339"/>
                </a:cubicBezTo>
                <a:cubicBezTo>
                  <a:pt x="740" y="339"/>
                  <a:pt x="782" y="312"/>
                  <a:pt x="782" y="259"/>
                </a:cubicBezTo>
                <a:cubicBezTo>
                  <a:pt x="782" y="212"/>
                  <a:pt x="740" y="187"/>
                  <a:pt x="657" y="187"/>
                </a:cubicBezTo>
                <a:cubicBezTo>
                  <a:pt x="647" y="187"/>
                  <a:pt x="635" y="187"/>
                  <a:pt x="618" y="189"/>
                </a:cubicBezTo>
                <a:cubicBezTo>
                  <a:pt x="639" y="178"/>
                  <a:pt x="653" y="169"/>
                  <a:pt x="662" y="163"/>
                </a:cubicBezTo>
                <a:cubicBezTo>
                  <a:pt x="730" y="164"/>
                  <a:pt x="799" y="164"/>
                  <a:pt x="868" y="164"/>
                </a:cubicBezTo>
                <a:cubicBezTo>
                  <a:pt x="955" y="164"/>
                  <a:pt x="1013" y="157"/>
                  <a:pt x="1045" y="140"/>
                </a:cubicBezTo>
                <a:cubicBezTo>
                  <a:pt x="1077" y="122"/>
                  <a:pt x="1093" y="93"/>
                  <a:pt x="1093" y="49"/>
                </a:cubicBezTo>
                <a:cubicBezTo>
                  <a:pt x="1093" y="45"/>
                  <a:pt x="1093" y="41"/>
                  <a:pt x="1093" y="38"/>
                </a:cubicBezTo>
                <a:cubicBezTo>
                  <a:pt x="882" y="24"/>
                  <a:pt x="671" y="13"/>
                  <a:pt x="460" y="0"/>
                </a:cubicBezTo>
                <a:cubicBezTo>
                  <a:pt x="344" y="29"/>
                  <a:pt x="211" y="64"/>
                  <a:pt x="62" y="111"/>
                </a:cubicBezTo>
                <a:cubicBezTo>
                  <a:pt x="57" y="113"/>
                  <a:pt x="43" y="117"/>
                  <a:pt x="20" y="123"/>
                </a:cubicBezTo>
                <a:cubicBezTo>
                  <a:pt x="7" y="154"/>
                  <a:pt x="0" y="193"/>
                  <a:pt x="0" y="239"/>
                </a:cubicBezTo>
                <a:cubicBezTo>
                  <a:pt x="0" y="279"/>
                  <a:pt x="7" y="316"/>
                  <a:pt x="21" y="353"/>
                </a:cubicBezTo>
              </a:path>
            </a:pathLst>
          </a:custGeom>
          <a:solidFill>
            <a:srgbClr val="CCECFF"/>
          </a:solidFill>
          <a:ln w="9525" cap="flat" cmpd="sng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未知"/>
          <p:cNvSpPr>
            <a:spLocks/>
          </p:cNvSpPr>
          <p:nvPr/>
        </p:nvSpPr>
        <p:spPr bwMode="auto">
          <a:xfrm>
            <a:off x="2237581" y="2943607"/>
            <a:ext cx="360363" cy="215900"/>
          </a:xfrm>
          <a:custGeom>
            <a:avLst/>
            <a:gdLst>
              <a:gd name="T0" fmla="*/ 21 w 1093"/>
              <a:gd name="T1" fmla="*/ 353 h 410"/>
              <a:gd name="T2" fmla="*/ 145 w 1093"/>
              <a:gd name="T3" fmla="*/ 340 h 410"/>
              <a:gd name="T4" fmla="*/ 280 w 1093"/>
              <a:gd name="T5" fmla="*/ 392 h 410"/>
              <a:gd name="T6" fmla="*/ 364 w 1093"/>
              <a:gd name="T7" fmla="*/ 379 h 410"/>
              <a:gd name="T8" fmla="*/ 440 w 1093"/>
              <a:gd name="T9" fmla="*/ 410 h 410"/>
              <a:gd name="T10" fmla="*/ 501 w 1093"/>
              <a:gd name="T11" fmla="*/ 383 h 410"/>
              <a:gd name="T12" fmla="*/ 540 w 1093"/>
              <a:gd name="T13" fmla="*/ 392 h 410"/>
              <a:gd name="T14" fmla="*/ 630 w 1093"/>
              <a:gd name="T15" fmla="*/ 337 h 410"/>
              <a:gd name="T16" fmla="*/ 655 w 1093"/>
              <a:gd name="T17" fmla="*/ 339 h 410"/>
              <a:gd name="T18" fmla="*/ 782 w 1093"/>
              <a:gd name="T19" fmla="*/ 259 h 410"/>
              <a:gd name="T20" fmla="*/ 657 w 1093"/>
              <a:gd name="T21" fmla="*/ 187 h 410"/>
              <a:gd name="T22" fmla="*/ 618 w 1093"/>
              <a:gd name="T23" fmla="*/ 189 h 410"/>
              <a:gd name="T24" fmla="*/ 662 w 1093"/>
              <a:gd name="T25" fmla="*/ 163 h 410"/>
              <a:gd name="T26" fmla="*/ 868 w 1093"/>
              <a:gd name="T27" fmla="*/ 164 h 410"/>
              <a:gd name="T28" fmla="*/ 1045 w 1093"/>
              <a:gd name="T29" fmla="*/ 140 h 410"/>
              <a:gd name="T30" fmla="*/ 1093 w 1093"/>
              <a:gd name="T31" fmla="*/ 49 h 410"/>
              <a:gd name="T32" fmla="*/ 1093 w 1093"/>
              <a:gd name="T33" fmla="*/ 38 h 410"/>
              <a:gd name="T34" fmla="*/ 460 w 1093"/>
              <a:gd name="T35" fmla="*/ 0 h 410"/>
              <a:gd name="T36" fmla="*/ 62 w 1093"/>
              <a:gd name="T37" fmla="*/ 111 h 410"/>
              <a:gd name="T38" fmla="*/ 20 w 1093"/>
              <a:gd name="T39" fmla="*/ 123 h 410"/>
              <a:gd name="T40" fmla="*/ 0 w 1093"/>
              <a:gd name="T41" fmla="*/ 239 h 410"/>
              <a:gd name="T42" fmla="*/ 21 w 1093"/>
              <a:gd name="T43" fmla="*/ 353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93" h="410">
                <a:moveTo>
                  <a:pt x="21" y="353"/>
                </a:moveTo>
                <a:cubicBezTo>
                  <a:pt x="63" y="348"/>
                  <a:pt x="103" y="344"/>
                  <a:pt x="145" y="340"/>
                </a:cubicBezTo>
                <a:cubicBezTo>
                  <a:pt x="186" y="361"/>
                  <a:pt x="232" y="378"/>
                  <a:pt x="280" y="392"/>
                </a:cubicBezTo>
                <a:cubicBezTo>
                  <a:pt x="300" y="390"/>
                  <a:pt x="327" y="385"/>
                  <a:pt x="364" y="379"/>
                </a:cubicBezTo>
                <a:cubicBezTo>
                  <a:pt x="391" y="400"/>
                  <a:pt x="416" y="410"/>
                  <a:pt x="440" y="410"/>
                </a:cubicBezTo>
                <a:cubicBezTo>
                  <a:pt x="463" y="410"/>
                  <a:pt x="483" y="402"/>
                  <a:pt x="501" y="383"/>
                </a:cubicBezTo>
                <a:cubicBezTo>
                  <a:pt x="514" y="390"/>
                  <a:pt x="527" y="392"/>
                  <a:pt x="540" y="392"/>
                </a:cubicBezTo>
                <a:cubicBezTo>
                  <a:pt x="583" y="392"/>
                  <a:pt x="613" y="374"/>
                  <a:pt x="630" y="337"/>
                </a:cubicBezTo>
                <a:cubicBezTo>
                  <a:pt x="639" y="338"/>
                  <a:pt x="647" y="339"/>
                  <a:pt x="655" y="339"/>
                </a:cubicBezTo>
                <a:cubicBezTo>
                  <a:pt x="740" y="339"/>
                  <a:pt x="782" y="312"/>
                  <a:pt x="782" y="259"/>
                </a:cubicBezTo>
                <a:cubicBezTo>
                  <a:pt x="782" y="212"/>
                  <a:pt x="740" y="187"/>
                  <a:pt x="657" y="187"/>
                </a:cubicBezTo>
                <a:cubicBezTo>
                  <a:pt x="647" y="187"/>
                  <a:pt x="635" y="187"/>
                  <a:pt x="618" y="189"/>
                </a:cubicBezTo>
                <a:cubicBezTo>
                  <a:pt x="639" y="178"/>
                  <a:pt x="653" y="169"/>
                  <a:pt x="662" y="163"/>
                </a:cubicBezTo>
                <a:cubicBezTo>
                  <a:pt x="730" y="164"/>
                  <a:pt x="799" y="164"/>
                  <a:pt x="868" y="164"/>
                </a:cubicBezTo>
                <a:cubicBezTo>
                  <a:pt x="955" y="164"/>
                  <a:pt x="1013" y="157"/>
                  <a:pt x="1045" y="140"/>
                </a:cubicBezTo>
                <a:cubicBezTo>
                  <a:pt x="1077" y="122"/>
                  <a:pt x="1093" y="93"/>
                  <a:pt x="1093" y="49"/>
                </a:cubicBezTo>
                <a:cubicBezTo>
                  <a:pt x="1093" y="45"/>
                  <a:pt x="1093" y="41"/>
                  <a:pt x="1093" y="38"/>
                </a:cubicBezTo>
                <a:cubicBezTo>
                  <a:pt x="882" y="24"/>
                  <a:pt x="671" y="13"/>
                  <a:pt x="460" y="0"/>
                </a:cubicBezTo>
                <a:cubicBezTo>
                  <a:pt x="344" y="29"/>
                  <a:pt x="211" y="64"/>
                  <a:pt x="62" y="111"/>
                </a:cubicBezTo>
                <a:cubicBezTo>
                  <a:pt x="57" y="113"/>
                  <a:pt x="43" y="117"/>
                  <a:pt x="20" y="123"/>
                </a:cubicBezTo>
                <a:cubicBezTo>
                  <a:pt x="7" y="154"/>
                  <a:pt x="0" y="193"/>
                  <a:pt x="0" y="239"/>
                </a:cubicBezTo>
                <a:cubicBezTo>
                  <a:pt x="0" y="279"/>
                  <a:pt x="7" y="316"/>
                  <a:pt x="21" y="353"/>
                </a:cubicBezTo>
              </a:path>
            </a:pathLst>
          </a:custGeom>
          <a:solidFill>
            <a:srgbClr val="CCECFF"/>
          </a:solidFill>
          <a:ln w="9525" cap="flat" cmpd="sng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082" y="-6349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2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 rot="20448656">
            <a:off x="3719707" y="2661999"/>
            <a:ext cx="1151984" cy="1151983"/>
          </a:xfrm>
          <a:prstGeom prst="roundRect">
            <a:avLst>
              <a:gd name="adj" fmla="val 15824"/>
            </a:avLst>
          </a:prstGeom>
          <a:solidFill>
            <a:srgbClr val="EB6565"/>
          </a:solidFill>
          <a:ln w="3175"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44000" rtlCol="0" anchor="ctr"/>
          <a:lstStyle/>
          <a:p>
            <a:pPr algn="ctr"/>
            <a:r>
              <a:rPr lang="zh-CN" altLang="en-US" sz="6000" b="1">
                <a:solidFill>
                  <a:srgbClr val="F9F9F9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提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4908711" y="3290389"/>
            <a:ext cx="1151984" cy="1151983"/>
          </a:xfrm>
          <a:prstGeom prst="roundRect">
            <a:avLst>
              <a:gd name="adj" fmla="val 15824"/>
            </a:avLst>
          </a:prstGeom>
          <a:solidFill>
            <a:srgbClr val="F7A15C"/>
          </a:solidFill>
          <a:ln w="3175"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44000" rtlCol="0" anchor="ctr"/>
          <a:lstStyle/>
          <a:p>
            <a:pPr algn="ctr"/>
            <a:r>
              <a:rPr lang="zh-CN" altLang="en-US" sz="6000" b="1">
                <a:solidFill>
                  <a:srgbClr val="F9F9F9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问</a:t>
            </a:r>
          </a:p>
        </p:txBody>
      </p:sp>
      <p:sp>
        <p:nvSpPr>
          <p:cNvPr id="5" name="圆角矩形 4"/>
          <p:cNvSpPr/>
          <p:nvPr/>
        </p:nvSpPr>
        <p:spPr>
          <a:xfrm rot="21130131">
            <a:off x="6080896" y="2381252"/>
            <a:ext cx="1151984" cy="1151983"/>
          </a:xfrm>
          <a:prstGeom prst="roundRect">
            <a:avLst>
              <a:gd name="adj" fmla="val 15824"/>
            </a:avLst>
          </a:prstGeom>
          <a:solidFill>
            <a:srgbClr val="FFC000"/>
          </a:solidFill>
          <a:ln w="3175"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44000" rtlCol="0" anchor="ctr"/>
          <a:lstStyle/>
          <a:p>
            <a:pPr algn="ctr"/>
            <a:r>
              <a:rPr lang="zh-CN" altLang="en-US" sz="6000" b="1">
                <a:solidFill>
                  <a:srgbClr val="F9F9F9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答</a:t>
            </a:r>
          </a:p>
        </p:txBody>
      </p:sp>
      <p:sp>
        <p:nvSpPr>
          <p:cNvPr id="6" name="圆角矩形 5"/>
          <p:cNvSpPr/>
          <p:nvPr/>
        </p:nvSpPr>
        <p:spPr>
          <a:xfrm rot="653049">
            <a:off x="7335594" y="2539797"/>
            <a:ext cx="1151984" cy="1151983"/>
          </a:xfrm>
          <a:prstGeom prst="roundRect">
            <a:avLst>
              <a:gd name="adj" fmla="val 15824"/>
            </a:avLst>
          </a:prstGeom>
          <a:solidFill>
            <a:srgbClr val="BE99C3"/>
          </a:solidFill>
          <a:ln w="3175"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44000" rtlCol="0" anchor="ctr"/>
          <a:lstStyle/>
          <a:p>
            <a:pPr algn="ctr"/>
            <a:r>
              <a:rPr lang="zh-CN" altLang="en-US" sz="6000" b="1">
                <a:solidFill>
                  <a:srgbClr val="F9F9F9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疑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643" y="0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54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直角三角形 38"/>
          <p:cNvSpPr/>
          <p:nvPr/>
        </p:nvSpPr>
        <p:spPr>
          <a:xfrm flipH="1">
            <a:off x="6170613" y="3368676"/>
            <a:ext cx="1765300" cy="1158875"/>
          </a:xfrm>
          <a:custGeom>
            <a:avLst/>
            <a:gdLst>
              <a:gd name="connsiteX0" fmla="*/ 0 w 188120"/>
              <a:gd name="connsiteY0" fmla="*/ 473869 h 473869"/>
              <a:gd name="connsiteX1" fmla="*/ 0 w 188120"/>
              <a:gd name="connsiteY1" fmla="*/ 0 h 473869"/>
              <a:gd name="connsiteX2" fmla="*/ 188120 w 188120"/>
              <a:gd name="connsiteY2" fmla="*/ 473869 h 473869"/>
              <a:gd name="connsiteX3" fmla="*/ 0 w 188120"/>
              <a:gd name="connsiteY3" fmla="*/ 473869 h 473869"/>
              <a:gd name="connsiteX0" fmla="*/ 0 w 280989"/>
              <a:gd name="connsiteY0" fmla="*/ 752475 h 752475"/>
              <a:gd name="connsiteX1" fmla="*/ 0 w 280989"/>
              <a:gd name="connsiteY1" fmla="*/ 278606 h 752475"/>
              <a:gd name="connsiteX2" fmla="*/ 280989 w 280989"/>
              <a:gd name="connsiteY2" fmla="*/ 0 h 752475"/>
              <a:gd name="connsiteX3" fmla="*/ 0 w 280989"/>
              <a:gd name="connsiteY3" fmla="*/ 752475 h 752475"/>
              <a:gd name="connsiteX0" fmla="*/ 0 w 559595"/>
              <a:gd name="connsiteY0" fmla="*/ 766763 h 766763"/>
              <a:gd name="connsiteX1" fmla="*/ 0 w 559595"/>
              <a:gd name="connsiteY1" fmla="*/ 292894 h 766763"/>
              <a:gd name="connsiteX2" fmla="*/ 559595 w 559595"/>
              <a:gd name="connsiteY2" fmla="*/ 0 h 766763"/>
              <a:gd name="connsiteX3" fmla="*/ 0 w 559595"/>
              <a:gd name="connsiteY3" fmla="*/ 766763 h 766763"/>
              <a:gd name="connsiteX0" fmla="*/ 0 w 1169108"/>
              <a:gd name="connsiteY0" fmla="*/ 751215 h 751215"/>
              <a:gd name="connsiteX1" fmla="*/ 0 w 1169108"/>
              <a:gd name="connsiteY1" fmla="*/ 277346 h 751215"/>
              <a:gd name="connsiteX2" fmla="*/ 1169108 w 1169108"/>
              <a:gd name="connsiteY2" fmla="*/ 0 h 751215"/>
              <a:gd name="connsiteX3" fmla="*/ 0 w 1169108"/>
              <a:gd name="connsiteY3" fmla="*/ 751215 h 751215"/>
              <a:gd name="connsiteX0" fmla="*/ 0 w 1169108"/>
              <a:gd name="connsiteY0" fmla="*/ 754324 h 754324"/>
              <a:gd name="connsiteX1" fmla="*/ 0 w 1169108"/>
              <a:gd name="connsiteY1" fmla="*/ 280455 h 754324"/>
              <a:gd name="connsiteX2" fmla="*/ 1169108 w 1169108"/>
              <a:gd name="connsiteY2" fmla="*/ 0 h 754324"/>
              <a:gd name="connsiteX3" fmla="*/ 0 w 1169108"/>
              <a:gd name="connsiteY3" fmla="*/ 754324 h 754324"/>
              <a:gd name="connsiteX0" fmla="*/ 0 w 1154301"/>
              <a:gd name="connsiteY0" fmla="*/ 758025 h 758025"/>
              <a:gd name="connsiteX1" fmla="*/ 0 w 1154301"/>
              <a:gd name="connsiteY1" fmla="*/ 284156 h 758025"/>
              <a:gd name="connsiteX2" fmla="*/ 1154301 w 1154301"/>
              <a:gd name="connsiteY2" fmla="*/ 0 h 758025"/>
              <a:gd name="connsiteX3" fmla="*/ 0 w 1154301"/>
              <a:gd name="connsiteY3" fmla="*/ 758025 h 758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4301" h="758025">
                <a:moveTo>
                  <a:pt x="0" y="758025"/>
                </a:moveTo>
                <a:lnTo>
                  <a:pt x="0" y="284156"/>
                </a:lnTo>
                <a:lnTo>
                  <a:pt x="1154301" y="0"/>
                </a:lnTo>
                <a:lnTo>
                  <a:pt x="0" y="758025"/>
                </a:lnTo>
                <a:close/>
              </a:path>
            </a:pathLst>
          </a:custGeom>
          <a:solidFill>
            <a:srgbClr val="A3E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400">
              <a:solidFill>
                <a:srgbClr val="FFFFFF"/>
              </a:solidFill>
            </a:endParaRPr>
          </a:p>
        </p:txBody>
      </p:sp>
      <p:sp>
        <p:nvSpPr>
          <p:cNvPr id="33" name="直角三角形 32"/>
          <p:cNvSpPr/>
          <p:nvPr/>
        </p:nvSpPr>
        <p:spPr>
          <a:xfrm>
            <a:off x="4365626" y="3355976"/>
            <a:ext cx="1776413" cy="1171575"/>
          </a:xfrm>
          <a:custGeom>
            <a:avLst/>
            <a:gdLst>
              <a:gd name="connsiteX0" fmla="*/ 0 w 238124"/>
              <a:gd name="connsiteY0" fmla="*/ 476251 h 476251"/>
              <a:gd name="connsiteX1" fmla="*/ 0 w 238124"/>
              <a:gd name="connsiteY1" fmla="*/ 0 h 476251"/>
              <a:gd name="connsiteX2" fmla="*/ 238124 w 238124"/>
              <a:gd name="connsiteY2" fmla="*/ 476251 h 476251"/>
              <a:gd name="connsiteX3" fmla="*/ 0 w 238124"/>
              <a:gd name="connsiteY3" fmla="*/ 476251 h 476251"/>
              <a:gd name="connsiteX0" fmla="*/ 0 w 577849"/>
              <a:gd name="connsiteY0" fmla="*/ 787400 h 787400"/>
              <a:gd name="connsiteX1" fmla="*/ 0 w 577849"/>
              <a:gd name="connsiteY1" fmla="*/ 311149 h 787400"/>
              <a:gd name="connsiteX2" fmla="*/ 577849 w 577849"/>
              <a:gd name="connsiteY2" fmla="*/ 0 h 787400"/>
              <a:gd name="connsiteX3" fmla="*/ 0 w 577849"/>
              <a:gd name="connsiteY3" fmla="*/ 787400 h 787400"/>
              <a:gd name="connsiteX0" fmla="*/ 0 w 577849"/>
              <a:gd name="connsiteY0" fmla="*/ 794543 h 794543"/>
              <a:gd name="connsiteX1" fmla="*/ 0 w 577849"/>
              <a:gd name="connsiteY1" fmla="*/ 318292 h 794543"/>
              <a:gd name="connsiteX2" fmla="*/ 577849 w 577849"/>
              <a:gd name="connsiteY2" fmla="*/ 0 h 794543"/>
              <a:gd name="connsiteX3" fmla="*/ 0 w 577849"/>
              <a:gd name="connsiteY3" fmla="*/ 794543 h 794543"/>
              <a:gd name="connsiteX0" fmla="*/ 0 w 580230"/>
              <a:gd name="connsiteY0" fmla="*/ 794543 h 794543"/>
              <a:gd name="connsiteX1" fmla="*/ 0 w 580230"/>
              <a:gd name="connsiteY1" fmla="*/ 318292 h 794543"/>
              <a:gd name="connsiteX2" fmla="*/ 580230 w 580230"/>
              <a:gd name="connsiteY2" fmla="*/ 0 h 794543"/>
              <a:gd name="connsiteX3" fmla="*/ 0 w 580230"/>
              <a:gd name="connsiteY3" fmla="*/ 794543 h 794543"/>
              <a:gd name="connsiteX0" fmla="*/ 0 w 1161755"/>
              <a:gd name="connsiteY0" fmla="*/ 766555 h 766555"/>
              <a:gd name="connsiteX1" fmla="*/ 0 w 1161755"/>
              <a:gd name="connsiteY1" fmla="*/ 290304 h 766555"/>
              <a:gd name="connsiteX2" fmla="*/ 1161755 w 1161755"/>
              <a:gd name="connsiteY2" fmla="*/ 0 h 766555"/>
              <a:gd name="connsiteX3" fmla="*/ 0 w 1161755"/>
              <a:gd name="connsiteY3" fmla="*/ 766555 h 766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1755" h="766555">
                <a:moveTo>
                  <a:pt x="0" y="766555"/>
                </a:moveTo>
                <a:lnTo>
                  <a:pt x="0" y="290304"/>
                </a:lnTo>
                <a:lnTo>
                  <a:pt x="1161755" y="0"/>
                </a:lnTo>
                <a:lnTo>
                  <a:pt x="0" y="766555"/>
                </a:lnTo>
                <a:close/>
              </a:path>
            </a:pathLst>
          </a:custGeom>
          <a:solidFill>
            <a:srgbClr val="FFDB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400"/>
          </a:p>
        </p:txBody>
      </p:sp>
      <p:sp>
        <p:nvSpPr>
          <p:cNvPr id="27" name="矩形 26"/>
          <p:cNvSpPr/>
          <p:nvPr/>
        </p:nvSpPr>
        <p:spPr>
          <a:xfrm>
            <a:off x="3644901" y="3803650"/>
            <a:ext cx="720725" cy="723900"/>
          </a:xfrm>
          <a:prstGeom prst="rect">
            <a:avLst/>
          </a:prstGeom>
          <a:solidFill>
            <a:srgbClr val="EF7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3600">
                <a:solidFill>
                  <a:srgbClr val="FFFFFF"/>
                </a:solidFill>
                <a:latin typeface="华文琥珀" panose="02010800040101010101" pitchFamily="2" charset="-122"/>
                <a:ea typeface="华文琥珀" panose="02010800040101010101" pitchFamily="2" charset="-122"/>
                <a:cs typeface="Verdana" panose="020B0604030504040204" pitchFamily="34" charset="0"/>
              </a:rPr>
              <a:t>谢</a:t>
            </a:r>
          </a:p>
        </p:txBody>
      </p:sp>
      <p:sp>
        <p:nvSpPr>
          <p:cNvPr id="28" name="矩形 27"/>
          <p:cNvSpPr/>
          <p:nvPr/>
        </p:nvSpPr>
        <p:spPr>
          <a:xfrm>
            <a:off x="4986339" y="3803650"/>
            <a:ext cx="727075" cy="723900"/>
          </a:xfrm>
          <a:prstGeom prst="rect">
            <a:avLst/>
          </a:prstGeom>
          <a:solidFill>
            <a:srgbClr val="4FC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3600">
                <a:solidFill>
                  <a:srgbClr val="FFFFFF"/>
                </a:solidFill>
                <a:latin typeface="华文琥珀" panose="02010800040101010101" pitchFamily="2" charset="-122"/>
                <a:ea typeface="华文琥珀" panose="02010800040101010101" pitchFamily="2" charset="-122"/>
                <a:cs typeface="Verdana" panose="020B0604030504040204" pitchFamily="34" charset="0"/>
              </a:rPr>
              <a:t>谢</a:t>
            </a:r>
          </a:p>
        </p:txBody>
      </p:sp>
      <p:sp>
        <p:nvSpPr>
          <p:cNvPr id="29" name="矩形 28"/>
          <p:cNvSpPr/>
          <p:nvPr/>
        </p:nvSpPr>
        <p:spPr>
          <a:xfrm>
            <a:off x="6604001" y="3803650"/>
            <a:ext cx="720725" cy="723900"/>
          </a:xfrm>
          <a:prstGeom prst="rect">
            <a:avLst/>
          </a:prstGeom>
          <a:solidFill>
            <a:srgbClr val="E44A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3600">
                <a:solidFill>
                  <a:srgbClr val="FFFFFF"/>
                </a:solidFill>
                <a:latin typeface="华文琥珀" panose="02010800040101010101" pitchFamily="2" charset="-122"/>
                <a:ea typeface="华文琥珀" panose="02010800040101010101" pitchFamily="2" charset="-122"/>
                <a:cs typeface="Verdana" panose="020B0604030504040204" pitchFamily="34" charset="0"/>
              </a:rPr>
              <a:t>大</a:t>
            </a:r>
          </a:p>
        </p:txBody>
      </p:sp>
      <p:sp>
        <p:nvSpPr>
          <p:cNvPr id="30" name="矩形 29"/>
          <p:cNvSpPr/>
          <p:nvPr/>
        </p:nvSpPr>
        <p:spPr>
          <a:xfrm>
            <a:off x="7932739" y="3803650"/>
            <a:ext cx="720725" cy="723900"/>
          </a:xfrm>
          <a:prstGeom prst="rect">
            <a:avLst/>
          </a:prstGeom>
          <a:solidFill>
            <a:srgbClr val="0AC3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3600">
                <a:solidFill>
                  <a:srgbClr val="FFFFFF"/>
                </a:solidFill>
                <a:latin typeface="华文琥珀" panose="02010800040101010101" pitchFamily="2" charset="-122"/>
                <a:ea typeface="华文琥珀" panose="02010800040101010101" pitchFamily="2" charset="-122"/>
                <a:cs typeface="Verdana" panose="020B0604030504040204" pitchFamily="34" charset="0"/>
              </a:rPr>
              <a:t>家</a:t>
            </a:r>
          </a:p>
        </p:txBody>
      </p:sp>
      <p:sp>
        <p:nvSpPr>
          <p:cNvPr id="31" name="直角三角形 30"/>
          <p:cNvSpPr/>
          <p:nvPr/>
        </p:nvSpPr>
        <p:spPr>
          <a:xfrm flipH="1">
            <a:off x="3644900" y="3370264"/>
            <a:ext cx="2501900" cy="433387"/>
          </a:xfrm>
          <a:custGeom>
            <a:avLst/>
            <a:gdLst>
              <a:gd name="connsiteX0" fmla="*/ 0 w 471486"/>
              <a:gd name="connsiteY0" fmla="*/ 971549 h 971549"/>
              <a:gd name="connsiteX1" fmla="*/ 0 w 471486"/>
              <a:gd name="connsiteY1" fmla="*/ 0 h 971549"/>
              <a:gd name="connsiteX2" fmla="*/ 471486 w 471486"/>
              <a:gd name="connsiteY2" fmla="*/ 971549 h 971549"/>
              <a:gd name="connsiteX3" fmla="*/ 0 w 471486"/>
              <a:gd name="connsiteY3" fmla="*/ 971549 h 971549"/>
              <a:gd name="connsiteX0" fmla="*/ 501650 w 973136"/>
              <a:gd name="connsiteY0" fmla="*/ 279399 h 279399"/>
              <a:gd name="connsiteX1" fmla="*/ 0 w 973136"/>
              <a:gd name="connsiteY1" fmla="*/ 0 h 279399"/>
              <a:gd name="connsiteX2" fmla="*/ 973136 w 973136"/>
              <a:gd name="connsiteY2" fmla="*/ 279399 h 279399"/>
              <a:gd name="connsiteX3" fmla="*/ 501650 w 973136"/>
              <a:gd name="connsiteY3" fmla="*/ 279399 h 279399"/>
              <a:gd name="connsiteX0" fmla="*/ 581025 w 1052511"/>
              <a:gd name="connsiteY0" fmla="*/ 317499 h 317499"/>
              <a:gd name="connsiteX1" fmla="*/ 0 w 1052511"/>
              <a:gd name="connsiteY1" fmla="*/ 0 h 317499"/>
              <a:gd name="connsiteX2" fmla="*/ 1052511 w 1052511"/>
              <a:gd name="connsiteY2" fmla="*/ 317499 h 317499"/>
              <a:gd name="connsiteX3" fmla="*/ 581025 w 1052511"/>
              <a:gd name="connsiteY3" fmla="*/ 317499 h 317499"/>
              <a:gd name="connsiteX0" fmla="*/ 584200 w 1055686"/>
              <a:gd name="connsiteY0" fmla="*/ 317499 h 317499"/>
              <a:gd name="connsiteX1" fmla="*/ 0 w 1055686"/>
              <a:gd name="connsiteY1" fmla="*/ 0 h 317499"/>
              <a:gd name="connsiteX2" fmla="*/ 1055686 w 1055686"/>
              <a:gd name="connsiteY2" fmla="*/ 317499 h 317499"/>
              <a:gd name="connsiteX3" fmla="*/ 584200 w 1055686"/>
              <a:gd name="connsiteY3" fmla="*/ 317499 h 317499"/>
              <a:gd name="connsiteX0" fmla="*/ 586582 w 1058068"/>
              <a:gd name="connsiteY0" fmla="*/ 317499 h 317499"/>
              <a:gd name="connsiteX1" fmla="*/ 0 w 1058068"/>
              <a:gd name="connsiteY1" fmla="*/ 0 h 317499"/>
              <a:gd name="connsiteX2" fmla="*/ 1058068 w 1058068"/>
              <a:gd name="connsiteY2" fmla="*/ 317499 h 317499"/>
              <a:gd name="connsiteX3" fmla="*/ 586582 w 1058068"/>
              <a:gd name="connsiteY3" fmla="*/ 317499 h 317499"/>
              <a:gd name="connsiteX0" fmla="*/ 1164997 w 1636483"/>
              <a:gd name="connsiteY0" fmla="*/ 283291 h 283291"/>
              <a:gd name="connsiteX1" fmla="*/ 0 w 1636483"/>
              <a:gd name="connsiteY1" fmla="*/ 0 h 283291"/>
              <a:gd name="connsiteX2" fmla="*/ 1636483 w 1636483"/>
              <a:gd name="connsiteY2" fmla="*/ 283291 h 283291"/>
              <a:gd name="connsiteX3" fmla="*/ 1164997 w 1636483"/>
              <a:gd name="connsiteY3" fmla="*/ 283291 h 283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6483" h="283291">
                <a:moveTo>
                  <a:pt x="1164997" y="283291"/>
                </a:moveTo>
                <a:lnTo>
                  <a:pt x="0" y="0"/>
                </a:lnTo>
                <a:lnTo>
                  <a:pt x="1636483" y="283291"/>
                </a:lnTo>
                <a:lnTo>
                  <a:pt x="1164997" y="283291"/>
                </a:lnTo>
                <a:close/>
              </a:path>
            </a:pathLst>
          </a:custGeom>
          <a:solidFill>
            <a:srgbClr val="FFBA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400">
              <a:solidFill>
                <a:srgbClr val="FFFFFF"/>
              </a:solidFill>
            </a:endParaRPr>
          </a:p>
        </p:txBody>
      </p:sp>
      <p:sp>
        <p:nvSpPr>
          <p:cNvPr id="34" name="直角三角形 30"/>
          <p:cNvSpPr/>
          <p:nvPr/>
        </p:nvSpPr>
        <p:spPr>
          <a:xfrm flipH="1">
            <a:off x="4984751" y="3365500"/>
            <a:ext cx="1177925" cy="438150"/>
          </a:xfrm>
          <a:custGeom>
            <a:avLst/>
            <a:gdLst>
              <a:gd name="connsiteX0" fmla="*/ 0 w 471486"/>
              <a:gd name="connsiteY0" fmla="*/ 971549 h 971549"/>
              <a:gd name="connsiteX1" fmla="*/ 0 w 471486"/>
              <a:gd name="connsiteY1" fmla="*/ 0 h 971549"/>
              <a:gd name="connsiteX2" fmla="*/ 471486 w 471486"/>
              <a:gd name="connsiteY2" fmla="*/ 971549 h 971549"/>
              <a:gd name="connsiteX3" fmla="*/ 0 w 471486"/>
              <a:gd name="connsiteY3" fmla="*/ 971549 h 971549"/>
              <a:gd name="connsiteX0" fmla="*/ 501650 w 973136"/>
              <a:gd name="connsiteY0" fmla="*/ 279399 h 279399"/>
              <a:gd name="connsiteX1" fmla="*/ 0 w 973136"/>
              <a:gd name="connsiteY1" fmla="*/ 0 h 279399"/>
              <a:gd name="connsiteX2" fmla="*/ 973136 w 973136"/>
              <a:gd name="connsiteY2" fmla="*/ 279399 h 279399"/>
              <a:gd name="connsiteX3" fmla="*/ 501650 w 973136"/>
              <a:gd name="connsiteY3" fmla="*/ 279399 h 279399"/>
              <a:gd name="connsiteX0" fmla="*/ 581025 w 1052511"/>
              <a:gd name="connsiteY0" fmla="*/ 317499 h 317499"/>
              <a:gd name="connsiteX1" fmla="*/ 0 w 1052511"/>
              <a:gd name="connsiteY1" fmla="*/ 0 h 317499"/>
              <a:gd name="connsiteX2" fmla="*/ 1052511 w 1052511"/>
              <a:gd name="connsiteY2" fmla="*/ 317499 h 317499"/>
              <a:gd name="connsiteX3" fmla="*/ 581025 w 1052511"/>
              <a:gd name="connsiteY3" fmla="*/ 317499 h 317499"/>
              <a:gd name="connsiteX0" fmla="*/ 584200 w 1055686"/>
              <a:gd name="connsiteY0" fmla="*/ 317499 h 317499"/>
              <a:gd name="connsiteX1" fmla="*/ 0 w 1055686"/>
              <a:gd name="connsiteY1" fmla="*/ 0 h 317499"/>
              <a:gd name="connsiteX2" fmla="*/ 1055686 w 1055686"/>
              <a:gd name="connsiteY2" fmla="*/ 317499 h 317499"/>
              <a:gd name="connsiteX3" fmla="*/ 584200 w 1055686"/>
              <a:gd name="connsiteY3" fmla="*/ 317499 h 317499"/>
              <a:gd name="connsiteX0" fmla="*/ 586582 w 1058068"/>
              <a:gd name="connsiteY0" fmla="*/ 317499 h 317499"/>
              <a:gd name="connsiteX1" fmla="*/ 0 w 1058068"/>
              <a:gd name="connsiteY1" fmla="*/ 0 h 317499"/>
              <a:gd name="connsiteX2" fmla="*/ 1058068 w 1058068"/>
              <a:gd name="connsiteY2" fmla="*/ 317499 h 317499"/>
              <a:gd name="connsiteX3" fmla="*/ 586582 w 1058068"/>
              <a:gd name="connsiteY3" fmla="*/ 317499 h 317499"/>
              <a:gd name="connsiteX0" fmla="*/ 253207 w 724693"/>
              <a:gd name="connsiteY0" fmla="*/ 272255 h 272255"/>
              <a:gd name="connsiteX1" fmla="*/ 0 w 724693"/>
              <a:gd name="connsiteY1" fmla="*/ 0 h 272255"/>
              <a:gd name="connsiteX2" fmla="*/ 724693 w 724693"/>
              <a:gd name="connsiteY2" fmla="*/ 272255 h 272255"/>
              <a:gd name="connsiteX3" fmla="*/ 253207 w 724693"/>
              <a:gd name="connsiteY3" fmla="*/ 272255 h 272255"/>
              <a:gd name="connsiteX0" fmla="*/ 272257 w 743743"/>
              <a:gd name="connsiteY0" fmla="*/ 262730 h 262730"/>
              <a:gd name="connsiteX1" fmla="*/ 0 w 743743"/>
              <a:gd name="connsiteY1" fmla="*/ 0 h 262730"/>
              <a:gd name="connsiteX2" fmla="*/ 743743 w 743743"/>
              <a:gd name="connsiteY2" fmla="*/ 262730 h 262730"/>
              <a:gd name="connsiteX3" fmla="*/ 272257 w 743743"/>
              <a:gd name="connsiteY3" fmla="*/ 262730 h 262730"/>
              <a:gd name="connsiteX0" fmla="*/ 267495 w 738981"/>
              <a:gd name="connsiteY0" fmla="*/ 265111 h 265111"/>
              <a:gd name="connsiteX1" fmla="*/ 0 w 738981"/>
              <a:gd name="connsiteY1" fmla="*/ 0 h 265111"/>
              <a:gd name="connsiteX2" fmla="*/ 738981 w 738981"/>
              <a:gd name="connsiteY2" fmla="*/ 265111 h 265111"/>
              <a:gd name="connsiteX3" fmla="*/ 267495 w 738981"/>
              <a:gd name="connsiteY3" fmla="*/ 265111 h 265111"/>
              <a:gd name="connsiteX0" fmla="*/ 286545 w 758031"/>
              <a:gd name="connsiteY0" fmla="*/ 262730 h 262730"/>
              <a:gd name="connsiteX1" fmla="*/ 0 w 758031"/>
              <a:gd name="connsiteY1" fmla="*/ 0 h 262730"/>
              <a:gd name="connsiteX2" fmla="*/ 758031 w 758031"/>
              <a:gd name="connsiteY2" fmla="*/ 262730 h 262730"/>
              <a:gd name="connsiteX3" fmla="*/ 286545 w 758031"/>
              <a:gd name="connsiteY3" fmla="*/ 262730 h 262730"/>
              <a:gd name="connsiteX0" fmla="*/ 300833 w 772319"/>
              <a:gd name="connsiteY0" fmla="*/ 286543 h 286543"/>
              <a:gd name="connsiteX1" fmla="*/ 0 w 772319"/>
              <a:gd name="connsiteY1" fmla="*/ 0 h 286543"/>
              <a:gd name="connsiteX2" fmla="*/ 772319 w 772319"/>
              <a:gd name="connsiteY2" fmla="*/ 286543 h 286543"/>
              <a:gd name="connsiteX3" fmla="*/ 300833 w 772319"/>
              <a:gd name="connsiteY3" fmla="*/ 286543 h 286543"/>
              <a:gd name="connsiteX0" fmla="*/ 288368 w 772319"/>
              <a:gd name="connsiteY0" fmla="*/ 286543 h 286543"/>
              <a:gd name="connsiteX1" fmla="*/ 0 w 772319"/>
              <a:gd name="connsiteY1" fmla="*/ 0 h 286543"/>
              <a:gd name="connsiteX2" fmla="*/ 772319 w 772319"/>
              <a:gd name="connsiteY2" fmla="*/ 286543 h 286543"/>
              <a:gd name="connsiteX3" fmla="*/ 288368 w 772319"/>
              <a:gd name="connsiteY3" fmla="*/ 286543 h 286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2319" h="286543">
                <a:moveTo>
                  <a:pt x="288368" y="286543"/>
                </a:moveTo>
                <a:lnTo>
                  <a:pt x="0" y="0"/>
                </a:lnTo>
                <a:lnTo>
                  <a:pt x="772319" y="286543"/>
                </a:lnTo>
                <a:lnTo>
                  <a:pt x="288368" y="286543"/>
                </a:lnTo>
                <a:close/>
              </a:path>
            </a:pathLst>
          </a:custGeom>
          <a:solidFill>
            <a:srgbClr val="8CDC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400"/>
          </a:p>
        </p:txBody>
      </p:sp>
      <p:sp>
        <p:nvSpPr>
          <p:cNvPr id="35" name="直角三角形 32"/>
          <p:cNvSpPr/>
          <p:nvPr/>
        </p:nvSpPr>
        <p:spPr>
          <a:xfrm>
            <a:off x="5710239" y="3362326"/>
            <a:ext cx="452437" cy="1165225"/>
          </a:xfrm>
          <a:custGeom>
            <a:avLst/>
            <a:gdLst>
              <a:gd name="connsiteX0" fmla="*/ 0 w 238124"/>
              <a:gd name="connsiteY0" fmla="*/ 476251 h 476251"/>
              <a:gd name="connsiteX1" fmla="*/ 0 w 238124"/>
              <a:gd name="connsiteY1" fmla="*/ 0 h 476251"/>
              <a:gd name="connsiteX2" fmla="*/ 238124 w 238124"/>
              <a:gd name="connsiteY2" fmla="*/ 476251 h 476251"/>
              <a:gd name="connsiteX3" fmla="*/ 0 w 238124"/>
              <a:gd name="connsiteY3" fmla="*/ 476251 h 476251"/>
              <a:gd name="connsiteX0" fmla="*/ 0 w 577849"/>
              <a:gd name="connsiteY0" fmla="*/ 787400 h 787400"/>
              <a:gd name="connsiteX1" fmla="*/ 0 w 577849"/>
              <a:gd name="connsiteY1" fmla="*/ 311149 h 787400"/>
              <a:gd name="connsiteX2" fmla="*/ 577849 w 577849"/>
              <a:gd name="connsiteY2" fmla="*/ 0 h 787400"/>
              <a:gd name="connsiteX3" fmla="*/ 0 w 577849"/>
              <a:gd name="connsiteY3" fmla="*/ 787400 h 787400"/>
              <a:gd name="connsiteX0" fmla="*/ 0 w 577849"/>
              <a:gd name="connsiteY0" fmla="*/ 794543 h 794543"/>
              <a:gd name="connsiteX1" fmla="*/ 0 w 577849"/>
              <a:gd name="connsiteY1" fmla="*/ 318292 h 794543"/>
              <a:gd name="connsiteX2" fmla="*/ 577849 w 577849"/>
              <a:gd name="connsiteY2" fmla="*/ 0 h 794543"/>
              <a:gd name="connsiteX3" fmla="*/ 0 w 577849"/>
              <a:gd name="connsiteY3" fmla="*/ 794543 h 794543"/>
              <a:gd name="connsiteX0" fmla="*/ 0 w 580230"/>
              <a:gd name="connsiteY0" fmla="*/ 794543 h 794543"/>
              <a:gd name="connsiteX1" fmla="*/ 0 w 580230"/>
              <a:gd name="connsiteY1" fmla="*/ 318292 h 794543"/>
              <a:gd name="connsiteX2" fmla="*/ 580230 w 580230"/>
              <a:gd name="connsiteY2" fmla="*/ 0 h 794543"/>
              <a:gd name="connsiteX3" fmla="*/ 0 w 580230"/>
              <a:gd name="connsiteY3" fmla="*/ 794543 h 794543"/>
              <a:gd name="connsiteX0" fmla="*/ 0 w 284955"/>
              <a:gd name="connsiteY0" fmla="*/ 732631 h 732631"/>
              <a:gd name="connsiteX1" fmla="*/ 0 w 284955"/>
              <a:gd name="connsiteY1" fmla="*/ 256380 h 732631"/>
              <a:gd name="connsiteX2" fmla="*/ 284955 w 284955"/>
              <a:gd name="connsiteY2" fmla="*/ 0 h 732631"/>
              <a:gd name="connsiteX3" fmla="*/ 0 w 284955"/>
              <a:gd name="connsiteY3" fmla="*/ 732631 h 732631"/>
              <a:gd name="connsiteX0" fmla="*/ 0 w 306386"/>
              <a:gd name="connsiteY0" fmla="*/ 758825 h 758825"/>
              <a:gd name="connsiteX1" fmla="*/ 0 w 306386"/>
              <a:gd name="connsiteY1" fmla="*/ 282574 h 758825"/>
              <a:gd name="connsiteX2" fmla="*/ 306386 w 306386"/>
              <a:gd name="connsiteY2" fmla="*/ 0 h 758825"/>
              <a:gd name="connsiteX3" fmla="*/ 0 w 306386"/>
              <a:gd name="connsiteY3" fmla="*/ 758825 h 758825"/>
              <a:gd name="connsiteX0" fmla="*/ 0 w 301624"/>
              <a:gd name="connsiteY0" fmla="*/ 761207 h 761207"/>
              <a:gd name="connsiteX1" fmla="*/ 0 w 301624"/>
              <a:gd name="connsiteY1" fmla="*/ 284956 h 761207"/>
              <a:gd name="connsiteX2" fmla="*/ 301624 w 301624"/>
              <a:gd name="connsiteY2" fmla="*/ 0 h 761207"/>
              <a:gd name="connsiteX3" fmla="*/ 0 w 301624"/>
              <a:gd name="connsiteY3" fmla="*/ 761207 h 761207"/>
              <a:gd name="connsiteX0" fmla="*/ 0 w 299242"/>
              <a:gd name="connsiteY0" fmla="*/ 763589 h 763589"/>
              <a:gd name="connsiteX1" fmla="*/ 0 w 299242"/>
              <a:gd name="connsiteY1" fmla="*/ 287338 h 763589"/>
              <a:gd name="connsiteX2" fmla="*/ 299242 w 299242"/>
              <a:gd name="connsiteY2" fmla="*/ 0 h 763589"/>
              <a:gd name="connsiteX3" fmla="*/ 0 w 299242"/>
              <a:gd name="connsiteY3" fmla="*/ 763589 h 763589"/>
              <a:gd name="connsiteX0" fmla="*/ 0 w 296861"/>
              <a:gd name="connsiteY0" fmla="*/ 763589 h 763589"/>
              <a:gd name="connsiteX1" fmla="*/ 0 w 296861"/>
              <a:gd name="connsiteY1" fmla="*/ 287338 h 763589"/>
              <a:gd name="connsiteX2" fmla="*/ 296861 w 296861"/>
              <a:gd name="connsiteY2" fmla="*/ 0 h 763589"/>
              <a:gd name="connsiteX3" fmla="*/ 0 w 296861"/>
              <a:gd name="connsiteY3" fmla="*/ 763589 h 763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861" h="763589">
                <a:moveTo>
                  <a:pt x="0" y="763589"/>
                </a:moveTo>
                <a:lnTo>
                  <a:pt x="0" y="287338"/>
                </a:lnTo>
                <a:lnTo>
                  <a:pt x="296861" y="0"/>
                </a:lnTo>
                <a:lnTo>
                  <a:pt x="0" y="763589"/>
                </a:lnTo>
                <a:close/>
              </a:path>
            </a:pathLst>
          </a:custGeom>
          <a:solidFill>
            <a:srgbClr val="B0E6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400"/>
          </a:p>
        </p:txBody>
      </p:sp>
      <p:sp>
        <p:nvSpPr>
          <p:cNvPr id="39" name="直角三角形 38"/>
          <p:cNvSpPr/>
          <p:nvPr/>
        </p:nvSpPr>
        <p:spPr>
          <a:xfrm flipH="1">
            <a:off x="6137275" y="3376614"/>
            <a:ext cx="477838" cy="1150937"/>
          </a:xfrm>
          <a:custGeom>
            <a:avLst/>
            <a:gdLst>
              <a:gd name="connsiteX0" fmla="*/ 0 w 188120"/>
              <a:gd name="connsiteY0" fmla="*/ 473869 h 473869"/>
              <a:gd name="connsiteX1" fmla="*/ 0 w 188120"/>
              <a:gd name="connsiteY1" fmla="*/ 0 h 473869"/>
              <a:gd name="connsiteX2" fmla="*/ 188120 w 188120"/>
              <a:gd name="connsiteY2" fmla="*/ 473869 h 473869"/>
              <a:gd name="connsiteX3" fmla="*/ 0 w 188120"/>
              <a:gd name="connsiteY3" fmla="*/ 473869 h 473869"/>
              <a:gd name="connsiteX0" fmla="*/ 0 w 280989"/>
              <a:gd name="connsiteY0" fmla="*/ 752475 h 752475"/>
              <a:gd name="connsiteX1" fmla="*/ 0 w 280989"/>
              <a:gd name="connsiteY1" fmla="*/ 278606 h 752475"/>
              <a:gd name="connsiteX2" fmla="*/ 280989 w 280989"/>
              <a:gd name="connsiteY2" fmla="*/ 0 h 752475"/>
              <a:gd name="connsiteX3" fmla="*/ 0 w 280989"/>
              <a:gd name="connsiteY3" fmla="*/ 752475 h 752475"/>
              <a:gd name="connsiteX0" fmla="*/ 0 w 305867"/>
              <a:gd name="connsiteY0" fmla="*/ 752475 h 752475"/>
              <a:gd name="connsiteX1" fmla="*/ 0 w 305867"/>
              <a:gd name="connsiteY1" fmla="*/ 278606 h 752475"/>
              <a:gd name="connsiteX2" fmla="*/ 305867 w 305867"/>
              <a:gd name="connsiteY2" fmla="*/ 0 h 752475"/>
              <a:gd name="connsiteX3" fmla="*/ 0 w 305867"/>
              <a:gd name="connsiteY3" fmla="*/ 752475 h 752475"/>
              <a:gd name="connsiteX0" fmla="*/ 3701 w 309568"/>
              <a:gd name="connsiteY0" fmla="*/ 752475 h 752475"/>
              <a:gd name="connsiteX1" fmla="*/ 0 w 309568"/>
              <a:gd name="connsiteY1" fmla="*/ 274905 h 752475"/>
              <a:gd name="connsiteX2" fmla="*/ 309568 w 309568"/>
              <a:gd name="connsiteY2" fmla="*/ 0 h 752475"/>
              <a:gd name="connsiteX3" fmla="*/ 3701 w 309568"/>
              <a:gd name="connsiteY3" fmla="*/ 752475 h 752475"/>
              <a:gd name="connsiteX0" fmla="*/ 6816 w 312683"/>
              <a:gd name="connsiteY0" fmla="*/ 752475 h 752475"/>
              <a:gd name="connsiteX1" fmla="*/ 0 w 312683"/>
              <a:gd name="connsiteY1" fmla="*/ 274905 h 752475"/>
              <a:gd name="connsiteX2" fmla="*/ 312683 w 312683"/>
              <a:gd name="connsiteY2" fmla="*/ 0 h 752475"/>
              <a:gd name="connsiteX3" fmla="*/ 6816 w 312683"/>
              <a:gd name="connsiteY3" fmla="*/ 752475 h 752475"/>
              <a:gd name="connsiteX0" fmla="*/ 3701 w 312683"/>
              <a:gd name="connsiteY0" fmla="*/ 752475 h 752475"/>
              <a:gd name="connsiteX1" fmla="*/ 0 w 312683"/>
              <a:gd name="connsiteY1" fmla="*/ 274905 h 752475"/>
              <a:gd name="connsiteX2" fmla="*/ 312683 w 312683"/>
              <a:gd name="connsiteY2" fmla="*/ 0 h 752475"/>
              <a:gd name="connsiteX3" fmla="*/ 3701 w 312683"/>
              <a:gd name="connsiteY3" fmla="*/ 752475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683" h="752475">
                <a:moveTo>
                  <a:pt x="3701" y="752475"/>
                </a:moveTo>
                <a:cubicBezTo>
                  <a:pt x="2467" y="593285"/>
                  <a:pt x="1234" y="434095"/>
                  <a:pt x="0" y="274905"/>
                </a:cubicBezTo>
                <a:lnTo>
                  <a:pt x="312683" y="0"/>
                </a:lnTo>
                <a:lnTo>
                  <a:pt x="3701" y="752475"/>
                </a:lnTo>
                <a:close/>
              </a:path>
            </a:pathLst>
          </a:custGeom>
          <a:solidFill>
            <a:srgbClr val="F9D3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400">
              <a:solidFill>
                <a:srgbClr val="FFFFFF"/>
              </a:solidFill>
            </a:endParaRPr>
          </a:p>
        </p:txBody>
      </p:sp>
      <p:sp>
        <p:nvSpPr>
          <p:cNvPr id="41" name="直角三角形 30"/>
          <p:cNvSpPr/>
          <p:nvPr/>
        </p:nvSpPr>
        <p:spPr>
          <a:xfrm flipH="1">
            <a:off x="6132513" y="3379788"/>
            <a:ext cx="1192212" cy="423862"/>
          </a:xfrm>
          <a:custGeom>
            <a:avLst/>
            <a:gdLst>
              <a:gd name="connsiteX0" fmla="*/ 0 w 471486"/>
              <a:gd name="connsiteY0" fmla="*/ 971549 h 971549"/>
              <a:gd name="connsiteX1" fmla="*/ 0 w 471486"/>
              <a:gd name="connsiteY1" fmla="*/ 0 h 971549"/>
              <a:gd name="connsiteX2" fmla="*/ 471486 w 471486"/>
              <a:gd name="connsiteY2" fmla="*/ 971549 h 971549"/>
              <a:gd name="connsiteX3" fmla="*/ 0 w 471486"/>
              <a:gd name="connsiteY3" fmla="*/ 971549 h 971549"/>
              <a:gd name="connsiteX0" fmla="*/ 501650 w 973136"/>
              <a:gd name="connsiteY0" fmla="*/ 279399 h 279399"/>
              <a:gd name="connsiteX1" fmla="*/ 0 w 973136"/>
              <a:gd name="connsiteY1" fmla="*/ 0 h 279399"/>
              <a:gd name="connsiteX2" fmla="*/ 973136 w 973136"/>
              <a:gd name="connsiteY2" fmla="*/ 279399 h 279399"/>
              <a:gd name="connsiteX3" fmla="*/ 501650 w 973136"/>
              <a:gd name="connsiteY3" fmla="*/ 279399 h 279399"/>
              <a:gd name="connsiteX0" fmla="*/ 581025 w 1052511"/>
              <a:gd name="connsiteY0" fmla="*/ 317499 h 317499"/>
              <a:gd name="connsiteX1" fmla="*/ 0 w 1052511"/>
              <a:gd name="connsiteY1" fmla="*/ 0 h 317499"/>
              <a:gd name="connsiteX2" fmla="*/ 1052511 w 1052511"/>
              <a:gd name="connsiteY2" fmla="*/ 317499 h 317499"/>
              <a:gd name="connsiteX3" fmla="*/ 581025 w 1052511"/>
              <a:gd name="connsiteY3" fmla="*/ 317499 h 317499"/>
              <a:gd name="connsiteX0" fmla="*/ 584200 w 1055686"/>
              <a:gd name="connsiteY0" fmla="*/ 317499 h 317499"/>
              <a:gd name="connsiteX1" fmla="*/ 0 w 1055686"/>
              <a:gd name="connsiteY1" fmla="*/ 0 h 317499"/>
              <a:gd name="connsiteX2" fmla="*/ 1055686 w 1055686"/>
              <a:gd name="connsiteY2" fmla="*/ 317499 h 317499"/>
              <a:gd name="connsiteX3" fmla="*/ 584200 w 1055686"/>
              <a:gd name="connsiteY3" fmla="*/ 317499 h 317499"/>
              <a:gd name="connsiteX0" fmla="*/ 586582 w 1058068"/>
              <a:gd name="connsiteY0" fmla="*/ 317499 h 317499"/>
              <a:gd name="connsiteX1" fmla="*/ 0 w 1058068"/>
              <a:gd name="connsiteY1" fmla="*/ 0 h 317499"/>
              <a:gd name="connsiteX2" fmla="*/ 1058068 w 1058068"/>
              <a:gd name="connsiteY2" fmla="*/ 317499 h 317499"/>
              <a:gd name="connsiteX3" fmla="*/ 586582 w 1058068"/>
              <a:gd name="connsiteY3" fmla="*/ 317499 h 317499"/>
              <a:gd name="connsiteX0" fmla="*/ 253207 w 724693"/>
              <a:gd name="connsiteY0" fmla="*/ 272255 h 272255"/>
              <a:gd name="connsiteX1" fmla="*/ 0 w 724693"/>
              <a:gd name="connsiteY1" fmla="*/ 0 h 272255"/>
              <a:gd name="connsiteX2" fmla="*/ 724693 w 724693"/>
              <a:gd name="connsiteY2" fmla="*/ 272255 h 272255"/>
              <a:gd name="connsiteX3" fmla="*/ 253207 w 724693"/>
              <a:gd name="connsiteY3" fmla="*/ 272255 h 272255"/>
              <a:gd name="connsiteX0" fmla="*/ 272257 w 743743"/>
              <a:gd name="connsiteY0" fmla="*/ 262730 h 262730"/>
              <a:gd name="connsiteX1" fmla="*/ 0 w 743743"/>
              <a:gd name="connsiteY1" fmla="*/ 0 h 262730"/>
              <a:gd name="connsiteX2" fmla="*/ 743743 w 743743"/>
              <a:gd name="connsiteY2" fmla="*/ 262730 h 262730"/>
              <a:gd name="connsiteX3" fmla="*/ 272257 w 743743"/>
              <a:gd name="connsiteY3" fmla="*/ 262730 h 262730"/>
              <a:gd name="connsiteX0" fmla="*/ 267495 w 738981"/>
              <a:gd name="connsiteY0" fmla="*/ 265111 h 265111"/>
              <a:gd name="connsiteX1" fmla="*/ 0 w 738981"/>
              <a:gd name="connsiteY1" fmla="*/ 0 h 265111"/>
              <a:gd name="connsiteX2" fmla="*/ 738981 w 738981"/>
              <a:gd name="connsiteY2" fmla="*/ 265111 h 265111"/>
              <a:gd name="connsiteX3" fmla="*/ 267495 w 738981"/>
              <a:gd name="connsiteY3" fmla="*/ 265111 h 265111"/>
              <a:gd name="connsiteX0" fmla="*/ 286545 w 758031"/>
              <a:gd name="connsiteY0" fmla="*/ 262730 h 262730"/>
              <a:gd name="connsiteX1" fmla="*/ 0 w 758031"/>
              <a:gd name="connsiteY1" fmla="*/ 0 h 262730"/>
              <a:gd name="connsiteX2" fmla="*/ 758031 w 758031"/>
              <a:gd name="connsiteY2" fmla="*/ 262730 h 262730"/>
              <a:gd name="connsiteX3" fmla="*/ 286545 w 758031"/>
              <a:gd name="connsiteY3" fmla="*/ 262730 h 262730"/>
              <a:gd name="connsiteX0" fmla="*/ 300833 w 772319"/>
              <a:gd name="connsiteY0" fmla="*/ 286543 h 286543"/>
              <a:gd name="connsiteX1" fmla="*/ 0 w 772319"/>
              <a:gd name="connsiteY1" fmla="*/ 0 h 286543"/>
              <a:gd name="connsiteX2" fmla="*/ 772319 w 772319"/>
              <a:gd name="connsiteY2" fmla="*/ 286543 h 286543"/>
              <a:gd name="connsiteX3" fmla="*/ 300833 w 772319"/>
              <a:gd name="connsiteY3" fmla="*/ 286543 h 286543"/>
              <a:gd name="connsiteX0" fmla="*/ 0 w 761204"/>
              <a:gd name="connsiteY0" fmla="*/ 286543 h 286543"/>
              <a:gd name="connsiteX1" fmla="*/ 761204 w 761204"/>
              <a:gd name="connsiteY1" fmla="*/ 0 h 286543"/>
              <a:gd name="connsiteX2" fmla="*/ 471486 w 761204"/>
              <a:gd name="connsiteY2" fmla="*/ 286543 h 286543"/>
              <a:gd name="connsiteX3" fmla="*/ 0 w 761204"/>
              <a:gd name="connsiteY3" fmla="*/ 286543 h 286543"/>
              <a:gd name="connsiteX0" fmla="*/ 0 w 770533"/>
              <a:gd name="connsiteY0" fmla="*/ 283434 h 283434"/>
              <a:gd name="connsiteX1" fmla="*/ 770533 w 770533"/>
              <a:gd name="connsiteY1" fmla="*/ 0 h 283434"/>
              <a:gd name="connsiteX2" fmla="*/ 471486 w 770533"/>
              <a:gd name="connsiteY2" fmla="*/ 283434 h 283434"/>
              <a:gd name="connsiteX3" fmla="*/ 0 w 770533"/>
              <a:gd name="connsiteY3" fmla="*/ 283434 h 283434"/>
              <a:gd name="connsiteX0" fmla="*/ 0 w 779862"/>
              <a:gd name="connsiteY0" fmla="*/ 277214 h 277214"/>
              <a:gd name="connsiteX1" fmla="*/ 779862 w 779862"/>
              <a:gd name="connsiteY1" fmla="*/ 0 h 277214"/>
              <a:gd name="connsiteX2" fmla="*/ 471486 w 779862"/>
              <a:gd name="connsiteY2" fmla="*/ 277214 h 277214"/>
              <a:gd name="connsiteX3" fmla="*/ 0 w 779862"/>
              <a:gd name="connsiteY3" fmla="*/ 277214 h 277214"/>
              <a:gd name="connsiteX0" fmla="*/ 0 w 779862"/>
              <a:gd name="connsiteY0" fmla="*/ 277214 h 277214"/>
              <a:gd name="connsiteX1" fmla="*/ 779862 w 779862"/>
              <a:gd name="connsiteY1" fmla="*/ 0 h 277214"/>
              <a:gd name="connsiteX2" fmla="*/ 471486 w 779862"/>
              <a:gd name="connsiteY2" fmla="*/ 277214 h 277214"/>
              <a:gd name="connsiteX3" fmla="*/ 0 w 779862"/>
              <a:gd name="connsiteY3" fmla="*/ 277214 h 277214"/>
              <a:gd name="connsiteX0" fmla="*/ 0 w 779862"/>
              <a:gd name="connsiteY0" fmla="*/ 277214 h 277214"/>
              <a:gd name="connsiteX1" fmla="*/ 779862 w 779862"/>
              <a:gd name="connsiteY1" fmla="*/ 0 h 277214"/>
              <a:gd name="connsiteX2" fmla="*/ 466814 w 779862"/>
              <a:gd name="connsiteY2" fmla="*/ 277214 h 277214"/>
              <a:gd name="connsiteX3" fmla="*/ 0 w 779862"/>
              <a:gd name="connsiteY3" fmla="*/ 277214 h 277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9862" h="277214">
                <a:moveTo>
                  <a:pt x="0" y="277214"/>
                </a:moveTo>
                <a:lnTo>
                  <a:pt x="779862" y="0"/>
                </a:lnTo>
                <a:lnTo>
                  <a:pt x="466814" y="277214"/>
                </a:lnTo>
                <a:lnTo>
                  <a:pt x="0" y="277214"/>
                </a:lnTo>
                <a:close/>
              </a:path>
            </a:pathLst>
          </a:custGeom>
          <a:solidFill>
            <a:srgbClr val="F4B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400">
              <a:solidFill>
                <a:srgbClr val="FFFFFF"/>
              </a:solidFill>
            </a:endParaRPr>
          </a:p>
        </p:txBody>
      </p:sp>
      <p:sp>
        <p:nvSpPr>
          <p:cNvPr id="43" name="直角三角形 30"/>
          <p:cNvSpPr/>
          <p:nvPr/>
        </p:nvSpPr>
        <p:spPr>
          <a:xfrm flipH="1">
            <a:off x="6142038" y="3373439"/>
            <a:ext cx="2513012" cy="434975"/>
          </a:xfrm>
          <a:custGeom>
            <a:avLst/>
            <a:gdLst>
              <a:gd name="connsiteX0" fmla="*/ 0 w 471486"/>
              <a:gd name="connsiteY0" fmla="*/ 971549 h 971549"/>
              <a:gd name="connsiteX1" fmla="*/ 0 w 471486"/>
              <a:gd name="connsiteY1" fmla="*/ 0 h 971549"/>
              <a:gd name="connsiteX2" fmla="*/ 471486 w 471486"/>
              <a:gd name="connsiteY2" fmla="*/ 971549 h 971549"/>
              <a:gd name="connsiteX3" fmla="*/ 0 w 471486"/>
              <a:gd name="connsiteY3" fmla="*/ 971549 h 971549"/>
              <a:gd name="connsiteX0" fmla="*/ 501650 w 973136"/>
              <a:gd name="connsiteY0" fmla="*/ 279399 h 279399"/>
              <a:gd name="connsiteX1" fmla="*/ 0 w 973136"/>
              <a:gd name="connsiteY1" fmla="*/ 0 h 279399"/>
              <a:gd name="connsiteX2" fmla="*/ 973136 w 973136"/>
              <a:gd name="connsiteY2" fmla="*/ 279399 h 279399"/>
              <a:gd name="connsiteX3" fmla="*/ 501650 w 973136"/>
              <a:gd name="connsiteY3" fmla="*/ 279399 h 279399"/>
              <a:gd name="connsiteX0" fmla="*/ 581025 w 1052511"/>
              <a:gd name="connsiteY0" fmla="*/ 317499 h 317499"/>
              <a:gd name="connsiteX1" fmla="*/ 0 w 1052511"/>
              <a:gd name="connsiteY1" fmla="*/ 0 h 317499"/>
              <a:gd name="connsiteX2" fmla="*/ 1052511 w 1052511"/>
              <a:gd name="connsiteY2" fmla="*/ 317499 h 317499"/>
              <a:gd name="connsiteX3" fmla="*/ 581025 w 1052511"/>
              <a:gd name="connsiteY3" fmla="*/ 317499 h 317499"/>
              <a:gd name="connsiteX0" fmla="*/ 584200 w 1055686"/>
              <a:gd name="connsiteY0" fmla="*/ 317499 h 317499"/>
              <a:gd name="connsiteX1" fmla="*/ 0 w 1055686"/>
              <a:gd name="connsiteY1" fmla="*/ 0 h 317499"/>
              <a:gd name="connsiteX2" fmla="*/ 1055686 w 1055686"/>
              <a:gd name="connsiteY2" fmla="*/ 317499 h 317499"/>
              <a:gd name="connsiteX3" fmla="*/ 584200 w 1055686"/>
              <a:gd name="connsiteY3" fmla="*/ 317499 h 317499"/>
              <a:gd name="connsiteX0" fmla="*/ 586582 w 1058068"/>
              <a:gd name="connsiteY0" fmla="*/ 317499 h 317499"/>
              <a:gd name="connsiteX1" fmla="*/ 0 w 1058068"/>
              <a:gd name="connsiteY1" fmla="*/ 0 h 317499"/>
              <a:gd name="connsiteX2" fmla="*/ 1058068 w 1058068"/>
              <a:gd name="connsiteY2" fmla="*/ 317499 h 317499"/>
              <a:gd name="connsiteX3" fmla="*/ 586582 w 1058068"/>
              <a:gd name="connsiteY3" fmla="*/ 317499 h 317499"/>
              <a:gd name="connsiteX0" fmla="*/ 253207 w 724693"/>
              <a:gd name="connsiteY0" fmla="*/ 272255 h 272255"/>
              <a:gd name="connsiteX1" fmla="*/ 0 w 724693"/>
              <a:gd name="connsiteY1" fmla="*/ 0 h 272255"/>
              <a:gd name="connsiteX2" fmla="*/ 724693 w 724693"/>
              <a:gd name="connsiteY2" fmla="*/ 272255 h 272255"/>
              <a:gd name="connsiteX3" fmla="*/ 253207 w 724693"/>
              <a:gd name="connsiteY3" fmla="*/ 272255 h 272255"/>
              <a:gd name="connsiteX0" fmla="*/ 272257 w 743743"/>
              <a:gd name="connsiteY0" fmla="*/ 262730 h 262730"/>
              <a:gd name="connsiteX1" fmla="*/ 0 w 743743"/>
              <a:gd name="connsiteY1" fmla="*/ 0 h 262730"/>
              <a:gd name="connsiteX2" fmla="*/ 743743 w 743743"/>
              <a:gd name="connsiteY2" fmla="*/ 262730 h 262730"/>
              <a:gd name="connsiteX3" fmla="*/ 272257 w 743743"/>
              <a:gd name="connsiteY3" fmla="*/ 262730 h 262730"/>
              <a:gd name="connsiteX0" fmla="*/ 267495 w 738981"/>
              <a:gd name="connsiteY0" fmla="*/ 265111 h 265111"/>
              <a:gd name="connsiteX1" fmla="*/ 0 w 738981"/>
              <a:gd name="connsiteY1" fmla="*/ 0 h 265111"/>
              <a:gd name="connsiteX2" fmla="*/ 738981 w 738981"/>
              <a:gd name="connsiteY2" fmla="*/ 265111 h 265111"/>
              <a:gd name="connsiteX3" fmla="*/ 267495 w 738981"/>
              <a:gd name="connsiteY3" fmla="*/ 265111 h 265111"/>
              <a:gd name="connsiteX0" fmla="*/ 286545 w 758031"/>
              <a:gd name="connsiteY0" fmla="*/ 262730 h 262730"/>
              <a:gd name="connsiteX1" fmla="*/ 0 w 758031"/>
              <a:gd name="connsiteY1" fmla="*/ 0 h 262730"/>
              <a:gd name="connsiteX2" fmla="*/ 758031 w 758031"/>
              <a:gd name="connsiteY2" fmla="*/ 262730 h 262730"/>
              <a:gd name="connsiteX3" fmla="*/ 286545 w 758031"/>
              <a:gd name="connsiteY3" fmla="*/ 262730 h 262730"/>
              <a:gd name="connsiteX0" fmla="*/ 300833 w 772319"/>
              <a:gd name="connsiteY0" fmla="*/ 286543 h 286543"/>
              <a:gd name="connsiteX1" fmla="*/ 0 w 772319"/>
              <a:gd name="connsiteY1" fmla="*/ 0 h 286543"/>
              <a:gd name="connsiteX2" fmla="*/ 772319 w 772319"/>
              <a:gd name="connsiteY2" fmla="*/ 286543 h 286543"/>
              <a:gd name="connsiteX3" fmla="*/ 300833 w 772319"/>
              <a:gd name="connsiteY3" fmla="*/ 286543 h 286543"/>
              <a:gd name="connsiteX0" fmla="*/ 0 w 761204"/>
              <a:gd name="connsiteY0" fmla="*/ 286543 h 286543"/>
              <a:gd name="connsiteX1" fmla="*/ 761204 w 761204"/>
              <a:gd name="connsiteY1" fmla="*/ 0 h 286543"/>
              <a:gd name="connsiteX2" fmla="*/ 471486 w 761204"/>
              <a:gd name="connsiteY2" fmla="*/ 286543 h 286543"/>
              <a:gd name="connsiteX3" fmla="*/ 0 w 761204"/>
              <a:gd name="connsiteY3" fmla="*/ 286543 h 286543"/>
              <a:gd name="connsiteX0" fmla="*/ 0 w 1035048"/>
              <a:gd name="connsiteY0" fmla="*/ 296068 h 296068"/>
              <a:gd name="connsiteX1" fmla="*/ 1035048 w 1035048"/>
              <a:gd name="connsiteY1" fmla="*/ 0 h 296068"/>
              <a:gd name="connsiteX2" fmla="*/ 471486 w 1035048"/>
              <a:gd name="connsiteY2" fmla="*/ 296068 h 296068"/>
              <a:gd name="connsiteX3" fmla="*/ 0 w 1035048"/>
              <a:gd name="connsiteY3" fmla="*/ 296068 h 296068"/>
              <a:gd name="connsiteX0" fmla="*/ 0 w 1641451"/>
              <a:gd name="connsiteY0" fmla="*/ 283629 h 283629"/>
              <a:gd name="connsiteX1" fmla="*/ 1641451 w 1641451"/>
              <a:gd name="connsiteY1" fmla="*/ 0 h 283629"/>
              <a:gd name="connsiteX2" fmla="*/ 471486 w 1641451"/>
              <a:gd name="connsiteY2" fmla="*/ 283629 h 283629"/>
              <a:gd name="connsiteX3" fmla="*/ 0 w 1641451"/>
              <a:gd name="connsiteY3" fmla="*/ 283629 h 283629"/>
              <a:gd name="connsiteX0" fmla="*/ 0 w 1644561"/>
              <a:gd name="connsiteY0" fmla="*/ 280519 h 280519"/>
              <a:gd name="connsiteX1" fmla="*/ 1644561 w 1644561"/>
              <a:gd name="connsiteY1" fmla="*/ 0 h 280519"/>
              <a:gd name="connsiteX2" fmla="*/ 471486 w 1644561"/>
              <a:gd name="connsiteY2" fmla="*/ 280519 h 280519"/>
              <a:gd name="connsiteX3" fmla="*/ 0 w 1644561"/>
              <a:gd name="connsiteY3" fmla="*/ 280519 h 280519"/>
              <a:gd name="connsiteX0" fmla="*/ 0 w 1644561"/>
              <a:gd name="connsiteY0" fmla="*/ 280519 h 284220"/>
              <a:gd name="connsiteX1" fmla="*/ 1644561 w 1644561"/>
              <a:gd name="connsiteY1" fmla="*/ 0 h 284220"/>
              <a:gd name="connsiteX2" fmla="*/ 478890 w 1644561"/>
              <a:gd name="connsiteY2" fmla="*/ 284220 h 284220"/>
              <a:gd name="connsiteX3" fmla="*/ 0 w 1644561"/>
              <a:gd name="connsiteY3" fmla="*/ 280519 h 284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4561" h="284220">
                <a:moveTo>
                  <a:pt x="0" y="280519"/>
                </a:moveTo>
                <a:lnTo>
                  <a:pt x="1644561" y="0"/>
                </a:lnTo>
                <a:lnTo>
                  <a:pt x="478890" y="284220"/>
                </a:lnTo>
                <a:lnTo>
                  <a:pt x="0" y="280519"/>
                </a:lnTo>
                <a:close/>
              </a:path>
            </a:pathLst>
          </a:custGeom>
          <a:solidFill>
            <a:srgbClr val="5DD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400">
              <a:solidFill>
                <a:srgbClr val="FFFFFF"/>
              </a:solidFill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626" y="1635861"/>
            <a:ext cx="3665514" cy="122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8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228601"/>
            <a:ext cx="9347200" cy="563563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latin typeface="幼圆" panose="02010509060101010101" pitchFamily="49" charset="-122"/>
                <a:ea typeface="幼圆" panose="02010509060101010101" pitchFamily="49" charset="-122"/>
              </a:rPr>
              <a:t>培训内容     </a:t>
            </a:r>
            <a:endParaRPr lang="en-US" altLang="zh-CN" dirty="0" smtClean="0">
              <a:solidFill>
                <a:schemeClr val="accent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pSp>
        <p:nvGrpSpPr>
          <p:cNvPr id="15363" name="Group 35"/>
          <p:cNvGrpSpPr>
            <a:grpSpLocks/>
          </p:cNvGrpSpPr>
          <p:nvPr/>
        </p:nvGrpSpPr>
        <p:grpSpPr bwMode="auto">
          <a:xfrm>
            <a:off x="3381375" y="1779588"/>
            <a:ext cx="5410200" cy="665162"/>
            <a:chOff x="1152" y="1275"/>
            <a:chExt cx="3408" cy="419"/>
          </a:xfrm>
        </p:grpSpPr>
        <p:grpSp>
          <p:nvGrpSpPr>
            <p:cNvPr id="15389" name="Group 3"/>
            <p:cNvGrpSpPr>
              <a:grpSpLocks/>
            </p:cNvGrpSpPr>
            <p:nvPr/>
          </p:nvGrpSpPr>
          <p:grpSpPr bwMode="auto">
            <a:xfrm>
              <a:off x="1152" y="1275"/>
              <a:ext cx="480" cy="419"/>
              <a:chOff x="1110" y="2656"/>
              <a:chExt cx="1549" cy="1351"/>
            </a:xfrm>
          </p:grpSpPr>
          <p:sp>
            <p:nvSpPr>
              <p:cNvPr id="15393" name="AutoShape 4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2B166E"/>
                  </a:solidFill>
                </a:endParaRPr>
              </a:p>
            </p:txBody>
          </p:sp>
          <p:sp>
            <p:nvSpPr>
              <p:cNvPr id="15394" name="AutoShape 5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2B166E"/>
                  </a:solidFill>
                </a:endParaRPr>
              </a:p>
            </p:txBody>
          </p:sp>
          <p:sp>
            <p:nvSpPr>
              <p:cNvPr id="40966" name="AutoShape 6"/>
              <p:cNvSpPr>
                <a:spLocks noChangeArrowheads="1"/>
              </p:cNvSpPr>
              <p:nvPr/>
            </p:nvSpPr>
            <p:spPr bwMode="gray">
              <a:xfrm>
                <a:off x="1200" y="2737"/>
                <a:ext cx="1349" cy="1167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srgbClr val="2B166E"/>
                  </a:solidFill>
                  <a:latin typeface="Arial" charset="0"/>
                  <a:ea typeface="宋体" charset="-122"/>
                </a:endParaRPr>
              </a:p>
            </p:txBody>
          </p:sp>
        </p:grpSp>
        <p:sp>
          <p:nvSpPr>
            <p:cNvPr id="15390" name="Line 11"/>
            <p:cNvSpPr>
              <a:spLocks noChangeShapeType="1"/>
            </p:cNvSpPr>
            <p:nvPr/>
          </p:nvSpPr>
          <p:spPr bwMode="auto">
            <a:xfrm>
              <a:off x="1536" y="1659"/>
              <a:ext cx="3024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2B166E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391" name="Text Box 12"/>
            <p:cNvSpPr txBox="1">
              <a:spLocks noChangeArrowheads="1"/>
            </p:cNvSpPr>
            <p:nvPr/>
          </p:nvSpPr>
          <p:spPr bwMode="auto">
            <a:xfrm>
              <a:off x="2160" y="1323"/>
              <a:ext cx="109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srgbClr val="003366"/>
                  </a:solidFill>
                </a:rPr>
                <a:t>入职报到篇</a:t>
              </a:r>
              <a:endParaRPr lang="en-US" altLang="zh-CN" sz="2400" b="1" dirty="0">
                <a:solidFill>
                  <a:srgbClr val="003366"/>
                </a:solidFill>
              </a:endParaRPr>
            </a:p>
          </p:txBody>
        </p:sp>
        <p:sp>
          <p:nvSpPr>
            <p:cNvPr id="15392" name="Text Box 13"/>
            <p:cNvSpPr txBox="1">
              <a:spLocks noChangeArrowheads="1"/>
            </p:cNvSpPr>
            <p:nvPr/>
          </p:nvSpPr>
          <p:spPr bwMode="gray">
            <a:xfrm>
              <a:off x="1276" y="1337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b="1">
                  <a:solidFill>
                    <a:srgbClr val="2B166E"/>
                  </a:solidFill>
                </a:rPr>
                <a:t>1</a:t>
              </a:r>
            </a:p>
          </p:txBody>
        </p:sp>
      </p:grpSp>
      <p:grpSp>
        <p:nvGrpSpPr>
          <p:cNvPr id="15364" name="Group 36"/>
          <p:cNvGrpSpPr>
            <a:grpSpLocks/>
          </p:cNvGrpSpPr>
          <p:nvPr/>
        </p:nvGrpSpPr>
        <p:grpSpPr bwMode="auto">
          <a:xfrm>
            <a:off x="3381375" y="2693988"/>
            <a:ext cx="5410200" cy="665162"/>
            <a:chOff x="1152" y="1851"/>
            <a:chExt cx="3408" cy="419"/>
          </a:xfrm>
        </p:grpSpPr>
        <p:grpSp>
          <p:nvGrpSpPr>
            <p:cNvPr id="15382" name="Group 7"/>
            <p:cNvGrpSpPr>
              <a:grpSpLocks/>
            </p:cNvGrpSpPr>
            <p:nvPr/>
          </p:nvGrpSpPr>
          <p:grpSpPr bwMode="auto">
            <a:xfrm>
              <a:off x="1152" y="1851"/>
              <a:ext cx="480" cy="419"/>
              <a:chOff x="3174" y="2656"/>
              <a:chExt cx="1549" cy="1351"/>
            </a:xfrm>
          </p:grpSpPr>
          <p:sp>
            <p:nvSpPr>
              <p:cNvPr id="15386" name="AutoShape 8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2B166E"/>
                  </a:solidFill>
                </a:endParaRPr>
              </a:p>
            </p:txBody>
          </p:sp>
          <p:sp>
            <p:nvSpPr>
              <p:cNvPr id="15387" name="AutoShape 9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2B166E"/>
                  </a:solidFill>
                </a:endParaRPr>
              </a:p>
            </p:txBody>
          </p:sp>
          <p:sp>
            <p:nvSpPr>
              <p:cNvPr id="40970" name="AutoShape 10"/>
              <p:cNvSpPr>
                <a:spLocks noChangeArrowheads="1"/>
              </p:cNvSpPr>
              <p:nvPr/>
            </p:nvSpPr>
            <p:spPr bwMode="gray">
              <a:xfrm>
                <a:off x="3264" y="2737"/>
                <a:ext cx="1349" cy="1167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srgbClr val="2B166E"/>
                  </a:solidFill>
                  <a:latin typeface="Arial" charset="0"/>
                  <a:ea typeface="宋体" charset="-122"/>
                </a:endParaRPr>
              </a:p>
            </p:txBody>
          </p:sp>
        </p:grpSp>
        <p:sp>
          <p:nvSpPr>
            <p:cNvPr id="15383" name="Line 14"/>
            <p:cNvSpPr>
              <a:spLocks noChangeShapeType="1"/>
            </p:cNvSpPr>
            <p:nvPr/>
          </p:nvSpPr>
          <p:spPr bwMode="auto">
            <a:xfrm>
              <a:off x="1536" y="2235"/>
              <a:ext cx="3024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2B166E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384" name="Text Box 15"/>
            <p:cNvSpPr txBox="1">
              <a:spLocks noChangeArrowheads="1"/>
            </p:cNvSpPr>
            <p:nvPr/>
          </p:nvSpPr>
          <p:spPr bwMode="auto">
            <a:xfrm>
              <a:off x="2160" y="1899"/>
              <a:ext cx="108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srgbClr val="003366"/>
                  </a:solidFill>
                </a:rPr>
                <a:t>薪酬福利篇</a:t>
              </a:r>
              <a:endParaRPr lang="en-US" altLang="zh-CN" sz="2400" b="1" dirty="0">
                <a:solidFill>
                  <a:srgbClr val="003366"/>
                </a:solidFill>
              </a:endParaRPr>
            </a:p>
          </p:txBody>
        </p:sp>
        <p:sp>
          <p:nvSpPr>
            <p:cNvPr id="15385" name="Text Box 16"/>
            <p:cNvSpPr txBox="1">
              <a:spLocks noChangeArrowheads="1"/>
            </p:cNvSpPr>
            <p:nvPr/>
          </p:nvSpPr>
          <p:spPr bwMode="gray">
            <a:xfrm>
              <a:off x="1276" y="1913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5365" name="Group 37"/>
          <p:cNvGrpSpPr>
            <a:grpSpLocks/>
          </p:cNvGrpSpPr>
          <p:nvPr/>
        </p:nvGrpSpPr>
        <p:grpSpPr bwMode="auto">
          <a:xfrm>
            <a:off x="3381375" y="3586163"/>
            <a:ext cx="5410200" cy="665162"/>
            <a:chOff x="1152" y="2413"/>
            <a:chExt cx="3408" cy="419"/>
          </a:xfrm>
        </p:grpSpPr>
        <p:grpSp>
          <p:nvGrpSpPr>
            <p:cNvPr id="15375" name="Group 17"/>
            <p:cNvGrpSpPr>
              <a:grpSpLocks/>
            </p:cNvGrpSpPr>
            <p:nvPr/>
          </p:nvGrpSpPr>
          <p:grpSpPr bwMode="auto">
            <a:xfrm>
              <a:off x="1152" y="2413"/>
              <a:ext cx="480" cy="419"/>
              <a:chOff x="1110" y="2656"/>
              <a:chExt cx="1549" cy="1351"/>
            </a:xfrm>
          </p:grpSpPr>
          <p:sp>
            <p:nvSpPr>
              <p:cNvPr id="15379" name="AutoShape 18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2B166E"/>
                  </a:solidFill>
                </a:endParaRPr>
              </a:p>
            </p:txBody>
          </p:sp>
          <p:sp>
            <p:nvSpPr>
              <p:cNvPr id="15380" name="AutoShape 19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2B166E"/>
                  </a:solidFill>
                </a:endParaRPr>
              </a:p>
            </p:txBody>
          </p:sp>
          <p:sp>
            <p:nvSpPr>
              <p:cNvPr id="40980" name="AutoShape 20"/>
              <p:cNvSpPr>
                <a:spLocks noChangeArrowheads="1"/>
              </p:cNvSpPr>
              <p:nvPr/>
            </p:nvSpPr>
            <p:spPr bwMode="gray">
              <a:xfrm>
                <a:off x="1200" y="2737"/>
                <a:ext cx="1349" cy="1167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srgbClr val="2B166E"/>
                  </a:solidFill>
                  <a:latin typeface="Arial" charset="0"/>
                  <a:ea typeface="宋体" charset="-122"/>
                </a:endParaRPr>
              </a:p>
            </p:txBody>
          </p:sp>
        </p:grpSp>
        <p:sp>
          <p:nvSpPr>
            <p:cNvPr id="15376" name="Line 25"/>
            <p:cNvSpPr>
              <a:spLocks noChangeShapeType="1"/>
            </p:cNvSpPr>
            <p:nvPr/>
          </p:nvSpPr>
          <p:spPr bwMode="auto">
            <a:xfrm>
              <a:off x="1536" y="2797"/>
              <a:ext cx="3024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2B166E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377" name="Text Box 26"/>
            <p:cNvSpPr txBox="1">
              <a:spLocks noChangeArrowheads="1"/>
            </p:cNvSpPr>
            <p:nvPr/>
          </p:nvSpPr>
          <p:spPr bwMode="auto">
            <a:xfrm>
              <a:off x="2160" y="2461"/>
              <a:ext cx="109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srgbClr val="003366"/>
                  </a:solidFill>
                </a:rPr>
                <a:t>员工成长篇</a:t>
              </a:r>
              <a:endParaRPr lang="en-US" altLang="zh-CN" sz="2400" b="1" dirty="0">
                <a:solidFill>
                  <a:srgbClr val="003366"/>
                </a:solidFill>
              </a:endParaRPr>
            </a:p>
          </p:txBody>
        </p:sp>
        <p:sp>
          <p:nvSpPr>
            <p:cNvPr id="15378" name="Text Box 27"/>
            <p:cNvSpPr txBox="1">
              <a:spLocks noChangeArrowheads="1"/>
            </p:cNvSpPr>
            <p:nvPr/>
          </p:nvSpPr>
          <p:spPr bwMode="gray">
            <a:xfrm>
              <a:off x="1276" y="2475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15366" name="Group 38"/>
          <p:cNvGrpSpPr>
            <a:grpSpLocks/>
          </p:cNvGrpSpPr>
          <p:nvPr/>
        </p:nvGrpSpPr>
        <p:grpSpPr bwMode="auto">
          <a:xfrm>
            <a:off x="3381375" y="4500563"/>
            <a:ext cx="5410200" cy="665162"/>
            <a:chOff x="1152" y="2989"/>
            <a:chExt cx="3408" cy="419"/>
          </a:xfrm>
        </p:grpSpPr>
        <p:grpSp>
          <p:nvGrpSpPr>
            <p:cNvPr id="15368" name="Group 21"/>
            <p:cNvGrpSpPr>
              <a:grpSpLocks/>
            </p:cNvGrpSpPr>
            <p:nvPr/>
          </p:nvGrpSpPr>
          <p:grpSpPr bwMode="auto">
            <a:xfrm>
              <a:off x="1152" y="2989"/>
              <a:ext cx="480" cy="419"/>
              <a:chOff x="3174" y="2656"/>
              <a:chExt cx="1549" cy="1351"/>
            </a:xfrm>
          </p:grpSpPr>
          <p:sp>
            <p:nvSpPr>
              <p:cNvPr id="15372" name="AutoShape 22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2B166E"/>
                  </a:solidFill>
                </a:endParaRPr>
              </a:p>
            </p:txBody>
          </p:sp>
          <p:sp>
            <p:nvSpPr>
              <p:cNvPr id="15373" name="AutoShape 23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2B166E"/>
                  </a:solidFill>
                </a:endParaRPr>
              </a:p>
            </p:txBody>
          </p:sp>
          <p:sp>
            <p:nvSpPr>
              <p:cNvPr id="40984" name="AutoShape 24"/>
              <p:cNvSpPr>
                <a:spLocks noChangeArrowheads="1"/>
              </p:cNvSpPr>
              <p:nvPr/>
            </p:nvSpPr>
            <p:spPr bwMode="gray">
              <a:xfrm>
                <a:off x="3264" y="2737"/>
                <a:ext cx="1349" cy="1167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srgbClr val="2B166E"/>
                  </a:solidFill>
                  <a:latin typeface="Arial" charset="0"/>
                  <a:ea typeface="宋体" charset="-122"/>
                </a:endParaRPr>
              </a:p>
            </p:txBody>
          </p:sp>
        </p:grpSp>
        <p:sp>
          <p:nvSpPr>
            <p:cNvPr id="15369" name="Line 28"/>
            <p:cNvSpPr>
              <a:spLocks noChangeShapeType="1"/>
            </p:cNvSpPr>
            <p:nvPr/>
          </p:nvSpPr>
          <p:spPr bwMode="auto">
            <a:xfrm>
              <a:off x="1536" y="3373"/>
              <a:ext cx="3024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2B166E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370" name="Text Box 29"/>
            <p:cNvSpPr txBox="1">
              <a:spLocks noChangeArrowheads="1"/>
            </p:cNvSpPr>
            <p:nvPr/>
          </p:nvSpPr>
          <p:spPr bwMode="auto">
            <a:xfrm>
              <a:off x="2160" y="3037"/>
              <a:ext cx="108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400" b="1" dirty="0" smtClean="0">
                  <a:solidFill>
                    <a:srgbClr val="003366"/>
                  </a:solidFill>
                </a:rPr>
                <a:t>信息安全篇</a:t>
              </a:r>
              <a:endParaRPr lang="en-US" altLang="zh-CN" sz="2400" b="1" dirty="0">
                <a:solidFill>
                  <a:srgbClr val="003366"/>
                </a:solidFill>
              </a:endParaRPr>
            </a:p>
          </p:txBody>
        </p:sp>
        <p:sp>
          <p:nvSpPr>
            <p:cNvPr id="15371" name="Text Box 30"/>
            <p:cNvSpPr txBox="1">
              <a:spLocks noChangeArrowheads="1"/>
            </p:cNvSpPr>
            <p:nvPr/>
          </p:nvSpPr>
          <p:spPr bwMode="gray">
            <a:xfrm>
              <a:off x="1276" y="305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sp>
        <p:nvSpPr>
          <p:cNvPr id="15367" name="Text Box 32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srgbClr val="2B166E"/>
              </a:solidFill>
            </a:endParaRPr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461" y="0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4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228601"/>
            <a:ext cx="9292609" cy="563563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latin typeface="幼圆" panose="02010509060101010101" pitchFamily="49" charset="-122"/>
                <a:ea typeface="幼圆" panose="02010509060101010101" pitchFamily="49" charset="-122"/>
              </a:rPr>
              <a:t>入职报到</a:t>
            </a:r>
            <a:endParaRPr lang="en-US" altLang="zh-CN" dirty="0" smtClean="0">
              <a:solidFill>
                <a:schemeClr val="accent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367" name="Text Box 32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srgbClr val="2B166E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119" y="1089025"/>
            <a:ext cx="1853345" cy="149364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6409" y="2504765"/>
            <a:ext cx="1414395" cy="304826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685065" y="1832044"/>
            <a:ext cx="6864653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</a:rPr>
              <a:t>报到材料的准备</a:t>
            </a: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（于报到当日提交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到人事部</a:t>
            </a: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）：</a:t>
            </a:r>
          </a:p>
          <a:p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altLang="zh-CN" dirty="0">
                <a:solidFill>
                  <a:schemeClr val="tx1">
                    <a:lumMod val="50000"/>
                  </a:schemeClr>
                </a:solidFill>
              </a:rPr>
              <a:t>1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）</a:t>
            </a:r>
            <a:r>
              <a:rPr lang="en-US" altLang="zh-CN" dirty="0" smtClean="0">
                <a:solidFill>
                  <a:schemeClr val="tx1">
                    <a:lumMod val="50000"/>
                  </a:schemeClr>
                </a:solidFill>
              </a:rPr>
              <a:t>1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寸</a:t>
            </a: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白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底免冠</a:t>
            </a: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近照</a:t>
            </a:r>
            <a:r>
              <a:rPr lang="en-US" altLang="zh-CN" dirty="0">
                <a:solidFill>
                  <a:schemeClr val="tx1">
                    <a:lumMod val="50000"/>
                  </a:schemeClr>
                </a:solidFill>
              </a:rPr>
              <a:t>3</a:t>
            </a: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张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；</a:t>
            </a:r>
            <a:endParaRPr lang="en-US" altLang="zh-CN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tx1">
                    <a:lumMod val="50000"/>
                  </a:schemeClr>
                </a:solidFill>
              </a:rPr>
              <a:t>2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）</a:t>
            </a: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身份证原件及复印件；</a:t>
            </a:r>
            <a:endParaRPr lang="en-US" altLang="zh-CN" dirty="0">
              <a:solidFill>
                <a:schemeClr val="tx1">
                  <a:lumMod val="50000"/>
                </a:schemeClr>
              </a:solidFill>
            </a:endParaRPr>
          </a:p>
          <a:p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tx1">
                    <a:lumMod val="50000"/>
                  </a:schemeClr>
                </a:solidFill>
              </a:rPr>
              <a:t>3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）学历</a:t>
            </a:r>
            <a:r>
              <a:rPr lang="en-US" altLang="zh-CN" dirty="0" smtClean="0">
                <a:solidFill>
                  <a:schemeClr val="tx1">
                    <a:lumMod val="50000"/>
                  </a:schemeClr>
                </a:solidFill>
              </a:rPr>
              <a:t>/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学位</a:t>
            </a: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证原件及复印件；</a:t>
            </a:r>
            <a:endParaRPr lang="en-US" altLang="zh-CN" dirty="0">
              <a:solidFill>
                <a:schemeClr val="tx1">
                  <a:lumMod val="50000"/>
                </a:schemeClr>
              </a:solidFill>
            </a:endParaRPr>
          </a:p>
          <a:p>
            <a:endParaRPr lang="zh-CN" altLang="en-US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tx1">
                    <a:lumMod val="50000"/>
                  </a:schemeClr>
                </a:solidFill>
              </a:rPr>
              <a:t>4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）</a:t>
            </a:r>
            <a:r>
              <a:rPr lang="zh-CN" altLang="zh-CN" dirty="0">
                <a:solidFill>
                  <a:schemeClr val="tx1">
                    <a:lumMod val="50000"/>
                  </a:schemeClr>
                </a:solidFill>
              </a:rPr>
              <a:t>三个月内的体检报告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；</a:t>
            </a:r>
            <a:endParaRPr lang="en-US" altLang="zh-CN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altLang="zh-CN" dirty="0">
                <a:solidFill>
                  <a:schemeClr val="tx1">
                    <a:lumMod val="50000"/>
                  </a:schemeClr>
                </a:solidFill>
              </a:rPr>
              <a:t>5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）</a:t>
            </a: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原单位有效离职证明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；</a:t>
            </a:r>
            <a:endParaRPr lang="en-US" altLang="zh-CN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altLang="zh-CN" dirty="0">
                <a:solidFill>
                  <a:schemeClr val="tx1">
                    <a:lumMod val="50000"/>
                  </a:schemeClr>
                </a:solidFill>
              </a:rPr>
              <a:t>6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）招商银行卡（薪资卡）。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461" y="0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82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199" y="228601"/>
            <a:ext cx="9292609" cy="563563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latin typeface="幼圆" panose="02010509060101010101" pitchFamily="49" charset="-122"/>
                <a:ea typeface="幼圆" panose="02010509060101010101" pitchFamily="49" charset="-122"/>
              </a:rPr>
              <a:t>报到流程</a:t>
            </a:r>
            <a:endParaRPr lang="en-US" altLang="zh-CN" dirty="0" smtClean="0">
              <a:solidFill>
                <a:schemeClr val="accent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367" name="Text Box 32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srgbClr val="2B166E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47917" y="1754707"/>
            <a:ext cx="83251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 latinLnBrk="1"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chemeClr val="tx1">
                    <a:lumMod val="50000"/>
                  </a:schemeClr>
                </a:solidFill>
              </a:rPr>
              <a:t>报到是你进入</a:t>
            </a:r>
            <a:r>
              <a:rPr lang="zh-CN" altLang="en-US" sz="2000" dirty="0" smtClean="0">
                <a:solidFill>
                  <a:schemeClr val="tx1">
                    <a:lumMod val="50000"/>
                  </a:schemeClr>
                </a:solidFill>
              </a:rPr>
              <a:t>“中网”</a:t>
            </a:r>
            <a:r>
              <a:rPr lang="zh-CN" altLang="en-US" sz="2000" dirty="0">
                <a:solidFill>
                  <a:schemeClr val="tx1">
                    <a:lumMod val="50000"/>
                  </a:schemeClr>
                </a:solidFill>
              </a:rPr>
              <a:t>的第一步，整个报到流程将由</a:t>
            </a:r>
            <a:r>
              <a:rPr lang="zh-CN" altLang="en-US" sz="2000" dirty="0" smtClean="0">
                <a:solidFill>
                  <a:schemeClr val="tx1">
                    <a:lumMod val="50000"/>
                  </a:schemeClr>
                </a:solidFill>
              </a:rPr>
              <a:t>人事部</a:t>
            </a:r>
            <a:r>
              <a:rPr lang="zh-CN" altLang="en-US" sz="2000" dirty="0">
                <a:solidFill>
                  <a:schemeClr val="tx1">
                    <a:lumMod val="50000"/>
                  </a:schemeClr>
                </a:solidFill>
              </a:rPr>
              <a:t>配合你完成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574" y="2759191"/>
            <a:ext cx="2017951" cy="1920929"/>
          </a:xfrm>
          <a:prstGeom prst="rect">
            <a:avLst/>
          </a:prstGeom>
        </p:spPr>
      </p:pic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4304928" y="2759191"/>
            <a:ext cx="547687" cy="2211794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ctr" defTabSz="91440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按入职日期按到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ctr" defTabSz="91440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5795580" y="2791741"/>
            <a:ext cx="547687" cy="2160587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ctr" defTabSz="91440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提交入职材料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ctr" defTabSz="91440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7308468" y="2813205"/>
            <a:ext cx="547688" cy="2227481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ulim" panose="020B0600000101010101" pitchFamily="34" charset="-127"/>
              <a:ea typeface="宋体" panose="02010600030101010101" pitchFamily="2" charset="-122"/>
            </a:endParaRPr>
          </a:p>
          <a:p>
            <a:pPr marL="0" marR="0" lvl="0" indent="0" algn="ctr" defTabSz="91440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ulim" panose="020B0600000101010101" pitchFamily="34" charset="-127"/>
                <a:ea typeface="宋体" panose="02010600030101010101" pitchFamily="2" charset="-122"/>
              </a:rPr>
              <a:t>办理入职手续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ulim" panose="020B0600000101010101" pitchFamily="34" charset="-127"/>
              <a:ea typeface="宋体" panose="02010600030101010101" pitchFamily="2" charset="-122"/>
            </a:endParaRPr>
          </a:p>
          <a:p>
            <a:pPr marL="0" marR="0" lvl="0" indent="0" algn="ctr" defTabSz="91440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ulim" panose="020B0600000101010101" pitchFamily="34" charset="-127"/>
              <a:ea typeface="宋体" panose="02010600030101010101" pitchFamily="2" charset="-122"/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8792780" y="2817474"/>
            <a:ext cx="576263" cy="2160588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引领至部门上岗</a:t>
            </a: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10319343" y="2801019"/>
            <a:ext cx="576262" cy="2160587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ctr" defTabSz="91440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完成入职建立档案</a:t>
            </a:r>
          </a:p>
        </p:txBody>
      </p:sp>
      <p:cxnSp>
        <p:nvCxnSpPr>
          <p:cNvPr id="14" name="AutoShape 5"/>
          <p:cNvCxnSpPr>
            <a:cxnSpLocks noChangeShapeType="1"/>
          </p:cNvCxnSpPr>
          <p:nvPr/>
        </p:nvCxnSpPr>
        <p:spPr bwMode="auto">
          <a:xfrm>
            <a:off x="4858955" y="3868799"/>
            <a:ext cx="936625" cy="0"/>
          </a:xfrm>
          <a:prstGeom prst="straightConnector1">
            <a:avLst/>
          </a:prstGeom>
          <a:noFill/>
          <a:ln w="34925">
            <a:solidFill>
              <a:srgbClr val="AB715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5"/>
          <p:cNvCxnSpPr>
            <a:cxnSpLocks noChangeShapeType="1"/>
          </p:cNvCxnSpPr>
          <p:nvPr/>
        </p:nvCxnSpPr>
        <p:spPr bwMode="auto">
          <a:xfrm>
            <a:off x="6371843" y="3881312"/>
            <a:ext cx="936625" cy="0"/>
          </a:xfrm>
          <a:prstGeom prst="straightConnector1">
            <a:avLst/>
          </a:prstGeom>
          <a:noFill/>
          <a:ln w="34925">
            <a:solidFill>
              <a:srgbClr val="AB715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AutoShape 5"/>
          <p:cNvCxnSpPr>
            <a:cxnSpLocks noChangeShapeType="1"/>
          </p:cNvCxnSpPr>
          <p:nvPr/>
        </p:nvCxnSpPr>
        <p:spPr bwMode="auto">
          <a:xfrm>
            <a:off x="7856155" y="3868799"/>
            <a:ext cx="936625" cy="0"/>
          </a:xfrm>
          <a:prstGeom prst="straightConnector1">
            <a:avLst/>
          </a:prstGeom>
          <a:noFill/>
          <a:ln w="34925">
            <a:solidFill>
              <a:srgbClr val="AB715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5"/>
          <p:cNvCxnSpPr>
            <a:cxnSpLocks noChangeShapeType="1"/>
          </p:cNvCxnSpPr>
          <p:nvPr/>
        </p:nvCxnSpPr>
        <p:spPr bwMode="auto">
          <a:xfrm>
            <a:off x="9382718" y="3882447"/>
            <a:ext cx="936625" cy="0"/>
          </a:xfrm>
          <a:prstGeom prst="straightConnector1">
            <a:avLst/>
          </a:prstGeom>
          <a:noFill/>
          <a:ln w="34925">
            <a:solidFill>
              <a:srgbClr val="AB715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9" name="图片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461" y="0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25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199" y="228601"/>
            <a:ext cx="9375585" cy="563563"/>
          </a:xfrm>
        </p:spPr>
        <p:txBody>
          <a:bodyPr/>
          <a:lstStyle/>
          <a:p>
            <a:pPr eaLnBrk="1" hangingPunct="1"/>
            <a:r>
              <a:rPr lang="zh-CN" altLang="en-US" dirty="0">
                <a:solidFill>
                  <a:schemeClr val="accent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入</a:t>
            </a:r>
            <a:r>
              <a:rPr lang="zh-CN" altLang="en-US" dirty="0" smtClean="0">
                <a:solidFill>
                  <a:schemeClr val="accent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职须知</a:t>
            </a:r>
            <a:endParaRPr lang="en-US" altLang="zh-CN" dirty="0" smtClean="0">
              <a:solidFill>
                <a:schemeClr val="accent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367" name="Text Box 32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srgbClr val="2B166E"/>
              </a:solidFill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352550" y="2111852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CC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打卡考勤：</a:t>
            </a:r>
            <a:endParaRPr lang="zh-CN" altLang="en-US" u="sng" dirty="0" smtClean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2532062" y="1790452"/>
            <a:ext cx="4612790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上班打卡时间 </a:t>
            </a:r>
            <a:r>
              <a:rPr lang="en-US" altLang="zh-CN" sz="1400" u="sng" dirty="0">
                <a:solidFill>
                  <a:schemeClr val="tx1">
                    <a:lumMod val="50000"/>
                  </a:schemeClr>
                </a:solidFill>
              </a:rPr>
              <a:t> 8 </a:t>
            </a:r>
            <a:r>
              <a:rPr lang="zh-CN" altLang="en-US" sz="1400" u="sng" dirty="0">
                <a:solidFill>
                  <a:schemeClr val="tx1">
                    <a:lumMod val="50000"/>
                  </a:schemeClr>
                </a:solidFill>
              </a:rPr>
              <a:t>：</a:t>
            </a:r>
            <a:r>
              <a:rPr lang="en-US" altLang="zh-CN" sz="1400" u="sng" dirty="0">
                <a:solidFill>
                  <a:schemeClr val="tx1">
                    <a:lumMod val="50000"/>
                  </a:schemeClr>
                </a:solidFill>
              </a:rPr>
              <a:t>30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</a:rPr>
              <a:t>  </a:t>
            </a:r>
            <a:r>
              <a:rPr lang="zh-CN" altLang="zh-CN" sz="1200" dirty="0" smtClean="0"/>
              <a:t>（</a:t>
            </a:r>
            <a:r>
              <a:rPr lang="zh-CN" altLang="zh-CN" sz="1200" dirty="0"/>
              <a:t>午休时间需要工作的</a:t>
            </a:r>
            <a:r>
              <a:rPr lang="zh-CN" altLang="zh-CN" sz="1200" dirty="0" smtClean="0"/>
              <a:t>接待</a:t>
            </a:r>
            <a:endParaRPr lang="en-US" altLang="zh-CN" sz="12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125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上午下班时间 </a:t>
            </a:r>
            <a:r>
              <a:rPr lang="en-US" altLang="zh-CN" sz="1400" u="sng" dirty="0">
                <a:solidFill>
                  <a:schemeClr val="tx1">
                    <a:lumMod val="50000"/>
                  </a:schemeClr>
                </a:solidFill>
              </a:rPr>
              <a:t>11</a:t>
            </a:r>
            <a:r>
              <a:rPr lang="zh-CN" altLang="en-US" sz="1400" u="sng" dirty="0">
                <a:solidFill>
                  <a:schemeClr val="tx1">
                    <a:lumMod val="50000"/>
                  </a:schemeClr>
                </a:solidFill>
              </a:rPr>
              <a:t>：</a:t>
            </a:r>
            <a:r>
              <a:rPr lang="en-US" altLang="zh-CN" sz="1400" u="sng" dirty="0" smtClean="0">
                <a:solidFill>
                  <a:schemeClr val="tx1">
                    <a:lumMod val="50000"/>
                  </a:schemeClr>
                </a:solidFill>
              </a:rPr>
              <a:t>30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</a:rPr>
              <a:t>   </a:t>
            </a:r>
            <a:r>
              <a:rPr lang="zh-CN" altLang="zh-CN" sz="1200" dirty="0" smtClean="0"/>
              <a:t>或值班</a:t>
            </a:r>
            <a:r>
              <a:rPr lang="zh-CN" altLang="zh-CN" sz="1200" dirty="0"/>
              <a:t>人员、技术值班</a:t>
            </a:r>
            <a:r>
              <a:rPr lang="zh-CN" altLang="zh-CN" sz="1200" dirty="0" smtClean="0"/>
              <a:t>人员</a:t>
            </a:r>
            <a:endParaRPr lang="en-US" altLang="zh-CN" sz="1200" dirty="0" smtClean="0"/>
          </a:p>
          <a:p>
            <a:pPr>
              <a:lnSpc>
                <a:spcPct val="125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下午上班时间 </a:t>
            </a:r>
            <a:r>
              <a:rPr lang="en-US" altLang="zh-CN" sz="1400" u="sng" dirty="0">
                <a:solidFill>
                  <a:schemeClr val="tx1">
                    <a:lumMod val="50000"/>
                  </a:schemeClr>
                </a:solidFill>
              </a:rPr>
              <a:t>1</a:t>
            </a:r>
            <a:r>
              <a:rPr lang="zh-CN" altLang="en-US" sz="1400" u="sng" dirty="0">
                <a:solidFill>
                  <a:schemeClr val="tx1">
                    <a:lumMod val="50000"/>
                  </a:schemeClr>
                </a:solidFill>
              </a:rPr>
              <a:t>3：</a:t>
            </a:r>
            <a:r>
              <a:rPr lang="en-US" altLang="zh-CN" sz="1400" u="sng" dirty="0" smtClean="0">
                <a:solidFill>
                  <a:schemeClr val="tx1">
                    <a:lumMod val="50000"/>
                  </a:schemeClr>
                </a:solidFill>
              </a:rPr>
              <a:t>00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</a:rPr>
              <a:t>   </a:t>
            </a:r>
            <a:r>
              <a:rPr lang="zh-CN" altLang="zh-CN" sz="1200" dirty="0" smtClean="0"/>
              <a:t>等需</a:t>
            </a:r>
            <a:r>
              <a:rPr lang="zh-CN" altLang="zh-CN" sz="1200" dirty="0"/>
              <a:t>由同级或上级相应</a:t>
            </a:r>
            <a:r>
              <a:rPr lang="zh-CN" altLang="zh-CN" sz="1200" dirty="0" smtClean="0"/>
              <a:t>人员</a:t>
            </a:r>
            <a:endParaRPr lang="en-US" altLang="zh-CN" sz="12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125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下班打卡时间 </a:t>
            </a:r>
            <a:r>
              <a:rPr lang="en-US" altLang="zh-CN" sz="1400" u="sng" dirty="0">
                <a:solidFill>
                  <a:schemeClr val="tx1">
                    <a:lumMod val="50000"/>
                  </a:schemeClr>
                </a:solidFill>
              </a:rPr>
              <a:t>1</a:t>
            </a:r>
            <a:r>
              <a:rPr lang="zh-CN" altLang="en-US" sz="1400" u="sng" dirty="0">
                <a:solidFill>
                  <a:schemeClr val="tx1">
                    <a:lumMod val="50000"/>
                  </a:schemeClr>
                </a:solidFill>
              </a:rPr>
              <a:t>7：</a:t>
            </a:r>
            <a:r>
              <a:rPr lang="en-US" altLang="zh-CN" sz="1400" u="sng" dirty="0" smtClean="0">
                <a:solidFill>
                  <a:schemeClr val="tx1">
                    <a:lumMod val="50000"/>
                  </a:schemeClr>
                </a:solidFill>
              </a:rPr>
              <a:t>30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</a:rPr>
              <a:t>   </a:t>
            </a:r>
            <a:r>
              <a:rPr lang="zh-CN" altLang="zh-CN" sz="1200" dirty="0" smtClean="0"/>
              <a:t>等需</a:t>
            </a:r>
            <a:r>
              <a:rPr lang="zh-CN" altLang="zh-CN" sz="1200" dirty="0"/>
              <a:t>由同级或上级相应</a:t>
            </a:r>
            <a:r>
              <a:rPr lang="zh-CN" altLang="zh-CN" sz="1200" dirty="0" smtClean="0"/>
              <a:t>人员</a:t>
            </a:r>
            <a:endParaRPr lang="en-US" altLang="zh-CN" sz="12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125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　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</a:rPr>
              <a:t>                             </a:t>
            </a:r>
            <a:r>
              <a:rPr lang="zh-CN" altLang="zh-CN" sz="1200" dirty="0" smtClean="0"/>
              <a:t>替轮</a:t>
            </a:r>
            <a:r>
              <a:rPr lang="zh-CN" altLang="zh-CN" sz="1200" dirty="0"/>
              <a:t>守，不能缺岗）。</a:t>
            </a:r>
            <a:r>
              <a:rPr lang="en-US" altLang="zh-CN" sz="1200" dirty="0">
                <a:solidFill>
                  <a:schemeClr val="tx1">
                    <a:lumMod val="50000"/>
                  </a:schemeClr>
                </a:solidFill>
              </a:rPr>
              <a:t> </a:t>
            </a:r>
            <a:endParaRPr lang="en-US" altLang="zh-CN" sz="12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125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　</a:t>
            </a:r>
            <a:r>
              <a:rPr lang="zh-CN" altLang="en-US" sz="1200" dirty="0"/>
              <a:t>　</a:t>
            </a:r>
            <a:endParaRPr lang="zh-CN" altLang="en-US" sz="1200" b="1" dirty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1352550" y="3689953"/>
            <a:ext cx="495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1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</a:rPr>
              <a:t>异常处理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</a:rPr>
              <a:t>：</a:t>
            </a:r>
            <a:endParaRPr lang="zh-CN" altLang="en-US" sz="1400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2781301" y="3689953"/>
            <a:ext cx="352742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①</a:t>
            </a:r>
            <a:r>
              <a:rPr lang="zh-CN" altLang="en-US" sz="1400" b="1" dirty="0">
                <a:solidFill>
                  <a:srgbClr val="FF0000"/>
                </a:solidFill>
              </a:rPr>
              <a:t>忘打卡：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填写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</a:rPr>
              <a:t>《</a:t>
            </a:r>
            <a:r>
              <a:rPr lang="zh-CN" altLang="zh-CN" sz="1400" dirty="0">
                <a:solidFill>
                  <a:schemeClr val="tx1">
                    <a:lumMod val="50000"/>
                  </a:schemeClr>
                </a:solidFill>
              </a:rPr>
              <a:t>疏忽考勤情况说明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</a:rPr>
              <a:t>》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</a:rPr>
              <a:t>未          作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说明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</a:rPr>
              <a:t>者参照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</a:rPr>
              <a:t>《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</a:rPr>
              <a:t>考勤及休假制度执行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</a:rPr>
              <a:t>》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</a:rPr>
              <a:t>；</a:t>
            </a:r>
            <a:endParaRPr lang="zh-CN" altLang="en-US" sz="14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②</a:t>
            </a:r>
            <a:r>
              <a:rPr lang="zh-CN" altLang="en-US" sz="1400" b="1" dirty="0">
                <a:solidFill>
                  <a:srgbClr val="FF0000"/>
                </a:solidFill>
              </a:rPr>
              <a:t>请假、出差、休假：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参照</a:t>
            </a:r>
            <a:r>
              <a:rPr lang="en-US" altLang="zh-CN" sz="1400" dirty="0">
                <a:solidFill>
                  <a:schemeClr val="tx1">
                    <a:lumMod val="50000"/>
                  </a:schemeClr>
                </a:solidFill>
              </a:rPr>
              <a:t>《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考勤及休假制度</a:t>
            </a:r>
            <a:r>
              <a:rPr lang="en-US" altLang="zh-CN" sz="1400" dirty="0">
                <a:solidFill>
                  <a:schemeClr val="tx1">
                    <a:lumMod val="50000"/>
                  </a:schemeClr>
                </a:solidFill>
              </a:rPr>
              <a:t>》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的申请流程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</a:rPr>
              <a:t>执行，否则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按旷工处理；</a:t>
            </a:r>
          </a:p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③</a:t>
            </a:r>
            <a:r>
              <a:rPr lang="zh-CN" altLang="en-US" sz="1400" b="1" dirty="0">
                <a:solidFill>
                  <a:srgbClr val="FF0000"/>
                </a:solidFill>
              </a:rPr>
              <a:t>迟  到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：   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</a:rPr>
              <a:t>同样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需要打卡，以迟到处理。</a:t>
            </a:r>
          </a:p>
        </p:txBody>
      </p:sp>
      <p:pic>
        <p:nvPicPr>
          <p:cNvPr id="22" name="Picture 9" descr="BD0920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62" y="4248008"/>
            <a:ext cx="9906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PE06267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560" y="1263354"/>
            <a:ext cx="1292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8170673" y="2958803"/>
            <a:ext cx="2951162" cy="542605"/>
          </a:xfrm>
          <a:prstGeom prst="wedgeRectCallout">
            <a:avLst>
              <a:gd name="adj1" fmla="val -14657"/>
              <a:gd name="adj2" fmla="val -19791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ea typeface="仿宋_GB2312" pitchFamily="49" charset="-122"/>
              </a:rPr>
              <a:t>座位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ea typeface="仿宋_GB2312" pitchFamily="49" charset="-122"/>
              </a:rPr>
              <a:t>：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ea typeface="仿宋_GB2312" pitchFamily="49" charset="-122"/>
            </a:endParaRPr>
          </a:p>
          <a:p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由人事部和所在部门统一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</a:rPr>
              <a:t>安排</a:t>
            </a:r>
            <a:endParaRPr lang="zh-CN" altLang="en-US" sz="14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7430496" y="4016077"/>
            <a:ext cx="2952750" cy="8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18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</a:rPr>
              <a:t>电脑：</a:t>
            </a:r>
          </a:p>
          <a:p>
            <a:pPr>
              <a:lnSpc>
                <a:spcPct val="120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</a:rPr>
              <a:t>由部门统一向技术部申请，但需要一定的时间，请耐心等待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</a:rPr>
              <a:t>。</a:t>
            </a:r>
            <a:endParaRPr lang="zh-CN" altLang="en-US" sz="14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pic>
        <p:nvPicPr>
          <p:cNvPr id="27" name="Picture 4" descr="BS00580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4035" y="4652047"/>
            <a:ext cx="1447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461" y="0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89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228601"/>
            <a:ext cx="9442734" cy="563563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solidFill>
                  <a:schemeClr val="accent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入职须知</a:t>
            </a:r>
            <a:endParaRPr lang="en-US" altLang="zh-CN" dirty="0" smtClean="0">
              <a:solidFill>
                <a:schemeClr val="accent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367" name="Text Box 32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srgbClr val="2B166E"/>
              </a:solidFill>
            </a:endParaRPr>
          </a:p>
        </p:txBody>
      </p:sp>
      <p:pic>
        <p:nvPicPr>
          <p:cNvPr id="4" name="Picture 6" descr="BS0118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799" y="1993412"/>
            <a:ext cx="1462585" cy="1129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IN0095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902" y="3066875"/>
            <a:ext cx="1046544" cy="819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40302" y="2980481"/>
            <a:ext cx="4608513" cy="305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66750" indent="-66675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114300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33350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52400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latinLnBrk="0" hangingPunct="1">
              <a:spcBef>
                <a:spcPct val="50000"/>
              </a:spcBef>
            </a:pPr>
            <a:r>
              <a:rPr lang="zh-CN" altLang="en-US" sz="20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办公电话 使用 ：        </a:t>
            </a:r>
            <a:endParaRPr lang="zh-CN" altLang="en-US" sz="20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1" latinLnBrk="0" hangingPunct="1">
              <a:lnSpc>
                <a:spcPct val="130000"/>
              </a:lnSpc>
              <a:spcBef>
                <a:spcPct val="50000"/>
              </a:spcBef>
            </a:pP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拨打分机：直接拨后四位</a:t>
            </a:r>
            <a:endParaRPr lang="en-US" altLang="zh-CN" sz="1400" dirty="0" smtClean="0">
              <a:solidFill>
                <a:schemeClr val="tx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latinLnBrk="0" hangingPunct="1">
              <a:lnSpc>
                <a:spcPct val="130000"/>
              </a:lnSpc>
              <a:spcBef>
                <a:spcPct val="50000"/>
              </a:spcBef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拨打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本地：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 + 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本地号码</a:t>
            </a:r>
            <a:endParaRPr lang="en-US" altLang="zh-CN" sz="1400" dirty="0" smtClean="0">
              <a:solidFill>
                <a:schemeClr val="tx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latinLnBrk="0" hangingPunct="1">
              <a:lnSpc>
                <a:spcPct val="130000"/>
              </a:lnSpc>
              <a:spcBef>
                <a:spcPct val="50000"/>
              </a:spcBef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拨打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外线：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9+0+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手机号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/+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区号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+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号码</a:t>
            </a:r>
            <a:endParaRPr lang="en-US" altLang="zh-CN" sz="1400" dirty="0" smtClean="0">
              <a:solidFill>
                <a:schemeClr val="tx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latinLnBrk="0" hangingPunct="1">
              <a:lnSpc>
                <a:spcPct val="130000"/>
              </a:lnSpc>
              <a:spcBef>
                <a:spcPct val="50000"/>
              </a:spcBef>
            </a:pP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转接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   暂切键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/FLSAH  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快闪键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+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分机号码后四位</a:t>
            </a:r>
            <a:endParaRPr lang="en-US" altLang="zh-CN" sz="1400" dirty="0" smtClean="0">
              <a:solidFill>
                <a:schemeClr val="tx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latinLnBrk="0" hangingPunct="1">
              <a:lnSpc>
                <a:spcPct val="130000"/>
              </a:lnSpc>
              <a:spcBef>
                <a:spcPct val="50000"/>
              </a:spcBef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代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接 ：     *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11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*分机号后四位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#</a:t>
            </a:r>
          </a:p>
          <a:p>
            <a:pPr eaLnBrk="1" latinLnBrk="0" hangingPunct="1">
              <a:lnSpc>
                <a:spcPct val="130000"/>
              </a:lnSpc>
              <a:spcBef>
                <a:spcPct val="50000"/>
              </a:spcBef>
            </a:pP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查询本机号码：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91111</a:t>
            </a:r>
          </a:p>
          <a:p>
            <a:pPr eaLnBrk="1" latinLnBrk="0" hangingPunct="1">
              <a:spcBef>
                <a:spcPct val="50000"/>
              </a:spcBef>
            </a:pP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</a:t>
            </a:r>
            <a:endParaRPr lang="zh-CN" altLang="en-US" sz="1400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846170" y="1343097"/>
            <a:ext cx="4800600" cy="108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52500" indent="-95250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114300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33350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52400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latinLnBrk="0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2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网络</a:t>
            </a:r>
            <a:r>
              <a:rPr lang="zh-CN" altLang="en-US" sz="14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由人事部分配办公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QQ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，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禁止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上班时间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玩游戏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、电影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及非业务聊天，一旦发现，后果很严重！</a:t>
            </a:r>
          </a:p>
          <a:p>
            <a:pPr eaLnBrk="1" latinLnBrk="0" hangingPunct="1">
              <a:lnSpc>
                <a:spcPct val="120000"/>
              </a:lnSpc>
              <a:spcBef>
                <a:spcPct val="50000"/>
              </a:spcBef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　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如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你的电脑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有问题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可以向技术部请求帮助。</a:t>
            </a:r>
            <a:endParaRPr lang="en-US" altLang="zh-CN" sz="1400" b="1" u="sng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9" name="Picture 4" descr="PE02742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384" y="4944694"/>
            <a:ext cx="1219200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499097" y="5093181"/>
            <a:ext cx="327025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62000" indent="-76200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95250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latinLnBrk="0" hangingPunct="1">
              <a:lnSpc>
                <a:spcPct val="110000"/>
              </a:lnSpc>
              <a:spcBef>
                <a:spcPct val="50000"/>
              </a:spcBef>
            </a:pPr>
            <a:r>
              <a:rPr lang="zh-CN" altLang="en-US" sz="20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文具耗材</a:t>
            </a:r>
            <a:r>
              <a:rPr lang="zh-CN" altLang="en-US" sz="20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至人事部</a:t>
            </a:r>
            <a:r>
              <a:rPr lang="zh-CN" altLang="en-US" sz="140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登记领取。</a:t>
            </a:r>
            <a:endParaRPr lang="en-US" altLang="zh-CN" sz="1400" b="1" dirty="0">
              <a:solidFill>
                <a:schemeClr val="tx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1" name="Picture 3" descr="美女8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914" y="3402320"/>
            <a:ext cx="1579562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8030733" y="3172626"/>
            <a:ext cx="3351236" cy="1428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666750" indent="-66675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85725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047750"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latinLnBrk="1"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fontAlgn="base" latinLnBrk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latinLnBrk="0" hangingPunct="1">
              <a:lnSpc>
                <a:spcPct val="140000"/>
              </a:lnSpc>
              <a:spcBef>
                <a:spcPct val="50000"/>
              </a:spcBef>
            </a:pPr>
            <a:r>
              <a:rPr lang="zh-CN" altLang="en-US" sz="20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打印：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公司打印机置放在前台，如有需要可将打印内容发至前台工作人员代印自取，同时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别忘了你的好习惯－－节约用纸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哦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~</a:t>
            </a:r>
            <a:endParaRPr lang="zh-CN" altLang="en-US" sz="14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461" y="0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8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1" y="228601"/>
            <a:ext cx="9458686" cy="563563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latin typeface="幼圆" panose="02010509060101010101" pitchFamily="49" charset="-122"/>
                <a:ea typeface="幼圆" panose="02010509060101010101" pitchFamily="49" charset="-122"/>
              </a:rPr>
              <a:t>员工福利</a:t>
            </a:r>
            <a:endParaRPr lang="en-US" altLang="zh-CN" dirty="0" smtClean="0">
              <a:solidFill>
                <a:schemeClr val="accent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367" name="Text Box 32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srgbClr val="2B166E"/>
              </a:solidFill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286302" y="1285876"/>
            <a:ext cx="3397107" cy="2180655"/>
            <a:chOff x="0" y="0"/>
            <a:chExt cx="1513" cy="1513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360" y="0"/>
              <a:ext cx="1153" cy="865"/>
              <a:chOff x="0" y="0"/>
              <a:chExt cx="1153" cy="865"/>
            </a:xfrm>
          </p:grpSpPr>
          <p:sp>
            <p:nvSpPr>
              <p:cNvPr id="61" name="未知"/>
              <p:cNvSpPr>
                <a:spLocks/>
              </p:cNvSpPr>
              <p:nvPr/>
            </p:nvSpPr>
            <p:spPr bwMode="auto">
              <a:xfrm>
                <a:off x="31" y="21"/>
                <a:ext cx="1099" cy="834"/>
              </a:xfrm>
              <a:custGeom>
                <a:avLst/>
                <a:gdLst>
                  <a:gd name="T0" fmla="*/ 1006 w 1099"/>
                  <a:gd name="T1" fmla="*/ 346 h 834"/>
                  <a:gd name="T2" fmla="*/ 1006 w 1099"/>
                  <a:gd name="T3" fmla="*/ 319 h 834"/>
                  <a:gd name="T4" fmla="*/ 983 w 1099"/>
                  <a:gd name="T5" fmla="*/ 298 h 834"/>
                  <a:gd name="T6" fmla="*/ 975 w 1099"/>
                  <a:gd name="T7" fmla="*/ 283 h 834"/>
                  <a:gd name="T8" fmla="*/ 1029 w 1099"/>
                  <a:gd name="T9" fmla="*/ 225 h 834"/>
                  <a:gd name="T10" fmla="*/ 1013 w 1099"/>
                  <a:gd name="T11" fmla="*/ 157 h 834"/>
                  <a:gd name="T12" fmla="*/ 990 w 1099"/>
                  <a:gd name="T13" fmla="*/ 115 h 834"/>
                  <a:gd name="T14" fmla="*/ 1037 w 1099"/>
                  <a:gd name="T15" fmla="*/ 47 h 834"/>
                  <a:gd name="T16" fmla="*/ 944 w 1099"/>
                  <a:gd name="T17" fmla="*/ 16 h 834"/>
                  <a:gd name="T18" fmla="*/ 875 w 1099"/>
                  <a:gd name="T19" fmla="*/ 37 h 834"/>
                  <a:gd name="T20" fmla="*/ 852 w 1099"/>
                  <a:gd name="T21" fmla="*/ 47 h 834"/>
                  <a:gd name="T22" fmla="*/ 837 w 1099"/>
                  <a:gd name="T23" fmla="*/ 26 h 834"/>
                  <a:gd name="T24" fmla="*/ 775 w 1099"/>
                  <a:gd name="T25" fmla="*/ 47 h 834"/>
                  <a:gd name="T26" fmla="*/ 760 w 1099"/>
                  <a:gd name="T27" fmla="*/ 52 h 834"/>
                  <a:gd name="T28" fmla="*/ 622 w 1099"/>
                  <a:gd name="T29" fmla="*/ 0 h 834"/>
                  <a:gd name="T30" fmla="*/ 476 w 1099"/>
                  <a:gd name="T31" fmla="*/ 26 h 834"/>
                  <a:gd name="T32" fmla="*/ 437 w 1099"/>
                  <a:gd name="T33" fmla="*/ 84 h 834"/>
                  <a:gd name="T34" fmla="*/ 384 w 1099"/>
                  <a:gd name="T35" fmla="*/ 26 h 834"/>
                  <a:gd name="T36" fmla="*/ 315 w 1099"/>
                  <a:gd name="T37" fmla="*/ 52 h 834"/>
                  <a:gd name="T38" fmla="*/ 292 w 1099"/>
                  <a:gd name="T39" fmla="*/ 89 h 834"/>
                  <a:gd name="T40" fmla="*/ 292 w 1099"/>
                  <a:gd name="T41" fmla="*/ 26 h 834"/>
                  <a:gd name="T42" fmla="*/ 199 w 1099"/>
                  <a:gd name="T43" fmla="*/ 10 h 834"/>
                  <a:gd name="T44" fmla="*/ 107 w 1099"/>
                  <a:gd name="T45" fmla="*/ 47 h 834"/>
                  <a:gd name="T46" fmla="*/ 100 w 1099"/>
                  <a:gd name="T47" fmla="*/ 115 h 834"/>
                  <a:gd name="T48" fmla="*/ 115 w 1099"/>
                  <a:gd name="T49" fmla="*/ 131 h 834"/>
                  <a:gd name="T50" fmla="*/ 69 w 1099"/>
                  <a:gd name="T51" fmla="*/ 168 h 834"/>
                  <a:gd name="T52" fmla="*/ 153 w 1099"/>
                  <a:gd name="T53" fmla="*/ 199 h 834"/>
                  <a:gd name="T54" fmla="*/ 38 w 1099"/>
                  <a:gd name="T55" fmla="*/ 225 h 834"/>
                  <a:gd name="T56" fmla="*/ 0 w 1099"/>
                  <a:gd name="T57" fmla="*/ 335 h 834"/>
                  <a:gd name="T58" fmla="*/ 61 w 1099"/>
                  <a:gd name="T59" fmla="*/ 408 h 834"/>
                  <a:gd name="T60" fmla="*/ 92 w 1099"/>
                  <a:gd name="T61" fmla="*/ 435 h 834"/>
                  <a:gd name="T62" fmla="*/ 53 w 1099"/>
                  <a:gd name="T63" fmla="*/ 471 h 834"/>
                  <a:gd name="T64" fmla="*/ 153 w 1099"/>
                  <a:gd name="T65" fmla="*/ 524 h 834"/>
                  <a:gd name="T66" fmla="*/ 115 w 1099"/>
                  <a:gd name="T67" fmla="*/ 534 h 834"/>
                  <a:gd name="T68" fmla="*/ 153 w 1099"/>
                  <a:gd name="T69" fmla="*/ 565 h 834"/>
                  <a:gd name="T70" fmla="*/ 123 w 1099"/>
                  <a:gd name="T71" fmla="*/ 592 h 834"/>
                  <a:gd name="T72" fmla="*/ 53 w 1099"/>
                  <a:gd name="T73" fmla="*/ 634 h 834"/>
                  <a:gd name="T74" fmla="*/ 53 w 1099"/>
                  <a:gd name="T75" fmla="*/ 696 h 834"/>
                  <a:gd name="T76" fmla="*/ 123 w 1099"/>
                  <a:gd name="T77" fmla="*/ 754 h 834"/>
                  <a:gd name="T78" fmla="*/ 253 w 1099"/>
                  <a:gd name="T79" fmla="*/ 733 h 834"/>
                  <a:gd name="T80" fmla="*/ 245 w 1099"/>
                  <a:gd name="T81" fmla="*/ 770 h 834"/>
                  <a:gd name="T82" fmla="*/ 284 w 1099"/>
                  <a:gd name="T83" fmla="*/ 785 h 834"/>
                  <a:gd name="T84" fmla="*/ 353 w 1099"/>
                  <a:gd name="T85" fmla="*/ 764 h 834"/>
                  <a:gd name="T86" fmla="*/ 368 w 1099"/>
                  <a:gd name="T87" fmla="*/ 780 h 834"/>
                  <a:gd name="T88" fmla="*/ 484 w 1099"/>
                  <a:gd name="T89" fmla="*/ 833 h 834"/>
                  <a:gd name="T90" fmla="*/ 629 w 1099"/>
                  <a:gd name="T91" fmla="*/ 791 h 834"/>
                  <a:gd name="T92" fmla="*/ 622 w 1099"/>
                  <a:gd name="T93" fmla="*/ 723 h 834"/>
                  <a:gd name="T94" fmla="*/ 676 w 1099"/>
                  <a:gd name="T95" fmla="*/ 775 h 834"/>
                  <a:gd name="T96" fmla="*/ 737 w 1099"/>
                  <a:gd name="T97" fmla="*/ 780 h 834"/>
                  <a:gd name="T98" fmla="*/ 760 w 1099"/>
                  <a:gd name="T99" fmla="*/ 759 h 834"/>
                  <a:gd name="T100" fmla="*/ 775 w 1099"/>
                  <a:gd name="T101" fmla="*/ 717 h 834"/>
                  <a:gd name="T102" fmla="*/ 845 w 1099"/>
                  <a:gd name="T103" fmla="*/ 759 h 834"/>
                  <a:gd name="T104" fmla="*/ 937 w 1099"/>
                  <a:gd name="T105" fmla="*/ 754 h 834"/>
                  <a:gd name="T106" fmla="*/ 998 w 1099"/>
                  <a:gd name="T107" fmla="*/ 707 h 834"/>
                  <a:gd name="T108" fmla="*/ 998 w 1099"/>
                  <a:gd name="T109" fmla="*/ 660 h 834"/>
                  <a:gd name="T110" fmla="*/ 975 w 1099"/>
                  <a:gd name="T111" fmla="*/ 644 h 834"/>
                  <a:gd name="T112" fmla="*/ 1090 w 1099"/>
                  <a:gd name="T113" fmla="*/ 534 h 834"/>
                  <a:gd name="T114" fmla="*/ 1067 w 1099"/>
                  <a:gd name="T115" fmla="*/ 424 h 834"/>
                  <a:gd name="T116" fmla="*/ 983 w 1099"/>
                  <a:gd name="T117" fmla="*/ 372 h 834"/>
                  <a:gd name="T118" fmla="*/ 983 w 1099"/>
                  <a:gd name="T119" fmla="*/ 356 h 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99" h="834">
                    <a:moveTo>
                      <a:pt x="983" y="356"/>
                    </a:moveTo>
                    <a:lnTo>
                      <a:pt x="1006" y="346"/>
                    </a:lnTo>
                    <a:lnTo>
                      <a:pt x="1006" y="335"/>
                    </a:lnTo>
                    <a:lnTo>
                      <a:pt x="1006" y="319"/>
                    </a:lnTo>
                    <a:lnTo>
                      <a:pt x="990" y="309"/>
                    </a:lnTo>
                    <a:lnTo>
                      <a:pt x="983" y="298"/>
                    </a:lnTo>
                    <a:lnTo>
                      <a:pt x="929" y="293"/>
                    </a:lnTo>
                    <a:lnTo>
                      <a:pt x="975" y="283"/>
                    </a:lnTo>
                    <a:lnTo>
                      <a:pt x="1006" y="257"/>
                    </a:lnTo>
                    <a:lnTo>
                      <a:pt x="1029" y="225"/>
                    </a:lnTo>
                    <a:lnTo>
                      <a:pt x="1021" y="183"/>
                    </a:lnTo>
                    <a:lnTo>
                      <a:pt x="1013" y="157"/>
                    </a:lnTo>
                    <a:lnTo>
                      <a:pt x="944" y="115"/>
                    </a:lnTo>
                    <a:lnTo>
                      <a:pt x="990" y="115"/>
                    </a:lnTo>
                    <a:lnTo>
                      <a:pt x="1037" y="99"/>
                    </a:lnTo>
                    <a:lnTo>
                      <a:pt x="1037" y="47"/>
                    </a:lnTo>
                    <a:lnTo>
                      <a:pt x="998" y="21"/>
                    </a:lnTo>
                    <a:lnTo>
                      <a:pt x="944" y="16"/>
                    </a:lnTo>
                    <a:lnTo>
                      <a:pt x="906" y="21"/>
                    </a:lnTo>
                    <a:lnTo>
                      <a:pt x="875" y="37"/>
                    </a:lnTo>
                    <a:lnTo>
                      <a:pt x="852" y="58"/>
                    </a:lnTo>
                    <a:lnTo>
                      <a:pt x="852" y="47"/>
                    </a:lnTo>
                    <a:lnTo>
                      <a:pt x="845" y="31"/>
                    </a:lnTo>
                    <a:lnTo>
                      <a:pt x="837" y="26"/>
                    </a:lnTo>
                    <a:lnTo>
                      <a:pt x="806" y="26"/>
                    </a:lnTo>
                    <a:lnTo>
                      <a:pt x="775" y="47"/>
                    </a:lnTo>
                    <a:lnTo>
                      <a:pt x="760" y="78"/>
                    </a:lnTo>
                    <a:lnTo>
                      <a:pt x="760" y="52"/>
                    </a:lnTo>
                    <a:lnTo>
                      <a:pt x="722" y="21"/>
                    </a:lnTo>
                    <a:lnTo>
                      <a:pt x="622" y="0"/>
                    </a:lnTo>
                    <a:lnTo>
                      <a:pt x="545" y="0"/>
                    </a:lnTo>
                    <a:lnTo>
                      <a:pt x="476" y="26"/>
                    </a:lnTo>
                    <a:lnTo>
                      <a:pt x="453" y="52"/>
                    </a:lnTo>
                    <a:lnTo>
                      <a:pt x="437" y="84"/>
                    </a:lnTo>
                    <a:lnTo>
                      <a:pt x="414" y="37"/>
                    </a:lnTo>
                    <a:lnTo>
                      <a:pt x="384" y="26"/>
                    </a:lnTo>
                    <a:lnTo>
                      <a:pt x="338" y="31"/>
                    </a:lnTo>
                    <a:lnTo>
                      <a:pt x="315" y="52"/>
                    </a:lnTo>
                    <a:lnTo>
                      <a:pt x="315" y="84"/>
                    </a:lnTo>
                    <a:lnTo>
                      <a:pt x="292" y="89"/>
                    </a:lnTo>
                    <a:lnTo>
                      <a:pt x="299" y="68"/>
                    </a:lnTo>
                    <a:lnTo>
                      <a:pt x="292" y="26"/>
                    </a:lnTo>
                    <a:lnTo>
                      <a:pt x="253" y="10"/>
                    </a:lnTo>
                    <a:lnTo>
                      <a:pt x="199" y="10"/>
                    </a:lnTo>
                    <a:lnTo>
                      <a:pt x="146" y="21"/>
                    </a:lnTo>
                    <a:lnTo>
                      <a:pt x="107" y="47"/>
                    </a:lnTo>
                    <a:lnTo>
                      <a:pt x="92" y="78"/>
                    </a:lnTo>
                    <a:lnTo>
                      <a:pt x="100" y="115"/>
                    </a:lnTo>
                    <a:lnTo>
                      <a:pt x="161" y="141"/>
                    </a:lnTo>
                    <a:lnTo>
                      <a:pt x="115" y="131"/>
                    </a:lnTo>
                    <a:lnTo>
                      <a:pt x="69" y="141"/>
                    </a:lnTo>
                    <a:lnTo>
                      <a:pt x="69" y="168"/>
                    </a:lnTo>
                    <a:lnTo>
                      <a:pt x="92" y="194"/>
                    </a:lnTo>
                    <a:lnTo>
                      <a:pt x="153" y="199"/>
                    </a:lnTo>
                    <a:lnTo>
                      <a:pt x="77" y="209"/>
                    </a:lnTo>
                    <a:lnTo>
                      <a:pt x="38" y="225"/>
                    </a:lnTo>
                    <a:lnTo>
                      <a:pt x="15" y="262"/>
                    </a:lnTo>
                    <a:lnTo>
                      <a:pt x="0" y="335"/>
                    </a:lnTo>
                    <a:lnTo>
                      <a:pt x="30" y="387"/>
                    </a:lnTo>
                    <a:lnTo>
                      <a:pt x="61" y="408"/>
                    </a:lnTo>
                    <a:lnTo>
                      <a:pt x="123" y="424"/>
                    </a:lnTo>
                    <a:lnTo>
                      <a:pt x="92" y="435"/>
                    </a:lnTo>
                    <a:lnTo>
                      <a:pt x="61" y="450"/>
                    </a:lnTo>
                    <a:lnTo>
                      <a:pt x="53" y="471"/>
                    </a:lnTo>
                    <a:lnTo>
                      <a:pt x="84" y="513"/>
                    </a:lnTo>
                    <a:lnTo>
                      <a:pt x="153" y="524"/>
                    </a:lnTo>
                    <a:lnTo>
                      <a:pt x="123" y="529"/>
                    </a:lnTo>
                    <a:lnTo>
                      <a:pt x="115" y="534"/>
                    </a:lnTo>
                    <a:lnTo>
                      <a:pt x="123" y="550"/>
                    </a:lnTo>
                    <a:lnTo>
                      <a:pt x="153" y="565"/>
                    </a:lnTo>
                    <a:lnTo>
                      <a:pt x="192" y="576"/>
                    </a:lnTo>
                    <a:lnTo>
                      <a:pt x="123" y="592"/>
                    </a:lnTo>
                    <a:lnTo>
                      <a:pt x="84" y="607"/>
                    </a:lnTo>
                    <a:lnTo>
                      <a:pt x="53" y="634"/>
                    </a:lnTo>
                    <a:lnTo>
                      <a:pt x="46" y="670"/>
                    </a:lnTo>
                    <a:lnTo>
                      <a:pt x="53" y="696"/>
                    </a:lnTo>
                    <a:lnTo>
                      <a:pt x="77" y="728"/>
                    </a:lnTo>
                    <a:lnTo>
                      <a:pt x="123" y="754"/>
                    </a:lnTo>
                    <a:lnTo>
                      <a:pt x="199" y="759"/>
                    </a:lnTo>
                    <a:lnTo>
                      <a:pt x="253" y="733"/>
                    </a:lnTo>
                    <a:lnTo>
                      <a:pt x="245" y="759"/>
                    </a:lnTo>
                    <a:lnTo>
                      <a:pt x="245" y="770"/>
                    </a:lnTo>
                    <a:lnTo>
                      <a:pt x="253" y="780"/>
                    </a:lnTo>
                    <a:lnTo>
                      <a:pt x="284" y="785"/>
                    </a:lnTo>
                    <a:lnTo>
                      <a:pt x="322" y="780"/>
                    </a:lnTo>
                    <a:lnTo>
                      <a:pt x="353" y="764"/>
                    </a:lnTo>
                    <a:lnTo>
                      <a:pt x="353" y="744"/>
                    </a:lnTo>
                    <a:lnTo>
                      <a:pt x="368" y="780"/>
                    </a:lnTo>
                    <a:lnTo>
                      <a:pt x="407" y="806"/>
                    </a:lnTo>
                    <a:lnTo>
                      <a:pt x="484" y="833"/>
                    </a:lnTo>
                    <a:lnTo>
                      <a:pt x="560" y="822"/>
                    </a:lnTo>
                    <a:lnTo>
                      <a:pt x="629" y="791"/>
                    </a:lnTo>
                    <a:lnTo>
                      <a:pt x="637" y="770"/>
                    </a:lnTo>
                    <a:lnTo>
                      <a:pt x="622" y="723"/>
                    </a:lnTo>
                    <a:lnTo>
                      <a:pt x="637" y="749"/>
                    </a:lnTo>
                    <a:lnTo>
                      <a:pt x="676" y="775"/>
                    </a:lnTo>
                    <a:lnTo>
                      <a:pt x="699" y="780"/>
                    </a:lnTo>
                    <a:lnTo>
                      <a:pt x="737" y="780"/>
                    </a:lnTo>
                    <a:lnTo>
                      <a:pt x="745" y="775"/>
                    </a:lnTo>
                    <a:lnTo>
                      <a:pt x="760" y="759"/>
                    </a:lnTo>
                    <a:lnTo>
                      <a:pt x="768" y="738"/>
                    </a:lnTo>
                    <a:lnTo>
                      <a:pt x="775" y="717"/>
                    </a:lnTo>
                    <a:lnTo>
                      <a:pt x="806" y="738"/>
                    </a:lnTo>
                    <a:lnTo>
                      <a:pt x="845" y="759"/>
                    </a:lnTo>
                    <a:lnTo>
                      <a:pt x="891" y="759"/>
                    </a:lnTo>
                    <a:lnTo>
                      <a:pt x="937" y="754"/>
                    </a:lnTo>
                    <a:lnTo>
                      <a:pt x="975" y="738"/>
                    </a:lnTo>
                    <a:lnTo>
                      <a:pt x="998" y="707"/>
                    </a:lnTo>
                    <a:lnTo>
                      <a:pt x="1006" y="686"/>
                    </a:lnTo>
                    <a:lnTo>
                      <a:pt x="998" y="660"/>
                    </a:lnTo>
                    <a:lnTo>
                      <a:pt x="990" y="649"/>
                    </a:lnTo>
                    <a:lnTo>
                      <a:pt x="975" y="644"/>
                    </a:lnTo>
                    <a:lnTo>
                      <a:pt x="1075" y="581"/>
                    </a:lnTo>
                    <a:lnTo>
                      <a:pt x="1090" y="534"/>
                    </a:lnTo>
                    <a:lnTo>
                      <a:pt x="1098" y="482"/>
                    </a:lnTo>
                    <a:lnTo>
                      <a:pt x="1067" y="424"/>
                    </a:lnTo>
                    <a:lnTo>
                      <a:pt x="1021" y="387"/>
                    </a:lnTo>
                    <a:lnTo>
                      <a:pt x="983" y="372"/>
                    </a:lnTo>
                    <a:lnTo>
                      <a:pt x="929" y="361"/>
                    </a:lnTo>
                    <a:lnTo>
                      <a:pt x="983" y="356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grpSp>
            <p:nvGrpSpPr>
              <p:cNvPr id="62" name="Group 15"/>
              <p:cNvGrpSpPr>
                <a:grpSpLocks/>
              </p:cNvGrpSpPr>
              <p:nvPr/>
            </p:nvGrpSpPr>
            <p:grpSpPr bwMode="auto">
              <a:xfrm>
                <a:off x="0" y="0"/>
                <a:ext cx="1153" cy="865"/>
                <a:chOff x="0" y="0"/>
                <a:chExt cx="1153" cy="865"/>
              </a:xfrm>
            </p:grpSpPr>
            <p:sp>
              <p:nvSpPr>
                <p:cNvPr id="63" name="未知"/>
                <p:cNvSpPr>
                  <a:spLocks/>
                </p:cNvSpPr>
                <p:nvPr/>
              </p:nvSpPr>
              <p:spPr bwMode="auto">
                <a:xfrm>
                  <a:off x="54" y="377"/>
                  <a:ext cx="1099" cy="488"/>
                </a:xfrm>
                <a:custGeom>
                  <a:avLst/>
                  <a:gdLst>
                    <a:gd name="T0" fmla="*/ 960 w 1099"/>
                    <a:gd name="T1" fmla="*/ 16 h 488"/>
                    <a:gd name="T2" fmla="*/ 1060 w 1099"/>
                    <a:gd name="T3" fmla="*/ 110 h 488"/>
                    <a:gd name="T4" fmla="*/ 1060 w 1099"/>
                    <a:gd name="T5" fmla="*/ 209 h 488"/>
                    <a:gd name="T6" fmla="*/ 967 w 1099"/>
                    <a:gd name="T7" fmla="*/ 293 h 488"/>
                    <a:gd name="T8" fmla="*/ 975 w 1099"/>
                    <a:gd name="T9" fmla="*/ 351 h 488"/>
                    <a:gd name="T10" fmla="*/ 868 w 1099"/>
                    <a:gd name="T11" fmla="*/ 403 h 488"/>
                    <a:gd name="T12" fmla="*/ 752 w 1099"/>
                    <a:gd name="T13" fmla="*/ 361 h 488"/>
                    <a:gd name="T14" fmla="*/ 714 w 1099"/>
                    <a:gd name="T15" fmla="*/ 424 h 488"/>
                    <a:gd name="T16" fmla="*/ 622 w 1099"/>
                    <a:gd name="T17" fmla="*/ 393 h 488"/>
                    <a:gd name="T18" fmla="*/ 599 w 1099"/>
                    <a:gd name="T19" fmla="*/ 414 h 488"/>
                    <a:gd name="T20" fmla="*/ 507 w 1099"/>
                    <a:gd name="T21" fmla="*/ 466 h 488"/>
                    <a:gd name="T22" fmla="*/ 384 w 1099"/>
                    <a:gd name="T23" fmla="*/ 445 h 488"/>
                    <a:gd name="T24" fmla="*/ 330 w 1099"/>
                    <a:gd name="T25" fmla="*/ 388 h 488"/>
                    <a:gd name="T26" fmla="*/ 299 w 1099"/>
                    <a:gd name="T27" fmla="*/ 424 h 488"/>
                    <a:gd name="T28" fmla="*/ 222 w 1099"/>
                    <a:gd name="T29" fmla="*/ 414 h 488"/>
                    <a:gd name="T30" fmla="*/ 161 w 1099"/>
                    <a:gd name="T31" fmla="*/ 398 h 488"/>
                    <a:gd name="T32" fmla="*/ 46 w 1099"/>
                    <a:gd name="T33" fmla="*/ 335 h 488"/>
                    <a:gd name="T34" fmla="*/ 69 w 1099"/>
                    <a:gd name="T35" fmla="*/ 257 h 488"/>
                    <a:gd name="T36" fmla="*/ 169 w 1099"/>
                    <a:gd name="T37" fmla="*/ 220 h 488"/>
                    <a:gd name="T38" fmla="*/ 92 w 1099"/>
                    <a:gd name="T39" fmla="*/ 178 h 488"/>
                    <a:gd name="T40" fmla="*/ 61 w 1099"/>
                    <a:gd name="T41" fmla="*/ 152 h 488"/>
                    <a:gd name="T42" fmla="*/ 61 w 1099"/>
                    <a:gd name="T43" fmla="*/ 89 h 488"/>
                    <a:gd name="T44" fmla="*/ 46 w 1099"/>
                    <a:gd name="T45" fmla="*/ 52 h 488"/>
                    <a:gd name="T46" fmla="*/ 7 w 1099"/>
                    <a:gd name="T47" fmla="*/ 110 h 488"/>
                    <a:gd name="T48" fmla="*/ 54 w 1099"/>
                    <a:gd name="T49" fmla="*/ 168 h 488"/>
                    <a:gd name="T50" fmla="*/ 84 w 1099"/>
                    <a:gd name="T51" fmla="*/ 215 h 488"/>
                    <a:gd name="T52" fmla="*/ 69 w 1099"/>
                    <a:gd name="T53" fmla="*/ 236 h 488"/>
                    <a:gd name="T54" fmla="*/ 7 w 1099"/>
                    <a:gd name="T55" fmla="*/ 278 h 488"/>
                    <a:gd name="T56" fmla="*/ 15 w 1099"/>
                    <a:gd name="T57" fmla="*/ 361 h 488"/>
                    <a:gd name="T58" fmla="*/ 107 w 1099"/>
                    <a:gd name="T59" fmla="*/ 408 h 488"/>
                    <a:gd name="T60" fmla="*/ 138 w 1099"/>
                    <a:gd name="T61" fmla="*/ 424 h 488"/>
                    <a:gd name="T62" fmla="*/ 176 w 1099"/>
                    <a:gd name="T63" fmla="*/ 435 h 488"/>
                    <a:gd name="T64" fmla="*/ 207 w 1099"/>
                    <a:gd name="T65" fmla="*/ 440 h 488"/>
                    <a:gd name="T66" fmla="*/ 315 w 1099"/>
                    <a:gd name="T67" fmla="*/ 445 h 488"/>
                    <a:gd name="T68" fmla="*/ 384 w 1099"/>
                    <a:gd name="T69" fmla="*/ 471 h 488"/>
                    <a:gd name="T70" fmla="*/ 576 w 1099"/>
                    <a:gd name="T71" fmla="*/ 466 h 488"/>
                    <a:gd name="T72" fmla="*/ 660 w 1099"/>
                    <a:gd name="T73" fmla="*/ 435 h 488"/>
                    <a:gd name="T74" fmla="*/ 729 w 1099"/>
                    <a:gd name="T75" fmla="*/ 440 h 488"/>
                    <a:gd name="T76" fmla="*/ 768 w 1099"/>
                    <a:gd name="T77" fmla="*/ 398 h 488"/>
                    <a:gd name="T78" fmla="*/ 891 w 1099"/>
                    <a:gd name="T79" fmla="*/ 424 h 488"/>
                    <a:gd name="T80" fmla="*/ 1014 w 1099"/>
                    <a:gd name="T81" fmla="*/ 361 h 488"/>
                    <a:gd name="T82" fmla="*/ 1029 w 1099"/>
                    <a:gd name="T83" fmla="*/ 272 h 488"/>
                    <a:gd name="T84" fmla="*/ 1098 w 1099"/>
                    <a:gd name="T85" fmla="*/ 173 h 488"/>
                    <a:gd name="T86" fmla="*/ 1060 w 1099"/>
                    <a:gd name="T87" fmla="*/ 52 h 488"/>
                    <a:gd name="T88" fmla="*/ 960 w 1099"/>
                    <a:gd name="T89" fmla="*/ 0 h 4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099" h="488">
                      <a:moveTo>
                        <a:pt x="960" y="0"/>
                      </a:moveTo>
                      <a:lnTo>
                        <a:pt x="906" y="5"/>
                      </a:lnTo>
                      <a:lnTo>
                        <a:pt x="960" y="16"/>
                      </a:lnTo>
                      <a:lnTo>
                        <a:pt x="998" y="31"/>
                      </a:lnTo>
                      <a:lnTo>
                        <a:pt x="1037" y="68"/>
                      </a:lnTo>
                      <a:lnTo>
                        <a:pt x="1060" y="110"/>
                      </a:lnTo>
                      <a:lnTo>
                        <a:pt x="1067" y="152"/>
                      </a:lnTo>
                      <a:lnTo>
                        <a:pt x="1060" y="194"/>
                      </a:lnTo>
                      <a:lnTo>
                        <a:pt x="1060" y="209"/>
                      </a:lnTo>
                      <a:lnTo>
                        <a:pt x="1052" y="225"/>
                      </a:lnTo>
                      <a:lnTo>
                        <a:pt x="952" y="288"/>
                      </a:lnTo>
                      <a:lnTo>
                        <a:pt x="967" y="293"/>
                      </a:lnTo>
                      <a:lnTo>
                        <a:pt x="975" y="304"/>
                      </a:lnTo>
                      <a:lnTo>
                        <a:pt x="983" y="330"/>
                      </a:lnTo>
                      <a:lnTo>
                        <a:pt x="975" y="351"/>
                      </a:lnTo>
                      <a:lnTo>
                        <a:pt x="952" y="382"/>
                      </a:lnTo>
                      <a:lnTo>
                        <a:pt x="914" y="398"/>
                      </a:lnTo>
                      <a:lnTo>
                        <a:pt x="868" y="403"/>
                      </a:lnTo>
                      <a:lnTo>
                        <a:pt x="822" y="403"/>
                      </a:lnTo>
                      <a:lnTo>
                        <a:pt x="783" y="382"/>
                      </a:lnTo>
                      <a:lnTo>
                        <a:pt x="752" y="361"/>
                      </a:lnTo>
                      <a:lnTo>
                        <a:pt x="745" y="382"/>
                      </a:lnTo>
                      <a:lnTo>
                        <a:pt x="737" y="403"/>
                      </a:lnTo>
                      <a:lnTo>
                        <a:pt x="714" y="424"/>
                      </a:lnTo>
                      <a:lnTo>
                        <a:pt x="676" y="424"/>
                      </a:lnTo>
                      <a:lnTo>
                        <a:pt x="653" y="419"/>
                      </a:lnTo>
                      <a:lnTo>
                        <a:pt x="622" y="393"/>
                      </a:lnTo>
                      <a:lnTo>
                        <a:pt x="599" y="367"/>
                      </a:lnTo>
                      <a:lnTo>
                        <a:pt x="599" y="398"/>
                      </a:lnTo>
                      <a:lnTo>
                        <a:pt x="599" y="414"/>
                      </a:lnTo>
                      <a:lnTo>
                        <a:pt x="599" y="424"/>
                      </a:lnTo>
                      <a:lnTo>
                        <a:pt x="560" y="450"/>
                      </a:lnTo>
                      <a:lnTo>
                        <a:pt x="507" y="466"/>
                      </a:lnTo>
                      <a:lnTo>
                        <a:pt x="453" y="466"/>
                      </a:lnTo>
                      <a:lnTo>
                        <a:pt x="407" y="456"/>
                      </a:lnTo>
                      <a:lnTo>
                        <a:pt x="384" y="445"/>
                      </a:lnTo>
                      <a:lnTo>
                        <a:pt x="353" y="424"/>
                      </a:lnTo>
                      <a:lnTo>
                        <a:pt x="345" y="408"/>
                      </a:lnTo>
                      <a:lnTo>
                        <a:pt x="330" y="388"/>
                      </a:lnTo>
                      <a:lnTo>
                        <a:pt x="322" y="403"/>
                      </a:lnTo>
                      <a:lnTo>
                        <a:pt x="315" y="419"/>
                      </a:lnTo>
                      <a:lnTo>
                        <a:pt x="299" y="424"/>
                      </a:lnTo>
                      <a:lnTo>
                        <a:pt x="261" y="429"/>
                      </a:lnTo>
                      <a:lnTo>
                        <a:pt x="230" y="424"/>
                      </a:lnTo>
                      <a:lnTo>
                        <a:pt x="222" y="414"/>
                      </a:lnTo>
                      <a:lnTo>
                        <a:pt x="222" y="403"/>
                      </a:lnTo>
                      <a:lnTo>
                        <a:pt x="230" y="377"/>
                      </a:lnTo>
                      <a:lnTo>
                        <a:pt x="161" y="398"/>
                      </a:lnTo>
                      <a:lnTo>
                        <a:pt x="84" y="382"/>
                      </a:lnTo>
                      <a:lnTo>
                        <a:pt x="61" y="361"/>
                      </a:lnTo>
                      <a:lnTo>
                        <a:pt x="46" y="335"/>
                      </a:lnTo>
                      <a:lnTo>
                        <a:pt x="38" y="304"/>
                      </a:lnTo>
                      <a:lnTo>
                        <a:pt x="46" y="278"/>
                      </a:lnTo>
                      <a:lnTo>
                        <a:pt x="69" y="257"/>
                      </a:lnTo>
                      <a:lnTo>
                        <a:pt x="100" y="236"/>
                      </a:lnTo>
                      <a:lnTo>
                        <a:pt x="138" y="230"/>
                      </a:lnTo>
                      <a:lnTo>
                        <a:pt x="169" y="220"/>
                      </a:lnTo>
                      <a:lnTo>
                        <a:pt x="130" y="209"/>
                      </a:lnTo>
                      <a:lnTo>
                        <a:pt x="100" y="194"/>
                      </a:lnTo>
                      <a:lnTo>
                        <a:pt x="92" y="178"/>
                      </a:lnTo>
                      <a:lnTo>
                        <a:pt x="100" y="173"/>
                      </a:lnTo>
                      <a:lnTo>
                        <a:pt x="130" y="168"/>
                      </a:lnTo>
                      <a:lnTo>
                        <a:pt x="61" y="152"/>
                      </a:lnTo>
                      <a:lnTo>
                        <a:pt x="38" y="110"/>
                      </a:lnTo>
                      <a:lnTo>
                        <a:pt x="46" y="100"/>
                      </a:lnTo>
                      <a:lnTo>
                        <a:pt x="61" y="89"/>
                      </a:lnTo>
                      <a:lnTo>
                        <a:pt x="100" y="73"/>
                      </a:lnTo>
                      <a:lnTo>
                        <a:pt x="138" y="68"/>
                      </a:lnTo>
                      <a:lnTo>
                        <a:pt x="46" y="52"/>
                      </a:lnTo>
                      <a:lnTo>
                        <a:pt x="23" y="68"/>
                      </a:lnTo>
                      <a:lnTo>
                        <a:pt x="15" y="89"/>
                      </a:lnTo>
                      <a:lnTo>
                        <a:pt x="7" y="110"/>
                      </a:lnTo>
                      <a:lnTo>
                        <a:pt x="7" y="131"/>
                      </a:lnTo>
                      <a:lnTo>
                        <a:pt x="30" y="147"/>
                      </a:lnTo>
                      <a:lnTo>
                        <a:pt x="54" y="168"/>
                      </a:lnTo>
                      <a:lnTo>
                        <a:pt x="54" y="178"/>
                      </a:lnTo>
                      <a:lnTo>
                        <a:pt x="61" y="194"/>
                      </a:lnTo>
                      <a:lnTo>
                        <a:pt x="84" y="215"/>
                      </a:lnTo>
                      <a:lnTo>
                        <a:pt x="115" y="220"/>
                      </a:lnTo>
                      <a:lnTo>
                        <a:pt x="77" y="230"/>
                      </a:lnTo>
                      <a:lnTo>
                        <a:pt x="69" y="236"/>
                      </a:lnTo>
                      <a:lnTo>
                        <a:pt x="61" y="236"/>
                      </a:lnTo>
                      <a:lnTo>
                        <a:pt x="23" y="251"/>
                      </a:lnTo>
                      <a:lnTo>
                        <a:pt x="7" y="278"/>
                      </a:lnTo>
                      <a:lnTo>
                        <a:pt x="0" y="304"/>
                      </a:lnTo>
                      <a:lnTo>
                        <a:pt x="7" y="335"/>
                      </a:lnTo>
                      <a:lnTo>
                        <a:pt x="15" y="361"/>
                      </a:lnTo>
                      <a:lnTo>
                        <a:pt x="46" y="382"/>
                      </a:lnTo>
                      <a:lnTo>
                        <a:pt x="69" y="398"/>
                      </a:lnTo>
                      <a:lnTo>
                        <a:pt x="107" y="408"/>
                      </a:lnTo>
                      <a:lnTo>
                        <a:pt x="123" y="414"/>
                      </a:lnTo>
                      <a:lnTo>
                        <a:pt x="138" y="424"/>
                      </a:lnTo>
                      <a:lnTo>
                        <a:pt x="153" y="424"/>
                      </a:lnTo>
                      <a:lnTo>
                        <a:pt x="169" y="424"/>
                      </a:lnTo>
                      <a:lnTo>
                        <a:pt x="176" y="435"/>
                      </a:lnTo>
                      <a:lnTo>
                        <a:pt x="192" y="435"/>
                      </a:lnTo>
                      <a:lnTo>
                        <a:pt x="199" y="440"/>
                      </a:lnTo>
                      <a:lnTo>
                        <a:pt x="207" y="440"/>
                      </a:lnTo>
                      <a:lnTo>
                        <a:pt x="246" y="445"/>
                      </a:lnTo>
                      <a:lnTo>
                        <a:pt x="292" y="450"/>
                      </a:lnTo>
                      <a:lnTo>
                        <a:pt x="315" y="445"/>
                      </a:lnTo>
                      <a:lnTo>
                        <a:pt x="330" y="435"/>
                      </a:lnTo>
                      <a:lnTo>
                        <a:pt x="338" y="445"/>
                      </a:lnTo>
                      <a:lnTo>
                        <a:pt x="384" y="471"/>
                      </a:lnTo>
                      <a:lnTo>
                        <a:pt x="445" y="487"/>
                      </a:lnTo>
                      <a:lnTo>
                        <a:pt x="514" y="487"/>
                      </a:lnTo>
                      <a:lnTo>
                        <a:pt x="576" y="466"/>
                      </a:lnTo>
                      <a:lnTo>
                        <a:pt x="606" y="450"/>
                      </a:lnTo>
                      <a:lnTo>
                        <a:pt x="630" y="424"/>
                      </a:lnTo>
                      <a:lnTo>
                        <a:pt x="660" y="435"/>
                      </a:lnTo>
                      <a:lnTo>
                        <a:pt x="683" y="445"/>
                      </a:lnTo>
                      <a:lnTo>
                        <a:pt x="706" y="445"/>
                      </a:lnTo>
                      <a:lnTo>
                        <a:pt x="729" y="440"/>
                      </a:lnTo>
                      <a:lnTo>
                        <a:pt x="752" y="429"/>
                      </a:lnTo>
                      <a:lnTo>
                        <a:pt x="760" y="414"/>
                      </a:lnTo>
                      <a:lnTo>
                        <a:pt x="768" y="398"/>
                      </a:lnTo>
                      <a:lnTo>
                        <a:pt x="783" y="403"/>
                      </a:lnTo>
                      <a:lnTo>
                        <a:pt x="837" y="424"/>
                      </a:lnTo>
                      <a:lnTo>
                        <a:pt x="891" y="424"/>
                      </a:lnTo>
                      <a:lnTo>
                        <a:pt x="944" y="414"/>
                      </a:lnTo>
                      <a:lnTo>
                        <a:pt x="998" y="382"/>
                      </a:lnTo>
                      <a:lnTo>
                        <a:pt x="1014" y="361"/>
                      </a:lnTo>
                      <a:lnTo>
                        <a:pt x="1021" y="330"/>
                      </a:lnTo>
                      <a:lnTo>
                        <a:pt x="1006" y="278"/>
                      </a:lnTo>
                      <a:lnTo>
                        <a:pt x="1029" y="272"/>
                      </a:lnTo>
                      <a:lnTo>
                        <a:pt x="1067" y="241"/>
                      </a:lnTo>
                      <a:lnTo>
                        <a:pt x="1090" y="204"/>
                      </a:lnTo>
                      <a:lnTo>
                        <a:pt x="1098" y="173"/>
                      </a:lnTo>
                      <a:lnTo>
                        <a:pt x="1090" y="131"/>
                      </a:lnTo>
                      <a:lnTo>
                        <a:pt x="1083" y="89"/>
                      </a:lnTo>
                      <a:lnTo>
                        <a:pt x="1060" y="52"/>
                      </a:lnTo>
                      <a:lnTo>
                        <a:pt x="1014" y="21"/>
                      </a:lnTo>
                      <a:lnTo>
                        <a:pt x="960" y="0"/>
                      </a:lnTo>
                      <a:close/>
                    </a:path>
                  </a:pathLst>
                </a:custGeom>
                <a:noFill/>
                <a:ln w="3175" cap="flat" cmpd="sng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99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4" name="未知"/>
                <p:cNvSpPr>
                  <a:spLocks/>
                </p:cNvSpPr>
                <p:nvPr/>
              </p:nvSpPr>
              <p:spPr bwMode="auto">
                <a:xfrm>
                  <a:off x="0" y="0"/>
                  <a:ext cx="1092" cy="451"/>
                </a:xfrm>
                <a:custGeom>
                  <a:avLst/>
                  <a:gdLst>
                    <a:gd name="T0" fmla="*/ 1068 w 1092"/>
                    <a:gd name="T1" fmla="*/ 382 h 451"/>
                    <a:gd name="T2" fmla="*/ 1068 w 1092"/>
                    <a:gd name="T3" fmla="*/ 325 h 451"/>
                    <a:gd name="T4" fmla="*/ 1075 w 1092"/>
                    <a:gd name="T5" fmla="*/ 278 h 451"/>
                    <a:gd name="T6" fmla="*/ 1068 w 1092"/>
                    <a:gd name="T7" fmla="*/ 194 h 451"/>
                    <a:gd name="T8" fmla="*/ 1091 w 1092"/>
                    <a:gd name="T9" fmla="*/ 99 h 451"/>
                    <a:gd name="T10" fmla="*/ 1021 w 1092"/>
                    <a:gd name="T11" fmla="*/ 21 h 451"/>
                    <a:gd name="T12" fmla="*/ 945 w 1092"/>
                    <a:gd name="T13" fmla="*/ 16 h 451"/>
                    <a:gd name="T14" fmla="*/ 868 w 1092"/>
                    <a:gd name="T15" fmla="*/ 31 h 451"/>
                    <a:gd name="T16" fmla="*/ 799 w 1092"/>
                    <a:gd name="T17" fmla="*/ 47 h 451"/>
                    <a:gd name="T18" fmla="*/ 714 w 1092"/>
                    <a:gd name="T19" fmla="*/ 5 h 451"/>
                    <a:gd name="T20" fmla="*/ 584 w 1092"/>
                    <a:gd name="T21" fmla="*/ 5 h 451"/>
                    <a:gd name="T22" fmla="*/ 461 w 1092"/>
                    <a:gd name="T23" fmla="*/ 42 h 451"/>
                    <a:gd name="T24" fmla="*/ 376 w 1092"/>
                    <a:gd name="T25" fmla="*/ 31 h 451"/>
                    <a:gd name="T26" fmla="*/ 292 w 1092"/>
                    <a:gd name="T27" fmla="*/ 16 h 451"/>
                    <a:gd name="T28" fmla="*/ 146 w 1092"/>
                    <a:gd name="T29" fmla="*/ 26 h 451"/>
                    <a:gd name="T30" fmla="*/ 100 w 1092"/>
                    <a:gd name="T31" fmla="*/ 73 h 451"/>
                    <a:gd name="T32" fmla="*/ 61 w 1092"/>
                    <a:gd name="T33" fmla="*/ 147 h 451"/>
                    <a:gd name="T34" fmla="*/ 77 w 1092"/>
                    <a:gd name="T35" fmla="*/ 194 h 451"/>
                    <a:gd name="T36" fmla="*/ 8 w 1092"/>
                    <a:gd name="T37" fmla="*/ 262 h 451"/>
                    <a:gd name="T38" fmla="*/ 31 w 1092"/>
                    <a:gd name="T39" fmla="*/ 408 h 451"/>
                    <a:gd name="T40" fmla="*/ 69 w 1092"/>
                    <a:gd name="T41" fmla="*/ 414 h 451"/>
                    <a:gd name="T42" fmla="*/ 77 w 1092"/>
                    <a:gd name="T43" fmla="*/ 251 h 451"/>
                    <a:gd name="T44" fmla="*/ 146 w 1092"/>
                    <a:gd name="T45" fmla="*/ 209 h 451"/>
                    <a:gd name="T46" fmla="*/ 115 w 1092"/>
                    <a:gd name="T47" fmla="*/ 168 h 451"/>
                    <a:gd name="T48" fmla="*/ 192 w 1092"/>
                    <a:gd name="T49" fmla="*/ 162 h 451"/>
                    <a:gd name="T50" fmla="*/ 131 w 1092"/>
                    <a:gd name="T51" fmla="*/ 99 h 451"/>
                    <a:gd name="T52" fmla="*/ 207 w 1092"/>
                    <a:gd name="T53" fmla="*/ 42 h 451"/>
                    <a:gd name="T54" fmla="*/ 315 w 1092"/>
                    <a:gd name="T55" fmla="*/ 47 h 451"/>
                    <a:gd name="T56" fmla="*/ 346 w 1092"/>
                    <a:gd name="T57" fmla="*/ 105 h 451"/>
                    <a:gd name="T58" fmla="*/ 407 w 1092"/>
                    <a:gd name="T59" fmla="*/ 52 h 451"/>
                    <a:gd name="T60" fmla="*/ 468 w 1092"/>
                    <a:gd name="T61" fmla="*/ 105 h 451"/>
                    <a:gd name="T62" fmla="*/ 599 w 1092"/>
                    <a:gd name="T63" fmla="*/ 26 h 451"/>
                    <a:gd name="T64" fmla="*/ 776 w 1092"/>
                    <a:gd name="T65" fmla="*/ 68 h 451"/>
                    <a:gd name="T66" fmla="*/ 806 w 1092"/>
                    <a:gd name="T67" fmla="*/ 68 h 451"/>
                    <a:gd name="T68" fmla="*/ 868 w 1092"/>
                    <a:gd name="T69" fmla="*/ 47 h 451"/>
                    <a:gd name="T70" fmla="*/ 883 w 1092"/>
                    <a:gd name="T71" fmla="*/ 79 h 451"/>
                    <a:gd name="T72" fmla="*/ 1029 w 1092"/>
                    <a:gd name="T73" fmla="*/ 47 h 451"/>
                    <a:gd name="T74" fmla="*/ 1060 w 1092"/>
                    <a:gd name="T75" fmla="*/ 105 h 451"/>
                    <a:gd name="T76" fmla="*/ 975 w 1092"/>
                    <a:gd name="T77" fmla="*/ 136 h 451"/>
                    <a:gd name="T78" fmla="*/ 1052 w 1092"/>
                    <a:gd name="T79" fmla="*/ 215 h 451"/>
                    <a:gd name="T80" fmla="*/ 960 w 1092"/>
                    <a:gd name="T81" fmla="*/ 314 h 451"/>
                    <a:gd name="T82" fmla="*/ 1037 w 1092"/>
                    <a:gd name="T83" fmla="*/ 340 h 451"/>
                    <a:gd name="T84" fmla="*/ 1014 w 1092"/>
                    <a:gd name="T85" fmla="*/ 377 h 4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092" h="451">
                      <a:moveTo>
                        <a:pt x="1014" y="377"/>
                      </a:moveTo>
                      <a:lnTo>
                        <a:pt x="1052" y="387"/>
                      </a:lnTo>
                      <a:lnTo>
                        <a:pt x="1068" y="382"/>
                      </a:lnTo>
                      <a:lnTo>
                        <a:pt x="1083" y="361"/>
                      </a:lnTo>
                      <a:lnTo>
                        <a:pt x="1075" y="340"/>
                      </a:lnTo>
                      <a:lnTo>
                        <a:pt x="1068" y="325"/>
                      </a:lnTo>
                      <a:lnTo>
                        <a:pt x="1029" y="304"/>
                      </a:lnTo>
                      <a:lnTo>
                        <a:pt x="1052" y="293"/>
                      </a:lnTo>
                      <a:lnTo>
                        <a:pt x="1075" y="278"/>
                      </a:lnTo>
                      <a:lnTo>
                        <a:pt x="1083" y="241"/>
                      </a:lnTo>
                      <a:lnTo>
                        <a:pt x="1083" y="215"/>
                      </a:lnTo>
                      <a:lnTo>
                        <a:pt x="1068" y="194"/>
                      </a:lnTo>
                      <a:lnTo>
                        <a:pt x="1021" y="152"/>
                      </a:lnTo>
                      <a:lnTo>
                        <a:pt x="1083" y="120"/>
                      </a:lnTo>
                      <a:lnTo>
                        <a:pt x="1091" y="99"/>
                      </a:lnTo>
                      <a:lnTo>
                        <a:pt x="1091" y="73"/>
                      </a:lnTo>
                      <a:lnTo>
                        <a:pt x="1068" y="42"/>
                      </a:lnTo>
                      <a:lnTo>
                        <a:pt x="1021" y="21"/>
                      </a:lnTo>
                      <a:lnTo>
                        <a:pt x="998" y="16"/>
                      </a:lnTo>
                      <a:lnTo>
                        <a:pt x="968" y="16"/>
                      </a:lnTo>
                      <a:lnTo>
                        <a:pt x="945" y="16"/>
                      </a:lnTo>
                      <a:lnTo>
                        <a:pt x="922" y="26"/>
                      </a:lnTo>
                      <a:lnTo>
                        <a:pt x="891" y="37"/>
                      </a:lnTo>
                      <a:lnTo>
                        <a:pt x="868" y="31"/>
                      </a:lnTo>
                      <a:lnTo>
                        <a:pt x="852" y="26"/>
                      </a:lnTo>
                      <a:lnTo>
                        <a:pt x="822" y="37"/>
                      </a:lnTo>
                      <a:lnTo>
                        <a:pt x="799" y="47"/>
                      </a:lnTo>
                      <a:lnTo>
                        <a:pt x="791" y="42"/>
                      </a:lnTo>
                      <a:lnTo>
                        <a:pt x="753" y="21"/>
                      </a:lnTo>
                      <a:lnTo>
                        <a:pt x="714" y="5"/>
                      </a:lnTo>
                      <a:lnTo>
                        <a:pt x="676" y="5"/>
                      </a:lnTo>
                      <a:lnTo>
                        <a:pt x="622" y="0"/>
                      </a:lnTo>
                      <a:lnTo>
                        <a:pt x="584" y="5"/>
                      </a:lnTo>
                      <a:lnTo>
                        <a:pt x="538" y="10"/>
                      </a:lnTo>
                      <a:lnTo>
                        <a:pt x="499" y="26"/>
                      </a:lnTo>
                      <a:lnTo>
                        <a:pt x="461" y="42"/>
                      </a:lnTo>
                      <a:lnTo>
                        <a:pt x="438" y="31"/>
                      </a:lnTo>
                      <a:lnTo>
                        <a:pt x="407" y="31"/>
                      </a:lnTo>
                      <a:lnTo>
                        <a:pt x="376" y="31"/>
                      </a:lnTo>
                      <a:lnTo>
                        <a:pt x="346" y="47"/>
                      </a:lnTo>
                      <a:lnTo>
                        <a:pt x="315" y="26"/>
                      </a:lnTo>
                      <a:lnTo>
                        <a:pt x="292" y="16"/>
                      </a:lnTo>
                      <a:lnTo>
                        <a:pt x="230" y="10"/>
                      </a:lnTo>
                      <a:lnTo>
                        <a:pt x="177" y="16"/>
                      </a:lnTo>
                      <a:lnTo>
                        <a:pt x="146" y="26"/>
                      </a:lnTo>
                      <a:lnTo>
                        <a:pt x="131" y="42"/>
                      </a:lnTo>
                      <a:lnTo>
                        <a:pt x="108" y="58"/>
                      </a:lnTo>
                      <a:lnTo>
                        <a:pt x="100" y="73"/>
                      </a:lnTo>
                      <a:lnTo>
                        <a:pt x="92" y="131"/>
                      </a:lnTo>
                      <a:lnTo>
                        <a:pt x="69" y="136"/>
                      </a:lnTo>
                      <a:lnTo>
                        <a:pt x="61" y="147"/>
                      </a:lnTo>
                      <a:lnTo>
                        <a:pt x="54" y="168"/>
                      </a:lnTo>
                      <a:lnTo>
                        <a:pt x="61" y="183"/>
                      </a:lnTo>
                      <a:lnTo>
                        <a:pt x="77" y="194"/>
                      </a:lnTo>
                      <a:lnTo>
                        <a:pt x="100" y="215"/>
                      </a:lnTo>
                      <a:lnTo>
                        <a:pt x="46" y="236"/>
                      </a:lnTo>
                      <a:lnTo>
                        <a:pt x="8" y="262"/>
                      </a:lnTo>
                      <a:lnTo>
                        <a:pt x="0" y="314"/>
                      </a:lnTo>
                      <a:lnTo>
                        <a:pt x="0" y="361"/>
                      </a:lnTo>
                      <a:lnTo>
                        <a:pt x="31" y="408"/>
                      </a:lnTo>
                      <a:lnTo>
                        <a:pt x="77" y="450"/>
                      </a:lnTo>
                      <a:lnTo>
                        <a:pt x="100" y="429"/>
                      </a:lnTo>
                      <a:lnTo>
                        <a:pt x="69" y="414"/>
                      </a:lnTo>
                      <a:lnTo>
                        <a:pt x="38" y="351"/>
                      </a:lnTo>
                      <a:lnTo>
                        <a:pt x="54" y="283"/>
                      </a:lnTo>
                      <a:lnTo>
                        <a:pt x="77" y="251"/>
                      </a:lnTo>
                      <a:lnTo>
                        <a:pt x="131" y="236"/>
                      </a:lnTo>
                      <a:lnTo>
                        <a:pt x="184" y="220"/>
                      </a:lnTo>
                      <a:lnTo>
                        <a:pt x="146" y="209"/>
                      </a:lnTo>
                      <a:lnTo>
                        <a:pt x="115" y="194"/>
                      </a:lnTo>
                      <a:lnTo>
                        <a:pt x="100" y="183"/>
                      </a:lnTo>
                      <a:lnTo>
                        <a:pt x="115" y="168"/>
                      </a:lnTo>
                      <a:lnTo>
                        <a:pt x="131" y="162"/>
                      </a:lnTo>
                      <a:lnTo>
                        <a:pt x="161" y="157"/>
                      </a:lnTo>
                      <a:lnTo>
                        <a:pt x="192" y="162"/>
                      </a:lnTo>
                      <a:lnTo>
                        <a:pt x="161" y="147"/>
                      </a:lnTo>
                      <a:lnTo>
                        <a:pt x="131" y="126"/>
                      </a:lnTo>
                      <a:lnTo>
                        <a:pt x="131" y="99"/>
                      </a:lnTo>
                      <a:lnTo>
                        <a:pt x="138" y="73"/>
                      </a:lnTo>
                      <a:lnTo>
                        <a:pt x="169" y="52"/>
                      </a:lnTo>
                      <a:lnTo>
                        <a:pt x="207" y="42"/>
                      </a:lnTo>
                      <a:lnTo>
                        <a:pt x="246" y="37"/>
                      </a:lnTo>
                      <a:lnTo>
                        <a:pt x="284" y="42"/>
                      </a:lnTo>
                      <a:lnTo>
                        <a:pt x="315" y="47"/>
                      </a:lnTo>
                      <a:lnTo>
                        <a:pt x="323" y="79"/>
                      </a:lnTo>
                      <a:lnTo>
                        <a:pt x="323" y="110"/>
                      </a:lnTo>
                      <a:lnTo>
                        <a:pt x="346" y="105"/>
                      </a:lnTo>
                      <a:lnTo>
                        <a:pt x="353" y="73"/>
                      </a:lnTo>
                      <a:lnTo>
                        <a:pt x="376" y="58"/>
                      </a:lnTo>
                      <a:lnTo>
                        <a:pt x="407" y="52"/>
                      </a:lnTo>
                      <a:lnTo>
                        <a:pt x="430" y="52"/>
                      </a:lnTo>
                      <a:lnTo>
                        <a:pt x="453" y="79"/>
                      </a:lnTo>
                      <a:lnTo>
                        <a:pt x="468" y="105"/>
                      </a:lnTo>
                      <a:lnTo>
                        <a:pt x="484" y="73"/>
                      </a:lnTo>
                      <a:lnTo>
                        <a:pt x="530" y="42"/>
                      </a:lnTo>
                      <a:lnTo>
                        <a:pt x="599" y="26"/>
                      </a:lnTo>
                      <a:lnTo>
                        <a:pt x="676" y="31"/>
                      </a:lnTo>
                      <a:lnTo>
                        <a:pt x="745" y="47"/>
                      </a:lnTo>
                      <a:lnTo>
                        <a:pt x="776" y="68"/>
                      </a:lnTo>
                      <a:lnTo>
                        <a:pt x="791" y="99"/>
                      </a:lnTo>
                      <a:lnTo>
                        <a:pt x="806" y="84"/>
                      </a:lnTo>
                      <a:lnTo>
                        <a:pt x="806" y="68"/>
                      </a:lnTo>
                      <a:lnTo>
                        <a:pt x="837" y="47"/>
                      </a:lnTo>
                      <a:lnTo>
                        <a:pt x="845" y="47"/>
                      </a:lnTo>
                      <a:lnTo>
                        <a:pt x="868" y="47"/>
                      </a:lnTo>
                      <a:lnTo>
                        <a:pt x="876" y="52"/>
                      </a:lnTo>
                      <a:lnTo>
                        <a:pt x="883" y="68"/>
                      </a:lnTo>
                      <a:lnTo>
                        <a:pt x="883" y="79"/>
                      </a:lnTo>
                      <a:lnTo>
                        <a:pt x="929" y="47"/>
                      </a:lnTo>
                      <a:lnTo>
                        <a:pt x="1006" y="42"/>
                      </a:lnTo>
                      <a:lnTo>
                        <a:pt x="1029" y="47"/>
                      </a:lnTo>
                      <a:lnTo>
                        <a:pt x="1052" y="68"/>
                      </a:lnTo>
                      <a:lnTo>
                        <a:pt x="1060" y="84"/>
                      </a:lnTo>
                      <a:lnTo>
                        <a:pt x="1060" y="105"/>
                      </a:lnTo>
                      <a:lnTo>
                        <a:pt x="1052" y="120"/>
                      </a:lnTo>
                      <a:lnTo>
                        <a:pt x="1021" y="131"/>
                      </a:lnTo>
                      <a:lnTo>
                        <a:pt x="975" y="136"/>
                      </a:lnTo>
                      <a:lnTo>
                        <a:pt x="1006" y="157"/>
                      </a:lnTo>
                      <a:lnTo>
                        <a:pt x="1037" y="183"/>
                      </a:lnTo>
                      <a:lnTo>
                        <a:pt x="1052" y="215"/>
                      </a:lnTo>
                      <a:lnTo>
                        <a:pt x="1052" y="241"/>
                      </a:lnTo>
                      <a:lnTo>
                        <a:pt x="1021" y="283"/>
                      </a:lnTo>
                      <a:lnTo>
                        <a:pt x="960" y="314"/>
                      </a:lnTo>
                      <a:lnTo>
                        <a:pt x="1014" y="319"/>
                      </a:lnTo>
                      <a:lnTo>
                        <a:pt x="1021" y="330"/>
                      </a:lnTo>
                      <a:lnTo>
                        <a:pt x="1037" y="340"/>
                      </a:lnTo>
                      <a:lnTo>
                        <a:pt x="1037" y="356"/>
                      </a:lnTo>
                      <a:lnTo>
                        <a:pt x="1037" y="367"/>
                      </a:lnTo>
                      <a:lnTo>
                        <a:pt x="1014" y="377"/>
                      </a:lnTo>
                      <a:close/>
                    </a:path>
                  </a:pathLst>
                </a:custGeom>
                <a:noFill/>
                <a:ln w="3175" cap="flat" cmpd="sng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99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0" y="759"/>
              <a:ext cx="541" cy="754"/>
              <a:chOff x="0" y="0"/>
              <a:chExt cx="541" cy="754"/>
            </a:xfrm>
          </p:grpSpPr>
          <p:sp>
            <p:nvSpPr>
              <p:cNvPr id="7" name="未知"/>
              <p:cNvSpPr>
                <a:spLocks/>
              </p:cNvSpPr>
              <p:nvPr/>
            </p:nvSpPr>
            <p:spPr bwMode="auto">
              <a:xfrm>
                <a:off x="77" y="171"/>
                <a:ext cx="315" cy="328"/>
              </a:xfrm>
              <a:custGeom>
                <a:avLst/>
                <a:gdLst>
                  <a:gd name="T0" fmla="*/ 243 w 315"/>
                  <a:gd name="T1" fmla="*/ 6 h 328"/>
                  <a:gd name="T2" fmla="*/ 226 w 315"/>
                  <a:gd name="T3" fmla="*/ 0 h 328"/>
                  <a:gd name="T4" fmla="*/ 210 w 315"/>
                  <a:gd name="T5" fmla="*/ 0 h 328"/>
                  <a:gd name="T6" fmla="*/ 166 w 315"/>
                  <a:gd name="T7" fmla="*/ 23 h 328"/>
                  <a:gd name="T8" fmla="*/ 143 w 315"/>
                  <a:gd name="T9" fmla="*/ 23 h 328"/>
                  <a:gd name="T10" fmla="*/ 127 w 315"/>
                  <a:gd name="T11" fmla="*/ 28 h 328"/>
                  <a:gd name="T12" fmla="*/ 116 w 315"/>
                  <a:gd name="T13" fmla="*/ 34 h 328"/>
                  <a:gd name="T14" fmla="*/ 94 w 315"/>
                  <a:gd name="T15" fmla="*/ 50 h 328"/>
                  <a:gd name="T16" fmla="*/ 66 w 315"/>
                  <a:gd name="T17" fmla="*/ 67 h 328"/>
                  <a:gd name="T18" fmla="*/ 66 w 315"/>
                  <a:gd name="T19" fmla="*/ 67 h 328"/>
                  <a:gd name="T20" fmla="*/ 66 w 315"/>
                  <a:gd name="T21" fmla="*/ 67 h 328"/>
                  <a:gd name="T22" fmla="*/ 55 w 315"/>
                  <a:gd name="T23" fmla="*/ 78 h 328"/>
                  <a:gd name="T24" fmla="*/ 39 w 315"/>
                  <a:gd name="T25" fmla="*/ 106 h 328"/>
                  <a:gd name="T26" fmla="*/ 17 w 315"/>
                  <a:gd name="T27" fmla="*/ 122 h 328"/>
                  <a:gd name="T28" fmla="*/ 0 w 315"/>
                  <a:gd name="T29" fmla="*/ 156 h 328"/>
                  <a:gd name="T30" fmla="*/ 17 w 315"/>
                  <a:gd name="T31" fmla="*/ 194 h 328"/>
                  <a:gd name="T32" fmla="*/ 77 w 315"/>
                  <a:gd name="T33" fmla="*/ 261 h 328"/>
                  <a:gd name="T34" fmla="*/ 110 w 315"/>
                  <a:gd name="T35" fmla="*/ 300 h 328"/>
                  <a:gd name="T36" fmla="*/ 127 w 315"/>
                  <a:gd name="T37" fmla="*/ 311 h 328"/>
                  <a:gd name="T38" fmla="*/ 166 w 315"/>
                  <a:gd name="T39" fmla="*/ 327 h 328"/>
                  <a:gd name="T40" fmla="*/ 199 w 315"/>
                  <a:gd name="T41" fmla="*/ 322 h 328"/>
                  <a:gd name="T42" fmla="*/ 210 w 315"/>
                  <a:gd name="T43" fmla="*/ 311 h 328"/>
                  <a:gd name="T44" fmla="*/ 226 w 315"/>
                  <a:gd name="T45" fmla="*/ 277 h 328"/>
                  <a:gd name="T46" fmla="*/ 248 w 315"/>
                  <a:gd name="T47" fmla="*/ 233 h 328"/>
                  <a:gd name="T48" fmla="*/ 270 w 315"/>
                  <a:gd name="T49" fmla="*/ 216 h 328"/>
                  <a:gd name="T50" fmla="*/ 298 w 315"/>
                  <a:gd name="T51" fmla="*/ 194 h 328"/>
                  <a:gd name="T52" fmla="*/ 314 w 315"/>
                  <a:gd name="T53" fmla="*/ 167 h 328"/>
                  <a:gd name="T54" fmla="*/ 309 w 315"/>
                  <a:gd name="T55" fmla="*/ 144 h 328"/>
                  <a:gd name="T56" fmla="*/ 303 w 315"/>
                  <a:gd name="T57" fmla="*/ 122 h 328"/>
                  <a:gd name="T58" fmla="*/ 281 w 315"/>
                  <a:gd name="T59" fmla="*/ 95 h 328"/>
                  <a:gd name="T60" fmla="*/ 248 w 315"/>
                  <a:gd name="T61" fmla="*/ 56 h 328"/>
                  <a:gd name="T62" fmla="*/ 243 w 315"/>
                  <a:gd name="T63" fmla="*/ 39 h 328"/>
                  <a:gd name="T64" fmla="*/ 243 w 315"/>
                  <a:gd name="T65" fmla="*/ 6 h 328"/>
                  <a:gd name="T66" fmla="*/ 243 w 315"/>
                  <a:gd name="T67" fmla="*/ 6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15" h="328">
                    <a:moveTo>
                      <a:pt x="243" y="6"/>
                    </a:moveTo>
                    <a:lnTo>
                      <a:pt x="226" y="0"/>
                    </a:lnTo>
                    <a:lnTo>
                      <a:pt x="210" y="0"/>
                    </a:lnTo>
                    <a:lnTo>
                      <a:pt x="166" y="23"/>
                    </a:lnTo>
                    <a:lnTo>
                      <a:pt x="143" y="23"/>
                    </a:lnTo>
                    <a:lnTo>
                      <a:pt x="127" y="28"/>
                    </a:lnTo>
                    <a:lnTo>
                      <a:pt x="116" y="34"/>
                    </a:lnTo>
                    <a:lnTo>
                      <a:pt x="94" y="50"/>
                    </a:lnTo>
                    <a:lnTo>
                      <a:pt x="66" y="67"/>
                    </a:lnTo>
                    <a:lnTo>
                      <a:pt x="55" y="78"/>
                    </a:lnTo>
                    <a:lnTo>
                      <a:pt x="39" y="106"/>
                    </a:lnTo>
                    <a:lnTo>
                      <a:pt x="17" y="122"/>
                    </a:lnTo>
                    <a:lnTo>
                      <a:pt x="0" y="156"/>
                    </a:lnTo>
                    <a:lnTo>
                      <a:pt x="17" y="194"/>
                    </a:lnTo>
                    <a:lnTo>
                      <a:pt x="77" y="261"/>
                    </a:lnTo>
                    <a:lnTo>
                      <a:pt x="110" y="300"/>
                    </a:lnTo>
                    <a:lnTo>
                      <a:pt x="127" y="311"/>
                    </a:lnTo>
                    <a:lnTo>
                      <a:pt x="166" y="327"/>
                    </a:lnTo>
                    <a:lnTo>
                      <a:pt x="199" y="322"/>
                    </a:lnTo>
                    <a:lnTo>
                      <a:pt x="210" y="311"/>
                    </a:lnTo>
                    <a:lnTo>
                      <a:pt x="226" y="277"/>
                    </a:lnTo>
                    <a:lnTo>
                      <a:pt x="248" y="233"/>
                    </a:lnTo>
                    <a:lnTo>
                      <a:pt x="270" y="216"/>
                    </a:lnTo>
                    <a:lnTo>
                      <a:pt x="298" y="194"/>
                    </a:lnTo>
                    <a:lnTo>
                      <a:pt x="314" y="167"/>
                    </a:lnTo>
                    <a:lnTo>
                      <a:pt x="309" y="144"/>
                    </a:lnTo>
                    <a:lnTo>
                      <a:pt x="303" y="122"/>
                    </a:lnTo>
                    <a:lnTo>
                      <a:pt x="281" y="95"/>
                    </a:lnTo>
                    <a:lnTo>
                      <a:pt x="248" y="56"/>
                    </a:lnTo>
                    <a:lnTo>
                      <a:pt x="243" y="39"/>
                    </a:lnTo>
                    <a:lnTo>
                      <a:pt x="243" y="6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8" name="未知"/>
              <p:cNvSpPr>
                <a:spLocks/>
              </p:cNvSpPr>
              <p:nvPr/>
            </p:nvSpPr>
            <p:spPr bwMode="auto">
              <a:xfrm>
                <a:off x="430" y="16"/>
                <a:ext cx="106" cy="84"/>
              </a:xfrm>
              <a:custGeom>
                <a:avLst/>
                <a:gdLst>
                  <a:gd name="T0" fmla="*/ 66 w 106"/>
                  <a:gd name="T1" fmla="*/ 11 h 84"/>
                  <a:gd name="T2" fmla="*/ 55 w 106"/>
                  <a:gd name="T3" fmla="*/ 6 h 84"/>
                  <a:gd name="T4" fmla="*/ 39 w 106"/>
                  <a:gd name="T5" fmla="*/ 11 h 84"/>
                  <a:gd name="T6" fmla="*/ 33 w 106"/>
                  <a:gd name="T7" fmla="*/ 11 h 84"/>
                  <a:gd name="T8" fmla="*/ 33 w 106"/>
                  <a:gd name="T9" fmla="*/ 11 h 84"/>
                  <a:gd name="T10" fmla="*/ 33 w 106"/>
                  <a:gd name="T11" fmla="*/ 6 h 84"/>
                  <a:gd name="T12" fmla="*/ 27 w 106"/>
                  <a:gd name="T13" fmla="*/ 0 h 84"/>
                  <a:gd name="T14" fmla="*/ 16 w 106"/>
                  <a:gd name="T15" fmla="*/ 0 h 84"/>
                  <a:gd name="T16" fmla="*/ 11 w 106"/>
                  <a:gd name="T17" fmla="*/ 0 h 84"/>
                  <a:gd name="T18" fmla="*/ 11 w 106"/>
                  <a:gd name="T19" fmla="*/ 0 h 84"/>
                  <a:gd name="T20" fmla="*/ 0 w 106"/>
                  <a:gd name="T21" fmla="*/ 6 h 84"/>
                  <a:gd name="T22" fmla="*/ 0 w 106"/>
                  <a:gd name="T23" fmla="*/ 23 h 84"/>
                  <a:gd name="T24" fmla="*/ 5 w 106"/>
                  <a:gd name="T25" fmla="*/ 23 h 84"/>
                  <a:gd name="T26" fmla="*/ 5 w 106"/>
                  <a:gd name="T27" fmla="*/ 28 h 84"/>
                  <a:gd name="T28" fmla="*/ 16 w 106"/>
                  <a:gd name="T29" fmla="*/ 34 h 84"/>
                  <a:gd name="T30" fmla="*/ 11 w 106"/>
                  <a:gd name="T31" fmla="*/ 39 h 84"/>
                  <a:gd name="T32" fmla="*/ 11 w 106"/>
                  <a:gd name="T33" fmla="*/ 45 h 84"/>
                  <a:gd name="T34" fmla="*/ 11 w 106"/>
                  <a:gd name="T35" fmla="*/ 45 h 84"/>
                  <a:gd name="T36" fmla="*/ 11 w 106"/>
                  <a:gd name="T37" fmla="*/ 45 h 84"/>
                  <a:gd name="T38" fmla="*/ 16 w 106"/>
                  <a:gd name="T39" fmla="*/ 50 h 84"/>
                  <a:gd name="T40" fmla="*/ 22 w 106"/>
                  <a:gd name="T41" fmla="*/ 50 h 84"/>
                  <a:gd name="T42" fmla="*/ 33 w 106"/>
                  <a:gd name="T43" fmla="*/ 50 h 84"/>
                  <a:gd name="T44" fmla="*/ 33 w 106"/>
                  <a:gd name="T45" fmla="*/ 50 h 84"/>
                  <a:gd name="T46" fmla="*/ 39 w 106"/>
                  <a:gd name="T47" fmla="*/ 61 h 84"/>
                  <a:gd name="T48" fmla="*/ 44 w 106"/>
                  <a:gd name="T49" fmla="*/ 67 h 84"/>
                  <a:gd name="T50" fmla="*/ 55 w 106"/>
                  <a:gd name="T51" fmla="*/ 83 h 84"/>
                  <a:gd name="T52" fmla="*/ 77 w 106"/>
                  <a:gd name="T53" fmla="*/ 83 h 84"/>
                  <a:gd name="T54" fmla="*/ 94 w 106"/>
                  <a:gd name="T55" fmla="*/ 67 h 84"/>
                  <a:gd name="T56" fmla="*/ 105 w 106"/>
                  <a:gd name="T57" fmla="*/ 50 h 84"/>
                  <a:gd name="T58" fmla="*/ 77 w 106"/>
                  <a:gd name="T59" fmla="*/ 34 h 84"/>
                  <a:gd name="T60" fmla="*/ 72 w 106"/>
                  <a:gd name="T61" fmla="*/ 34 h 84"/>
                  <a:gd name="T62" fmla="*/ 72 w 106"/>
                  <a:gd name="T63" fmla="*/ 28 h 84"/>
                  <a:gd name="T64" fmla="*/ 72 w 106"/>
                  <a:gd name="T65" fmla="*/ 28 h 84"/>
                  <a:gd name="T66" fmla="*/ 72 w 106"/>
                  <a:gd name="T67" fmla="*/ 23 h 84"/>
                  <a:gd name="T68" fmla="*/ 72 w 106"/>
                  <a:gd name="T69" fmla="*/ 23 h 84"/>
                  <a:gd name="T70" fmla="*/ 66 w 106"/>
                  <a:gd name="T71" fmla="*/ 11 h 84"/>
                  <a:gd name="T72" fmla="*/ 66 w 106"/>
                  <a:gd name="T73" fmla="*/ 11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6" h="84">
                    <a:moveTo>
                      <a:pt x="66" y="11"/>
                    </a:moveTo>
                    <a:lnTo>
                      <a:pt x="55" y="6"/>
                    </a:lnTo>
                    <a:lnTo>
                      <a:pt x="39" y="11"/>
                    </a:lnTo>
                    <a:lnTo>
                      <a:pt x="33" y="11"/>
                    </a:lnTo>
                    <a:lnTo>
                      <a:pt x="33" y="6"/>
                    </a:lnTo>
                    <a:lnTo>
                      <a:pt x="27" y="0"/>
                    </a:lnTo>
                    <a:lnTo>
                      <a:pt x="16" y="0"/>
                    </a:lnTo>
                    <a:lnTo>
                      <a:pt x="11" y="0"/>
                    </a:lnTo>
                    <a:lnTo>
                      <a:pt x="0" y="6"/>
                    </a:lnTo>
                    <a:lnTo>
                      <a:pt x="0" y="23"/>
                    </a:lnTo>
                    <a:lnTo>
                      <a:pt x="5" y="23"/>
                    </a:lnTo>
                    <a:lnTo>
                      <a:pt x="5" y="28"/>
                    </a:lnTo>
                    <a:lnTo>
                      <a:pt x="16" y="34"/>
                    </a:lnTo>
                    <a:lnTo>
                      <a:pt x="11" y="39"/>
                    </a:lnTo>
                    <a:lnTo>
                      <a:pt x="11" y="45"/>
                    </a:lnTo>
                    <a:lnTo>
                      <a:pt x="16" y="50"/>
                    </a:lnTo>
                    <a:lnTo>
                      <a:pt x="22" y="50"/>
                    </a:lnTo>
                    <a:lnTo>
                      <a:pt x="33" y="50"/>
                    </a:lnTo>
                    <a:lnTo>
                      <a:pt x="39" y="61"/>
                    </a:lnTo>
                    <a:lnTo>
                      <a:pt x="44" y="67"/>
                    </a:lnTo>
                    <a:lnTo>
                      <a:pt x="55" y="83"/>
                    </a:lnTo>
                    <a:lnTo>
                      <a:pt x="77" y="83"/>
                    </a:lnTo>
                    <a:lnTo>
                      <a:pt x="94" y="67"/>
                    </a:lnTo>
                    <a:lnTo>
                      <a:pt x="105" y="50"/>
                    </a:lnTo>
                    <a:lnTo>
                      <a:pt x="77" y="34"/>
                    </a:lnTo>
                    <a:lnTo>
                      <a:pt x="72" y="34"/>
                    </a:lnTo>
                    <a:lnTo>
                      <a:pt x="72" y="28"/>
                    </a:lnTo>
                    <a:lnTo>
                      <a:pt x="72" y="23"/>
                    </a:lnTo>
                    <a:lnTo>
                      <a:pt x="66" y="11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9" name="未知"/>
              <p:cNvSpPr>
                <a:spLocks/>
              </p:cNvSpPr>
              <p:nvPr/>
            </p:nvSpPr>
            <p:spPr bwMode="auto">
              <a:xfrm>
                <a:off x="419" y="0"/>
                <a:ext cx="122" cy="117"/>
              </a:xfrm>
              <a:custGeom>
                <a:avLst/>
                <a:gdLst>
                  <a:gd name="T0" fmla="*/ 0 w 122"/>
                  <a:gd name="T1" fmla="*/ 11 h 117"/>
                  <a:gd name="T2" fmla="*/ 0 w 122"/>
                  <a:gd name="T3" fmla="*/ 39 h 117"/>
                  <a:gd name="T4" fmla="*/ 16 w 122"/>
                  <a:gd name="T5" fmla="*/ 55 h 117"/>
                  <a:gd name="T6" fmla="*/ 16 w 122"/>
                  <a:gd name="T7" fmla="*/ 72 h 117"/>
                  <a:gd name="T8" fmla="*/ 27 w 122"/>
                  <a:gd name="T9" fmla="*/ 83 h 117"/>
                  <a:gd name="T10" fmla="*/ 38 w 122"/>
                  <a:gd name="T11" fmla="*/ 88 h 117"/>
                  <a:gd name="T12" fmla="*/ 50 w 122"/>
                  <a:gd name="T13" fmla="*/ 105 h 117"/>
                  <a:gd name="T14" fmla="*/ 94 w 122"/>
                  <a:gd name="T15" fmla="*/ 116 h 117"/>
                  <a:gd name="T16" fmla="*/ 121 w 122"/>
                  <a:gd name="T17" fmla="*/ 83 h 117"/>
                  <a:gd name="T18" fmla="*/ 110 w 122"/>
                  <a:gd name="T19" fmla="*/ 55 h 117"/>
                  <a:gd name="T20" fmla="*/ 94 w 122"/>
                  <a:gd name="T21" fmla="*/ 33 h 117"/>
                  <a:gd name="T22" fmla="*/ 83 w 122"/>
                  <a:gd name="T23" fmla="*/ 27 h 117"/>
                  <a:gd name="T24" fmla="*/ 83 w 122"/>
                  <a:gd name="T25" fmla="*/ 39 h 117"/>
                  <a:gd name="T26" fmla="*/ 83 w 122"/>
                  <a:gd name="T27" fmla="*/ 44 h 117"/>
                  <a:gd name="T28" fmla="*/ 88 w 122"/>
                  <a:gd name="T29" fmla="*/ 50 h 117"/>
                  <a:gd name="T30" fmla="*/ 105 w 122"/>
                  <a:gd name="T31" fmla="*/ 61 h 117"/>
                  <a:gd name="T32" fmla="*/ 105 w 122"/>
                  <a:gd name="T33" fmla="*/ 77 h 117"/>
                  <a:gd name="T34" fmla="*/ 88 w 122"/>
                  <a:gd name="T35" fmla="*/ 99 h 117"/>
                  <a:gd name="T36" fmla="*/ 50 w 122"/>
                  <a:gd name="T37" fmla="*/ 83 h 117"/>
                  <a:gd name="T38" fmla="*/ 44 w 122"/>
                  <a:gd name="T39" fmla="*/ 66 h 117"/>
                  <a:gd name="T40" fmla="*/ 38 w 122"/>
                  <a:gd name="T41" fmla="*/ 66 h 117"/>
                  <a:gd name="T42" fmla="*/ 27 w 122"/>
                  <a:gd name="T43" fmla="*/ 66 h 117"/>
                  <a:gd name="T44" fmla="*/ 22 w 122"/>
                  <a:gd name="T45" fmla="*/ 61 h 117"/>
                  <a:gd name="T46" fmla="*/ 22 w 122"/>
                  <a:gd name="T47" fmla="*/ 55 h 117"/>
                  <a:gd name="T48" fmla="*/ 27 w 122"/>
                  <a:gd name="T49" fmla="*/ 44 h 117"/>
                  <a:gd name="T50" fmla="*/ 16 w 122"/>
                  <a:gd name="T51" fmla="*/ 44 h 117"/>
                  <a:gd name="T52" fmla="*/ 11 w 122"/>
                  <a:gd name="T53" fmla="*/ 39 h 117"/>
                  <a:gd name="T54" fmla="*/ 11 w 122"/>
                  <a:gd name="T55" fmla="*/ 22 h 117"/>
                  <a:gd name="T56" fmla="*/ 22 w 122"/>
                  <a:gd name="T57" fmla="*/ 16 h 117"/>
                  <a:gd name="T58" fmla="*/ 33 w 122"/>
                  <a:gd name="T59" fmla="*/ 16 h 117"/>
                  <a:gd name="T60" fmla="*/ 44 w 122"/>
                  <a:gd name="T61" fmla="*/ 27 h 117"/>
                  <a:gd name="T62" fmla="*/ 55 w 122"/>
                  <a:gd name="T63" fmla="*/ 27 h 117"/>
                  <a:gd name="T64" fmla="*/ 66 w 122"/>
                  <a:gd name="T65" fmla="*/ 22 h 117"/>
                  <a:gd name="T66" fmla="*/ 66 w 122"/>
                  <a:gd name="T67" fmla="*/ 16 h 117"/>
                  <a:gd name="T68" fmla="*/ 44 w 122"/>
                  <a:gd name="T69" fmla="*/ 16 h 117"/>
                  <a:gd name="T70" fmla="*/ 22 w 122"/>
                  <a:gd name="T71" fmla="*/ 0 h 117"/>
                  <a:gd name="T72" fmla="*/ 22 w 122"/>
                  <a:gd name="T73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2" h="117">
                    <a:moveTo>
                      <a:pt x="22" y="0"/>
                    </a:moveTo>
                    <a:lnTo>
                      <a:pt x="0" y="11"/>
                    </a:lnTo>
                    <a:lnTo>
                      <a:pt x="0" y="22"/>
                    </a:lnTo>
                    <a:lnTo>
                      <a:pt x="0" y="39"/>
                    </a:lnTo>
                    <a:lnTo>
                      <a:pt x="5" y="44"/>
                    </a:lnTo>
                    <a:lnTo>
                      <a:pt x="16" y="55"/>
                    </a:lnTo>
                    <a:lnTo>
                      <a:pt x="11" y="61"/>
                    </a:lnTo>
                    <a:lnTo>
                      <a:pt x="16" y="72"/>
                    </a:lnTo>
                    <a:lnTo>
                      <a:pt x="22" y="77"/>
                    </a:lnTo>
                    <a:lnTo>
                      <a:pt x="27" y="83"/>
                    </a:lnTo>
                    <a:lnTo>
                      <a:pt x="33" y="83"/>
                    </a:lnTo>
                    <a:lnTo>
                      <a:pt x="38" y="88"/>
                    </a:lnTo>
                    <a:lnTo>
                      <a:pt x="44" y="88"/>
                    </a:lnTo>
                    <a:lnTo>
                      <a:pt x="50" y="105"/>
                    </a:lnTo>
                    <a:lnTo>
                      <a:pt x="61" y="105"/>
                    </a:lnTo>
                    <a:lnTo>
                      <a:pt x="94" y="116"/>
                    </a:lnTo>
                    <a:lnTo>
                      <a:pt x="121" y="88"/>
                    </a:lnTo>
                    <a:lnTo>
                      <a:pt x="121" y="83"/>
                    </a:lnTo>
                    <a:lnTo>
                      <a:pt x="121" y="66"/>
                    </a:lnTo>
                    <a:lnTo>
                      <a:pt x="110" y="55"/>
                    </a:lnTo>
                    <a:lnTo>
                      <a:pt x="94" y="44"/>
                    </a:lnTo>
                    <a:lnTo>
                      <a:pt x="94" y="33"/>
                    </a:lnTo>
                    <a:lnTo>
                      <a:pt x="88" y="33"/>
                    </a:lnTo>
                    <a:lnTo>
                      <a:pt x="83" y="27"/>
                    </a:lnTo>
                    <a:lnTo>
                      <a:pt x="77" y="27"/>
                    </a:lnTo>
                    <a:lnTo>
                      <a:pt x="83" y="39"/>
                    </a:lnTo>
                    <a:lnTo>
                      <a:pt x="83" y="44"/>
                    </a:lnTo>
                    <a:lnTo>
                      <a:pt x="83" y="50"/>
                    </a:lnTo>
                    <a:lnTo>
                      <a:pt x="88" y="50"/>
                    </a:lnTo>
                    <a:lnTo>
                      <a:pt x="99" y="55"/>
                    </a:lnTo>
                    <a:lnTo>
                      <a:pt x="105" y="61"/>
                    </a:lnTo>
                    <a:lnTo>
                      <a:pt x="110" y="66"/>
                    </a:lnTo>
                    <a:lnTo>
                      <a:pt x="105" y="77"/>
                    </a:lnTo>
                    <a:lnTo>
                      <a:pt x="94" y="88"/>
                    </a:lnTo>
                    <a:lnTo>
                      <a:pt x="88" y="99"/>
                    </a:lnTo>
                    <a:lnTo>
                      <a:pt x="66" y="94"/>
                    </a:lnTo>
                    <a:lnTo>
                      <a:pt x="50" y="83"/>
                    </a:lnTo>
                    <a:lnTo>
                      <a:pt x="50" y="72"/>
                    </a:lnTo>
                    <a:lnTo>
                      <a:pt x="44" y="66"/>
                    </a:lnTo>
                    <a:lnTo>
                      <a:pt x="38" y="66"/>
                    </a:lnTo>
                    <a:lnTo>
                      <a:pt x="33" y="66"/>
                    </a:lnTo>
                    <a:lnTo>
                      <a:pt x="27" y="66"/>
                    </a:lnTo>
                    <a:lnTo>
                      <a:pt x="22" y="61"/>
                    </a:lnTo>
                    <a:lnTo>
                      <a:pt x="22" y="55"/>
                    </a:lnTo>
                    <a:lnTo>
                      <a:pt x="27" y="50"/>
                    </a:lnTo>
                    <a:lnTo>
                      <a:pt x="27" y="44"/>
                    </a:lnTo>
                    <a:lnTo>
                      <a:pt x="22" y="44"/>
                    </a:lnTo>
                    <a:lnTo>
                      <a:pt x="16" y="44"/>
                    </a:lnTo>
                    <a:lnTo>
                      <a:pt x="16" y="39"/>
                    </a:lnTo>
                    <a:lnTo>
                      <a:pt x="11" y="39"/>
                    </a:lnTo>
                    <a:lnTo>
                      <a:pt x="11" y="27"/>
                    </a:lnTo>
                    <a:lnTo>
                      <a:pt x="11" y="22"/>
                    </a:lnTo>
                    <a:lnTo>
                      <a:pt x="16" y="16"/>
                    </a:lnTo>
                    <a:lnTo>
                      <a:pt x="22" y="16"/>
                    </a:lnTo>
                    <a:lnTo>
                      <a:pt x="33" y="16"/>
                    </a:lnTo>
                    <a:lnTo>
                      <a:pt x="44" y="27"/>
                    </a:lnTo>
                    <a:lnTo>
                      <a:pt x="50" y="27"/>
                    </a:lnTo>
                    <a:lnTo>
                      <a:pt x="55" y="27"/>
                    </a:lnTo>
                    <a:lnTo>
                      <a:pt x="66" y="22"/>
                    </a:lnTo>
                    <a:lnTo>
                      <a:pt x="77" y="27"/>
                    </a:lnTo>
                    <a:lnTo>
                      <a:pt x="66" y="16"/>
                    </a:lnTo>
                    <a:lnTo>
                      <a:pt x="50" y="16"/>
                    </a:lnTo>
                    <a:lnTo>
                      <a:pt x="44" y="16"/>
                    </a:lnTo>
                    <a:lnTo>
                      <a:pt x="33" y="5"/>
                    </a:lnTo>
                    <a:lnTo>
                      <a:pt x="22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0" name="未知"/>
              <p:cNvSpPr>
                <a:spLocks/>
              </p:cNvSpPr>
              <p:nvPr/>
            </p:nvSpPr>
            <p:spPr bwMode="auto">
              <a:xfrm>
                <a:off x="419" y="72"/>
                <a:ext cx="45" cy="45"/>
              </a:xfrm>
              <a:custGeom>
                <a:avLst/>
                <a:gdLst>
                  <a:gd name="T0" fmla="*/ 33 w 45"/>
                  <a:gd name="T1" fmla="*/ 11 h 45"/>
                  <a:gd name="T2" fmla="*/ 27 w 45"/>
                  <a:gd name="T3" fmla="*/ 11 h 45"/>
                  <a:gd name="T4" fmla="*/ 22 w 45"/>
                  <a:gd name="T5" fmla="*/ 11 h 45"/>
                  <a:gd name="T6" fmla="*/ 16 w 45"/>
                  <a:gd name="T7" fmla="*/ 11 h 45"/>
                  <a:gd name="T8" fmla="*/ 16 w 45"/>
                  <a:gd name="T9" fmla="*/ 11 h 45"/>
                  <a:gd name="T10" fmla="*/ 16 w 45"/>
                  <a:gd name="T11" fmla="*/ 5 h 45"/>
                  <a:gd name="T12" fmla="*/ 11 w 45"/>
                  <a:gd name="T13" fmla="*/ 5 h 45"/>
                  <a:gd name="T14" fmla="*/ 11 w 45"/>
                  <a:gd name="T15" fmla="*/ 0 h 45"/>
                  <a:gd name="T16" fmla="*/ 5 w 45"/>
                  <a:gd name="T17" fmla="*/ 0 h 45"/>
                  <a:gd name="T18" fmla="*/ 0 w 45"/>
                  <a:gd name="T19" fmla="*/ 5 h 45"/>
                  <a:gd name="T20" fmla="*/ 0 w 45"/>
                  <a:gd name="T21" fmla="*/ 11 h 45"/>
                  <a:gd name="T22" fmla="*/ 0 w 45"/>
                  <a:gd name="T23" fmla="*/ 11 h 45"/>
                  <a:gd name="T24" fmla="*/ 0 w 45"/>
                  <a:gd name="T25" fmla="*/ 11 h 45"/>
                  <a:gd name="T26" fmla="*/ 0 w 45"/>
                  <a:gd name="T27" fmla="*/ 16 h 45"/>
                  <a:gd name="T28" fmla="*/ 0 w 45"/>
                  <a:gd name="T29" fmla="*/ 22 h 45"/>
                  <a:gd name="T30" fmla="*/ 0 w 45"/>
                  <a:gd name="T31" fmla="*/ 27 h 45"/>
                  <a:gd name="T32" fmla="*/ 0 w 45"/>
                  <a:gd name="T33" fmla="*/ 33 h 45"/>
                  <a:gd name="T34" fmla="*/ 0 w 45"/>
                  <a:gd name="T35" fmla="*/ 33 h 45"/>
                  <a:gd name="T36" fmla="*/ 0 w 45"/>
                  <a:gd name="T37" fmla="*/ 39 h 45"/>
                  <a:gd name="T38" fmla="*/ 5 w 45"/>
                  <a:gd name="T39" fmla="*/ 39 h 45"/>
                  <a:gd name="T40" fmla="*/ 11 w 45"/>
                  <a:gd name="T41" fmla="*/ 44 h 45"/>
                  <a:gd name="T42" fmla="*/ 16 w 45"/>
                  <a:gd name="T43" fmla="*/ 44 h 45"/>
                  <a:gd name="T44" fmla="*/ 16 w 45"/>
                  <a:gd name="T45" fmla="*/ 44 h 45"/>
                  <a:gd name="T46" fmla="*/ 22 w 45"/>
                  <a:gd name="T47" fmla="*/ 39 h 45"/>
                  <a:gd name="T48" fmla="*/ 22 w 45"/>
                  <a:gd name="T49" fmla="*/ 33 h 45"/>
                  <a:gd name="T50" fmla="*/ 22 w 45"/>
                  <a:gd name="T51" fmla="*/ 33 h 45"/>
                  <a:gd name="T52" fmla="*/ 27 w 45"/>
                  <a:gd name="T53" fmla="*/ 39 h 45"/>
                  <a:gd name="T54" fmla="*/ 33 w 45"/>
                  <a:gd name="T55" fmla="*/ 44 h 45"/>
                  <a:gd name="T56" fmla="*/ 38 w 45"/>
                  <a:gd name="T57" fmla="*/ 44 h 45"/>
                  <a:gd name="T58" fmla="*/ 44 w 45"/>
                  <a:gd name="T59" fmla="*/ 39 h 45"/>
                  <a:gd name="T60" fmla="*/ 44 w 45"/>
                  <a:gd name="T61" fmla="*/ 39 h 45"/>
                  <a:gd name="T62" fmla="*/ 44 w 45"/>
                  <a:gd name="T63" fmla="*/ 33 h 45"/>
                  <a:gd name="T64" fmla="*/ 44 w 45"/>
                  <a:gd name="T65" fmla="*/ 27 h 45"/>
                  <a:gd name="T66" fmla="*/ 44 w 45"/>
                  <a:gd name="T67" fmla="*/ 16 h 45"/>
                  <a:gd name="T68" fmla="*/ 38 w 45"/>
                  <a:gd name="T69" fmla="*/ 16 h 45"/>
                  <a:gd name="T70" fmla="*/ 33 w 45"/>
                  <a:gd name="T71" fmla="*/ 11 h 45"/>
                  <a:gd name="T72" fmla="*/ 33 w 45"/>
                  <a:gd name="T73" fmla="*/ 11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5" h="45">
                    <a:moveTo>
                      <a:pt x="33" y="11"/>
                    </a:moveTo>
                    <a:lnTo>
                      <a:pt x="27" y="11"/>
                    </a:lnTo>
                    <a:lnTo>
                      <a:pt x="22" y="11"/>
                    </a:lnTo>
                    <a:lnTo>
                      <a:pt x="16" y="11"/>
                    </a:lnTo>
                    <a:lnTo>
                      <a:pt x="16" y="5"/>
                    </a:lnTo>
                    <a:lnTo>
                      <a:pt x="11" y="5"/>
                    </a:lnTo>
                    <a:lnTo>
                      <a:pt x="11" y="0"/>
                    </a:lnTo>
                    <a:lnTo>
                      <a:pt x="5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0" y="16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0" y="33"/>
                    </a:lnTo>
                    <a:lnTo>
                      <a:pt x="0" y="39"/>
                    </a:lnTo>
                    <a:lnTo>
                      <a:pt x="5" y="39"/>
                    </a:lnTo>
                    <a:lnTo>
                      <a:pt x="11" y="44"/>
                    </a:lnTo>
                    <a:lnTo>
                      <a:pt x="16" y="44"/>
                    </a:lnTo>
                    <a:lnTo>
                      <a:pt x="22" y="39"/>
                    </a:lnTo>
                    <a:lnTo>
                      <a:pt x="22" y="33"/>
                    </a:lnTo>
                    <a:lnTo>
                      <a:pt x="27" y="39"/>
                    </a:lnTo>
                    <a:lnTo>
                      <a:pt x="33" y="44"/>
                    </a:lnTo>
                    <a:lnTo>
                      <a:pt x="38" y="44"/>
                    </a:lnTo>
                    <a:lnTo>
                      <a:pt x="44" y="39"/>
                    </a:lnTo>
                    <a:lnTo>
                      <a:pt x="44" y="33"/>
                    </a:lnTo>
                    <a:lnTo>
                      <a:pt x="44" y="27"/>
                    </a:lnTo>
                    <a:lnTo>
                      <a:pt x="44" y="16"/>
                    </a:lnTo>
                    <a:lnTo>
                      <a:pt x="38" y="16"/>
                    </a:lnTo>
                    <a:lnTo>
                      <a:pt x="33" y="11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1" name="未知"/>
              <p:cNvSpPr>
                <a:spLocks/>
              </p:cNvSpPr>
              <p:nvPr/>
            </p:nvSpPr>
            <p:spPr bwMode="auto">
              <a:xfrm>
                <a:off x="380" y="454"/>
                <a:ext cx="123" cy="272"/>
              </a:xfrm>
              <a:custGeom>
                <a:avLst/>
                <a:gdLst>
                  <a:gd name="T0" fmla="*/ 28 w 123"/>
                  <a:gd name="T1" fmla="*/ 50 h 272"/>
                  <a:gd name="T2" fmla="*/ 11 w 123"/>
                  <a:gd name="T3" fmla="*/ 89 h 272"/>
                  <a:gd name="T4" fmla="*/ 17 w 123"/>
                  <a:gd name="T5" fmla="*/ 94 h 272"/>
                  <a:gd name="T6" fmla="*/ 44 w 123"/>
                  <a:gd name="T7" fmla="*/ 61 h 272"/>
                  <a:gd name="T8" fmla="*/ 66 w 123"/>
                  <a:gd name="T9" fmla="*/ 39 h 272"/>
                  <a:gd name="T10" fmla="*/ 111 w 123"/>
                  <a:gd name="T11" fmla="*/ 17 h 272"/>
                  <a:gd name="T12" fmla="*/ 89 w 123"/>
                  <a:gd name="T13" fmla="*/ 50 h 272"/>
                  <a:gd name="T14" fmla="*/ 44 w 123"/>
                  <a:gd name="T15" fmla="*/ 94 h 272"/>
                  <a:gd name="T16" fmla="*/ 55 w 123"/>
                  <a:gd name="T17" fmla="*/ 89 h 272"/>
                  <a:gd name="T18" fmla="*/ 72 w 123"/>
                  <a:gd name="T19" fmla="*/ 72 h 272"/>
                  <a:gd name="T20" fmla="*/ 89 w 123"/>
                  <a:gd name="T21" fmla="*/ 83 h 272"/>
                  <a:gd name="T22" fmla="*/ 89 w 123"/>
                  <a:gd name="T23" fmla="*/ 100 h 272"/>
                  <a:gd name="T24" fmla="*/ 66 w 123"/>
                  <a:gd name="T25" fmla="*/ 116 h 272"/>
                  <a:gd name="T26" fmla="*/ 89 w 123"/>
                  <a:gd name="T27" fmla="*/ 116 h 272"/>
                  <a:gd name="T28" fmla="*/ 94 w 123"/>
                  <a:gd name="T29" fmla="*/ 138 h 272"/>
                  <a:gd name="T30" fmla="*/ 77 w 123"/>
                  <a:gd name="T31" fmla="*/ 138 h 272"/>
                  <a:gd name="T32" fmla="*/ 100 w 123"/>
                  <a:gd name="T33" fmla="*/ 161 h 272"/>
                  <a:gd name="T34" fmla="*/ 89 w 123"/>
                  <a:gd name="T35" fmla="*/ 183 h 272"/>
                  <a:gd name="T36" fmla="*/ 72 w 123"/>
                  <a:gd name="T37" fmla="*/ 188 h 272"/>
                  <a:gd name="T38" fmla="*/ 89 w 123"/>
                  <a:gd name="T39" fmla="*/ 166 h 272"/>
                  <a:gd name="T40" fmla="*/ 72 w 123"/>
                  <a:gd name="T41" fmla="*/ 183 h 272"/>
                  <a:gd name="T42" fmla="*/ 55 w 123"/>
                  <a:gd name="T43" fmla="*/ 210 h 272"/>
                  <a:gd name="T44" fmla="*/ 22 w 123"/>
                  <a:gd name="T45" fmla="*/ 227 h 272"/>
                  <a:gd name="T46" fmla="*/ 22 w 123"/>
                  <a:gd name="T47" fmla="*/ 233 h 272"/>
                  <a:gd name="T48" fmla="*/ 17 w 123"/>
                  <a:gd name="T49" fmla="*/ 255 h 272"/>
                  <a:gd name="T50" fmla="*/ 39 w 123"/>
                  <a:gd name="T51" fmla="*/ 233 h 272"/>
                  <a:gd name="T52" fmla="*/ 72 w 123"/>
                  <a:gd name="T53" fmla="*/ 205 h 272"/>
                  <a:gd name="T54" fmla="*/ 111 w 123"/>
                  <a:gd name="T55" fmla="*/ 177 h 272"/>
                  <a:gd name="T56" fmla="*/ 100 w 123"/>
                  <a:gd name="T57" fmla="*/ 111 h 272"/>
                  <a:gd name="T58" fmla="*/ 100 w 123"/>
                  <a:gd name="T59" fmla="*/ 83 h 272"/>
                  <a:gd name="T60" fmla="*/ 111 w 123"/>
                  <a:gd name="T61" fmla="*/ 50 h 272"/>
                  <a:gd name="T62" fmla="*/ 116 w 123"/>
                  <a:gd name="T63" fmla="*/ 0 h 272"/>
                  <a:gd name="T64" fmla="*/ 55 w 123"/>
                  <a:gd name="T65" fmla="*/ 28 h 272"/>
                  <a:gd name="T66" fmla="*/ 39 w 123"/>
                  <a:gd name="T67" fmla="*/ 5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23" h="272">
                    <a:moveTo>
                      <a:pt x="39" y="50"/>
                    </a:moveTo>
                    <a:lnTo>
                      <a:pt x="28" y="50"/>
                    </a:lnTo>
                    <a:lnTo>
                      <a:pt x="28" y="77"/>
                    </a:lnTo>
                    <a:lnTo>
                      <a:pt x="11" y="89"/>
                    </a:lnTo>
                    <a:lnTo>
                      <a:pt x="0" y="105"/>
                    </a:lnTo>
                    <a:lnTo>
                      <a:pt x="17" y="94"/>
                    </a:lnTo>
                    <a:lnTo>
                      <a:pt x="33" y="77"/>
                    </a:lnTo>
                    <a:lnTo>
                      <a:pt x="44" y="61"/>
                    </a:lnTo>
                    <a:lnTo>
                      <a:pt x="55" y="44"/>
                    </a:lnTo>
                    <a:lnTo>
                      <a:pt x="66" y="39"/>
                    </a:lnTo>
                    <a:lnTo>
                      <a:pt x="89" y="28"/>
                    </a:lnTo>
                    <a:lnTo>
                      <a:pt x="111" y="17"/>
                    </a:lnTo>
                    <a:lnTo>
                      <a:pt x="100" y="33"/>
                    </a:lnTo>
                    <a:lnTo>
                      <a:pt x="89" y="50"/>
                    </a:lnTo>
                    <a:lnTo>
                      <a:pt x="61" y="72"/>
                    </a:lnTo>
                    <a:lnTo>
                      <a:pt x="44" y="94"/>
                    </a:lnTo>
                    <a:lnTo>
                      <a:pt x="44" y="100"/>
                    </a:lnTo>
                    <a:lnTo>
                      <a:pt x="55" y="89"/>
                    </a:lnTo>
                    <a:lnTo>
                      <a:pt x="66" y="77"/>
                    </a:lnTo>
                    <a:lnTo>
                      <a:pt x="72" y="72"/>
                    </a:lnTo>
                    <a:lnTo>
                      <a:pt x="83" y="72"/>
                    </a:lnTo>
                    <a:lnTo>
                      <a:pt x="89" y="83"/>
                    </a:lnTo>
                    <a:lnTo>
                      <a:pt x="89" y="94"/>
                    </a:lnTo>
                    <a:lnTo>
                      <a:pt x="89" y="100"/>
                    </a:lnTo>
                    <a:lnTo>
                      <a:pt x="77" y="105"/>
                    </a:lnTo>
                    <a:lnTo>
                      <a:pt x="66" y="116"/>
                    </a:lnTo>
                    <a:lnTo>
                      <a:pt x="83" y="105"/>
                    </a:lnTo>
                    <a:lnTo>
                      <a:pt x="89" y="116"/>
                    </a:lnTo>
                    <a:lnTo>
                      <a:pt x="94" y="127"/>
                    </a:lnTo>
                    <a:lnTo>
                      <a:pt x="94" y="138"/>
                    </a:lnTo>
                    <a:lnTo>
                      <a:pt x="89" y="138"/>
                    </a:lnTo>
                    <a:lnTo>
                      <a:pt x="77" y="138"/>
                    </a:lnTo>
                    <a:lnTo>
                      <a:pt x="94" y="144"/>
                    </a:lnTo>
                    <a:lnTo>
                      <a:pt x="100" y="161"/>
                    </a:lnTo>
                    <a:lnTo>
                      <a:pt x="100" y="172"/>
                    </a:lnTo>
                    <a:lnTo>
                      <a:pt x="89" y="183"/>
                    </a:lnTo>
                    <a:lnTo>
                      <a:pt x="72" y="188"/>
                    </a:lnTo>
                    <a:lnTo>
                      <a:pt x="83" y="177"/>
                    </a:lnTo>
                    <a:lnTo>
                      <a:pt x="89" y="166"/>
                    </a:lnTo>
                    <a:lnTo>
                      <a:pt x="77" y="172"/>
                    </a:lnTo>
                    <a:lnTo>
                      <a:pt x="72" y="183"/>
                    </a:lnTo>
                    <a:lnTo>
                      <a:pt x="61" y="199"/>
                    </a:lnTo>
                    <a:lnTo>
                      <a:pt x="55" y="210"/>
                    </a:lnTo>
                    <a:lnTo>
                      <a:pt x="44" y="216"/>
                    </a:lnTo>
                    <a:lnTo>
                      <a:pt x="22" y="227"/>
                    </a:lnTo>
                    <a:lnTo>
                      <a:pt x="22" y="233"/>
                    </a:lnTo>
                    <a:lnTo>
                      <a:pt x="22" y="244"/>
                    </a:lnTo>
                    <a:lnTo>
                      <a:pt x="17" y="255"/>
                    </a:lnTo>
                    <a:lnTo>
                      <a:pt x="22" y="271"/>
                    </a:lnTo>
                    <a:lnTo>
                      <a:pt x="39" y="233"/>
                    </a:lnTo>
                    <a:lnTo>
                      <a:pt x="55" y="227"/>
                    </a:lnTo>
                    <a:lnTo>
                      <a:pt x="72" y="205"/>
                    </a:lnTo>
                    <a:lnTo>
                      <a:pt x="94" y="194"/>
                    </a:lnTo>
                    <a:lnTo>
                      <a:pt x="111" y="177"/>
                    </a:lnTo>
                    <a:lnTo>
                      <a:pt x="111" y="122"/>
                    </a:lnTo>
                    <a:lnTo>
                      <a:pt x="100" y="111"/>
                    </a:lnTo>
                    <a:lnTo>
                      <a:pt x="105" y="100"/>
                    </a:lnTo>
                    <a:lnTo>
                      <a:pt x="100" y="83"/>
                    </a:lnTo>
                    <a:lnTo>
                      <a:pt x="94" y="61"/>
                    </a:lnTo>
                    <a:lnTo>
                      <a:pt x="111" y="50"/>
                    </a:lnTo>
                    <a:lnTo>
                      <a:pt x="122" y="28"/>
                    </a:lnTo>
                    <a:lnTo>
                      <a:pt x="116" y="0"/>
                    </a:lnTo>
                    <a:lnTo>
                      <a:pt x="77" y="17"/>
                    </a:lnTo>
                    <a:lnTo>
                      <a:pt x="55" y="28"/>
                    </a:lnTo>
                    <a:lnTo>
                      <a:pt x="39" y="5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2" name="未知"/>
              <p:cNvSpPr>
                <a:spLocks/>
              </p:cNvSpPr>
              <p:nvPr/>
            </p:nvSpPr>
            <p:spPr bwMode="auto">
              <a:xfrm>
                <a:off x="226" y="526"/>
                <a:ext cx="45" cy="228"/>
              </a:xfrm>
              <a:custGeom>
                <a:avLst/>
                <a:gdLst>
                  <a:gd name="T0" fmla="*/ 11 w 45"/>
                  <a:gd name="T1" fmla="*/ 227 h 228"/>
                  <a:gd name="T2" fmla="*/ 11 w 45"/>
                  <a:gd name="T3" fmla="*/ 221 h 228"/>
                  <a:gd name="T4" fmla="*/ 11 w 45"/>
                  <a:gd name="T5" fmla="*/ 205 h 228"/>
                  <a:gd name="T6" fmla="*/ 6 w 45"/>
                  <a:gd name="T7" fmla="*/ 188 h 228"/>
                  <a:gd name="T8" fmla="*/ 6 w 45"/>
                  <a:gd name="T9" fmla="*/ 188 h 228"/>
                  <a:gd name="T10" fmla="*/ 6 w 45"/>
                  <a:gd name="T11" fmla="*/ 177 h 228"/>
                  <a:gd name="T12" fmla="*/ 11 w 45"/>
                  <a:gd name="T13" fmla="*/ 155 h 228"/>
                  <a:gd name="T14" fmla="*/ 17 w 45"/>
                  <a:gd name="T15" fmla="*/ 127 h 228"/>
                  <a:gd name="T16" fmla="*/ 22 w 45"/>
                  <a:gd name="T17" fmla="*/ 100 h 228"/>
                  <a:gd name="T18" fmla="*/ 22 w 45"/>
                  <a:gd name="T19" fmla="*/ 72 h 228"/>
                  <a:gd name="T20" fmla="*/ 22 w 45"/>
                  <a:gd name="T21" fmla="*/ 50 h 228"/>
                  <a:gd name="T22" fmla="*/ 44 w 45"/>
                  <a:gd name="T23" fmla="*/ 33 h 228"/>
                  <a:gd name="T24" fmla="*/ 44 w 45"/>
                  <a:gd name="T25" fmla="*/ 28 h 228"/>
                  <a:gd name="T26" fmla="*/ 39 w 45"/>
                  <a:gd name="T27" fmla="*/ 22 h 228"/>
                  <a:gd name="T28" fmla="*/ 22 w 45"/>
                  <a:gd name="T29" fmla="*/ 5 h 228"/>
                  <a:gd name="T30" fmla="*/ 22 w 45"/>
                  <a:gd name="T31" fmla="*/ 17 h 228"/>
                  <a:gd name="T32" fmla="*/ 39 w 45"/>
                  <a:gd name="T33" fmla="*/ 22 h 228"/>
                  <a:gd name="T34" fmla="*/ 28 w 45"/>
                  <a:gd name="T35" fmla="*/ 33 h 228"/>
                  <a:gd name="T36" fmla="*/ 22 w 45"/>
                  <a:gd name="T37" fmla="*/ 39 h 228"/>
                  <a:gd name="T38" fmla="*/ 6 w 45"/>
                  <a:gd name="T39" fmla="*/ 33 h 228"/>
                  <a:gd name="T40" fmla="*/ 6 w 45"/>
                  <a:gd name="T41" fmla="*/ 22 h 228"/>
                  <a:gd name="T42" fmla="*/ 17 w 45"/>
                  <a:gd name="T43" fmla="*/ 17 h 228"/>
                  <a:gd name="T44" fmla="*/ 22 w 45"/>
                  <a:gd name="T45" fmla="*/ 17 h 228"/>
                  <a:gd name="T46" fmla="*/ 22 w 45"/>
                  <a:gd name="T47" fmla="*/ 5 h 228"/>
                  <a:gd name="T48" fmla="*/ 22 w 45"/>
                  <a:gd name="T49" fmla="*/ 0 h 228"/>
                  <a:gd name="T50" fmla="*/ 22 w 45"/>
                  <a:gd name="T51" fmla="*/ 0 h 228"/>
                  <a:gd name="T52" fmla="*/ 22 w 45"/>
                  <a:gd name="T53" fmla="*/ 0 h 228"/>
                  <a:gd name="T54" fmla="*/ 17 w 45"/>
                  <a:gd name="T55" fmla="*/ 11 h 228"/>
                  <a:gd name="T56" fmla="*/ 0 w 45"/>
                  <a:gd name="T57" fmla="*/ 22 h 228"/>
                  <a:gd name="T58" fmla="*/ 0 w 45"/>
                  <a:gd name="T59" fmla="*/ 28 h 228"/>
                  <a:gd name="T60" fmla="*/ 0 w 45"/>
                  <a:gd name="T61" fmla="*/ 33 h 228"/>
                  <a:gd name="T62" fmla="*/ 17 w 45"/>
                  <a:gd name="T63" fmla="*/ 44 h 228"/>
                  <a:gd name="T64" fmla="*/ 17 w 45"/>
                  <a:gd name="T65" fmla="*/ 61 h 228"/>
                  <a:gd name="T66" fmla="*/ 22 w 45"/>
                  <a:gd name="T67" fmla="*/ 72 h 228"/>
                  <a:gd name="T68" fmla="*/ 22 w 45"/>
                  <a:gd name="T69" fmla="*/ 89 h 228"/>
                  <a:gd name="T70" fmla="*/ 6 w 45"/>
                  <a:gd name="T71" fmla="*/ 133 h 228"/>
                  <a:gd name="T72" fmla="*/ 0 w 45"/>
                  <a:gd name="T73" fmla="*/ 183 h 228"/>
                  <a:gd name="T74" fmla="*/ 0 w 45"/>
                  <a:gd name="T75" fmla="*/ 205 h 228"/>
                  <a:gd name="T76" fmla="*/ 0 w 45"/>
                  <a:gd name="T77" fmla="*/ 227 h 228"/>
                  <a:gd name="T78" fmla="*/ 11 w 45"/>
                  <a:gd name="T79" fmla="*/ 227 h 228"/>
                  <a:gd name="T80" fmla="*/ 11 w 45"/>
                  <a:gd name="T81" fmla="*/ 227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5" h="228">
                    <a:moveTo>
                      <a:pt x="11" y="227"/>
                    </a:moveTo>
                    <a:lnTo>
                      <a:pt x="11" y="221"/>
                    </a:lnTo>
                    <a:lnTo>
                      <a:pt x="11" y="205"/>
                    </a:lnTo>
                    <a:lnTo>
                      <a:pt x="6" y="188"/>
                    </a:lnTo>
                    <a:lnTo>
                      <a:pt x="6" y="177"/>
                    </a:lnTo>
                    <a:lnTo>
                      <a:pt x="11" y="155"/>
                    </a:lnTo>
                    <a:lnTo>
                      <a:pt x="17" y="127"/>
                    </a:lnTo>
                    <a:lnTo>
                      <a:pt x="22" y="100"/>
                    </a:lnTo>
                    <a:lnTo>
                      <a:pt x="22" y="72"/>
                    </a:lnTo>
                    <a:lnTo>
                      <a:pt x="22" y="50"/>
                    </a:lnTo>
                    <a:lnTo>
                      <a:pt x="44" y="33"/>
                    </a:lnTo>
                    <a:lnTo>
                      <a:pt x="44" y="28"/>
                    </a:lnTo>
                    <a:lnTo>
                      <a:pt x="39" y="22"/>
                    </a:lnTo>
                    <a:lnTo>
                      <a:pt x="22" y="5"/>
                    </a:lnTo>
                    <a:lnTo>
                      <a:pt x="22" y="17"/>
                    </a:lnTo>
                    <a:lnTo>
                      <a:pt x="39" y="22"/>
                    </a:lnTo>
                    <a:lnTo>
                      <a:pt x="28" y="33"/>
                    </a:lnTo>
                    <a:lnTo>
                      <a:pt x="22" y="39"/>
                    </a:lnTo>
                    <a:lnTo>
                      <a:pt x="6" y="33"/>
                    </a:lnTo>
                    <a:lnTo>
                      <a:pt x="6" y="22"/>
                    </a:lnTo>
                    <a:lnTo>
                      <a:pt x="17" y="17"/>
                    </a:lnTo>
                    <a:lnTo>
                      <a:pt x="22" y="17"/>
                    </a:lnTo>
                    <a:lnTo>
                      <a:pt x="22" y="5"/>
                    </a:lnTo>
                    <a:lnTo>
                      <a:pt x="22" y="0"/>
                    </a:lnTo>
                    <a:lnTo>
                      <a:pt x="17" y="11"/>
                    </a:lnTo>
                    <a:lnTo>
                      <a:pt x="0" y="22"/>
                    </a:lnTo>
                    <a:lnTo>
                      <a:pt x="0" y="28"/>
                    </a:lnTo>
                    <a:lnTo>
                      <a:pt x="0" y="33"/>
                    </a:lnTo>
                    <a:lnTo>
                      <a:pt x="17" y="44"/>
                    </a:lnTo>
                    <a:lnTo>
                      <a:pt x="17" y="61"/>
                    </a:lnTo>
                    <a:lnTo>
                      <a:pt x="22" y="72"/>
                    </a:lnTo>
                    <a:lnTo>
                      <a:pt x="22" y="89"/>
                    </a:lnTo>
                    <a:lnTo>
                      <a:pt x="6" y="133"/>
                    </a:lnTo>
                    <a:lnTo>
                      <a:pt x="0" y="183"/>
                    </a:lnTo>
                    <a:lnTo>
                      <a:pt x="0" y="205"/>
                    </a:lnTo>
                    <a:lnTo>
                      <a:pt x="0" y="227"/>
                    </a:lnTo>
                    <a:lnTo>
                      <a:pt x="11" y="227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3" name="未知"/>
              <p:cNvSpPr>
                <a:spLocks/>
              </p:cNvSpPr>
              <p:nvPr/>
            </p:nvSpPr>
            <p:spPr bwMode="auto">
              <a:xfrm>
                <a:off x="358" y="459"/>
                <a:ext cx="134" cy="229"/>
              </a:xfrm>
              <a:custGeom>
                <a:avLst/>
                <a:gdLst>
                  <a:gd name="T0" fmla="*/ 50 w 134"/>
                  <a:gd name="T1" fmla="*/ 45 h 229"/>
                  <a:gd name="T2" fmla="*/ 50 w 134"/>
                  <a:gd name="T3" fmla="*/ 72 h 229"/>
                  <a:gd name="T4" fmla="*/ 33 w 134"/>
                  <a:gd name="T5" fmla="*/ 84 h 229"/>
                  <a:gd name="T6" fmla="*/ 22 w 134"/>
                  <a:gd name="T7" fmla="*/ 100 h 229"/>
                  <a:gd name="T8" fmla="*/ 22 w 134"/>
                  <a:gd name="T9" fmla="*/ 106 h 229"/>
                  <a:gd name="T10" fmla="*/ 22 w 134"/>
                  <a:gd name="T11" fmla="*/ 100 h 229"/>
                  <a:gd name="T12" fmla="*/ 39 w 134"/>
                  <a:gd name="T13" fmla="*/ 89 h 229"/>
                  <a:gd name="T14" fmla="*/ 55 w 134"/>
                  <a:gd name="T15" fmla="*/ 72 h 229"/>
                  <a:gd name="T16" fmla="*/ 66 w 134"/>
                  <a:gd name="T17" fmla="*/ 56 h 229"/>
                  <a:gd name="T18" fmla="*/ 77 w 134"/>
                  <a:gd name="T19" fmla="*/ 39 h 229"/>
                  <a:gd name="T20" fmla="*/ 99 w 134"/>
                  <a:gd name="T21" fmla="*/ 28 h 229"/>
                  <a:gd name="T22" fmla="*/ 133 w 134"/>
                  <a:gd name="T23" fmla="*/ 12 h 229"/>
                  <a:gd name="T24" fmla="*/ 122 w 134"/>
                  <a:gd name="T25" fmla="*/ 28 h 229"/>
                  <a:gd name="T26" fmla="*/ 111 w 134"/>
                  <a:gd name="T27" fmla="*/ 45 h 229"/>
                  <a:gd name="T28" fmla="*/ 83 w 134"/>
                  <a:gd name="T29" fmla="*/ 67 h 229"/>
                  <a:gd name="T30" fmla="*/ 72 w 134"/>
                  <a:gd name="T31" fmla="*/ 84 h 229"/>
                  <a:gd name="T32" fmla="*/ 66 w 134"/>
                  <a:gd name="T33" fmla="*/ 95 h 229"/>
                  <a:gd name="T34" fmla="*/ 83 w 134"/>
                  <a:gd name="T35" fmla="*/ 78 h 229"/>
                  <a:gd name="T36" fmla="*/ 94 w 134"/>
                  <a:gd name="T37" fmla="*/ 67 h 229"/>
                  <a:gd name="T38" fmla="*/ 105 w 134"/>
                  <a:gd name="T39" fmla="*/ 67 h 229"/>
                  <a:gd name="T40" fmla="*/ 111 w 134"/>
                  <a:gd name="T41" fmla="*/ 78 h 229"/>
                  <a:gd name="T42" fmla="*/ 111 w 134"/>
                  <a:gd name="T43" fmla="*/ 89 h 229"/>
                  <a:gd name="T44" fmla="*/ 111 w 134"/>
                  <a:gd name="T45" fmla="*/ 95 h 229"/>
                  <a:gd name="T46" fmla="*/ 99 w 134"/>
                  <a:gd name="T47" fmla="*/ 100 h 229"/>
                  <a:gd name="T48" fmla="*/ 83 w 134"/>
                  <a:gd name="T49" fmla="*/ 111 h 229"/>
                  <a:gd name="T50" fmla="*/ 94 w 134"/>
                  <a:gd name="T51" fmla="*/ 106 h 229"/>
                  <a:gd name="T52" fmla="*/ 105 w 134"/>
                  <a:gd name="T53" fmla="*/ 100 h 229"/>
                  <a:gd name="T54" fmla="*/ 116 w 134"/>
                  <a:gd name="T55" fmla="*/ 111 h 229"/>
                  <a:gd name="T56" fmla="*/ 116 w 134"/>
                  <a:gd name="T57" fmla="*/ 122 h 229"/>
                  <a:gd name="T58" fmla="*/ 116 w 134"/>
                  <a:gd name="T59" fmla="*/ 133 h 229"/>
                  <a:gd name="T60" fmla="*/ 111 w 134"/>
                  <a:gd name="T61" fmla="*/ 133 h 229"/>
                  <a:gd name="T62" fmla="*/ 99 w 134"/>
                  <a:gd name="T63" fmla="*/ 133 h 229"/>
                  <a:gd name="T64" fmla="*/ 116 w 134"/>
                  <a:gd name="T65" fmla="*/ 139 h 229"/>
                  <a:gd name="T66" fmla="*/ 122 w 134"/>
                  <a:gd name="T67" fmla="*/ 150 h 229"/>
                  <a:gd name="T68" fmla="*/ 122 w 134"/>
                  <a:gd name="T69" fmla="*/ 156 h 229"/>
                  <a:gd name="T70" fmla="*/ 122 w 134"/>
                  <a:gd name="T71" fmla="*/ 167 h 229"/>
                  <a:gd name="T72" fmla="*/ 111 w 134"/>
                  <a:gd name="T73" fmla="*/ 178 h 229"/>
                  <a:gd name="T74" fmla="*/ 111 w 134"/>
                  <a:gd name="T75" fmla="*/ 178 h 229"/>
                  <a:gd name="T76" fmla="*/ 94 w 134"/>
                  <a:gd name="T77" fmla="*/ 183 h 229"/>
                  <a:gd name="T78" fmla="*/ 105 w 134"/>
                  <a:gd name="T79" fmla="*/ 172 h 229"/>
                  <a:gd name="T80" fmla="*/ 111 w 134"/>
                  <a:gd name="T81" fmla="*/ 161 h 229"/>
                  <a:gd name="T82" fmla="*/ 99 w 134"/>
                  <a:gd name="T83" fmla="*/ 167 h 229"/>
                  <a:gd name="T84" fmla="*/ 88 w 134"/>
                  <a:gd name="T85" fmla="*/ 194 h 229"/>
                  <a:gd name="T86" fmla="*/ 77 w 134"/>
                  <a:gd name="T87" fmla="*/ 211 h 229"/>
                  <a:gd name="T88" fmla="*/ 44 w 134"/>
                  <a:gd name="T89" fmla="*/ 222 h 229"/>
                  <a:gd name="T90" fmla="*/ 28 w 134"/>
                  <a:gd name="T91" fmla="*/ 228 h 229"/>
                  <a:gd name="T92" fmla="*/ 22 w 134"/>
                  <a:gd name="T93" fmla="*/ 222 h 229"/>
                  <a:gd name="T94" fmla="*/ 0 w 134"/>
                  <a:gd name="T95" fmla="*/ 205 h 229"/>
                  <a:gd name="T96" fmla="*/ 0 w 134"/>
                  <a:gd name="T97" fmla="*/ 200 h 229"/>
                  <a:gd name="T98" fmla="*/ 0 w 134"/>
                  <a:gd name="T99" fmla="*/ 178 h 229"/>
                  <a:gd name="T100" fmla="*/ 0 w 134"/>
                  <a:gd name="T101" fmla="*/ 156 h 229"/>
                  <a:gd name="T102" fmla="*/ 6 w 134"/>
                  <a:gd name="T103" fmla="*/ 133 h 229"/>
                  <a:gd name="T104" fmla="*/ 6 w 134"/>
                  <a:gd name="T105" fmla="*/ 111 h 229"/>
                  <a:gd name="T106" fmla="*/ 0 w 134"/>
                  <a:gd name="T107" fmla="*/ 100 h 229"/>
                  <a:gd name="T108" fmla="*/ 17 w 134"/>
                  <a:gd name="T109" fmla="*/ 84 h 229"/>
                  <a:gd name="T110" fmla="*/ 22 w 134"/>
                  <a:gd name="T111" fmla="*/ 67 h 229"/>
                  <a:gd name="T112" fmla="*/ 28 w 134"/>
                  <a:gd name="T113" fmla="*/ 45 h 229"/>
                  <a:gd name="T114" fmla="*/ 22 w 134"/>
                  <a:gd name="T115" fmla="*/ 23 h 229"/>
                  <a:gd name="T116" fmla="*/ 22 w 134"/>
                  <a:gd name="T117" fmla="*/ 0 h 229"/>
                  <a:gd name="T118" fmla="*/ 33 w 134"/>
                  <a:gd name="T119" fmla="*/ 12 h 229"/>
                  <a:gd name="T120" fmla="*/ 44 w 134"/>
                  <a:gd name="T121" fmla="*/ 28 h 229"/>
                  <a:gd name="T122" fmla="*/ 50 w 134"/>
                  <a:gd name="T123" fmla="*/ 45 h 229"/>
                  <a:gd name="T124" fmla="*/ 50 w 134"/>
                  <a:gd name="T125" fmla="*/ 45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34" h="229">
                    <a:moveTo>
                      <a:pt x="50" y="45"/>
                    </a:moveTo>
                    <a:lnTo>
                      <a:pt x="50" y="72"/>
                    </a:lnTo>
                    <a:lnTo>
                      <a:pt x="33" y="84"/>
                    </a:lnTo>
                    <a:lnTo>
                      <a:pt x="22" y="100"/>
                    </a:lnTo>
                    <a:lnTo>
                      <a:pt x="22" y="106"/>
                    </a:lnTo>
                    <a:lnTo>
                      <a:pt x="22" y="100"/>
                    </a:lnTo>
                    <a:lnTo>
                      <a:pt x="39" y="89"/>
                    </a:lnTo>
                    <a:lnTo>
                      <a:pt x="55" y="72"/>
                    </a:lnTo>
                    <a:lnTo>
                      <a:pt x="66" y="56"/>
                    </a:lnTo>
                    <a:lnTo>
                      <a:pt x="77" y="39"/>
                    </a:lnTo>
                    <a:lnTo>
                      <a:pt x="99" y="28"/>
                    </a:lnTo>
                    <a:lnTo>
                      <a:pt x="133" y="12"/>
                    </a:lnTo>
                    <a:lnTo>
                      <a:pt x="122" y="28"/>
                    </a:lnTo>
                    <a:lnTo>
                      <a:pt x="111" y="45"/>
                    </a:lnTo>
                    <a:lnTo>
                      <a:pt x="83" y="67"/>
                    </a:lnTo>
                    <a:lnTo>
                      <a:pt x="72" y="84"/>
                    </a:lnTo>
                    <a:lnTo>
                      <a:pt x="66" y="95"/>
                    </a:lnTo>
                    <a:lnTo>
                      <a:pt x="83" y="78"/>
                    </a:lnTo>
                    <a:lnTo>
                      <a:pt x="94" y="67"/>
                    </a:lnTo>
                    <a:lnTo>
                      <a:pt x="105" y="67"/>
                    </a:lnTo>
                    <a:lnTo>
                      <a:pt x="111" y="78"/>
                    </a:lnTo>
                    <a:lnTo>
                      <a:pt x="111" y="89"/>
                    </a:lnTo>
                    <a:lnTo>
                      <a:pt x="111" y="95"/>
                    </a:lnTo>
                    <a:lnTo>
                      <a:pt x="99" y="100"/>
                    </a:lnTo>
                    <a:lnTo>
                      <a:pt x="83" y="111"/>
                    </a:lnTo>
                    <a:lnTo>
                      <a:pt x="94" y="106"/>
                    </a:lnTo>
                    <a:lnTo>
                      <a:pt x="105" y="100"/>
                    </a:lnTo>
                    <a:lnTo>
                      <a:pt x="116" y="111"/>
                    </a:lnTo>
                    <a:lnTo>
                      <a:pt x="116" y="122"/>
                    </a:lnTo>
                    <a:lnTo>
                      <a:pt x="116" y="133"/>
                    </a:lnTo>
                    <a:lnTo>
                      <a:pt x="111" y="133"/>
                    </a:lnTo>
                    <a:lnTo>
                      <a:pt x="99" y="133"/>
                    </a:lnTo>
                    <a:lnTo>
                      <a:pt x="116" y="139"/>
                    </a:lnTo>
                    <a:lnTo>
                      <a:pt x="122" y="150"/>
                    </a:lnTo>
                    <a:lnTo>
                      <a:pt x="122" y="156"/>
                    </a:lnTo>
                    <a:lnTo>
                      <a:pt x="122" y="167"/>
                    </a:lnTo>
                    <a:lnTo>
                      <a:pt x="111" y="178"/>
                    </a:lnTo>
                    <a:lnTo>
                      <a:pt x="94" y="183"/>
                    </a:lnTo>
                    <a:lnTo>
                      <a:pt x="105" y="172"/>
                    </a:lnTo>
                    <a:lnTo>
                      <a:pt x="111" y="161"/>
                    </a:lnTo>
                    <a:lnTo>
                      <a:pt x="99" y="167"/>
                    </a:lnTo>
                    <a:lnTo>
                      <a:pt x="88" y="194"/>
                    </a:lnTo>
                    <a:lnTo>
                      <a:pt x="77" y="211"/>
                    </a:lnTo>
                    <a:lnTo>
                      <a:pt x="44" y="222"/>
                    </a:lnTo>
                    <a:lnTo>
                      <a:pt x="28" y="228"/>
                    </a:lnTo>
                    <a:lnTo>
                      <a:pt x="22" y="222"/>
                    </a:lnTo>
                    <a:lnTo>
                      <a:pt x="0" y="205"/>
                    </a:lnTo>
                    <a:lnTo>
                      <a:pt x="0" y="200"/>
                    </a:lnTo>
                    <a:lnTo>
                      <a:pt x="0" y="178"/>
                    </a:lnTo>
                    <a:lnTo>
                      <a:pt x="0" y="156"/>
                    </a:lnTo>
                    <a:lnTo>
                      <a:pt x="6" y="133"/>
                    </a:lnTo>
                    <a:lnTo>
                      <a:pt x="6" y="111"/>
                    </a:lnTo>
                    <a:lnTo>
                      <a:pt x="0" y="100"/>
                    </a:lnTo>
                    <a:lnTo>
                      <a:pt x="17" y="84"/>
                    </a:lnTo>
                    <a:lnTo>
                      <a:pt x="22" y="67"/>
                    </a:lnTo>
                    <a:lnTo>
                      <a:pt x="28" y="45"/>
                    </a:lnTo>
                    <a:lnTo>
                      <a:pt x="22" y="23"/>
                    </a:lnTo>
                    <a:lnTo>
                      <a:pt x="22" y="0"/>
                    </a:lnTo>
                    <a:lnTo>
                      <a:pt x="33" y="12"/>
                    </a:lnTo>
                    <a:lnTo>
                      <a:pt x="44" y="28"/>
                    </a:lnTo>
                    <a:lnTo>
                      <a:pt x="50" y="45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4" name="未知"/>
              <p:cNvSpPr>
                <a:spLocks/>
              </p:cNvSpPr>
              <p:nvPr/>
            </p:nvSpPr>
            <p:spPr bwMode="auto">
              <a:xfrm>
                <a:off x="232" y="531"/>
                <a:ext cx="171" cy="223"/>
              </a:xfrm>
              <a:custGeom>
                <a:avLst/>
                <a:gdLst>
                  <a:gd name="T0" fmla="*/ 170 w 171"/>
                  <a:gd name="T1" fmla="*/ 194 h 223"/>
                  <a:gd name="T2" fmla="*/ 165 w 171"/>
                  <a:gd name="T3" fmla="*/ 178 h 223"/>
                  <a:gd name="T4" fmla="*/ 154 w 171"/>
                  <a:gd name="T5" fmla="*/ 183 h 223"/>
                  <a:gd name="T6" fmla="*/ 126 w 171"/>
                  <a:gd name="T7" fmla="*/ 178 h 223"/>
                  <a:gd name="T8" fmla="*/ 104 w 171"/>
                  <a:gd name="T9" fmla="*/ 156 h 223"/>
                  <a:gd name="T10" fmla="*/ 104 w 171"/>
                  <a:gd name="T11" fmla="*/ 150 h 223"/>
                  <a:gd name="T12" fmla="*/ 104 w 171"/>
                  <a:gd name="T13" fmla="*/ 139 h 223"/>
                  <a:gd name="T14" fmla="*/ 110 w 171"/>
                  <a:gd name="T15" fmla="*/ 128 h 223"/>
                  <a:gd name="T16" fmla="*/ 115 w 171"/>
                  <a:gd name="T17" fmla="*/ 139 h 223"/>
                  <a:gd name="T18" fmla="*/ 126 w 171"/>
                  <a:gd name="T19" fmla="*/ 150 h 223"/>
                  <a:gd name="T20" fmla="*/ 137 w 171"/>
                  <a:gd name="T21" fmla="*/ 161 h 223"/>
                  <a:gd name="T22" fmla="*/ 126 w 171"/>
                  <a:gd name="T23" fmla="*/ 144 h 223"/>
                  <a:gd name="T24" fmla="*/ 115 w 171"/>
                  <a:gd name="T25" fmla="*/ 117 h 223"/>
                  <a:gd name="T26" fmla="*/ 121 w 171"/>
                  <a:gd name="T27" fmla="*/ 111 h 223"/>
                  <a:gd name="T28" fmla="*/ 121 w 171"/>
                  <a:gd name="T29" fmla="*/ 122 h 223"/>
                  <a:gd name="T30" fmla="*/ 121 w 171"/>
                  <a:gd name="T31" fmla="*/ 128 h 223"/>
                  <a:gd name="T32" fmla="*/ 126 w 171"/>
                  <a:gd name="T33" fmla="*/ 128 h 223"/>
                  <a:gd name="T34" fmla="*/ 126 w 171"/>
                  <a:gd name="T35" fmla="*/ 128 h 223"/>
                  <a:gd name="T36" fmla="*/ 126 w 171"/>
                  <a:gd name="T37" fmla="*/ 133 h 223"/>
                  <a:gd name="T38" fmla="*/ 126 w 171"/>
                  <a:gd name="T39" fmla="*/ 139 h 223"/>
                  <a:gd name="T40" fmla="*/ 126 w 171"/>
                  <a:gd name="T41" fmla="*/ 144 h 223"/>
                  <a:gd name="T42" fmla="*/ 132 w 171"/>
                  <a:gd name="T43" fmla="*/ 150 h 223"/>
                  <a:gd name="T44" fmla="*/ 143 w 171"/>
                  <a:gd name="T45" fmla="*/ 150 h 223"/>
                  <a:gd name="T46" fmla="*/ 148 w 171"/>
                  <a:gd name="T47" fmla="*/ 150 h 223"/>
                  <a:gd name="T48" fmla="*/ 126 w 171"/>
                  <a:gd name="T49" fmla="*/ 133 h 223"/>
                  <a:gd name="T50" fmla="*/ 126 w 171"/>
                  <a:gd name="T51" fmla="*/ 128 h 223"/>
                  <a:gd name="T52" fmla="*/ 126 w 171"/>
                  <a:gd name="T53" fmla="*/ 106 h 223"/>
                  <a:gd name="T54" fmla="*/ 126 w 171"/>
                  <a:gd name="T55" fmla="*/ 84 h 223"/>
                  <a:gd name="T56" fmla="*/ 132 w 171"/>
                  <a:gd name="T57" fmla="*/ 61 h 223"/>
                  <a:gd name="T58" fmla="*/ 132 w 171"/>
                  <a:gd name="T59" fmla="*/ 39 h 223"/>
                  <a:gd name="T60" fmla="*/ 126 w 171"/>
                  <a:gd name="T61" fmla="*/ 28 h 223"/>
                  <a:gd name="T62" fmla="*/ 121 w 171"/>
                  <a:gd name="T63" fmla="*/ 23 h 223"/>
                  <a:gd name="T64" fmla="*/ 104 w 171"/>
                  <a:gd name="T65" fmla="*/ 12 h 223"/>
                  <a:gd name="T66" fmla="*/ 55 w 171"/>
                  <a:gd name="T67" fmla="*/ 0 h 223"/>
                  <a:gd name="T68" fmla="*/ 44 w 171"/>
                  <a:gd name="T69" fmla="*/ 12 h 223"/>
                  <a:gd name="T70" fmla="*/ 33 w 171"/>
                  <a:gd name="T71" fmla="*/ 17 h 223"/>
                  <a:gd name="T72" fmla="*/ 38 w 171"/>
                  <a:gd name="T73" fmla="*/ 17 h 223"/>
                  <a:gd name="T74" fmla="*/ 38 w 171"/>
                  <a:gd name="T75" fmla="*/ 28 h 223"/>
                  <a:gd name="T76" fmla="*/ 60 w 171"/>
                  <a:gd name="T77" fmla="*/ 17 h 223"/>
                  <a:gd name="T78" fmla="*/ 88 w 171"/>
                  <a:gd name="T79" fmla="*/ 23 h 223"/>
                  <a:gd name="T80" fmla="*/ 82 w 171"/>
                  <a:gd name="T81" fmla="*/ 45 h 223"/>
                  <a:gd name="T82" fmla="*/ 71 w 171"/>
                  <a:gd name="T83" fmla="*/ 72 h 223"/>
                  <a:gd name="T84" fmla="*/ 27 w 171"/>
                  <a:gd name="T85" fmla="*/ 39 h 223"/>
                  <a:gd name="T86" fmla="*/ 16 w 171"/>
                  <a:gd name="T87" fmla="*/ 45 h 223"/>
                  <a:gd name="T88" fmla="*/ 33 w 171"/>
                  <a:gd name="T89" fmla="*/ 50 h 223"/>
                  <a:gd name="T90" fmla="*/ 66 w 171"/>
                  <a:gd name="T91" fmla="*/ 111 h 223"/>
                  <a:gd name="T92" fmla="*/ 82 w 171"/>
                  <a:gd name="T93" fmla="*/ 161 h 223"/>
                  <a:gd name="T94" fmla="*/ 60 w 171"/>
                  <a:gd name="T95" fmla="*/ 167 h 223"/>
                  <a:gd name="T96" fmla="*/ 0 w 171"/>
                  <a:gd name="T97" fmla="*/ 183 h 223"/>
                  <a:gd name="T98" fmla="*/ 5 w 171"/>
                  <a:gd name="T99" fmla="*/ 200 h 223"/>
                  <a:gd name="T100" fmla="*/ 5 w 171"/>
                  <a:gd name="T101" fmla="*/ 216 h 223"/>
                  <a:gd name="T102" fmla="*/ 5 w 171"/>
                  <a:gd name="T103" fmla="*/ 222 h 223"/>
                  <a:gd name="T104" fmla="*/ 82 w 171"/>
                  <a:gd name="T105" fmla="*/ 222 h 223"/>
                  <a:gd name="T106" fmla="*/ 82 w 171"/>
                  <a:gd name="T107" fmla="*/ 216 h 223"/>
                  <a:gd name="T108" fmla="*/ 104 w 171"/>
                  <a:gd name="T109" fmla="*/ 172 h 223"/>
                  <a:gd name="T110" fmla="*/ 126 w 171"/>
                  <a:gd name="T111" fmla="*/ 189 h 223"/>
                  <a:gd name="T112" fmla="*/ 115 w 171"/>
                  <a:gd name="T113" fmla="*/ 211 h 223"/>
                  <a:gd name="T114" fmla="*/ 82 w 171"/>
                  <a:gd name="T115" fmla="*/ 216 h 223"/>
                  <a:gd name="T116" fmla="*/ 82 w 171"/>
                  <a:gd name="T117" fmla="*/ 222 h 223"/>
                  <a:gd name="T118" fmla="*/ 170 w 171"/>
                  <a:gd name="T119" fmla="*/ 222 h 223"/>
                  <a:gd name="T120" fmla="*/ 170 w 171"/>
                  <a:gd name="T121" fmla="*/ 194 h 223"/>
                  <a:gd name="T122" fmla="*/ 170 w 171"/>
                  <a:gd name="T123" fmla="*/ 194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1" h="223">
                    <a:moveTo>
                      <a:pt x="170" y="194"/>
                    </a:moveTo>
                    <a:lnTo>
                      <a:pt x="165" y="178"/>
                    </a:lnTo>
                    <a:lnTo>
                      <a:pt x="154" y="183"/>
                    </a:lnTo>
                    <a:lnTo>
                      <a:pt x="126" y="178"/>
                    </a:lnTo>
                    <a:lnTo>
                      <a:pt x="104" y="156"/>
                    </a:lnTo>
                    <a:lnTo>
                      <a:pt x="104" y="150"/>
                    </a:lnTo>
                    <a:lnTo>
                      <a:pt x="104" y="139"/>
                    </a:lnTo>
                    <a:lnTo>
                      <a:pt x="110" y="128"/>
                    </a:lnTo>
                    <a:lnTo>
                      <a:pt x="115" y="139"/>
                    </a:lnTo>
                    <a:lnTo>
                      <a:pt x="126" y="150"/>
                    </a:lnTo>
                    <a:lnTo>
                      <a:pt x="137" y="161"/>
                    </a:lnTo>
                    <a:lnTo>
                      <a:pt x="126" y="144"/>
                    </a:lnTo>
                    <a:lnTo>
                      <a:pt x="115" y="117"/>
                    </a:lnTo>
                    <a:lnTo>
                      <a:pt x="121" y="111"/>
                    </a:lnTo>
                    <a:lnTo>
                      <a:pt x="121" y="122"/>
                    </a:lnTo>
                    <a:lnTo>
                      <a:pt x="121" y="128"/>
                    </a:lnTo>
                    <a:lnTo>
                      <a:pt x="126" y="128"/>
                    </a:lnTo>
                    <a:lnTo>
                      <a:pt x="126" y="133"/>
                    </a:lnTo>
                    <a:lnTo>
                      <a:pt x="126" y="139"/>
                    </a:lnTo>
                    <a:lnTo>
                      <a:pt x="126" y="144"/>
                    </a:lnTo>
                    <a:lnTo>
                      <a:pt x="132" y="150"/>
                    </a:lnTo>
                    <a:lnTo>
                      <a:pt x="143" y="150"/>
                    </a:lnTo>
                    <a:lnTo>
                      <a:pt x="148" y="150"/>
                    </a:lnTo>
                    <a:lnTo>
                      <a:pt x="126" y="133"/>
                    </a:lnTo>
                    <a:lnTo>
                      <a:pt x="126" y="128"/>
                    </a:lnTo>
                    <a:lnTo>
                      <a:pt x="126" y="106"/>
                    </a:lnTo>
                    <a:lnTo>
                      <a:pt x="126" y="84"/>
                    </a:lnTo>
                    <a:lnTo>
                      <a:pt x="132" y="61"/>
                    </a:lnTo>
                    <a:lnTo>
                      <a:pt x="132" y="39"/>
                    </a:lnTo>
                    <a:lnTo>
                      <a:pt x="126" y="28"/>
                    </a:lnTo>
                    <a:lnTo>
                      <a:pt x="121" y="23"/>
                    </a:lnTo>
                    <a:lnTo>
                      <a:pt x="104" y="12"/>
                    </a:lnTo>
                    <a:lnTo>
                      <a:pt x="55" y="0"/>
                    </a:lnTo>
                    <a:lnTo>
                      <a:pt x="44" y="12"/>
                    </a:lnTo>
                    <a:lnTo>
                      <a:pt x="33" y="17"/>
                    </a:lnTo>
                    <a:lnTo>
                      <a:pt x="38" y="17"/>
                    </a:lnTo>
                    <a:lnTo>
                      <a:pt x="38" y="28"/>
                    </a:lnTo>
                    <a:lnTo>
                      <a:pt x="60" y="17"/>
                    </a:lnTo>
                    <a:lnTo>
                      <a:pt x="88" y="23"/>
                    </a:lnTo>
                    <a:lnTo>
                      <a:pt x="82" y="45"/>
                    </a:lnTo>
                    <a:lnTo>
                      <a:pt x="71" y="72"/>
                    </a:lnTo>
                    <a:lnTo>
                      <a:pt x="27" y="39"/>
                    </a:lnTo>
                    <a:lnTo>
                      <a:pt x="16" y="45"/>
                    </a:lnTo>
                    <a:lnTo>
                      <a:pt x="33" y="50"/>
                    </a:lnTo>
                    <a:lnTo>
                      <a:pt x="66" y="111"/>
                    </a:lnTo>
                    <a:lnTo>
                      <a:pt x="82" y="161"/>
                    </a:lnTo>
                    <a:lnTo>
                      <a:pt x="60" y="167"/>
                    </a:lnTo>
                    <a:lnTo>
                      <a:pt x="0" y="183"/>
                    </a:lnTo>
                    <a:lnTo>
                      <a:pt x="5" y="200"/>
                    </a:lnTo>
                    <a:lnTo>
                      <a:pt x="5" y="216"/>
                    </a:lnTo>
                    <a:lnTo>
                      <a:pt x="5" y="222"/>
                    </a:lnTo>
                    <a:lnTo>
                      <a:pt x="82" y="222"/>
                    </a:lnTo>
                    <a:lnTo>
                      <a:pt x="82" y="216"/>
                    </a:lnTo>
                    <a:lnTo>
                      <a:pt x="104" y="172"/>
                    </a:lnTo>
                    <a:lnTo>
                      <a:pt x="126" y="189"/>
                    </a:lnTo>
                    <a:lnTo>
                      <a:pt x="115" y="211"/>
                    </a:lnTo>
                    <a:lnTo>
                      <a:pt x="82" y="216"/>
                    </a:lnTo>
                    <a:lnTo>
                      <a:pt x="82" y="222"/>
                    </a:lnTo>
                    <a:lnTo>
                      <a:pt x="170" y="222"/>
                    </a:lnTo>
                    <a:lnTo>
                      <a:pt x="170" y="194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5" name="未知"/>
              <p:cNvSpPr>
                <a:spLocks/>
              </p:cNvSpPr>
              <p:nvPr/>
            </p:nvSpPr>
            <p:spPr bwMode="auto">
              <a:xfrm>
                <a:off x="83" y="537"/>
                <a:ext cx="161" cy="217"/>
              </a:xfrm>
              <a:custGeom>
                <a:avLst/>
                <a:gdLst>
                  <a:gd name="T0" fmla="*/ 143 w 161"/>
                  <a:gd name="T1" fmla="*/ 216 h 217"/>
                  <a:gd name="T2" fmla="*/ 143 w 161"/>
                  <a:gd name="T3" fmla="*/ 194 h 217"/>
                  <a:gd name="T4" fmla="*/ 143 w 161"/>
                  <a:gd name="T5" fmla="*/ 172 h 217"/>
                  <a:gd name="T6" fmla="*/ 115 w 161"/>
                  <a:gd name="T7" fmla="*/ 166 h 217"/>
                  <a:gd name="T8" fmla="*/ 93 w 161"/>
                  <a:gd name="T9" fmla="*/ 166 h 217"/>
                  <a:gd name="T10" fmla="*/ 71 w 161"/>
                  <a:gd name="T11" fmla="*/ 161 h 217"/>
                  <a:gd name="T12" fmla="*/ 71 w 161"/>
                  <a:gd name="T13" fmla="*/ 155 h 217"/>
                  <a:gd name="T14" fmla="*/ 71 w 161"/>
                  <a:gd name="T15" fmla="*/ 144 h 217"/>
                  <a:gd name="T16" fmla="*/ 99 w 161"/>
                  <a:gd name="T17" fmla="*/ 116 h 217"/>
                  <a:gd name="T18" fmla="*/ 121 w 161"/>
                  <a:gd name="T19" fmla="*/ 83 h 217"/>
                  <a:gd name="T20" fmla="*/ 132 w 161"/>
                  <a:gd name="T21" fmla="*/ 89 h 217"/>
                  <a:gd name="T22" fmla="*/ 160 w 161"/>
                  <a:gd name="T23" fmla="*/ 50 h 217"/>
                  <a:gd name="T24" fmla="*/ 160 w 161"/>
                  <a:gd name="T25" fmla="*/ 33 h 217"/>
                  <a:gd name="T26" fmla="*/ 126 w 161"/>
                  <a:gd name="T27" fmla="*/ 72 h 217"/>
                  <a:gd name="T28" fmla="*/ 121 w 161"/>
                  <a:gd name="T29" fmla="*/ 66 h 217"/>
                  <a:gd name="T30" fmla="*/ 99 w 161"/>
                  <a:gd name="T31" fmla="*/ 55 h 217"/>
                  <a:gd name="T32" fmla="*/ 77 w 161"/>
                  <a:gd name="T33" fmla="*/ 33 h 217"/>
                  <a:gd name="T34" fmla="*/ 121 w 161"/>
                  <a:gd name="T35" fmla="*/ 17 h 217"/>
                  <a:gd name="T36" fmla="*/ 137 w 161"/>
                  <a:gd name="T37" fmla="*/ 28 h 217"/>
                  <a:gd name="T38" fmla="*/ 143 w 161"/>
                  <a:gd name="T39" fmla="*/ 22 h 217"/>
                  <a:gd name="T40" fmla="*/ 143 w 161"/>
                  <a:gd name="T41" fmla="*/ 22 h 217"/>
                  <a:gd name="T42" fmla="*/ 143 w 161"/>
                  <a:gd name="T43" fmla="*/ 17 h 217"/>
                  <a:gd name="T44" fmla="*/ 121 w 161"/>
                  <a:gd name="T45" fmla="*/ 11 h 217"/>
                  <a:gd name="T46" fmla="*/ 104 w 161"/>
                  <a:gd name="T47" fmla="*/ 0 h 217"/>
                  <a:gd name="T48" fmla="*/ 99 w 161"/>
                  <a:gd name="T49" fmla="*/ 6 h 217"/>
                  <a:gd name="T50" fmla="*/ 93 w 161"/>
                  <a:gd name="T51" fmla="*/ 11 h 217"/>
                  <a:gd name="T52" fmla="*/ 55 w 161"/>
                  <a:gd name="T53" fmla="*/ 22 h 217"/>
                  <a:gd name="T54" fmla="*/ 11 w 161"/>
                  <a:gd name="T55" fmla="*/ 33 h 217"/>
                  <a:gd name="T56" fmla="*/ 0 w 161"/>
                  <a:gd name="T57" fmla="*/ 78 h 217"/>
                  <a:gd name="T58" fmla="*/ 0 w 161"/>
                  <a:gd name="T59" fmla="*/ 122 h 217"/>
                  <a:gd name="T60" fmla="*/ 11 w 161"/>
                  <a:gd name="T61" fmla="*/ 172 h 217"/>
                  <a:gd name="T62" fmla="*/ 33 w 161"/>
                  <a:gd name="T63" fmla="*/ 216 h 217"/>
                  <a:gd name="T64" fmla="*/ 143 w 161"/>
                  <a:gd name="T65" fmla="*/ 216 h 217"/>
                  <a:gd name="T66" fmla="*/ 143 w 161"/>
                  <a:gd name="T67" fmla="*/ 216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61" h="217">
                    <a:moveTo>
                      <a:pt x="143" y="216"/>
                    </a:moveTo>
                    <a:lnTo>
                      <a:pt x="143" y="194"/>
                    </a:lnTo>
                    <a:lnTo>
                      <a:pt x="143" y="172"/>
                    </a:lnTo>
                    <a:lnTo>
                      <a:pt x="115" y="166"/>
                    </a:lnTo>
                    <a:lnTo>
                      <a:pt x="93" y="166"/>
                    </a:lnTo>
                    <a:lnTo>
                      <a:pt x="71" y="161"/>
                    </a:lnTo>
                    <a:lnTo>
                      <a:pt x="71" y="155"/>
                    </a:lnTo>
                    <a:lnTo>
                      <a:pt x="71" y="144"/>
                    </a:lnTo>
                    <a:lnTo>
                      <a:pt x="99" y="116"/>
                    </a:lnTo>
                    <a:lnTo>
                      <a:pt x="121" y="83"/>
                    </a:lnTo>
                    <a:lnTo>
                      <a:pt x="132" y="89"/>
                    </a:lnTo>
                    <a:lnTo>
                      <a:pt x="160" y="50"/>
                    </a:lnTo>
                    <a:lnTo>
                      <a:pt x="160" y="33"/>
                    </a:lnTo>
                    <a:lnTo>
                      <a:pt x="126" y="72"/>
                    </a:lnTo>
                    <a:lnTo>
                      <a:pt x="121" y="66"/>
                    </a:lnTo>
                    <a:lnTo>
                      <a:pt x="99" y="55"/>
                    </a:lnTo>
                    <a:lnTo>
                      <a:pt x="77" y="33"/>
                    </a:lnTo>
                    <a:lnTo>
                      <a:pt x="121" y="17"/>
                    </a:lnTo>
                    <a:lnTo>
                      <a:pt x="137" y="28"/>
                    </a:lnTo>
                    <a:lnTo>
                      <a:pt x="143" y="22"/>
                    </a:lnTo>
                    <a:lnTo>
                      <a:pt x="143" y="17"/>
                    </a:lnTo>
                    <a:lnTo>
                      <a:pt x="121" y="11"/>
                    </a:lnTo>
                    <a:lnTo>
                      <a:pt x="104" y="0"/>
                    </a:lnTo>
                    <a:lnTo>
                      <a:pt x="99" y="6"/>
                    </a:lnTo>
                    <a:lnTo>
                      <a:pt x="93" y="11"/>
                    </a:lnTo>
                    <a:lnTo>
                      <a:pt x="55" y="22"/>
                    </a:lnTo>
                    <a:lnTo>
                      <a:pt x="11" y="33"/>
                    </a:lnTo>
                    <a:lnTo>
                      <a:pt x="0" y="78"/>
                    </a:lnTo>
                    <a:lnTo>
                      <a:pt x="0" y="122"/>
                    </a:lnTo>
                    <a:lnTo>
                      <a:pt x="11" y="172"/>
                    </a:lnTo>
                    <a:lnTo>
                      <a:pt x="33" y="216"/>
                    </a:lnTo>
                    <a:lnTo>
                      <a:pt x="143" y="216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6" name="未知"/>
              <p:cNvSpPr>
                <a:spLocks/>
              </p:cNvSpPr>
              <p:nvPr/>
            </p:nvSpPr>
            <p:spPr bwMode="auto">
              <a:xfrm>
                <a:off x="143" y="327"/>
                <a:ext cx="216" cy="106"/>
              </a:xfrm>
              <a:custGeom>
                <a:avLst/>
                <a:gdLst>
                  <a:gd name="T0" fmla="*/ 0 w 216"/>
                  <a:gd name="T1" fmla="*/ 5 h 106"/>
                  <a:gd name="T2" fmla="*/ 22 w 216"/>
                  <a:gd name="T3" fmla="*/ 22 h 106"/>
                  <a:gd name="T4" fmla="*/ 39 w 216"/>
                  <a:gd name="T5" fmla="*/ 55 h 106"/>
                  <a:gd name="T6" fmla="*/ 44 w 216"/>
                  <a:gd name="T7" fmla="*/ 77 h 106"/>
                  <a:gd name="T8" fmla="*/ 61 w 216"/>
                  <a:gd name="T9" fmla="*/ 94 h 106"/>
                  <a:gd name="T10" fmla="*/ 83 w 216"/>
                  <a:gd name="T11" fmla="*/ 105 h 106"/>
                  <a:gd name="T12" fmla="*/ 116 w 216"/>
                  <a:gd name="T13" fmla="*/ 105 h 106"/>
                  <a:gd name="T14" fmla="*/ 138 w 216"/>
                  <a:gd name="T15" fmla="*/ 94 h 106"/>
                  <a:gd name="T16" fmla="*/ 149 w 216"/>
                  <a:gd name="T17" fmla="*/ 77 h 106"/>
                  <a:gd name="T18" fmla="*/ 166 w 216"/>
                  <a:gd name="T19" fmla="*/ 55 h 106"/>
                  <a:gd name="T20" fmla="*/ 182 w 216"/>
                  <a:gd name="T21" fmla="*/ 22 h 106"/>
                  <a:gd name="T22" fmla="*/ 215 w 216"/>
                  <a:gd name="T23" fmla="*/ 0 h 106"/>
                  <a:gd name="T24" fmla="*/ 199 w 216"/>
                  <a:gd name="T25" fmla="*/ 0 h 106"/>
                  <a:gd name="T26" fmla="*/ 193 w 216"/>
                  <a:gd name="T27" fmla="*/ 5 h 106"/>
                  <a:gd name="T28" fmla="*/ 188 w 216"/>
                  <a:gd name="T29" fmla="*/ 11 h 106"/>
                  <a:gd name="T30" fmla="*/ 171 w 216"/>
                  <a:gd name="T31" fmla="*/ 27 h 106"/>
                  <a:gd name="T32" fmla="*/ 39 w 216"/>
                  <a:gd name="T33" fmla="*/ 33 h 106"/>
                  <a:gd name="T34" fmla="*/ 17 w 216"/>
                  <a:gd name="T35" fmla="*/ 11 h 106"/>
                  <a:gd name="T36" fmla="*/ 11 w 216"/>
                  <a:gd name="T37" fmla="*/ 5 h 106"/>
                  <a:gd name="T38" fmla="*/ 0 w 216"/>
                  <a:gd name="T39" fmla="*/ 5 h 106"/>
                  <a:gd name="T40" fmla="*/ 0 w 216"/>
                  <a:gd name="T41" fmla="*/ 5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16" h="106">
                    <a:moveTo>
                      <a:pt x="0" y="5"/>
                    </a:moveTo>
                    <a:lnTo>
                      <a:pt x="22" y="22"/>
                    </a:lnTo>
                    <a:lnTo>
                      <a:pt x="39" y="55"/>
                    </a:lnTo>
                    <a:lnTo>
                      <a:pt x="44" y="77"/>
                    </a:lnTo>
                    <a:lnTo>
                      <a:pt x="61" y="94"/>
                    </a:lnTo>
                    <a:lnTo>
                      <a:pt x="83" y="105"/>
                    </a:lnTo>
                    <a:lnTo>
                      <a:pt x="116" y="105"/>
                    </a:lnTo>
                    <a:lnTo>
                      <a:pt x="138" y="94"/>
                    </a:lnTo>
                    <a:lnTo>
                      <a:pt x="149" y="77"/>
                    </a:lnTo>
                    <a:lnTo>
                      <a:pt x="166" y="55"/>
                    </a:lnTo>
                    <a:lnTo>
                      <a:pt x="182" y="22"/>
                    </a:lnTo>
                    <a:lnTo>
                      <a:pt x="215" y="0"/>
                    </a:lnTo>
                    <a:lnTo>
                      <a:pt x="199" y="0"/>
                    </a:lnTo>
                    <a:lnTo>
                      <a:pt x="193" y="5"/>
                    </a:lnTo>
                    <a:lnTo>
                      <a:pt x="188" y="11"/>
                    </a:lnTo>
                    <a:lnTo>
                      <a:pt x="171" y="27"/>
                    </a:lnTo>
                    <a:lnTo>
                      <a:pt x="39" y="33"/>
                    </a:lnTo>
                    <a:lnTo>
                      <a:pt x="17" y="11"/>
                    </a:lnTo>
                    <a:lnTo>
                      <a:pt x="11" y="5"/>
                    </a:lnTo>
                    <a:lnTo>
                      <a:pt x="0" y="5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7" name="未知"/>
              <p:cNvSpPr>
                <a:spLocks/>
              </p:cNvSpPr>
              <p:nvPr/>
            </p:nvSpPr>
            <p:spPr bwMode="auto">
              <a:xfrm>
                <a:off x="143" y="327"/>
                <a:ext cx="216" cy="23"/>
              </a:xfrm>
              <a:custGeom>
                <a:avLst/>
                <a:gdLst>
                  <a:gd name="T0" fmla="*/ 0 w 216"/>
                  <a:gd name="T1" fmla="*/ 5 h 23"/>
                  <a:gd name="T2" fmla="*/ 22 w 216"/>
                  <a:gd name="T3" fmla="*/ 11 h 23"/>
                  <a:gd name="T4" fmla="*/ 33 w 216"/>
                  <a:gd name="T5" fmla="*/ 11 h 23"/>
                  <a:gd name="T6" fmla="*/ 39 w 216"/>
                  <a:gd name="T7" fmla="*/ 11 h 23"/>
                  <a:gd name="T8" fmla="*/ 44 w 216"/>
                  <a:gd name="T9" fmla="*/ 11 h 23"/>
                  <a:gd name="T10" fmla="*/ 61 w 216"/>
                  <a:gd name="T11" fmla="*/ 11 h 23"/>
                  <a:gd name="T12" fmla="*/ 61 w 216"/>
                  <a:gd name="T13" fmla="*/ 11 h 23"/>
                  <a:gd name="T14" fmla="*/ 83 w 216"/>
                  <a:gd name="T15" fmla="*/ 16 h 23"/>
                  <a:gd name="T16" fmla="*/ 105 w 216"/>
                  <a:gd name="T17" fmla="*/ 22 h 23"/>
                  <a:gd name="T18" fmla="*/ 105 w 216"/>
                  <a:gd name="T19" fmla="*/ 22 h 23"/>
                  <a:gd name="T20" fmla="*/ 122 w 216"/>
                  <a:gd name="T21" fmla="*/ 16 h 23"/>
                  <a:gd name="T22" fmla="*/ 138 w 216"/>
                  <a:gd name="T23" fmla="*/ 11 h 23"/>
                  <a:gd name="T24" fmla="*/ 160 w 216"/>
                  <a:gd name="T25" fmla="*/ 11 h 23"/>
                  <a:gd name="T26" fmla="*/ 182 w 216"/>
                  <a:gd name="T27" fmla="*/ 11 h 23"/>
                  <a:gd name="T28" fmla="*/ 204 w 216"/>
                  <a:gd name="T29" fmla="*/ 5 h 23"/>
                  <a:gd name="T30" fmla="*/ 215 w 216"/>
                  <a:gd name="T31" fmla="*/ 0 h 23"/>
                  <a:gd name="T32" fmla="*/ 127 w 216"/>
                  <a:gd name="T33" fmla="*/ 5 h 23"/>
                  <a:gd name="T34" fmla="*/ 100 w 216"/>
                  <a:gd name="T35" fmla="*/ 11 h 23"/>
                  <a:gd name="T36" fmla="*/ 66 w 216"/>
                  <a:gd name="T37" fmla="*/ 5 h 23"/>
                  <a:gd name="T38" fmla="*/ 0 w 216"/>
                  <a:gd name="T39" fmla="*/ 5 h 23"/>
                  <a:gd name="T40" fmla="*/ 0 w 216"/>
                  <a:gd name="T41" fmla="*/ 5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16" h="23">
                    <a:moveTo>
                      <a:pt x="0" y="5"/>
                    </a:moveTo>
                    <a:lnTo>
                      <a:pt x="22" y="11"/>
                    </a:lnTo>
                    <a:lnTo>
                      <a:pt x="33" y="11"/>
                    </a:lnTo>
                    <a:lnTo>
                      <a:pt x="39" y="11"/>
                    </a:lnTo>
                    <a:lnTo>
                      <a:pt x="44" y="11"/>
                    </a:lnTo>
                    <a:lnTo>
                      <a:pt x="61" y="11"/>
                    </a:lnTo>
                    <a:lnTo>
                      <a:pt x="83" y="16"/>
                    </a:lnTo>
                    <a:lnTo>
                      <a:pt x="105" y="22"/>
                    </a:lnTo>
                    <a:lnTo>
                      <a:pt x="122" y="16"/>
                    </a:lnTo>
                    <a:lnTo>
                      <a:pt x="138" y="11"/>
                    </a:lnTo>
                    <a:lnTo>
                      <a:pt x="160" y="11"/>
                    </a:lnTo>
                    <a:lnTo>
                      <a:pt x="182" y="11"/>
                    </a:lnTo>
                    <a:lnTo>
                      <a:pt x="204" y="5"/>
                    </a:lnTo>
                    <a:lnTo>
                      <a:pt x="215" y="0"/>
                    </a:lnTo>
                    <a:lnTo>
                      <a:pt x="127" y="5"/>
                    </a:lnTo>
                    <a:lnTo>
                      <a:pt x="100" y="11"/>
                    </a:lnTo>
                    <a:lnTo>
                      <a:pt x="66" y="5"/>
                    </a:lnTo>
                    <a:lnTo>
                      <a:pt x="0" y="5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grpSp>
            <p:nvGrpSpPr>
              <p:cNvPr id="18" name="Group 30"/>
              <p:cNvGrpSpPr>
                <a:grpSpLocks/>
              </p:cNvGrpSpPr>
              <p:nvPr/>
            </p:nvGrpSpPr>
            <p:grpSpPr bwMode="auto">
              <a:xfrm>
                <a:off x="0" y="77"/>
                <a:ext cx="464" cy="472"/>
                <a:chOff x="0" y="0"/>
                <a:chExt cx="464" cy="472"/>
              </a:xfrm>
            </p:grpSpPr>
            <p:sp>
              <p:nvSpPr>
                <p:cNvPr id="57" name="未知"/>
                <p:cNvSpPr>
                  <a:spLocks/>
                </p:cNvSpPr>
                <p:nvPr/>
              </p:nvSpPr>
              <p:spPr bwMode="auto">
                <a:xfrm>
                  <a:off x="281" y="50"/>
                  <a:ext cx="183" cy="378"/>
                </a:xfrm>
                <a:custGeom>
                  <a:avLst/>
                  <a:gdLst>
                    <a:gd name="T0" fmla="*/ 77 w 183"/>
                    <a:gd name="T1" fmla="*/ 17 h 378"/>
                    <a:gd name="T2" fmla="*/ 72 w 183"/>
                    <a:gd name="T3" fmla="*/ 28 h 378"/>
                    <a:gd name="T4" fmla="*/ 61 w 183"/>
                    <a:gd name="T5" fmla="*/ 39 h 378"/>
                    <a:gd name="T6" fmla="*/ 44 w 183"/>
                    <a:gd name="T7" fmla="*/ 50 h 378"/>
                    <a:gd name="T8" fmla="*/ 33 w 183"/>
                    <a:gd name="T9" fmla="*/ 67 h 378"/>
                    <a:gd name="T10" fmla="*/ 44 w 183"/>
                    <a:gd name="T11" fmla="*/ 89 h 378"/>
                    <a:gd name="T12" fmla="*/ 22 w 183"/>
                    <a:gd name="T13" fmla="*/ 105 h 378"/>
                    <a:gd name="T14" fmla="*/ 0 w 183"/>
                    <a:gd name="T15" fmla="*/ 111 h 378"/>
                    <a:gd name="T16" fmla="*/ 33 w 183"/>
                    <a:gd name="T17" fmla="*/ 105 h 378"/>
                    <a:gd name="T18" fmla="*/ 55 w 183"/>
                    <a:gd name="T19" fmla="*/ 122 h 378"/>
                    <a:gd name="T20" fmla="*/ 77 w 183"/>
                    <a:gd name="T21" fmla="*/ 150 h 378"/>
                    <a:gd name="T22" fmla="*/ 99 w 183"/>
                    <a:gd name="T23" fmla="*/ 177 h 378"/>
                    <a:gd name="T24" fmla="*/ 105 w 183"/>
                    <a:gd name="T25" fmla="*/ 200 h 378"/>
                    <a:gd name="T26" fmla="*/ 99 w 183"/>
                    <a:gd name="T27" fmla="*/ 222 h 378"/>
                    <a:gd name="T28" fmla="*/ 88 w 183"/>
                    <a:gd name="T29" fmla="*/ 233 h 378"/>
                    <a:gd name="T30" fmla="*/ 116 w 183"/>
                    <a:gd name="T31" fmla="*/ 255 h 378"/>
                    <a:gd name="T32" fmla="*/ 127 w 183"/>
                    <a:gd name="T33" fmla="*/ 266 h 378"/>
                    <a:gd name="T34" fmla="*/ 105 w 183"/>
                    <a:gd name="T35" fmla="*/ 327 h 378"/>
                    <a:gd name="T36" fmla="*/ 110 w 183"/>
                    <a:gd name="T37" fmla="*/ 344 h 378"/>
                    <a:gd name="T38" fmla="*/ 127 w 183"/>
                    <a:gd name="T39" fmla="*/ 377 h 378"/>
                    <a:gd name="T40" fmla="*/ 132 w 183"/>
                    <a:gd name="T41" fmla="*/ 355 h 378"/>
                    <a:gd name="T42" fmla="*/ 143 w 183"/>
                    <a:gd name="T43" fmla="*/ 360 h 378"/>
                    <a:gd name="T44" fmla="*/ 165 w 183"/>
                    <a:gd name="T45" fmla="*/ 332 h 378"/>
                    <a:gd name="T46" fmla="*/ 171 w 183"/>
                    <a:gd name="T47" fmla="*/ 283 h 378"/>
                    <a:gd name="T48" fmla="*/ 182 w 183"/>
                    <a:gd name="T49" fmla="*/ 277 h 378"/>
                    <a:gd name="T50" fmla="*/ 165 w 183"/>
                    <a:gd name="T51" fmla="*/ 238 h 378"/>
                    <a:gd name="T52" fmla="*/ 160 w 183"/>
                    <a:gd name="T53" fmla="*/ 222 h 378"/>
                    <a:gd name="T54" fmla="*/ 121 w 183"/>
                    <a:gd name="T55" fmla="*/ 155 h 378"/>
                    <a:gd name="T56" fmla="*/ 121 w 183"/>
                    <a:gd name="T57" fmla="*/ 89 h 378"/>
                    <a:gd name="T58" fmla="*/ 121 w 183"/>
                    <a:gd name="T59" fmla="*/ 67 h 378"/>
                    <a:gd name="T60" fmla="*/ 132 w 183"/>
                    <a:gd name="T61" fmla="*/ 72 h 378"/>
                    <a:gd name="T62" fmla="*/ 121 w 183"/>
                    <a:gd name="T63" fmla="*/ 44 h 378"/>
                    <a:gd name="T64" fmla="*/ 116 w 183"/>
                    <a:gd name="T65" fmla="*/ 28 h 378"/>
                    <a:gd name="T66" fmla="*/ 121 w 183"/>
                    <a:gd name="T67" fmla="*/ 28 h 378"/>
                    <a:gd name="T68" fmla="*/ 121 w 183"/>
                    <a:gd name="T69" fmla="*/ 22 h 378"/>
                    <a:gd name="T70" fmla="*/ 88 w 183"/>
                    <a:gd name="T71" fmla="*/ 0 h 3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83" h="378">
                      <a:moveTo>
                        <a:pt x="88" y="0"/>
                      </a:moveTo>
                      <a:lnTo>
                        <a:pt x="77" y="17"/>
                      </a:lnTo>
                      <a:lnTo>
                        <a:pt x="72" y="22"/>
                      </a:lnTo>
                      <a:lnTo>
                        <a:pt x="72" y="28"/>
                      </a:lnTo>
                      <a:lnTo>
                        <a:pt x="66" y="33"/>
                      </a:lnTo>
                      <a:lnTo>
                        <a:pt x="61" y="39"/>
                      </a:lnTo>
                      <a:lnTo>
                        <a:pt x="55" y="44"/>
                      </a:lnTo>
                      <a:lnTo>
                        <a:pt x="44" y="50"/>
                      </a:lnTo>
                      <a:lnTo>
                        <a:pt x="33" y="61"/>
                      </a:lnTo>
                      <a:lnTo>
                        <a:pt x="33" y="67"/>
                      </a:lnTo>
                      <a:lnTo>
                        <a:pt x="39" y="78"/>
                      </a:lnTo>
                      <a:lnTo>
                        <a:pt x="44" y="89"/>
                      </a:lnTo>
                      <a:lnTo>
                        <a:pt x="44" y="100"/>
                      </a:lnTo>
                      <a:lnTo>
                        <a:pt x="22" y="105"/>
                      </a:lnTo>
                      <a:lnTo>
                        <a:pt x="0" y="111"/>
                      </a:lnTo>
                      <a:lnTo>
                        <a:pt x="11" y="111"/>
                      </a:lnTo>
                      <a:lnTo>
                        <a:pt x="33" y="105"/>
                      </a:lnTo>
                      <a:lnTo>
                        <a:pt x="44" y="105"/>
                      </a:lnTo>
                      <a:lnTo>
                        <a:pt x="55" y="122"/>
                      </a:lnTo>
                      <a:lnTo>
                        <a:pt x="55" y="128"/>
                      </a:lnTo>
                      <a:lnTo>
                        <a:pt x="77" y="150"/>
                      </a:lnTo>
                      <a:lnTo>
                        <a:pt x="99" y="172"/>
                      </a:lnTo>
                      <a:lnTo>
                        <a:pt x="99" y="177"/>
                      </a:lnTo>
                      <a:lnTo>
                        <a:pt x="99" y="188"/>
                      </a:lnTo>
                      <a:lnTo>
                        <a:pt x="105" y="200"/>
                      </a:lnTo>
                      <a:lnTo>
                        <a:pt x="99" y="211"/>
                      </a:lnTo>
                      <a:lnTo>
                        <a:pt x="99" y="222"/>
                      </a:lnTo>
                      <a:lnTo>
                        <a:pt x="94" y="222"/>
                      </a:lnTo>
                      <a:lnTo>
                        <a:pt x="88" y="233"/>
                      </a:lnTo>
                      <a:lnTo>
                        <a:pt x="99" y="266"/>
                      </a:lnTo>
                      <a:lnTo>
                        <a:pt x="116" y="255"/>
                      </a:lnTo>
                      <a:lnTo>
                        <a:pt x="121" y="266"/>
                      </a:lnTo>
                      <a:lnTo>
                        <a:pt x="127" y="266"/>
                      </a:lnTo>
                      <a:lnTo>
                        <a:pt x="121" y="316"/>
                      </a:lnTo>
                      <a:lnTo>
                        <a:pt x="105" y="327"/>
                      </a:lnTo>
                      <a:lnTo>
                        <a:pt x="99" y="332"/>
                      </a:lnTo>
                      <a:lnTo>
                        <a:pt x="110" y="344"/>
                      </a:lnTo>
                      <a:lnTo>
                        <a:pt x="121" y="360"/>
                      </a:lnTo>
                      <a:lnTo>
                        <a:pt x="127" y="377"/>
                      </a:lnTo>
                      <a:lnTo>
                        <a:pt x="138" y="377"/>
                      </a:lnTo>
                      <a:lnTo>
                        <a:pt x="132" y="355"/>
                      </a:lnTo>
                      <a:lnTo>
                        <a:pt x="143" y="355"/>
                      </a:lnTo>
                      <a:lnTo>
                        <a:pt x="143" y="360"/>
                      </a:lnTo>
                      <a:lnTo>
                        <a:pt x="154" y="349"/>
                      </a:lnTo>
                      <a:lnTo>
                        <a:pt x="165" y="332"/>
                      </a:lnTo>
                      <a:lnTo>
                        <a:pt x="165" y="305"/>
                      </a:lnTo>
                      <a:lnTo>
                        <a:pt x="171" y="283"/>
                      </a:lnTo>
                      <a:lnTo>
                        <a:pt x="182" y="294"/>
                      </a:lnTo>
                      <a:lnTo>
                        <a:pt x="182" y="277"/>
                      </a:lnTo>
                      <a:lnTo>
                        <a:pt x="176" y="260"/>
                      </a:lnTo>
                      <a:lnTo>
                        <a:pt x="165" y="238"/>
                      </a:lnTo>
                      <a:lnTo>
                        <a:pt x="182" y="249"/>
                      </a:lnTo>
                      <a:lnTo>
                        <a:pt x="160" y="222"/>
                      </a:lnTo>
                      <a:lnTo>
                        <a:pt x="143" y="200"/>
                      </a:lnTo>
                      <a:lnTo>
                        <a:pt x="121" y="155"/>
                      </a:lnTo>
                      <a:lnTo>
                        <a:pt x="110" y="105"/>
                      </a:lnTo>
                      <a:lnTo>
                        <a:pt x="121" y="89"/>
                      </a:lnTo>
                      <a:lnTo>
                        <a:pt x="121" y="83"/>
                      </a:lnTo>
                      <a:lnTo>
                        <a:pt x="121" y="67"/>
                      </a:lnTo>
                      <a:lnTo>
                        <a:pt x="121" y="50"/>
                      </a:lnTo>
                      <a:lnTo>
                        <a:pt x="132" y="72"/>
                      </a:lnTo>
                      <a:lnTo>
                        <a:pt x="132" y="56"/>
                      </a:lnTo>
                      <a:lnTo>
                        <a:pt x="121" y="44"/>
                      </a:lnTo>
                      <a:lnTo>
                        <a:pt x="110" y="28"/>
                      </a:lnTo>
                      <a:lnTo>
                        <a:pt x="116" y="28"/>
                      </a:lnTo>
                      <a:lnTo>
                        <a:pt x="132" y="39"/>
                      </a:lnTo>
                      <a:lnTo>
                        <a:pt x="121" y="28"/>
                      </a:lnTo>
                      <a:lnTo>
                        <a:pt x="110" y="17"/>
                      </a:lnTo>
                      <a:lnTo>
                        <a:pt x="121" y="22"/>
                      </a:lnTo>
                      <a:lnTo>
                        <a:pt x="88" y="0"/>
                      </a:lnTo>
                      <a:close/>
                    </a:path>
                  </a:pathLst>
                </a:custGeom>
                <a:noFill/>
                <a:ln w="3175" cap="flat" cmpd="sng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99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8" name="未知"/>
                <p:cNvSpPr>
                  <a:spLocks/>
                </p:cNvSpPr>
                <p:nvPr/>
              </p:nvSpPr>
              <p:spPr bwMode="auto">
                <a:xfrm>
                  <a:off x="72" y="0"/>
                  <a:ext cx="315" cy="162"/>
                </a:xfrm>
                <a:custGeom>
                  <a:avLst/>
                  <a:gdLst>
                    <a:gd name="T0" fmla="*/ 297 w 315"/>
                    <a:gd name="T1" fmla="*/ 50 h 162"/>
                    <a:gd name="T2" fmla="*/ 314 w 315"/>
                    <a:gd name="T3" fmla="*/ 50 h 162"/>
                    <a:gd name="T4" fmla="*/ 297 w 315"/>
                    <a:gd name="T5" fmla="*/ 39 h 162"/>
                    <a:gd name="T6" fmla="*/ 286 w 315"/>
                    <a:gd name="T7" fmla="*/ 34 h 162"/>
                    <a:gd name="T8" fmla="*/ 264 w 315"/>
                    <a:gd name="T9" fmla="*/ 34 h 162"/>
                    <a:gd name="T10" fmla="*/ 242 w 315"/>
                    <a:gd name="T11" fmla="*/ 28 h 162"/>
                    <a:gd name="T12" fmla="*/ 242 w 315"/>
                    <a:gd name="T13" fmla="*/ 11 h 162"/>
                    <a:gd name="T14" fmla="*/ 220 w 315"/>
                    <a:gd name="T15" fmla="*/ 22 h 162"/>
                    <a:gd name="T16" fmla="*/ 198 w 315"/>
                    <a:gd name="T17" fmla="*/ 6 h 162"/>
                    <a:gd name="T18" fmla="*/ 171 w 315"/>
                    <a:gd name="T19" fmla="*/ 0 h 162"/>
                    <a:gd name="T20" fmla="*/ 115 w 315"/>
                    <a:gd name="T21" fmla="*/ 6 h 162"/>
                    <a:gd name="T22" fmla="*/ 88 w 315"/>
                    <a:gd name="T23" fmla="*/ 45 h 162"/>
                    <a:gd name="T24" fmla="*/ 66 w 315"/>
                    <a:gd name="T25" fmla="*/ 78 h 162"/>
                    <a:gd name="T26" fmla="*/ 22 w 315"/>
                    <a:gd name="T27" fmla="*/ 94 h 162"/>
                    <a:gd name="T28" fmla="*/ 38 w 315"/>
                    <a:gd name="T29" fmla="*/ 106 h 162"/>
                    <a:gd name="T30" fmla="*/ 27 w 315"/>
                    <a:gd name="T31" fmla="*/ 106 h 162"/>
                    <a:gd name="T32" fmla="*/ 11 w 315"/>
                    <a:gd name="T33" fmla="*/ 100 h 162"/>
                    <a:gd name="T34" fmla="*/ 22 w 315"/>
                    <a:gd name="T35" fmla="*/ 117 h 162"/>
                    <a:gd name="T36" fmla="*/ 16 w 315"/>
                    <a:gd name="T37" fmla="*/ 117 h 162"/>
                    <a:gd name="T38" fmla="*/ 11 w 315"/>
                    <a:gd name="T39" fmla="*/ 128 h 162"/>
                    <a:gd name="T40" fmla="*/ 11 w 315"/>
                    <a:gd name="T41" fmla="*/ 133 h 162"/>
                    <a:gd name="T42" fmla="*/ 0 w 315"/>
                    <a:gd name="T43" fmla="*/ 128 h 162"/>
                    <a:gd name="T44" fmla="*/ 0 w 315"/>
                    <a:gd name="T45" fmla="*/ 133 h 162"/>
                    <a:gd name="T46" fmla="*/ 33 w 315"/>
                    <a:gd name="T47" fmla="*/ 150 h 162"/>
                    <a:gd name="T48" fmla="*/ 55 w 315"/>
                    <a:gd name="T49" fmla="*/ 161 h 162"/>
                    <a:gd name="T50" fmla="*/ 71 w 315"/>
                    <a:gd name="T51" fmla="*/ 161 h 162"/>
                    <a:gd name="T52" fmla="*/ 71 w 315"/>
                    <a:gd name="T53" fmla="*/ 161 h 162"/>
                    <a:gd name="T54" fmla="*/ 71 w 315"/>
                    <a:gd name="T55" fmla="*/ 161 h 162"/>
                    <a:gd name="T56" fmla="*/ 88 w 315"/>
                    <a:gd name="T57" fmla="*/ 150 h 162"/>
                    <a:gd name="T58" fmla="*/ 110 w 315"/>
                    <a:gd name="T59" fmla="*/ 133 h 162"/>
                    <a:gd name="T60" fmla="*/ 126 w 315"/>
                    <a:gd name="T61" fmla="*/ 128 h 162"/>
                    <a:gd name="T62" fmla="*/ 143 w 315"/>
                    <a:gd name="T63" fmla="*/ 117 h 162"/>
                    <a:gd name="T64" fmla="*/ 160 w 315"/>
                    <a:gd name="T65" fmla="*/ 117 h 162"/>
                    <a:gd name="T66" fmla="*/ 137 w 315"/>
                    <a:gd name="T67" fmla="*/ 122 h 162"/>
                    <a:gd name="T68" fmla="*/ 171 w 315"/>
                    <a:gd name="T69" fmla="*/ 117 h 162"/>
                    <a:gd name="T70" fmla="*/ 154 w 315"/>
                    <a:gd name="T71" fmla="*/ 133 h 162"/>
                    <a:gd name="T72" fmla="*/ 171 w 315"/>
                    <a:gd name="T73" fmla="*/ 122 h 162"/>
                    <a:gd name="T74" fmla="*/ 193 w 315"/>
                    <a:gd name="T75" fmla="*/ 117 h 162"/>
                    <a:gd name="T76" fmla="*/ 215 w 315"/>
                    <a:gd name="T77" fmla="*/ 94 h 162"/>
                    <a:gd name="T78" fmla="*/ 193 w 315"/>
                    <a:gd name="T79" fmla="*/ 122 h 162"/>
                    <a:gd name="T80" fmla="*/ 220 w 315"/>
                    <a:gd name="T81" fmla="*/ 111 h 162"/>
                    <a:gd name="T82" fmla="*/ 231 w 315"/>
                    <a:gd name="T83" fmla="*/ 94 h 162"/>
                    <a:gd name="T84" fmla="*/ 231 w 315"/>
                    <a:gd name="T85" fmla="*/ 106 h 162"/>
                    <a:gd name="T86" fmla="*/ 226 w 315"/>
                    <a:gd name="T87" fmla="*/ 117 h 162"/>
                    <a:gd name="T88" fmla="*/ 220 w 315"/>
                    <a:gd name="T89" fmla="*/ 133 h 162"/>
                    <a:gd name="T90" fmla="*/ 209 w 315"/>
                    <a:gd name="T91" fmla="*/ 139 h 162"/>
                    <a:gd name="T92" fmla="*/ 220 w 315"/>
                    <a:gd name="T93" fmla="*/ 139 h 162"/>
                    <a:gd name="T94" fmla="*/ 226 w 315"/>
                    <a:gd name="T95" fmla="*/ 133 h 162"/>
                    <a:gd name="T96" fmla="*/ 231 w 315"/>
                    <a:gd name="T97" fmla="*/ 117 h 162"/>
                    <a:gd name="T98" fmla="*/ 242 w 315"/>
                    <a:gd name="T99" fmla="*/ 111 h 162"/>
                    <a:gd name="T100" fmla="*/ 242 w 315"/>
                    <a:gd name="T101" fmla="*/ 111 h 162"/>
                    <a:gd name="T102" fmla="*/ 242 w 315"/>
                    <a:gd name="T103" fmla="*/ 106 h 162"/>
                    <a:gd name="T104" fmla="*/ 253 w 315"/>
                    <a:gd name="T105" fmla="*/ 100 h 162"/>
                    <a:gd name="T106" fmla="*/ 264 w 315"/>
                    <a:gd name="T107" fmla="*/ 94 h 162"/>
                    <a:gd name="T108" fmla="*/ 286 w 315"/>
                    <a:gd name="T109" fmla="*/ 72 h 162"/>
                    <a:gd name="T110" fmla="*/ 297 w 315"/>
                    <a:gd name="T111" fmla="*/ 50 h 162"/>
                    <a:gd name="T112" fmla="*/ 297 w 315"/>
                    <a:gd name="T113" fmla="*/ 50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15" h="162">
                      <a:moveTo>
                        <a:pt x="297" y="50"/>
                      </a:moveTo>
                      <a:lnTo>
                        <a:pt x="314" y="50"/>
                      </a:lnTo>
                      <a:lnTo>
                        <a:pt x="297" y="39"/>
                      </a:lnTo>
                      <a:lnTo>
                        <a:pt x="286" y="34"/>
                      </a:lnTo>
                      <a:lnTo>
                        <a:pt x="264" y="34"/>
                      </a:lnTo>
                      <a:lnTo>
                        <a:pt x="242" y="28"/>
                      </a:lnTo>
                      <a:lnTo>
                        <a:pt x="242" y="11"/>
                      </a:lnTo>
                      <a:lnTo>
                        <a:pt x="220" y="22"/>
                      </a:lnTo>
                      <a:lnTo>
                        <a:pt x="198" y="6"/>
                      </a:lnTo>
                      <a:lnTo>
                        <a:pt x="171" y="0"/>
                      </a:lnTo>
                      <a:lnTo>
                        <a:pt x="115" y="6"/>
                      </a:lnTo>
                      <a:lnTo>
                        <a:pt x="88" y="45"/>
                      </a:lnTo>
                      <a:lnTo>
                        <a:pt x="66" y="78"/>
                      </a:lnTo>
                      <a:lnTo>
                        <a:pt x="22" y="94"/>
                      </a:lnTo>
                      <a:lnTo>
                        <a:pt x="38" y="106"/>
                      </a:lnTo>
                      <a:lnTo>
                        <a:pt x="27" y="106"/>
                      </a:lnTo>
                      <a:lnTo>
                        <a:pt x="11" y="100"/>
                      </a:lnTo>
                      <a:lnTo>
                        <a:pt x="22" y="117"/>
                      </a:lnTo>
                      <a:lnTo>
                        <a:pt x="16" y="117"/>
                      </a:lnTo>
                      <a:lnTo>
                        <a:pt x="11" y="128"/>
                      </a:lnTo>
                      <a:lnTo>
                        <a:pt x="11" y="133"/>
                      </a:lnTo>
                      <a:lnTo>
                        <a:pt x="0" y="128"/>
                      </a:lnTo>
                      <a:lnTo>
                        <a:pt x="0" y="133"/>
                      </a:lnTo>
                      <a:lnTo>
                        <a:pt x="33" y="150"/>
                      </a:lnTo>
                      <a:lnTo>
                        <a:pt x="55" y="161"/>
                      </a:lnTo>
                      <a:lnTo>
                        <a:pt x="71" y="161"/>
                      </a:lnTo>
                      <a:lnTo>
                        <a:pt x="88" y="150"/>
                      </a:lnTo>
                      <a:lnTo>
                        <a:pt x="110" y="133"/>
                      </a:lnTo>
                      <a:lnTo>
                        <a:pt x="126" y="128"/>
                      </a:lnTo>
                      <a:lnTo>
                        <a:pt x="143" y="117"/>
                      </a:lnTo>
                      <a:lnTo>
                        <a:pt x="160" y="117"/>
                      </a:lnTo>
                      <a:lnTo>
                        <a:pt x="137" y="122"/>
                      </a:lnTo>
                      <a:lnTo>
                        <a:pt x="171" y="117"/>
                      </a:lnTo>
                      <a:lnTo>
                        <a:pt x="154" y="133"/>
                      </a:lnTo>
                      <a:lnTo>
                        <a:pt x="171" y="122"/>
                      </a:lnTo>
                      <a:lnTo>
                        <a:pt x="193" y="117"/>
                      </a:lnTo>
                      <a:lnTo>
                        <a:pt x="215" y="94"/>
                      </a:lnTo>
                      <a:lnTo>
                        <a:pt x="193" y="122"/>
                      </a:lnTo>
                      <a:lnTo>
                        <a:pt x="220" y="111"/>
                      </a:lnTo>
                      <a:lnTo>
                        <a:pt x="231" y="94"/>
                      </a:lnTo>
                      <a:lnTo>
                        <a:pt x="231" y="106"/>
                      </a:lnTo>
                      <a:lnTo>
                        <a:pt x="226" y="117"/>
                      </a:lnTo>
                      <a:lnTo>
                        <a:pt x="220" y="133"/>
                      </a:lnTo>
                      <a:lnTo>
                        <a:pt x="209" y="139"/>
                      </a:lnTo>
                      <a:lnTo>
                        <a:pt x="220" y="139"/>
                      </a:lnTo>
                      <a:lnTo>
                        <a:pt x="226" y="133"/>
                      </a:lnTo>
                      <a:lnTo>
                        <a:pt x="231" y="117"/>
                      </a:lnTo>
                      <a:lnTo>
                        <a:pt x="242" y="111"/>
                      </a:lnTo>
                      <a:lnTo>
                        <a:pt x="242" y="106"/>
                      </a:lnTo>
                      <a:lnTo>
                        <a:pt x="253" y="100"/>
                      </a:lnTo>
                      <a:lnTo>
                        <a:pt x="264" y="94"/>
                      </a:lnTo>
                      <a:lnTo>
                        <a:pt x="286" y="72"/>
                      </a:lnTo>
                      <a:lnTo>
                        <a:pt x="297" y="50"/>
                      </a:lnTo>
                      <a:close/>
                    </a:path>
                  </a:pathLst>
                </a:custGeom>
                <a:noFill/>
                <a:ln w="3175" cap="flat" cmpd="sng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99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9" name="未知"/>
                <p:cNvSpPr>
                  <a:spLocks/>
                </p:cNvSpPr>
                <p:nvPr/>
              </p:nvSpPr>
              <p:spPr bwMode="auto">
                <a:xfrm>
                  <a:off x="0" y="150"/>
                  <a:ext cx="249" cy="317"/>
                </a:xfrm>
                <a:custGeom>
                  <a:avLst/>
                  <a:gdLst>
                    <a:gd name="T0" fmla="*/ 187 w 249"/>
                    <a:gd name="T1" fmla="*/ 310 h 317"/>
                    <a:gd name="T2" fmla="*/ 187 w 249"/>
                    <a:gd name="T3" fmla="*/ 299 h 317"/>
                    <a:gd name="T4" fmla="*/ 198 w 249"/>
                    <a:gd name="T5" fmla="*/ 293 h 317"/>
                    <a:gd name="T6" fmla="*/ 204 w 249"/>
                    <a:gd name="T7" fmla="*/ 282 h 317"/>
                    <a:gd name="T8" fmla="*/ 209 w 249"/>
                    <a:gd name="T9" fmla="*/ 277 h 317"/>
                    <a:gd name="T10" fmla="*/ 220 w 249"/>
                    <a:gd name="T11" fmla="*/ 288 h 317"/>
                    <a:gd name="T12" fmla="*/ 226 w 249"/>
                    <a:gd name="T13" fmla="*/ 293 h 317"/>
                    <a:gd name="T14" fmla="*/ 237 w 249"/>
                    <a:gd name="T15" fmla="*/ 299 h 317"/>
                    <a:gd name="T16" fmla="*/ 248 w 249"/>
                    <a:gd name="T17" fmla="*/ 299 h 317"/>
                    <a:gd name="T18" fmla="*/ 226 w 249"/>
                    <a:gd name="T19" fmla="*/ 260 h 317"/>
                    <a:gd name="T20" fmla="*/ 204 w 249"/>
                    <a:gd name="T21" fmla="*/ 255 h 317"/>
                    <a:gd name="T22" fmla="*/ 182 w 249"/>
                    <a:gd name="T23" fmla="*/ 227 h 317"/>
                    <a:gd name="T24" fmla="*/ 138 w 249"/>
                    <a:gd name="T25" fmla="*/ 177 h 317"/>
                    <a:gd name="T26" fmla="*/ 105 w 249"/>
                    <a:gd name="T27" fmla="*/ 166 h 317"/>
                    <a:gd name="T28" fmla="*/ 116 w 249"/>
                    <a:gd name="T29" fmla="*/ 188 h 317"/>
                    <a:gd name="T30" fmla="*/ 121 w 249"/>
                    <a:gd name="T31" fmla="*/ 232 h 317"/>
                    <a:gd name="T32" fmla="*/ 116 w 249"/>
                    <a:gd name="T33" fmla="*/ 188 h 317"/>
                    <a:gd name="T34" fmla="*/ 110 w 249"/>
                    <a:gd name="T35" fmla="*/ 221 h 317"/>
                    <a:gd name="T36" fmla="*/ 94 w 249"/>
                    <a:gd name="T37" fmla="*/ 166 h 317"/>
                    <a:gd name="T38" fmla="*/ 88 w 249"/>
                    <a:gd name="T39" fmla="*/ 194 h 317"/>
                    <a:gd name="T40" fmla="*/ 94 w 249"/>
                    <a:gd name="T41" fmla="*/ 166 h 317"/>
                    <a:gd name="T42" fmla="*/ 105 w 249"/>
                    <a:gd name="T43" fmla="*/ 166 h 317"/>
                    <a:gd name="T44" fmla="*/ 99 w 249"/>
                    <a:gd name="T45" fmla="*/ 133 h 317"/>
                    <a:gd name="T46" fmla="*/ 88 w 249"/>
                    <a:gd name="T47" fmla="*/ 94 h 317"/>
                    <a:gd name="T48" fmla="*/ 99 w 249"/>
                    <a:gd name="T49" fmla="*/ 72 h 317"/>
                    <a:gd name="T50" fmla="*/ 105 w 249"/>
                    <a:gd name="T51" fmla="*/ 61 h 317"/>
                    <a:gd name="T52" fmla="*/ 132 w 249"/>
                    <a:gd name="T53" fmla="*/ 33 h 317"/>
                    <a:gd name="T54" fmla="*/ 138 w 249"/>
                    <a:gd name="T55" fmla="*/ 11 h 317"/>
                    <a:gd name="T56" fmla="*/ 116 w 249"/>
                    <a:gd name="T57" fmla="*/ 5 h 317"/>
                    <a:gd name="T58" fmla="*/ 110 w 249"/>
                    <a:gd name="T59" fmla="*/ 11 h 317"/>
                    <a:gd name="T60" fmla="*/ 94 w 249"/>
                    <a:gd name="T61" fmla="*/ 39 h 317"/>
                    <a:gd name="T62" fmla="*/ 17 w 249"/>
                    <a:gd name="T63" fmla="*/ 100 h 317"/>
                    <a:gd name="T64" fmla="*/ 0 w 249"/>
                    <a:gd name="T65" fmla="*/ 133 h 317"/>
                    <a:gd name="T66" fmla="*/ 6 w 249"/>
                    <a:gd name="T67" fmla="*/ 166 h 317"/>
                    <a:gd name="T68" fmla="*/ 6 w 249"/>
                    <a:gd name="T69" fmla="*/ 133 h 317"/>
                    <a:gd name="T70" fmla="*/ 6 w 249"/>
                    <a:gd name="T71" fmla="*/ 138 h 317"/>
                    <a:gd name="T72" fmla="*/ 17 w 249"/>
                    <a:gd name="T73" fmla="*/ 172 h 317"/>
                    <a:gd name="T74" fmla="*/ 28 w 249"/>
                    <a:gd name="T75" fmla="*/ 177 h 317"/>
                    <a:gd name="T76" fmla="*/ 28 w 249"/>
                    <a:gd name="T77" fmla="*/ 166 h 317"/>
                    <a:gd name="T78" fmla="*/ 44 w 249"/>
                    <a:gd name="T79" fmla="*/ 232 h 317"/>
                    <a:gd name="T80" fmla="*/ 83 w 249"/>
                    <a:gd name="T81" fmla="*/ 260 h 317"/>
                    <a:gd name="T82" fmla="*/ 66 w 249"/>
                    <a:gd name="T83" fmla="*/ 238 h 317"/>
                    <a:gd name="T84" fmla="*/ 127 w 249"/>
                    <a:gd name="T85" fmla="*/ 277 h 317"/>
                    <a:gd name="T86" fmla="*/ 143 w 249"/>
                    <a:gd name="T87" fmla="*/ 282 h 317"/>
                    <a:gd name="T88" fmla="*/ 182 w 249"/>
                    <a:gd name="T89" fmla="*/ 316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249" h="317">
                      <a:moveTo>
                        <a:pt x="182" y="316"/>
                      </a:moveTo>
                      <a:lnTo>
                        <a:pt x="187" y="310"/>
                      </a:lnTo>
                      <a:lnTo>
                        <a:pt x="182" y="304"/>
                      </a:lnTo>
                      <a:lnTo>
                        <a:pt x="187" y="299"/>
                      </a:lnTo>
                      <a:lnTo>
                        <a:pt x="193" y="299"/>
                      </a:lnTo>
                      <a:lnTo>
                        <a:pt x="198" y="293"/>
                      </a:lnTo>
                      <a:lnTo>
                        <a:pt x="198" y="288"/>
                      </a:lnTo>
                      <a:lnTo>
                        <a:pt x="204" y="282"/>
                      </a:lnTo>
                      <a:lnTo>
                        <a:pt x="204" y="277"/>
                      </a:lnTo>
                      <a:lnTo>
                        <a:pt x="209" y="277"/>
                      </a:lnTo>
                      <a:lnTo>
                        <a:pt x="215" y="282"/>
                      </a:lnTo>
                      <a:lnTo>
                        <a:pt x="220" y="288"/>
                      </a:lnTo>
                      <a:lnTo>
                        <a:pt x="226" y="288"/>
                      </a:lnTo>
                      <a:lnTo>
                        <a:pt x="226" y="293"/>
                      </a:lnTo>
                      <a:lnTo>
                        <a:pt x="232" y="293"/>
                      </a:lnTo>
                      <a:lnTo>
                        <a:pt x="237" y="299"/>
                      </a:lnTo>
                      <a:lnTo>
                        <a:pt x="248" y="299"/>
                      </a:lnTo>
                      <a:lnTo>
                        <a:pt x="220" y="277"/>
                      </a:lnTo>
                      <a:lnTo>
                        <a:pt x="226" y="260"/>
                      </a:lnTo>
                      <a:lnTo>
                        <a:pt x="215" y="255"/>
                      </a:lnTo>
                      <a:lnTo>
                        <a:pt x="204" y="255"/>
                      </a:lnTo>
                      <a:lnTo>
                        <a:pt x="187" y="244"/>
                      </a:lnTo>
                      <a:lnTo>
                        <a:pt x="182" y="227"/>
                      </a:lnTo>
                      <a:lnTo>
                        <a:pt x="171" y="210"/>
                      </a:lnTo>
                      <a:lnTo>
                        <a:pt x="138" y="177"/>
                      </a:lnTo>
                      <a:lnTo>
                        <a:pt x="105" y="144"/>
                      </a:lnTo>
                      <a:lnTo>
                        <a:pt x="105" y="166"/>
                      </a:lnTo>
                      <a:lnTo>
                        <a:pt x="116" y="172"/>
                      </a:lnTo>
                      <a:lnTo>
                        <a:pt x="116" y="188"/>
                      </a:lnTo>
                      <a:lnTo>
                        <a:pt x="121" y="188"/>
                      </a:lnTo>
                      <a:lnTo>
                        <a:pt x="121" y="232"/>
                      </a:lnTo>
                      <a:lnTo>
                        <a:pt x="116" y="227"/>
                      </a:lnTo>
                      <a:lnTo>
                        <a:pt x="116" y="188"/>
                      </a:lnTo>
                      <a:lnTo>
                        <a:pt x="116" y="172"/>
                      </a:lnTo>
                      <a:lnTo>
                        <a:pt x="110" y="221"/>
                      </a:lnTo>
                      <a:lnTo>
                        <a:pt x="94" y="155"/>
                      </a:lnTo>
                      <a:lnTo>
                        <a:pt x="94" y="166"/>
                      </a:lnTo>
                      <a:lnTo>
                        <a:pt x="105" y="210"/>
                      </a:lnTo>
                      <a:lnTo>
                        <a:pt x="88" y="194"/>
                      </a:lnTo>
                      <a:lnTo>
                        <a:pt x="83" y="149"/>
                      </a:lnTo>
                      <a:lnTo>
                        <a:pt x="94" y="166"/>
                      </a:lnTo>
                      <a:lnTo>
                        <a:pt x="94" y="155"/>
                      </a:lnTo>
                      <a:lnTo>
                        <a:pt x="105" y="166"/>
                      </a:lnTo>
                      <a:lnTo>
                        <a:pt x="105" y="144"/>
                      </a:lnTo>
                      <a:lnTo>
                        <a:pt x="99" y="133"/>
                      </a:lnTo>
                      <a:lnTo>
                        <a:pt x="94" y="122"/>
                      </a:lnTo>
                      <a:lnTo>
                        <a:pt x="88" y="94"/>
                      </a:lnTo>
                      <a:lnTo>
                        <a:pt x="94" y="77"/>
                      </a:lnTo>
                      <a:lnTo>
                        <a:pt x="99" y="72"/>
                      </a:lnTo>
                      <a:lnTo>
                        <a:pt x="105" y="66"/>
                      </a:lnTo>
                      <a:lnTo>
                        <a:pt x="105" y="61"/>
                      </a:lnTo>
                      <a:lnTo>
                        <a:pt x="121" y="50"/>
                      </a:lnTo>
                      <a:lnTo>
                        <a:pt x="132" y="33"/>
                      </a:lnTo>
                      <a:lnTo>
                        <a:pt x="143" y="11"/>
                      </a:lnTo>
                      <a:lnTo>
                        <a:pt x="138" y="11"/>
                      </a:lnTo>
                      <a:lnTo>
                        <a:pt x="127" y="11"/>
                      </a:lnTo>
                      <a:lnTo>
                        <a:pt x="116" y="5"/>
                      </a:lnTo>
                      <a:lnTo>
                        <a:pt x="105" y="0"/>
                      </a:lnTo>
                      <a:lnTo>
                        <a:pt x="110" y="11"/>
                      </a:lnTo>
                      <a:lnTo>
                        <a:pt x="105" y="11"/>
                      </a:lnTo>
                      <a:lnTo>
                        <a:pt x="94" y="39"/>
                      </a:lnTo>
                      <a:lnTo>
                        <a:pt x="55" y="72"/>
                      </a:lnTo>
                      <a:lnTo>
                        <a:pt x="17" y="100"/>
                      </a:lnTo>
                      <a:lnTo>
                        <a:pt x="6" y="116"/>
                      </a:lnTo>
                      <a:lnTo>
                        <a:pt x="0" y="133"/>
                      </a:lnTo>
                      <a:lnTo>
                        <a:pt x="0" y="144"/>
                      </a:lnTo>
                      <a:lnTo>
                        <a:pt x="6" y="166"/>
                      </a:lnTo>
                      <a:lnTo>
                        <a:pt x="0" y="149"/>
                      </a:lnTo>
                      <a:lnTo>
                        <a:pt x="6" y="133"/>
                      </a:lnTo>
                      <a:lnTo>
                        <a:pt x="17" y="116"/>
                      </a:lnTo>
                      <a:lnTo>
                        <a:pt x="6" y="138"/>
                      </a:lnTo>
                      <a:lnTo>
                        <a:pt x="6" y="160"/>
                      </a:lnTo>
                      <a:lnTo>
                        <a:pt x="17" y="172"/>
                      </a:lnTo>
                      <a:lnTo>
                        <a:pt x="22" y="155"/>
                      </a:lnTo>
                      <a:lnTo>
                        <a:pt x="28" y="177"/>
                      </a:lnTo>
                      <a:lnTo>
                        <a:pt x="28" y="160"/>
                      </a:lnTo>
                      <a:lnTo>
                        <a:pt x="28" y="166"/>
                      </a:lnTo>
                      <a:lnTo>
                        <a:pt x="33" y="199"/>
                      </a:lnTo>
                      <a:lnTo>
                        <a:pt x="44" y="232"/>
                      </a:lnTo>
                      <a:lnTo>
                        <a:pt x="61" y="249"/>
                      </a:lnTo>
                      <a:lnTo>
                        <a:pt x="83" y="260"/>
                      </a:lnTo>
                      <a:lnTo>
                        <a:pt x="77" y="255"/>
                      </a:lnTo>
                      <a:lnTo>
                        <a:pt x="66" y="238"/>
                      </a:lnTo>
                      <a:lnTo>
                        <a:pt x="99" y="255"/>
                      </a:lnTo>
                      <a:lnTo>
                        <a:pt x="127" y="277"/>
                      </a:lnTo>
                      <a:lnTo>
                        <a:pt x="143" y="299"/>
                      </a:lnTo>
                      <a:lnTo>
                        <a:pt x="143" y="282"/>
                      </a:lnTo>
                      <a:lnTo>
                        <a:pt x="165" y="310"/>
                      </a:lnTo>
                      <a:lnTo>
                        <a:pt x="182" y="316"/>
                      </a:lnTo>
                      <a:close/>
                    </a:path>
                  </a:pathLst>
                </a:custGeom>
                <a:noFill/>
                <a:ln w="3175" cap="flat" cmpd="sng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99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0" name="未知"/>
                <p:cNvSpPr>
                  <a:spLocks/>
                </p:cNvSpPr>
                <p:nvPr/>
              </p:nvSpPr>
              <p:spPr bwMode="auto">
                <a:xfrm>
                  <a:off x="248" y="283"/>
                  <a:ext cx="155" cy="189"/>
                </a:xfrm>
                <a:custGeom>
                  <a:avLst/>
                  <a:gdLst>
                    <a:gd name="T0" fmla="*/ 121 w 155"/>
                    <a:gd name="T1" fmla="*/ 0 h 189"/>
                    <a:gd name="T2" fmla="*/ 132 w 155"/>
                    <a:gd name="T3" fmla="*/ 33 h 189"/>
                    <a:gd name="T4" fmla="*/ 127 w 155"/>
                    <a:gd name="T5" fmla="*/ 33 h 189"/>
                    <a:gd name="T6" fmla="*/ 121 w 155"/>
                    <a:gd name="T7" fmla="*/ 50 h 189"/>
                    <a:gd name="T8" fmla="*/ 110 w 155"/>
                    <a:gd name="T9" fmla="*/ 55 h 189"/>
                    <a:gd name="T10" fmla="*/ 116 w 155"/>
                    <a:gd name="T11" fmla="*/ 105 h 189"/>
                    <a:gd name="T12" fmla="*/ 132 w 155"/>
                    <a:gd name="T13" fmla="*/ 99 h 189"/>
                    <a:gd name="T14" fmla="*/ 121 w 155"/>
                    <a:gd name="T15" fmla="*/ 50 h 189"/>
                    <a:gd name="T16" fmla="*/ 127 w 155"/>
                    <a:gd name="T17" fmla="*/ 33 h 189"/>
                    <a:gd name="T18" fmla="*/ 132 w 155"/>
                    <a:gd name="T19" fmla="*/ 83 h 189"/>
                    <a:gd name="T20" fmla="*/ 149 w 155"/>
                    <a:gd name="T21" fmla="*/ 22 h 189"/>
                    <a:gd name="T22" fmla="*/ 154 w 155"/>
                    <a:gd name="T23" fmla="*/ 33 h 189"/>
                    <a:gd name="T24" fmla="*/ 138 w 155"/>
                    <a:gd name="T25" fmla="*/ 94 h 189"/>
                    <a:gd name="T26" fmla="*/ 132 w 155"/>
                    <a:gd name="T27" fmla="*/ 111 h 189"/>
                    <a:gd name="T28" fmla="*/ 132 w 155"/>
                    <a:gd name="T29" fmla="*/ 122 h 189"/>
                    <a:gd name="T30" fmla="*/ 138 w 155"/>
                    <a:gd name="T31" fmla="*/ 144 h 189"/>
                    <a:gd name="T32" fmla="*/ 132 w 155"/>
                    <a:gd name="T33" fmla="*/ 166 h 189"/>
                    <a:gd name="T34" fmla="*/ 121 w 155"/>
                    <a:gd name="T35" fmla="*/ 166 h 189"/>
                    <a:gd name="T36" fmla="*/ 88 w 155"/>
                    <a:gd name="T37" fmla="*/ 188 h 189"/>
                    <a:gd name="T38" fmla="*/ 39 w 155"/>
                    <a:gd name="T39" fmla="*/ 171 h 189"/>
                    <a:gd name="T40" fmla="*/ 44 w 155"/>
                    <a:gd name="T41" fmla="*/ 155 h 189"/>
                    <a:gd name="T42" fmla="*/ 39 w 155"/>
                    <a:gd name="T43" fmla="*/ 144 h 189"/>
                    <a:gd name="T44" fmla="*/ 22 w 155"/>
                    <a:gd name="T45" fmla="*/ 155 h 189"/>
                    <a:gd name="T46" fmla="*/ 0 w 155"/>
                    <a:gd name="T47" fmla="*/ 166 h 189"/>
                    <a:gd name="T48" fmla="*/ 0 w 155"/>
                    <a:gd name="T49" fmla="*/ 166 h 189"/>
                    <a:gd name="T50" fmla="*/ 6 w 155"/>
                    <a:gd name="T51" fmla="*/ 160 h 189"/>
                    <a:gd name="T52" fmla="*/ 22 w 155"/>
                    <a:gd name="T53" fmla="*/ 149 h 189"/>
                    <a:gd name="T54" fmla="*/ 22 w 155"/>
                    <a:gd name="T55" fmla="*/ 144 h 189"/>
                    <a:gd name="T56" fmla="*/ 22 w 155"/>
                    <a:gd name="T57" fmla="*/ 127 h 189"/>
                    <a:gd name="T58" fmla="*/ 28 w 155"/>
                    <a:gd name="T59" fmla="*/ 122 h 189"/>
                    <a:gd name="T60" fmla="*/ 33 w 155"/>
                    <a:gd name="T61" fmla="*/ 116 h 189"/>
                    <a:gd name="T62" fmla="*/ 50 w 155"/>
                    <a:gd name="T63" fmla="*/ 88 h 189"/>
                    <a:gd name="T64" fmla="*/ 66 w 155"/>
                    <a:gd name="T65" fmla="*/ 50 h 189"/>
                    <a:gd name="T66" fmla="*/ 83 w 155"/>
                    <a:gd name="T67" fmla="*/ 33 h 189"/>
                    <a:gd name="T68" fmla="*/ 94 w 155"/>
                    <a:gd name="T69" fmla="*/ 16 h 189"/>
                    <a:gd name="T70" fmla="*/ 121 w 155"/>
                    <a:gd name="T71" fmla="*/ 0 h 189"/>
                    <a:gd name="T72" fmla="*/ 121 w 155"/>
                    <a:gd name="T73" fmla="*/ 0 h 1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55" h="189">
                      <a:moveTo>
                        <a:pt x="121" y="0"/>
                      </a:moveTo>
                      <a:lnTo>
                        <a:pt x="132" y="33"/>
                      </a:lnTo>
                      <a:lnTo>
                        <a:pt x="127" y="33"/>
                      </a:lnTo>
                      <a:lnTo>
                        <a:pt x="121" y="50"/>
                      </a:lnTo>
                      <a:lnTo>
                        <a:pt x="110" y="55"/>
                      </a:lnTo>
                      <a:lnTo>
                        <a:pt x="116" y="105"/>
                      </a:lnTo>
                      <a:lnTo>
                        <a:pt x="132" y="99"/>
                      </a:lnTo>
                      <a:lnTo>
                        <a:pt x="121" y="50"/>
                      </a:lnTo>
                      <a:lnTo>
                        <a:pt x="127" y="33"/>
                      </a:lnTo>
                      <a:lnTo>
                        <a:pt x="132" y="83"/>
                      </a:lnTo>
                      <a:lnTo>
                        <a:pt x="149" y="22"/>
                      </a:lnTo>
                      <a:lnTo>
                        <a:pt x="154" y="33"/>
                      </a:lnTo>
                      <a:lnTo>
                        <a:pt x="138" y="94"/>
                      </a:lnTo>
                      <a:lnTo>
                        <a:pt x="132" y="111"/>
                      </a:lnTo>
                      <a:lnTo>
                        <a:pt x="132" y="122"/>
                      </a:lnTo>
                      <a:lnTo>
                        <a:pt x="138" y="144"/>
                      </a:lnTo>
                      <a:lnTo>
                        <a:pt x="132" y="166"/>
                      </a:lnTo>
                      <a:lnTo>
                        <a:pt x="121" y="166"/>
                      </a:lnTo>
                      <a:lnTo>
                        <a:pt x="88" y="188"/>
                      </a:lnTo>
                      <a:lnTo>
                        <a:pt x="39" y="171"/>
                      </a:lnTo>
                      <a:lnTo>
                        <a:pt x="44" y="155"/>
                      </a:lnTo>
                      <a:lnTo>
                        <a:pt x="39" y="144"/>
                      </a:lnTo>
                      <a:lnTo>
                        <a:pt x="22" y="155"/>
                      </a:lnTo>
                      <a:lnTo>
                        <a:pt x="0" y="166"/>
                      </a:lnTo>
                      <a:lnTo>
                        <a:pt x="6" y="160"/>
                      </a:lnTo>
                      <a:lnTo>
                        <a:pt x="22" y="149"/>
                      </a:lnTo>
                      <a:lnTo>
                        <a:pt x="22" y="144"/>
                      </a:lnTo>
                      <a:lnTo>
                        <a:pt x="22" y="127"/>
                      </a:lnTo>
                      <a:lnTo>
                        <a:pt x="28" y="122"/>
                      </a:lnTo>
                      <a:lnTo>
                        <a:pt x="33" y="116"/>
                      </a:lnTo>
                      <a:lnTo>
                        <a:pt x="50" y="88"/>
                      </a:lnTo>
                      <a:lnTo>
                        <a:pt x="66" y="50"/>
                      </a:lnTo>
                      <a:lnTo>
                        <a:pt x="83" y="33"/>
                      </a:lnTo>
                      <a:lnTo>
                        <a:pt x="94" y="16"/>
                      </a:lnTo>
                      <a:lnTo>
                        <a:pt x="121" y="0"/>
                      </a:lnTo>
                      <a:close/>
                    </a:path>
                  </a:pathLst>
                </a:custGeom>
                <a:noFill/>
                <a:ln w="3175" cap="flat" cmpd="sng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990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19" name="未知"/>
              <p:cNvSpPr>
                <a:spLocks/>
              </p:cNvSpPr>
              <p:nvPr/>
            </p:nvSpPr>
            <p:spPr bwMode="auto">
              <a:xfrm>
                <a:off x="160" y="338"/>
                <a:ext cx="172" cy="56"/>
              </a:xfrm>
              <a:custGeom>
                <a:avLst/>
                <a:gdLst>
                  <a:gd name="T0" fmla="*/ 171 w 172"/>
                  <a:gd name="T1" fmla="*/ 0 h 56"/>
                  <a:gd name="T2" fmla="*/ 165 w 172"/>
                  <a:gd name="T3" fmla="*/ 0 h 56"/>
                  <a:gd name="T4" fmla="*/ 143 w 172"/>
                  <a:gd name="T5" fmla="*/ 0 h 56"/>
                  <a:gd name="T6" fmla="*/ 121 w 172"/>
                  <a:gd name="T7" fmla="*/ 0 h 56"/>
                  <a:gd name="T8" fmla="*/ 105 w 172"/>
                  <a:gd name="T9" fmla="*/ 5 h 56"/>
                  <a:gd name="T10" fmla="*/ 88 w 172"/>
                  <a:gd name="T11" fmla="*/ 11 h 56"/>
                  <a:gd name="T12" fmla="*/ 88 w 172"/>
                  <a:gd name="T13" fmla="*/ 11 h 56"/>
                  <a:gd name="T14" fmla="*/ 77 w 172"/>
                  <a:gd name="T15" fmla="*/ 11 h 56"/>
                  <a:gd name="T16" fmla="*/ 66 w 172"/>
                  <a:gd name="T17" fmla="*/ 5 h 56"/>
                  <a:gd name="T18" fmla="*/ 49 w 172"/>
                  <a:gd name="T19" fmla="*/ 0 h 56"/>
                  <a:gd name="T20" fmla="*/ 27 w 172"/>
                  <a:gd name="T21" fmla="*/ 0 h 56"/>
                  <a:gd name="T22" fmla="*/ 22 w 172"/>
                  <a:gd name="T23" fmla="*/ 0 h 56"/>
                  <a:gd name="T24" fmla="*/ 16 w 172"/>
                  <a:gd name="T25" fmla="*/ 0 h 56"/>
                  <a:gd name="T26" fmla="*/ 0 w 172"/>
                  <a:gd name="T27" fmla="*/ 0 h 56"/>
                  <a:gd name="T28" fmla="*/ 22 w 172"/>
                  <a:gd name="T29" fmla="*/ 22 h 56"/>
                  <a:gd name="T30" fmla="*/ 33 w 172"/>
                  <a:gd name="T31" fmla="*/ 33 h 56"/>
                  <a:gd name="T32" fmla="*/ 49 w 172"/>
                  <a:gd name="T33" fmla="*/ 49 h 56"/>
                  <a:gd name="T34" fmla="*/ 83 w 172"/>
                  <a:gd name="T35" fmla="*/ 55 h 56"/>
                  <a:gd name="T36" fmla="*/ 110 w 172"/>
                  <a:gd name="T37" fmla="*/ 55 h 56"/>
                  <a:gd name="T38" fmla="*/ 132 w 172"/>
                  <a:gd name="T39" fmla="*/ 44 h 56"/>
                  <a:gd name="T40" fmla="*/ 143 w 172"/>
                  <a:gd name="T41" fmla="*/ 27 h 56"/>
                  <a:gd name="T42" fmla="*/ 154 w 172"/>
                  <a:gd name="T43" fmla="*/ 16 h 56"/>
                  <a:gd name="T44" fmla="*/ 171 w 172"/>
                  <a:gd name="T45" fmla="*/ 0 h 56"/>
                  <a:gd name="T46" fmla="*/ 171 w 172"/>
                  <a:gd name="T47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2" h="56">
                    <a:moveTo>
                      <a:pt x="171" y="0"/>
                    </a:moveTo>
                    <a:lnTo>
                      <a:pt x="165" y="0"/>
                    </a:lnTo>
                    <a:lnTo>
                      <a:pt x="143" y="0"/>
                    </a:lnTo>
                    <a:lnTo>
                      <a:pt x="121" y="0"/>
                    </a:lnTo>
                    <a:lnTo>
                      <a:pt x="105" y="5"/>
                    </a:lnTo>
                    <a:lnTo>
                      <a:pt x="88" y="11"/>
                    </a:lnTo>
                    <a:lnTo>
                      <a:pt x="77" y="11"/>
                    </a:lnTo>
                    <a:lnTo>
                      <a:pt x="66" y="5"/>
                    </a:lnTo>
                    <a:lnTo>
                      <a:pt x="49" y="0"/>
                    </a:lnTo>
                    <a:lnTo>
                      <a:pt x="27" y="0"/>
                    </a:lnTo>
                    <a:lnTo>
                      <a:pt x="22" y="0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22" y="22"/>
                    </a:lnTo>
                    <a:lnTo>
                      <a:pt x="33" y="33"/>
                    </a:lnTo>
                    <a:lnTo>
                      <a:pt x="49" y="49"/>
                    </a:lnTo>
                    <a:lnTo>
                      <a:pt x="83" y="55"/>
                    </a:lnTo>
                    <a:lnTo>
                      <a:pt x="110" y="55"/>
                    </a:lnTo>
                    <a:lnTo>
                      <a:pt x="132" y="44"/>
                    </a:lnTo>
                    <a:lnTo>
                      <a:pt x="143" y="27"/>
                    </a:lnTo>
                    <a:lnTo>
                      <a:pt x="154" y="16"/>
                    </a:lnTo>
                    <a:lnTo>
                      <a:pt x="171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0" name="未知"/>
              <p:cNvSpPr>
                <a:spLocks/>
              </p:cNvSpPr>
              <p:nvPr/>
            </p:nvSpPr>
            <p:spPr bwMode="auto">
              <a:xfrm>
                <a:off x="232" y="576"/>
                <a:ext cx="83" cy="139"/>
              </a:xfrm>
              <a:custGeom>
                <a:avLst/>
                <a:gdLst>
                  <a:gd name="T0" fmla="*/ 0 w 83"/>
                  <a:gd name="T1" fmla="*/ 138 h 139"/>
                  <a:gd name="T2" fmla="*/ 38 w 83"/>
                  <a:gd name="T3" fmla="*/ 127 h 139"/>
                  <a:gd name="T4" fmla="*/ 82 w 83"/>
                  <a:gd name="T5" fmla="*/ 116 h 139"/>
                  <a:gd name="T6" fmla="*/ 82 w 83"/>
                  <a:gd name="T7" fmla="*/ 105 h 139"/>
                  <a:gd name="T8" fmla="*/ 66 w 83"/>
                  <a:gd name="T9" fmla="*/ 61 h 139"/>
                  <a:gd name="T10" fmla="*/ 49 w 83"/>
                  <a:gd name="T11" fmla="*/ 33 h 139"/>
                  <a:gd name="T12" fmla="*/ 44 w 83"/>
                  <a:gd name="T13" fmla="*/ 22 h 139"/>
                  <a:gd name="T14" fmla="*/ 38 w 83"/>
                  <a:gd name="T15" fmla="*/ 16 h 139"/>
                  <a:gd name="T16" fmla="*/ 33 w 83"/>
                  <a:gd name="T17" fmla="*/ 5 h 139"/>
                  <a:gd name="T18" fmla="*/ 11 w 83"/>
                  <a:gd name="T19" fmla="*/ 0 h 139"/>
                  <a:gd name="T20" fmla="*/ 16 w 83"/>
                  <a:gd name="T21" fmla="*/ 22 h 139"/>
                  <a:gd name="T22" fmla="*/ 16 w 83"/>
                  <a:gd name="T23" fmla="*/ 50 h 139"/>
                  <a:gd name="T24" fmla="*/ 5 w 83"/>
                  <a:gd name="T25" fmla="*/ 99 h 139"/>
                  <a:gd name="T26" fmla="*/ 0 w 83"/>
                  <a:gd name="T27" fmla="*/ 138 h 139"/>
                  <a:gd name="T28" fmla="*/ 0 w 83"/>
                  <a:gd name="T29" fmla="*/ 138 h 139"/>
                  <a:gd name="T30" fmla="*/ 0 w 83"/>
                  <a:gd name="T31" fmla="*/ 138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3" h="139">
                    <a:moveTo>
                      <a:pt x="0" y="138"/>
                    </a:moveTo>
                    <a:lnTo>
                      <a:pt x="38" y="127"/>
                    </a:lnTo>
                    <a:lnTo>
                      <a:pt x="82" y="116"/>
                    </a:lnTo>
                    <a:lnTo>
                      <a:pt x="82" y="105"/>
                    </a:lnTo>
                    <a:lnTo>
                      <a:pt x="66" y="61"/>
                    </a:lnTo>
                    <a:lnTo>
                      <a:pt x="49" y="33"/>
                    </a:lnTo>
                    <a:lnTo>
                      <a:pt x="44" y="22"/>
                    </a:lnTo>
                    <a:lnTo>
                      <a:pt x="38" y="16"/>
                    </a:lnTo>
                    <a:lnTo>
                      <a:pt x="33" y="5"/>
                    </a:lnTo>
                    <a:lnTo>
                      <a:pt x="11" y="0"/>
                    </a:lnTo>
                    <a:lnTo>
                      <a:pt x="16" y="22"/>
                    </a:lnTo>
                    <a:lnTo>
                      <a:pt x="16" y="50"/>
                    </a:lnTo>
                    <a:lnTo>
                      <a:pt x="5" y="99"/>
                    </a:lnTo>
                    <a:lnTo>
                      <a:pt x="0" y="138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1" name="未知"/>
              <p:cNvSpPr>
                <a:spLocks/>
              </p:cNvSpPr>
              <p:nvPr/>
            </p:nvSpPr>
            <p:spPr bwMode="auto">
              <a:xfrm>
                <a:off x="154" y="587"/>
                <a:ext cx="95" cy="123"/>
              </a:xfrm>
              <a:custGeom>
                <a:avLst/>
                <a:gdLst>
                  <a:gd name="T0" fmla="*/ 72 w 95"/>
                  <a:gd name="T1" fmla="*/ 122 h 123"/>
                  <a:gd name="T2" fmla="*/ 78 w 95"/>
                  <a:gd name="T3" fmla="*/ 94 h 123"/>
                  <a:gd name="T4" fmla="*/ 83 w 95"/>
                  <a:gd name="T5" fmla="*/ 66 h 123"/>
                  <a:gd name="T6" fmla="*/ 89 w 95"/>
                  <a:gd name="T7" fmla="*/ 44 h 123"/>
                  <a:gd name="T8" fmla="*/ 94 w 95"/>
                  <a:gd name="T9" fmla="*/ 28 h 123"/>
                  <a:gd name="T10" fmla="*/ 94 w 95"/>
                  <a:gd name="T11" fmla="*/ 16 h 123"/>
                  <a:gd name="T12" fmla="*/ 94 w 95"/>
                  <a:gd name="T13" fmla="*/ 11 h 123"/>
                  <a:gd name="T14" fmla="*/ 89 w 95"/>
                  <a:gd name="T15" fmla="*/ 5 h 123"/>
                  <a:gd name="T16" fmla="*/ 89 w 95"/>
                  <a:gd name="T17" fmla="*/ 0 h 123"/>
                  <a:gd name="T18" fmla="*/ 61 w 95"/>
                  <a:gd name="T19" fmla="*/ 39 h 123"/>
                  <a:gd name="T20" fmla="*/ 50 w 95"/>
                  <a:gd name="T21" fmla="*/ 33 h 123"/>
                  <a:gd name="T22" fmla="*/ 33 w 95"/>
                  <a:gd name="T23" fmla="*/ 50 h 123"/>
                  <a:gd name="T24" fmla="*/ 17 w 95"/>
                  <a:gd name="T25" fmla="*/ 72 h 123"/>
                  <a:gd name="T26" fmla="*/ 0 w 95"/>
                  <a:gd name="T27" fmla="*/ 94 h 123"/>
                  <a:gd name="T28" fmla="*/ 0 w 95"/>
                  <a:gd name="T29" fmla="*/ 111 h 123"/>
                  <a:gd name="T30" fmla="*/ 17 w 95"/>
                  <a:gd name="T31" fmla="*/ 116 h 123"/>
                  <a:gd name="T32" fmla="*/ 28 w 95"/>
                  <a:gd name="T33" fmla="*/ 116 h 123"/>
                  <a:gd name="T34" fmla="*/ 44 w 95"/>
                  <a:gd name="T35" fmla="*/ 116 h 123"/>
                  <a:gd name="T36" fmla="*/ 72 w 95"/>
                  <a:gd name="T37" fmla="*/ 122 h 123"/>
                  <a:gd name="T38" fmla="*/ 72 w 95"/>
                  <a:gd name="T39" fmla="*/ 12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5" h="123">
                    <a:moveTo>
                      <a:pt x="72" y="122"/>
                    </a:moveTo>
                    <a:lnTo>
                      <a:pt x="78" y="94"/>
                    </a:lnTo>
                    <a:lnTo>
                      <a:pt x="83" y="66"/>
                    </a:lnTo>
                    <a:lnTo>
                      <a:pt x="89" y="44"/>
                    </a:lnTo>
                    <a:lnTo>
                      <a:pt x="94" y="28"/>
                    </a:lnTo>
                    <a:lnTo>
                      <a:pt x="94" y="16"/>
                    </a:lnTo>
                    <a:lnTo>
                      <a:pt x="94" y="11"/>
                    </a:lnTo>
                    <a:lnTo>
                      <a:pt x="89" y="5"/>
                    </a:lnTo>
                    <a:lnTo>
                      <a:pt x="89" y="0"/>
                    </a:lnTo>
                    <a:lnTo>
                      <a:pt x="61" y="39"/>
                    </a:lnTo>
                    <a:lnTo>
                      <a:pt x="50" y="33"/>
                    </a:lnTo>
                    <a:lnTo>
                      <a:pt x="33" y="50"/>
                    </a:lnTo>
                    <a:lnTo>
                      <a:pt x="17" y="72"/>
                    </a:lnTo>
                    <a:lnTo>
                      <a:pt x="0" y="94"/>
                    </a:lnTo>
                    <a:lnTo>
                      <a:pt x="0" y="111"/>
                    </a:lnTo>
                    <a:lnTo>
                      <a:pt x="17" y="116"/>
                    </a:lnTo>
                    <a:lnTo>
                      <a:pt x="28" y="116"/>
                    </a:lnTo>
                    <a:lnTo>
                      <a:pt x="44" y="116"/>
                    </a:lnTo>
                    <a:lnTo>
                      <a:pt x="72" y="122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2" name="未知"/>
              <p:cNvSpPr>
                <a:spLocks/>
              </p:cNvSpPr>
              <p:nvPr/>
            </p:nvSpPr>
            <p:spPr bwMode="auto">
              <a:xfrm>
                <a:off x="160" y="554"/>
                <a:ext cx="84" cy="56"/>
              </a:xfrm>
              <a:custGeom>
                <a:avLst/>
                <a:gdLst>
                  <a:gd name="T0" fmla="*/ 66 w 84"/>
                  <a:gd name="T1" fmla="*/ 5 h 56"/>
                  <a:gd name="T2" fmla="*/ 60 w 84"/>
                  <a:gd name="T3" fmla="*/ 11 h 56"/>
                  <a:gd name="T4" fmla="*/ 44 w 84"/>
                  <a:gd name="T5" fmla="*/ 0 h 56"/>
                  <a:gd name="T6" fmla="*/ 0 w 84"/>
                  <a:gd name="T7" fmla="*/ 16 h 56"/>
                  <a:gd name="T8" fmla="*/ 22 w 84"/>
                  <a:gd name="T9" fmla="*/ 44 h 56"/>
                  <a:gd name="T10" fmla="*/ 38 w 84"/>
                  <a:gd name="T11" fmla="*/ 55 h 56"/>
                  <a:gd name="T12" fmla="*/ 49 w 84"/>
                  <a:gd name="T13" fmla="*/ 55 h 56"/>
                  <a:gd name="T14" fmla="*/ 83 w 84"/>
                  <a:gd name="T15" fmla="*/ 16 h 56"/>
                  <a:gd name="T16" fmla="*/ 66 w 84"/>
                  <a:gd name="T17" fmla="*/ 5 h 56"/>
                  <a:gd name="T18" fmla="*/ 66 w 84"/>
                  <a:gd name="T19" fmla="*/ 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4" h="56">
                    <a:moveTo>
                      <a:pt x="66" y="5"/>
                    </a:moveTo>
                    <a:lnTo>
                      <a:pt x="60" y="11"/>
                    </a:lnTo>
                    <a:lnTo>
                      <a:pt x="44" y="0"/>
                    </a:lnTo>
                    <a:lnTo>
                      <a:pt x="0" y="16"/>
                    </a:lnTo>
                    <a:lnTo>
                      <a:pt x="22" y="44"/>
                    </a:lnTo>
                    <a:lnTo>
                      <a:pt x="38" y="55"/>
                    </a:lnTo>
                    <a:lnTo>
                      <a:pt x="49" y="55"/>
                    </a:lnTo>
                    <a:lnTo>
                      <a:pt x="83" y="16"/>
                    </a:lnTo>
                    <a:lnTo>
                      <a:pt x="66" y="5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3" name="未知"/>
              <p:cNvSpPr>
                <a:spLocks/>
              </p:cNvSpPr>
              <p:nvPr/>
            </p:nvSpPr>
            <p:spPr bwMode="auto">
              <a:xfrm>
                <a:off x="336" y="642"/>
                <a:ext cx="73" cy="73"/>
              </a:xfrm>
              <a:custGeom>
                <a:avLst/>
                <a:gdLst>
                  <a:gd name="T0" fmla="*/ 44 w 73"/>
                  <a:gd name="T1" fmla="*/ 39 h 73"/>
                  <a:gd name="T2" fmla="*/ 39 w 73"/>
                  <a:gd name="T3" fmla="*/ 39 h 73"/>
                  <a:gd name="T4" fmla="*/ 22 w 73"/>
                  <a:gd name="T5" fmla="*/ 22 h 73"/>
                  <a:gd name="T6" fmla="*/ 17 w 73"/>
                  <a:gd name="T7" fmla="*/ 0 h 73"/>
                  <a:gd name="T8" fmla="*/ 11 w 73"/>
                  <a:gd name="T9" fmla="*/ 6 h 73"/>
                  <a:gd name="T10" fmla="*/ 11 w 73"/>
                  <a:gd name="T11" fmla="*/ 17 h 73"/>
                  <a:gd name="T12" fmla="*/ 17 w 73"/>
                  <a:gd name="T13" fmla="*/ 17 h 73"/>
                  <a:gd name="T14" fmla="*/ 17 w 73"/>
                  <a:gd name="T15" fmla="*/ 22 h 73"/>
                  <a:gd name="T16" fmla="*/ 17 w 73"/>
                  <a:gd name="T17" fmla="*/ 28 h 73"/>
                  <a:gd name="T18" fmla="*/ 22 w 73"/>
                  <a:gd name="T19" fmla="*/ 39 h 73"/>
                  <a:gd name="T20" fmla="*/ 33 w 73"/>
                  <a:gd name="T21" fmla="*/ 50 h 73"/>
                  <a:gd name="T22" fmla="*/ 22 w 73"/>
                  <a:gd name="T23" fmla="*/ 39 h 73"/>
                  <a:gd name="T24" fmla="*/ 11 w 73"/>
                  <a:gd name="T25" fmla="*/ 28 h 73"/>
                  <a:gd name="T26" fmla="*/ 6 w 73"/>
                  <a:gd name="T27" fmla="*/ 17 h 73"/>
                  <a:gd name="T28" fmla="*/ 0 w 73"/>
                  <a:gd name="T29" fmla="*/ 28 h 73"/>
                  <a:gd name="T30" fmla="*/ 0 w 73"/>
                  <a:gd name="T31" fmla="*/ 39 h 73"/>
                  <a:gd name="T32" fmla="*/ 0 w 73"/>
                  <a:gd name="T33" fmla="*/ 45 h 73"/>
                  <a:gd name="T34" fmla="*/ 22 w 73"/>
                  <a:gd name="T35" fmla="*/ 67 h 73"/>
                  <a:gd name="T36" fmla="*/ 50 w 73"/>
                  <a:gd name="T37" fmla="*/ 72 h 73"/>
                  <a:gd name="T38" fmla="*/ 61 w 73"/>
                  <a:gd name="T39" fmla="*/ 67 h 73"/>
                  <a:gd name="T40" fmla="*/ 72 w 73"/>
                  <a:gd name="T41" fmla="*/ 56 h 73"/>
                  <a:gd name="T42" fmla="*/ 66 w 73"/>
                  <a:gd name="T43" fmla="*/ 45 h 73"/>
                  <a:gd name="T44" fmla="*/ 66 w 73"/>
                  <a:gd name="T45" fmla="*/ 39 h 73"/>
                  <a:gd name="T46" fmla="*/ 61 w 73"/>
                  <a:gd name="T47" fmla="*/ 39 h 73"/>
                  <a:gd name="T48" fmla="*/ 61 w 73"/>
                  <a:gd name="T49" fmla="*/ 50 h 73"/>
                  <a:gd name="T50" fmla="*/ 50 w 73"/>
                  <a:gd name="T51" fmla="*/ 50 h 73"/>
                  <a:gd name="T52" fmla="*/ 44 w 73"/>
                  <a:gd name="T53" fmla="*/ 39 h 73"/>
                  <a:gd name="T54" fmla="*/ 44 w 73"/>
                  <a:gd name="T55" fmla="*/ 39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73" h="73">
                    <a:moveTo>
                      <a:pt x="44" y="39"/>
                    </a:moveTo>
                    <a:lnTo>
                      <a:pt x="39" y="39"/>
                    </a:lnTo>
                    <a:lnTo>
                      <a:pt x="22" y="22"/>
                    </a:lnTo>
                    <a:lnTo>
                      <a:pt x="17" y="0"/>
                    </a:lnTo>
                    <a:lnTo>
                      <a:pt x="11" y="6"/>
                    </a:lnTo>
                    <a:lnTo>
                      <a:pt x="11" y="17"/>
                    </a:lnTo>
                    <a:lnTo>
                      <a:pt x="17" y="17"/>
                    </a:lnTo>
                    <a:lnTo>
                      <a:pt x="17" y="22"/>
                    </a:lnTo>
                    <a:lnTo>
                      <a:pt x="17" y="28"/>
                    </a:lnTo>
                    <a:lnTo>
                      <a:pt x="22" y="39"/>
                    </a:lnTo>
                    <a:lnTo>
                      <a:pt x="33" y="50"/>
                    </a:lnTo>
                    <a:lnTo>
                      <a:pt x="22" y="39"/>
                    </a:lnTo>
                    <a:lnTo>
                      <a:pt x="11" y="28"/>
                    </a:lnTo>
                    <a:lnTo>
                      <a:pt x="6" y="17"/>
                    </a:lnTo>
                    <a:lnTo>
                      <a:pt x="0" y="28"/>
                    </a:lnTo>
                    <a:lnTo>
                      <a:pt x="0" y="39"/>
                    </a:lnTo>
                    <a:lnTo>
                      <a:pt x="0" y="45"/>
                    </a:lnTo>
                    <a:lnTo>
                      <a:pt x="22" y="67"/>
                    </a:lnTo>
                    <a:lnTo>
                      <a:pt x="50" y="72"/>
                    </a:lnTo>
                    <a:lnTo>
                      <a:pt x="61" y="67"/>
                    </a:lnTo>
                    <a:lnTo>
                      <a:pt x="72" y="56"/>
                    </a:lnTo>
                    <a:lnTo>
                      <a:pt x="66" y="45"/>
                    </a:lnTo>
                    <a:lnTo>
                      <a:pt x="66" y="39"/>
                    </a:lnTo>
                    <a:lnTo>
                      <a:pt x="61" y="39"/>
                    </a:lnTo>
                    <a:lnTo>
                      <a:pt x="61" y="50"/>
                    </a:lnTo>
                    <a:lnTo>
                      <a:pt x="50" y="50"/>
                    </a:lnTo>
                    <a:lnTo>
                      <a:pt x="44" y="39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4" name="未知"/>
              <p:cNvSpPr>
                <a:spLocks/>
              </p:cNvSpPr>
              <p:nvPr/>
            </p:nvSpPr>
            <p:spPr bwMode="auto">
              <a:xfrm>
                <a:off x="94" y="382"/>
                <a:ext cx="23" cy="67"/>
              </a:xfrm>
              <a:custGeom>
                <a:avLst/>
                <a:gdLst>
                  <a:gd name="T0" fmla="*/ 11 w 23"/>
                  <a:gd name="T1" fmla="*/ 11 h 67"/>
                  <a:gd name="T2" fmla="*/ 0 w 23"/>
                  <a:gd name="T3" fmla="*/ 0 h 67"/>
                  <a:gd name="T4" fmla="*/ 16 w 23"/>
                  <a:gd name="T5" fmla="*/ 66 h 67"/>
                  <a:gd name="T6" fmla="*/ 22 w 23"/>
                  <a:gd name="T7" fmla="*/ 17 h 67"/>
                  <a:gd name="T8" fmla="*/ 11 w 23"/>
                  <a:gd name="T9" fmla="*/ 11 h 67"/>
                  <a:gd name="T10" fmla="*/ 11 w 23"/>
                  <a:gd name="T11" fmla="*/ 1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67">
                    <a:moveTo>
                      <a:pt x="11" y="11"/>
                    </a:moveTo>
                    <a:lnTo>
                      <a:pt x="0" y="0"/>
                    </a:lnTo>
                    <a:lnTo>
                      <a:pt x="16" y="66"/>
                    </a:lnTo>
                    <a:lnTo>
                      <a:pt x="22" y="17"/>
                    </a:lnTo>
                    <a:lnTo>
                      <a:pt x="11" y="11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5" name="未知"/>
              <p:cNvSpPr>
                <a:spLocks/>
              </p:cNvSpPr>
              <p:nvPr/>
            </p:nvSpPr>
            <p:spPr bwMode="auto">
              <a:xfrm>
                <a:off x="83" y="376"/>
                <a:ext cx="23" cy="62"/>
              </a:xfrm>
              <a:custGeom>
                <a:avLst/>
                <a:gdLst>
                  <a:gd name="T0" fmla="*/ 11 w 23"/>
                  <a:gd name="T1" fmla="*/ 17 h 62"/>
                  <a:gd name="T2" fmla="*/ 0 w 23"/>
                  <a:gd name="T3" fmla="*/ 0 h 62"/>
                  <a:gd name="T4" fmla="*/ 5 w 23"/>
                  <a:gd name="T5" fmla="*/ 45 h 62"/>
                  <a:gd name="T6" fmla="*/ 22 w 23"/>
                  <a:gd name="T7" fmla="*/ 61 h 62"/>
                  <a:gd name="T8" fmla="*/ 11 w 23"/>
                  <a:gd name="T9" fmla="*/ 17 h 62"/>
                  <a:gd name="T10" fmla="*/ 11 w 23"/>
                  <a:gd name="T11" fmla="*/ 17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62">
                    <a:moveTo>
                      <a:pt x="11" y="17"/>
                    </a:moveTo>
                    <a:lnTo>
                      <a:pt x="0" y="0"/>
                    </a:lnTo>
                    <a:lnTo>
                      <a:pt x="5" y="45"/>
                    </a:lnTo>
                    <a:lnTo>
                      <a:pt x="22" y="61"/>
                    </a:lnTo>
                    <a:lnTo>
                      <a:pt x="11" y="17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6" name="未知"/>
              <p:cNvSpPr>
                <a:spLocks/>
              </p:cNvSpPr>
              <p:nvPr/>
            </p:nvSpPr>
            <p:spPr bwMode="auto">
              <a:xfrm>
                <a:off x="375" y="382"/>
                <a:ext cx="23" cy="62"/>
              </a:xfrm>
              <a:custGeom>
                <a:avLst/>
                <a:gdLst>
                  <a:gd name="T0" fmla="*/ 22 w 23"/>
                  <a:gd name="T1" fmla="*/ 0 h 62"/>
                  <a:gd name="T2" fmla="*/ 5 w 23"/>
                  <a:gd name="T3" fmla="*/ 11 h 62"/>
                  <a:gd name="T4" fmla="*/ 0 w 23"/>
                  <a:gd name="T5" fmla="*/ 11 h 62"/>
                  <a:gd name="T6" fmla="*/ 5 w 23"/>
                  <a:gd name="T7" fmla="*/ 61 h 62"/>
                  <a:gd name="T8" fmla="*/ 22 w 23"/>
                  <a:gd name="T9" fmla="*/ 0 h 62"/>
                  <a:gd name="T10" fmla="*/ 22 w 23"/>
                  <a:gd name="T11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62">
                    <a:moveTo>
                      <a:pt x="22" y="0"/>
                    </a:moveTo>
                    <a:lnTo>
                      <a:pt x="5" y="11"/>
                    </a:lnTo>
                    <a:lnTo>
                      <a:pt x="0" y="11"/>
                    </a:lnTo>
                    <a:lnTo>
                      <a:pt x="5" y="61"/>
                    </a:lnTo>
                    <a:lnTo>
                      <a:pt x="22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7" name="未知"/>
              <p:cNvSpPr>
                <a:spLocks/>
              </p:cNvSpPr>
              <p:nvPr/>
            </p:nvSpPr>
            <p:spPr bwMode="auto">
              <a:xfrm>
                <a:off x="386" y="393"/>
                <a:ext cx="23" cy="62"/>
              </a:xfrm>
              <a:custGeom>
                <a:avLst/>
                <a:gdLst>
                  <a:gd name="T0" fmla="*/ 0 w 23"/>
                  <a:gd name="T1" fmla="*/ 61 h 62"/>
                  <a:gd name="T2" fmla="*/ 16 w 23"/>
                  <a:gd name="T3" fmla="*/ 50 h 62"/>
                  <a:gd name="T4" fmla="*/ 22 w 23"/>
                  <a:gd name="T5" fmla="*/ 0 h 62"/>
                  <a:gd name="T6" fmla="*/ 16 w 23"/>
                  <a:gd name="T7" fmla="*/ 0 h 62"/>
                  <a:gd name="T8" fmla="*/ 0 w 23"/>
                  <a:gd name="T9" fmla="*/ 61 h 62"/>
                  <a:gd name="T10" fmla="*/ 0 w 23"/>
                  <a:gd name="T11" fmla="*/ 6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62">
                    <a:moveTo>
                      <a:pt x="0" y="61"/>
                    </a:moveTo>
                    <a:lnTo>
                      <a:pt x="16" y="50"/>
                    </a:lnTo>
                    <a:lnTo>
                      <a:pt x="22" y="0"/>
                    </a:lnTo>
                    <a:lnTo>
                      <a:pt x="16" y="0"/>
                    </a:lnTo>
                    <a:lnTo>
                      <a:pt x="0" y="61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8" name="未知"/>
              <p:cNvSpPr>
                <a:spLocks/>
              </p:cNvSpPr>
              <p:nvPr/>
            </p:nvSpPr>
            <p:spPr bwMode="auto">
              <a:xfrm>
                <a:off x="259" y="548"/>
                <a:ext cx="62" cy="56"/>
              </a:xfrm>
              <a:custGeom>
                <a:avLst/>
                <a:gdLst>
                  <a:gd name="T0" fmla="*/ 0 w 62"/>
                  <a:gd name="T1" fmla="*/ 22 h 56"/>
                  <a:gd name="T2" fmla="*/ 44 w 62"/>
                  <a:gd name="T3" fmla="*/ 55 h 56"/>
                  <a:gd name="T4" fmla="*/ 55 w 62"/>
                  <a:gd name="T5" fmla="*/ 33 h 56"/>
                  <a:gd name="T6" fmla="*/ 61 w 62"/>
                  <a:gd name="T7" fmla="*/ 6 h 56"/>
                  <a:gd name="T8" fmla="*/ 33 w 62"/>
                  <a:gd name="T9" fmla="*/ 0 h 56"/>
                  <a:gd name="T10" fmla="*/ 11 w 62"/>
                  <a:gd name="T11" fmla="*/ 11 h 56"/>
                  <a:gd name="T12" fmla="*/ 0 w 62"/>
                  <a:gd name="T13" fmla="*/ 22 h 56"/>
                  <a:gd name="T14" fmla="*/ 0 w 62"/>
                  <a:gd name="T15" fmla="*/ 2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56">
                    <a:moveTo>
                      <a:pt x="0" y="22"/>
                    </a:moveTo>
                    <a:lnTo>
                      <a:pt x="44" y="55"/>
                    </a:lnTo>
                    <a:lnTo>
                      <a:pt x="55" y="33"/>
                    </a:lnTo>
                    <a:lnTo>
                      <a:pt x="61" y="6"/>
                    </a:lnTo>
                    <a:lnTo>
                      <a:pt x="33" y="0"/>
                    </a:lnTo>
                    <a:lnTo>
                      <a:pt x="11" y="11"/>
                    </a:lnTo>
                    <a:lnTo>
                      <a:pt x="0" y="22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9" name="未知"/>
              <p:cNvSpPr>
                <a:spLocks/>
              </p:cNvSpPr>
              <p:nvPr/>
            </p:nvSpPr>
            <p:spPr bwMode="auto">
              <a:xfrm>
                <a:off x="276" y="243"/>
                <a:ext cx="61" cy="35"/>
              </a:xfrm>
              <a:custGeom>
                <a:avLst/>
                <a:gdLst>
                  <a:gd name="T0" fmla="*/ 60 w 61"/>
                  <a:gd name="T1" fmla="*/ 6 h 35"/>
                  <a:gd name="T2" fmla="*/ 49 w 61"/>
                  <a:gd name="T3" fmla="*/ 6 h 35"/>
                  <a:gd name="T4" fmla="*/ 38 w 61"/>
                  <a:gd name="T5" fmla="*/ 0 h 35"/>
                  <a:gd name="T6" fmla="*/ 27 w 61"/>
                  <a:gd name="T7" fmla="*/ 0 h 35"/>
                  <a:gd name="T8" fmla="*/ 16 w 61"/>
                  <a:gd name="T9" fmla="*/ 12 h 35"/>
                  <a:gd name="T10" fmla="*/ 0 w 61"/>
                  <a:gd name="T11" fmla="*/ 28 h 35"/>
                  <a:gd name="T12" fmla="*/ 11 w 61"/>
                  <a:gd name="T13" fmla="*/ 23 h 35"/>
                  <a:gd name="T14" fmla="*/ 16 w 61"/>
                  <a:gd name="T15" fmla="*/ 17 h 35"/>
                  <a:gd name="T16" fmla="*/ 16 w 61"/>
                  <a:gd name="T17" fmla="*/ 23 h 35"/>
                  <a:gd name="T18" fmla="*/ 16 w 61"/>
                  <a:gd name="T19" fmla="*/ 28 h 35"/>
                  <a:gd name="T20" fmla="*/ 11 w 61"/>
                  <a:gd name="T21" fmla="*/ 23 h 35"/>
                  <a:gd name="T22" fmla="*/ 0 w 61"/>
                  <a:gd name="T23" fmla="*/ 28 h 35"/>
                  <a:gd name="T24" fmla="*/ 16 w 61"/>
                  <a:gd name="T25" fmla="*/ 34 h 35"/>
                  <a:gd name="T26" fmla="*/ 27 w 61"/>
                  <a:gd name="T27" fmla="*/ 34 h 35"/>
                  <a:gd name="T28" fmla="*/ 38 w 61"/>
                  <a:gd name="T29" fmla="*/ 34 h 35"/>
                  <a:gd name="T30" fmla="*/ 55 w 61"/>
                  <a:gd name="T31" fmla="*/ 28 h 35"/>
                  <a:gd name="T32" fmla="*/ 60 w 61"/>
                  <a:gd name="T33" fmla="*/ 28 h 35"/>
                  <a:gd name="T34" fmla="*/ 60 w 61"/>
                  <a:gd name="T35" fmla="*/ 17 h 35"/>
                  <a:gd name="T36" fmla="*/ 49 w 61"/>
                  <a:gd name="T37" fmla="*/ 23 h 35"/>
                  <a:gd name="T38" fmla="*/ 44 w 61"/>
                  <a:gd name="T39" fmla="*/ 23 h 35"/>
                  <a:gd name="T40" fmla="*/ 38 w 61"/>
                  <a:gd name="T41" fmla="*/ 28 h 35"/>
                  <a:gd name="T42" fmla="*/ 38 w 61"/>
                  <a:gd name="T43" fmla="*/ 28 h 35"/>
                  <a:gd name="T44" fmla="*/ 44 w 61"/>
                  <a:gd name="T45" fmla="*/ 23 h 35"/>
                  <a:gd name="T46" fmla="*/ 44 w 61"/>
                  <a:gd name="T47" fmla="*/ 17 h 35"/>
                  <a:gd name="T48" fmla="*/ 38 w 61"/>
                  <a:gd name="T49" fmla="*/ 6 h 35"/>
                  <a:gd name="T50" fmla="*/ 33 w 61"/>
                  <a:gd name="T51" fmla="*/ 12 h 35"/>
                  <a:gd name="T52" fmla="*/ 27 w 61"/>
                  <a:gd name="T53" fmla="*/ 17 h 35"/>
                  <a:gd name="T54" fmla="*/ 27 w 61"/>
                  <a:gd name="T55" fmla="*/ 17 h 35"/>
                  <a:gd name="T56" fmla="*/ 27 w 61"/>
                  <a:gd name="T57" fmla="*/ 12 h 35"/>
                  <a:gd name="T58" fmla="*/ 27 w 61"/>
                  <a:gd name="T59" fmla="*/ 12 h 35"/>
                  <a:gd name="T60" fmla="*/ 33 w 61"/>
                  <a:gd name="T61" fmla="*/ 12 h 35"/>
                  <a:gd name="T62" fmla="*/ 33 w 61"/>
                  <a:gd name="T63" fmla="*/ 12 h 35"/>
                  <a:gd name="T64" fmla="*/ 38 w 61"/>
                  <a:gd name="T65" fmla="*/ 6 h 35"/>
                  <a:gd name="T66" fmla="*/ 38 w 61"/>
                  <a:gd name="T67" fmla="*/ 6 h 35"/>
                  <a:gd name="T68" fmla="*/ 49 w 61"/>
                  <a:gd name="T69" fmla="*/ 12 h 35"/>
                  <a:gd name="T70" fmla="*/ 49 w 61"/>
                  <a:gd name="T71" fmla="*/ 17 h 35"/>
                  <a:gd name="T72" fmla="*/ 49 w 61"/>
                  <a:gd name="T73" fmla="*/ 23 h 35"/>
                  <a:gd name="T74" fmla="*/ 60 w 61"/>
                  <a:gd name="T75" fmla="*/ 17 h 35"/>
                  <a:gd name="T76" fmla="*/ 60 w 61"/>
                  <a:gd name="T77" fmla="*/ 12 h 35"/>
                  <a:gd name="T78" fmla="*/ 60 w 61"/>
                  <a:gd name="T79" fmla="*/ 6 h 35"/>
                  <a:gd name="T80" fmla="*/ 60 w 61"/>
                  <a:gd name="T81" fmla="*/ 6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1" h="35">
                    <a:moveTo>
                      <a:pt x="60" y="6"/>
                    </a:moveTo>
                    <a:lnTo>
                      <a:pt x="49" y="6"/>
                    </a:lnTo>
                    <a:lnTo>
                      <a:pt x="38" y="0"/>
                    </a:lnTo>
                    <a:lnTo>
                      <a:pt x="27" y="0"/>
                    </a:lnTo>
                    <a:lnTo>
                      <a:pt x="16" y="12"/>
                    </a:lnTo>
                    <a:lnTo>
                      <a:pt x="0" y="28"/>
                    </a:lnTo>
                    <a:lnTo>
                      <a:pt x="11" y="23"/>
                    </a:lnTo>
                    <a:lnTo>
                      <a:pt x="16" y="17"/>
                    </a:lnTo>
                    <a:lnTo>
                      <a:pt x="16" y="23"/>
                    </a:lnTo>
                    <a:lnTo>
                      <a:pt x="16" y="28"/>
                    </a:lnTo>
                    <a:lnTo>
                      <a:pt x="11" y="23"/>
                    </a:lnTo>
                    <a:lnTo>
                      <a:pt x="0" y="28"/>
                    </a:lnTo>
                    <a:lnTo>
                      <a:pt x="16" y="34"/>
                    </a:lnTo>
                    <a:lnTo>
                      <a:pt x="27" y="34"/>
                    </a:lnTo>
                    <a:lnTo>
                      <a:pt x="38" y="34"/>
                    </a:lnTo>
                    <a:lnTo>
                      <a:pt x="55" y="28"/>
                    </a:lnTo>
                    <a:lnTo>
                      <a:pt x="60" y="28"/>
                    </a:lnTo>
                    <a:lnTo>
                      <a:pt x="60" y="17"/>
                    </a:lnTo>
                    <a:lnTo>
                      <a:pt x="49" y="23"/>
                    </a:lnTo>
                    <a:lnTo>
                      <a:pt x="44" y="23"/>
                    </a:lnTo>
                    <a:lnTo>
                      <a:pt x="38" y="28"/>
                    </a:lnTo>
                    <a:lnTo>
                      <a:pt x="44" y="23"/>
                    </a:lnTo>
                    <a:lnTo>
                      <a:pt x="44" y="17"/>
                    </a:lnTo>
                    <a:lnTo>
                      <a:pt x="38" y="6"/>
                    </a:lnTo>
                    <a:lnTo>
                      <a:pt x="33" y="12"/>
                    </a:lnTo>
                    <a:lnTo>
                      <a:pt x="27" y="17"/>
                    </a:lnTo>
                    <a:lnTo>
                      <a:pt x="27" y="12"/>
                    </a:lnTo>
                    <a:lnTo>
                      <a:pt x="33" y="12"/>
                    </a:lnTo>
                    <a:lnTo>
                      <a:pt x="38" y="6"/>
                    </a:lnTo>
                    <a:lnTo>
                      <a:pt x="49" y="12"/>
                    </a:lnTo>
                    <a:lnTo>
                      <a:pt x="49" y="17"/>
                    </a:lnTo>
                    <a:lnTo>
                      <a:pt x="49" y="23"/>
                    </a:lnTo>
                    <a:lnTo>
                      <a:pt x="60" y="17"/>
                    </a:lnTo>
                    <a:lnTo>
                      <a:pt x="60" y="12"/>
                    </a:lnTo>
                    <a:lnTo>
                      <a:pt x="60" y="6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0" name="未知"/>
              <p:cNvSpPr>
                <a:spLocks/>
              </p:cNvSpPr>
              <p:nvPr/>
            </p:nvSpPr>
            <p:spPr bwMode="auto">
              <a:xfrm>
                <a:off x="182" y="504"/>
                <a:ext cx="67" cy="51"/>
              </a:xfrm>
              <a:custGeom>
                <a:avLst/>
                <a:gdLst>
                  <a:gd name="T0" fmla="*/ 66 w 67"/>
                  <a:gd name="T1" fmla="*/ 22 h 51"/>
                  <a:gd name="T2" fmla="*/ 44 w 67"/>
                  <a:gd name="T3" fmla="*/ 16 h 51"/>
                  <a:gd name="T4" fmla="*/ 33 w 67"/>
                  <a:gd name="T5" fmla="*/ 5 h 51"/>
                  <a:gd name="T6" fmla="*/ 22 w 67"/>
                  <a:gd name="T7" fmla="*/ 0 h 51"/>
                  <a:gd name="T8" fmla="*/ 22 w 67"/>
                  <a:gd name="T9" fmla="*/ 5 h 51"/>
                  <a:gd name="T10" fmla="*/ 11 w 67"/>
                  <a:gd name="T11" fmla="*/ 22 h 51"/>
                  <a:gd name="T12" fmla="*/ 5 w 67"/>
                  <a:gd name="T13" fmla="*/ 22 h 51"/>
                  <a:gd name="T14" fmla="*/ 0 w 67"/>
                  <a:gd name="T15" fmla="*/ 27 h 51"/>
                  <a:gd name="T16" fmla="*/ 5 w 67"/>
                  <a:gd name="T17" fmla="*/ 33 h 51"/>
                  <a:gd name="T18" fmla="*/ 22 w 67"/>
                  <a:gd name="T19" fmla="*/ 44 h 51"/>
                  <a:gd name="T20" fmla="*/ 44 w 67"/>
                  <a:gd name="T21" fmla="*/ 50 h 51"/>
                  <a:gd name="T22" fmla="*/ 44 w 67"/>
                  <a:gd name="T23" fmla="*/ 44 h 51"/>
                  <a:gd name="T24" fmla="*/ 61 w 67"/>
                  <a:gd name="T25" fmla="*/ 33 h 51"/>
                  <a:gd name="T26" fmla="*/ 66 w 67"/>
                  <a:gd name="T27" fmla="*/ 22 h 51"/>
                  <a:gd name="T28" fmla="*/ 66 w 67"/>
                  <a:gd name="T29" fmla="*/ 22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7" h="51">
                    <a:moveTo>
                      <a:pt x="66" y="22"/>
                    </a:moveTo>
                    <a:lnTo>
                      <a:pt x="44" y="16"/>
                    </a:lnTo>
                    <a:lnTo>
                      <a:pt x="33" y="5"/>
                    </a:lnTo>
                    <a:lnTo>
                      <a:pt x="22" y="0"/>
                    </a:lnTo>
                    <a:lnTo>
                      <a:pt x="22" y="5"/>
                    </a:lnTo>
                    <a:lnTo>
                      <a:pt x="11" y="22"/>
                    </a:lnTo>
                    <a:lnTo>
                      <a:pt x="5" y="22"/>
                    </a:lnTo>
                    <a:lnTo>
                      <a:pt x="0" y="27"/>
                    </a:lnTo>
                    <a:lnTo>
                      <a:pt x="5" y="33"/>
                    </a:lnTo>
                    <a:lnTo>
                      <a:pt x="22" y="44"/>
                    </a:lnTo>
                    <a:lnTo>
                      <a:pt x="44" y="50"/>
                    </a:lnTo>
                    <a:lnTo>
                      <a:pt x="44" y="44"/>
                    </a:lnTo>
                    <a:lnTo>
                      <a:pt x="61" y="33"/>
                    </a:lnTo>
                    <a:lnTo>
                      <a:pt x="66" y="22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1" name="未知"/>
              <p:cNvSpPr>
                <a:spLocks/>
              </p:cNvSpPr>
              <p:nvPr/>
            </p:nvSpPr>
            <p:spPr bwMode="auto">
              <a:xfrm>
                <a:off x="358" y="410"/>
                <a:ext cx="23" cy="56"/>
              </a:xfrm>
              <a:custGeom>
                <a:avLst/>
                <a:gdLst>
                  <a:gd name="T0" fmla="*/ 11 w 23"/>
                  <a:gd name="T1" fmla="*/ 0 h 56"/>
                  <a:gd name="T2" fmla="*/ 22 w 23"/>
                  <a:gd name="T3" fmla="*/ 49 h 56"/>
                  <a:gd name="T4" fmla="*/ 6 w 23"/>
                  <a:gd name="T5" fmla="*/ 55 h 56"/>
                  <a:gd name="T6" fmla="*/ 0 w 23"/>
                  <a:gd name="T7" fmla="*/ 5 h 56"/>
                  <a:gd name="T8" fmla="*/ 11 w 23"/>
                  <a:gd name="T9" fmla="*/ 0 h 56"/>
                  <a:gd name="T10" fmla="*/ 11 w 23"/>
                  <a:gd name="T11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56">
                    <a:moveTo>
                      <a:pt x="11" y="0"/>
                    </a:moveTo>
                    <a:lnTo>
                      <a:pt x="22" y="49"/>
                    </a:lnTo>
                    <a:lnTo>
                      <a:pt x="6" y="55"/>
                    </a:lnTo>
                    <a:lnTo>
                      <a:pt x="0" y="5"/>
                    </a:lnTo>
                    <a:lnTo>
                      <a:pt x="11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2" name="未知"/>
              <p:cNvSpPr>
                <a:spLocks/>
              </p:cNvSpPr>
              <p:nvPr/>
            </p:nvSpPr>
            <p:spPr bwMode="auto">
              <a:xfrm>
                <a:off x="149" y="227"/>
                <a:ext cx="56" cy="12"/>
              </a:xfrm>
              <a:custGeom>
                <a:avLst/>
                <a:gdLst>
                  <a:gd name="T0" fmla="*/ 55 w 56"/>
                  <a:gd name="T1" fmla="*/ 11 h 12"/>
                  <a:gd name="T2" fmla="*/ 33 w 56"/>
                  <a:gd name="T3" fmla="*/ 0 h 12"/>
                  <a:gd name="T4" fmla="*/ 0 w 56"/>
                  <a:gd name="T5" fmla="*/ 11 h 12"/>
                  <a:gd name="T6" fmla="*/ 27 w 56"/>
                  <a:gd name="T7" fmla="*/ 5 h 12"/>
                  <a:gd name="T8" fmla="*/ 55 w 56"/>
                  <a:gd name="T9" fmla="*/ 11 h 12"/>
                  <a:gd name="T10" fmla="*/ 55 w 56"/>
                  <a:gd name="T11" fmla="*/ 11 h 12"/>
                  <a:gd name="T12" fmla="*/ 55 w 56"/>
                  <a:gd name="T13" fmla="*/ 11 h 12"/>
                  <a:gd name="T14" fmla="*/ 55 w 56"/>
                  <a:gd name="T15" fmla="*/ 1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12">
                    <a:moveTo>
                      <a:pt x="55" y="11"/>
                    </a:moveTo>
                    <a:lnTo>
                      <a:pt x="33" y="0"/>
                    </a:lnTo>
                    <a:lnTo>
                      <a:pt x="0" y="11"/>
                    </a:lnTo>
                    <a:lnTo>
                      <a:pt x="27" y="5"/>
                    </a:lnTo>
                    <a:lnTo>
                      <a:pt x="55" y="11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3" name="未知"/>
              <p:cNvSpPr>
                <a:spLocks/>
              </p:cNvSpPr>
              <p:nvPr/>
            </p:nvSpPr>
            <p:spPr bwMode="auto">
              <a:xfrm>
                <a:off x="220" y="504"/>
                <a:ext cx="51" cy="23"/>
              </a:xfrm>
              <a:custGeom>
                <a:avLst/>
                <a:gdLst>
                  <a:gd name="T0" fmla="*/ 28 w 51"/>
                  <a:gd name="T1" fmla="*/ 22 h 23"/>
                  <a:gd name="T2" fmla="*/ 34 w 51"/>
                  <a:gd name="T3" fmla="*/ 16 h 23"/>
                  <a:gd name="T4" fmla="*/ 50 w 51"/>
                  <a:gd name="T5" fmla="*/ 5 h 23"/>
                  <a:gd name="T6" fmla="*/ 50 w 51"/>
                  <a:gd name="T7" fmla="*/ 0 h 23"/>
                  <a:gd name="T8" fmla="*/ 28 w 51"/>
                  <a:gd name="T9" fmla="*/ 0 h 23"/>
                  <a:gd name="T10" fmla="*/ 0 w 51"/>
                  <a:gd name="T11" fmla="*/ 0 h 23"/>
                  <a:gd name="T12" fmla="*/ 28 w 51"/>
                  <a:gd name="T13" fmla="*/ 22 h 23"/>
                  <a:gd name="T14" fmla="*/ 28 w 51"/>
                  <a:gd name="T15" fmla="*/ 2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" h="23">
                    <a:moveTo>
                      <a:pt x="28" y="22"/>
                    </a:moveTo>
                    <a:lnTo>
                      <a:pt x="34" y="16"/>
                    </a:lnTo>
                    <a:lnTo>
                      <a:pt x="50" y="5"/>
                    </a:lnTo>
                    <a:lnTo>
                      <a:pt x="50" y="0"/>
                    </a:lnTo>
                    <a:lnTo>
                      <a:pt x="28" y="0"/>
                    </a:lnTo>
                    <a:lnTo>
                      <a:pt x="0" y="0"/>
                    </a:lnTo>
                    <a:lnTo>
                      <a:pt x="28" y="22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4" name="未知"/>
              <p:cNvSpPr>
                <a:spLocks/>
              </p:cNvSpPr>
              <p:nvPr/>
            </p:nvSpPr>
            <p:spPr bwMode="auto">
              <a:xfrm>
                <a:off x="220" y="487"/>
                <a:ext cx="51" cy="18"/>
              </a:xfrm>
              <a:custGeom>
                <a:avLst/>
                <a:gdLst>
                  <a:gd name="T0" fmla="*/ 50 w 51"/>
                  <a:gd name="T1" fmla="*/ 0 h 18"/>
                  <a:gd name="T2" fmla="*/ 28 w 51"/>
                  <a:gd name="T3" fmla="*/ 0 h 18"/>
                  <a:gd name="T4" fmla="*/ 6 w 51"/>
                  <a:gd name="T5" fmla="*/ 0 h 18"/>
                  <a:gd name="T6" fmla="*/ 0 w 51"/>
                  <a:gd name="T7" fmla="*/ 17 h 18"/>
                  <a:gd name="T8" fmla="*/ 23 w 51"/>
                  <a:gd name="T9" fmla="*/ 17 h 18"/>
                  <a:gd name="T10" fmla="*/ 45 w 51"/>
                  <a:gd name="T11" fmla="*/ 17 h 18"/>
                  <a:gd name="T12" fmla="*/ 50 w 51"/>
                  <a:gd name="T13" fmla="*/ 17 h 18"/>
                  <a:gd name="T14" fmla="*/ 50 w 51"/>
                  <a:gd name="T15" fmla="*/ 0 h 18"/>
                  <a:gd name="T16" fmla="*/ 50 w 51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" h="18">
                    <a:moveTo>
                      <a:pt x="50" y="0"/>
                    </a:moveTo>
                    <a:lnTo>
                      <a:pt x="28" y="0"/>
                    </a:lnTo>
                    <a:lnTo>
                      <a:pt x="6" y="0"/>
                    </a:lnTo>
                    <a:lnTo>
                      <a:pt x="0" y="17"/>
                    </a:lnTo>
                    <a:lnTo>
                      <a:pt x="23" y="17"/>
                    </a:lnTo>
                    <a:lnTo>
                      <a:pt x="45" y="17"/>
                    </a:lnTo>
                    <a:lnTo>
                      <a:pt x="50" y="17"/>
                    </a:lnTo>
                    <a:lnTo>
                      <a:pt x="5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5" name="未知"/>
              <p:cNvSpPr>
                <a:spLocks/>
              </p:cNvSpPr>
              <p:nvPr/>
            </p:nvSpPr>
            <p:spPr bwMode="auto">
              <a:xfrm>
                <a:off x="248" y="504"/>
                <a:ext cx="45" cy="45"/>
              </a:xfrm>
              <a:custGeom>
                <a:avLst/>
                <a:gdLst>
                  <a:gd name="T0" fmla="*/ 39 w 45"/>
                  <a:gd name="T1" fmla="*/ 27 h 45"/>
                  <a:gd name="T2" fmla="*/ 44 w 45"/>
                  <a:gd name="T3" fmla="*/ 11 h 45"/>
                  <a:gd name="T4" fmla="*/ 39 w 45"/>
                  <a:gd name="T5" fmla="*/ 0 h 45"/>
                  <a:gd name="T6" fmla="*/ 28 w 45"/>
                  <a:gd name="T7" fmla="*/ 0 h 45"/>
                  <a:gd name="T8" fmla="*/ 22 w 45"/>
                  <a:gd name="T9" fmla="*/ 11 h 45"/>
                  <a:gd name="T10" fmla="*/ 0 w 45"/>
                  <a:gd name="T11" fmla="*/ 22 h 45"/>
                  <a:gd name="T12" fmla="*/ 0 w 45"/>
                  <a:gd name="T13" fmla="*/ 27 h 45"/>
                  <a:gd name="T14" fmla="*/ 17 w 45"/>
                  <a:gd name="T15" fmla="*/ 44 h 45"/>
                  <a:gd name="T16" fmla="*/ 28 w 45"/>
                  <a:gd name="T17" fmla="*/ 39 h 45"/>
                  <a:gd name="T18" fmla="*/ 39 w 45"/>
                  <a:gd name="T19" fmla="*/ 27 h 45"/>
                  <a:gd name="T20" fmla="*/ 39 w 45"/>
                  <a:gd name="T21" fmla="*/ 27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" h="45">
                    <a:moveTo>
                      <a:pt x="39" y="27"/>
                    </a:moveTo>
                    <a:lnTo>
                      <a:pt x="44" y="11"/>
                    </a:lnTo>
                    <a:lnTo>
                      <a:pt x="39" y="0"/>
                    </a:lnTo>
                    <a:lnTo>
                      <a:pt x="28" y="0"/>
                    </a:lnTo>
                    <a:lnTo>
                      <a:pt x="22" y="11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17" y="44"/>
                    </a:lnTo>
                    <a:lnTo>
                      <a:pt x="28" y="39"/>
                    </a:lnTo>
                    <a:lnTo>
                      <a:pt x="39" y="27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6" name="未知"/>
              <p:cNvSpPr>
                <a:spLocks/>
              </p:cNvSpPr>
              <p:nvPr/>
            </p:nvSpPr>
            <p:spPr bwMode="auto">
              <a:xfrm>
                <a:off x="116" y="415"/>
                <a:ext cx="6" cy="45"/>
              </a:xfrm>
              <a:custGeom>
                <a:avLst/>
                <a:gdLst>
                  <a:gd name="T0" fmla="*/ 0 w 6"/>
                  <a:gd name="T1" fmla="*/ 0 h 45"/>
                  <a:gd name="T2" fmla="*/ 5 w 6"/>
                  <a:gd name="T3" fmla="*/ 0 h 45"/>
                  <a:gd name="T4" fmla="*/ 5 w 6"/>
                  <a:gd name="T5" fmla="*/ 44 h 45"/>
                  <a:gd name="T6" fmla="*/ 0 w 6"/>
                  <a:gd name="T7" fmla="*/ 39 h 45"/>
                  <a:gd name="T8" fmla="*/ 0 w 6"/>
                  <a:gd name="T9" fmla="*/ 0 h 45"/>
                  <a:gd name="T10" fmla="*/ 0 w 6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45">
                    <a:moveTo>
                      <a:pt x="0" y="0"/>
                    </a:moveTo>
                    <a:lnTo>
                      <a:pt x="5" y="0"/>
                    </a:lnTo>
                    <a:lnTo>
                      <a:pt x="5" y="44"/>
                    </a:lnTo>
                    <a:lnTo>
                      <a:pt x="0" y="39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7" name="未知"/>
              <p:cNvSpPr>
                <a:spLocks/>
              </p:cNvSpPr>
              <p:nvPr/>
            </p:nvSpPr>
            <p:spPr bwMode="auto">
              <a:xfrm>
                <a:off x="314" y="703"/>
                <a:ext cx="45" cy="45"/>
              </a:xfrm>
              <a:custGeom>
                <a:avLst/>
                <a:gdLst>
                  <a:gd name="T0" fmla="*/ 0 w 45"/>
                  <a:gd name="T1" fmla="*/ 44 h 45"/>
                  <a:gd name="T2" fmla="*/ 22 w 45"/>
                  <a:gd name="T3" fmla="*/ 0 h 45"/>
                  <a:gd name="T4" fmla="*/ 44 w 45"/>
                  <a:gd name="T5" fmla="*/ 17 h 45"/>
                  <a:gd name="T6" fmla="*/ 33 w 45"/>
                  <a:gd name="T7" fmla="*/ 39 h 45"/>
                  <a:gd name="T8" fmla="*/ 0 w 45"/>
                  <a:gd name="T9" fmla="*/ 44 h 45"/>
                  <a:gd name="T10" fmla="*/ 0 w 45"/>
                  <a:gd name="T11" fmla="*/ 4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" h="45">
                    <a:moveTo>
                      <a:pt x="0" y="44"/>
                    </a:moveTo>
                    <a:lnTo>
                      <a:pt x="22" y="0"/>
                    </a:lnTo>
                    <a:lnTo>
                      <a:pt x="44" y="17"/>
                    </a:lnTo>
                    <a:lnTo>
                      <a:pt x="33" y="39"/>
                    </a:lnTo>
                    <a:lnTo>
                      <a:pt x="0" y="44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8" name="未知"/>
              <p:cNvSpPr>
                <a:spLocks/>
              </p:cNvSpPr>
              <p:nvPr/>
            </p:nvSpPr>
            <p:spPr bwMode="auto">
              <a:xfrm>
                <a:off x="220" y="293"/>
                <a:ext cx="46" cy="35"/>
              </a:xfrm>
              <a:custGeom>
                <a:avLst/>
                <a:gdLst>
                  <a:gd name="T0" fmla="*/ 45 w 46"/>
                  <a:gd name="T1" fmla="*/ 6 h 35"/>
                  <a:gd name="T2" fmla="*/ 39 w 46"/>
                  <a:gd name="T3" fmla="*/ 11 h 35"/>
                  <a:gd name="T4" fmla="*/ 34 w 46"/>
                  <a:gd name="T5" fmla="*/ 17 h 35"/>
                  <a:gd name="T6" fmla="*/ 28 w 46"/>
                  <a:gd name="T7" fmla="*/ 28 h 35"/>
                  <a:gd name="T8" fmla="*/ 28 w 46"/>
                  <a:gd name="T9" fmla="*/ 34 h 35"/>
                  <a:gd name="T10" fmla="*/ 23 w 46"/>
                  <a:gd name="T11" fmla="*/ 34 h 35"/>
                  <a:gd name="T12" fmla="*/ 12 w 46"/>
                  <a:gd name="T13" fmla="*/ 22 h 35"/>
                  <a:gd name="T14" fmla="*/ 6 w 46"/>
                  <a:gd name="T15" fmla="*/ 11 h 35"/>
                  <a:gd name="T16" fmla="*/ 6 w 46"/>
                  <a:gd name="T17" fmla="*/ 6 h 35"/>
                  <a:gd name="T18" fmla="*/ 0 w 46"/>
                  <a:gd name="T19" fmla="*/ 0 h 35"/>
                  <a:gd name="T20" fmla="*/ 6 w 46"/>
                  <a:gd name="T21" fmla="*/ 6 h 35"/>
                  <a:gd name="T22" fmla="*/ 6 w 46"/>
                  <a:gd name="T23" fmla="*/ 11 h 35"/>
                  <a:gd name="T24" fmla="*/ 17 w 46"/>
                  <a:gd name="T25" fmla="*/ 22 h 35"/>
                  <a:gd name="T26" fmla="*/ 28 w 46"/>
                  <a:gd name="T27" fmla="*/ 22 h 35"/>
                  <a:gd name="T28" fmla="*/ 45 w 46"/>
                  <a:gd name="T29" fmla="*/ 6 h 35"/>
                  <a:gd name="T30" fmla="*/ 45 w 46"/>
                  <a:gd name="T31" fmla="*/ 6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6" h="35">
                    <a:moveTo>
                      <a:pt x="45" y="6"/>
                    </a:moveTo>
                    <a:lnTo>
                      <a:pt x="39" y="11"/>
                    </a:lnTo>
                    <a:lnTo>
                      <a:pt x="34" y="17"/>
                    </a:lnTo>
                    <a:lnTo>
                      <a:pt x="28" y="28"/>
                    </a:lnTo>
                    <a:lnTo>
                      <a:pt x="28" y="34"/>
                    </a:lnTo>
                    <a:lnTo>
                      <a:pt x="23" y="34"/>
                    </a:lnTo>
                    <a:lnTo>
                      <a:pt x="12" y="22"/>
                    </a:lnTo>
                    <a:lnTo>
                      <a:pt x="6" y="11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1"/>
                    </a:lnTo>
                    <a:lnTo>
                      <a:pt x="17" y="22"/>
                    </a:lnTo>
                    <a:lnTo>
                      <a:pt x="28" y="22"/>
                    </a:lnTo>
                    <a:lnTo>
                      <a:pt x="45" y="6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9" name="未知"/>
              <p:cNvSpPr>
                <a:spLocks/>
              </p:cNvSpPr>
              <p:nvPr/>
            </p:nvSpPr>
            <p:spPr bwMode="auto">
              <a:xfrm>
                <a:off x="353" y="526"/>
                <a:ext cx="28" cy="34"/>
              </a:xfrm>
              <a:custGeom>
                <a:avLst/>
                <a:gdLst>
                  <a:gd name="T0" fmla="*/ 5 w 28"/>
                  <a:gd name="T1" fmla="*/ 33 h 34"/>
                  <a:gd name="T2" fmla="*/ 22 w 28"/>
                  <a:gd name="T3" fmla="*/ 17 h 34"/>
                  <a:gd name="T4" fmla="*/ 27 w 28"/>
                  <a:gd name="T5" fmla="*/ 0 h 34"/>
                  <a:gd name="T6" fmla="*/ 16 w 28"/>
                  <a:gd name="T7" fmla="*/ 0 h 34"/>
                  <a:gd name="T8" fmla="*/ 0 w 28"/>
                  <a:gd name="T9" fmla="*/ 22 h 34"/>
                  <a:gd name="T10" fmla="*/ 5 w 28"/>
                  <a:gd name="T11" fmla="*/ 33 h 34"/>
                  <a:gd name="T12" fmla="*/ 5 w 28"/>
                  <a:gd name="T13" fmla="*/ 33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34">
                    <a:moveTo>
                      <a:pt x="5" y="33"/>
                    </a:moveTo>
                    <a:lnTo>
                      <a:pt x="22" y="17"/>
                    </a:lnTo>
                    <a:lnTo>
                      <a:pt x="27" y="0"/>
                    </a:lnTo>
                    <a:lnTo>
                      <a:pt x="16" y="0"/>
                    </a:lnTo>
                    <a:lnTo>
                      <a:pt x="0" y="22"/>
                    </a:lnTo>
                    <a:lnTo>
                      <a:pt x="5" y="33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0" name="未知"/>
              <p:cNvSpPr>
                <a:spLocks/>
              </p:cNvSpPr>
              <p:nvPr/>
            </p:nvSpPr>
            <p:spPr bwMode="auto">
              <a:xfrm>
                <a:off x="353" y="526"/>
                <a:ext cx="28" cy="34"/>
              </a:xfrm>
              <a:custGeom>
                <a:avLst/>
                <a:gdLst>
                  <a:gd name="T0" fmla="*/ 5 w 28"/>
                  <a:gd name="T1" fmla="*/ 33 h 34"/>
                  <a:gd name="T2" fmla="*/ 22 w 28"/>
                  <a:gd name="T3" fmla="*/ 17 h 34"/>
                  <a:gd name="T4" fmla="*/ 27 w 28"/>
                  <a:gd name="T5" fmla="*/ 0 h 34"/>
                  <a:gd name="T6" fmla="*/ 16 w 28"/>
                  <a:gd name="T7" fmla="*/ 0 h 34"/>
                  <a:gd name="T8" fmla="*/ 0 w 28"/>
                  <a:gd name="T9" fmla="*/ 22 h 34"/>
                  <a:gd name="T10" fmla="*/ 5 w 28"/>
                  <a:gd name="T11" fmla="*/ 33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" h="34">
                    <a:moveTo>
                      <a:pt x="5" y="33"/>
                    </a:moveTo>
                    <a:lnTo>
                      <a:pt x="22" y="17"/>
                    </a:lnTo>
                    <a:lnTo>
                      <a:pt x="27" y="0"/>
                    </a:lnTo>
                    <a:lnTo>
                      <a:pt x="16" y="0"/>
                    </a:lnTo>
                    <a:lnTo>
                      <a:pt x="0" y="22"/>
                    </a:lnTo>
                    <a:lnTo>
                      <a:pt x="5" y="33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1" name="未知"/>
              <p:cNvSpPr>
                <a:spLocks/>
              </p:cNvSpPr>
              <p:nvPr/>
            </p:nvSpPr>
            <p:spPr bwMode="auto">
              <a:xfrm>
                <a:off x="336" y="526"/>
                <a:ext cx="34" cy="23"/>
              </a:xfrm>
              <a:custGeom>
                <a:avLst/>
                <a:gdLst>
                  <a:gd name="T0" fmla="*/ 17 w 34"/>
                  <a:gd name="T1" fmla="*/ 22 h 23"/>
                  <a:gd name="T2" fmla="*/ 33 w 34"/>
                  <a:gd name="T3" fmla="*/ 0 h 23"/>
                  <a:gd name="T4" fmla="*/ 0 w 34"/>
                  <a:gd name="T5" fmla="*/ 22 h 23"/>
                  <a:gd name="T6" fmla="*/ 17 w 34"/>
                  <a:gd name="T7" fmla="*/ 22 h 23"/>
                  <a:gd name="T8" fmla="*/ 17 w 34"/>
                  <a:gd name="T9" fmla="*/ 2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3">
                    <a:moveTo>
                      <a:pt x="17" y="22"/>
                    </a:moveTo>
                    <a:lnTo>
                      <a:pt x="33" y="0"/>
                    </a:lnTo>
                    <a:lnTo>
                      <a:pt x="0" y="22"/>
                    </a:lnTo>
                    <a:lnTo>
                      <a:pt x="17" y="22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2" name="未知"/>
              <p:cNvSpPr>
                <a:spLocks/>
              </p:cNvSpPr>
              <p:nvPr/>
            </p:nvSpPr>
            <p:spPr bwMode="auto">
              <a:xfrm>
                <a:off x="336" y="526"/>
                <a:ext cx="34" cy="23"/>
              </a:xfrm>
              <a:custGeom>
                <a:avLst/>
                <a:gdLst>
                  <a:gd name="T0" fmla="*/ 17 w 34"/>
                  <a:gd name="T1" fmla="*/ 22 h 23"/>
                  <a:gd name="T2" fmla="*/ 33 w 34"/>
                  <a:gd name="T3" fmla="*/ 0 h 23"/>
                  <a:gd name="T4" fmla="*/ 0 w 34"/>
                  <a:gd name="T5" fmla="*/ 22 h 23"/>
                  <a:gd name="T6" fmla="*/ 17 w 34"/>
                  <a:gd name="T7" fmla="*/ 2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3">
                    <a:moveTo>
                      <a:pt x="17" y="22"/>
                    </a:moveTo>
                    <a:lnTo>
                      <a:pt x="33" y="0"/>
                    </a:lnTo>
                    <a:lnTo>
                      <a:pt x="0" y="22"/>
                    </a:lnTo>
                    <a:lnTo>
                      <a:pt x="17" y="22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3" name="未知"/>
              <p:cNvSpPr>
                <a:spLocks/>
              </p:cNvSpPr>
              <p:nvPr/>
            </p:nvSpPr>
            <p:spPr bwMode="auto">
              <a:xfrm>
                <a:off x="254" y="393"/>
                <a:ext cx="34" cy="23"/>
              </a:xfrm>
              <a:custGeom>
                <a:avLst/>
                <a:gdLst>
                  <a:gd name="T0" fmla="*/ 33 w 34"/>
                  <a:gd name="T1" fmla="*/ 0 h 23"/>
                  <a:gd name="T2" fmla="*/ 22 w 34"/>
                  <a:gd name="T3" fmla="*/ 11 h 23"/>
                  <a:gd name="T4" fmla="*/ 16 w 34"/>
                  <a:gd name="T5" fmla="*/ 17 h 23"/>
                  <a:gd name="T6" fmla="*/ 5 w 34"/>
                  <a:gd name="T7" fmla="*/ 22 h 23"/>
                  <a:gd name="T8" fmla="*/ 0 w 34"/>
                  <a:gd name="T9" fmla="*/ 22 h 23"/>
                  <a:gd name="T10" fmla="*/ 0 w 34"/>
                  <a:gd name="T11" fmla="*/ 17 h 23"/>
                  <a:gd name="T12" fmla="*/ 11 w 34"/>
                  <a:gd name="T13" fmla="*/ 17 h 23"/>
                  <a:gd name="T14" fmla="*/ 16 w 34"/>
                  <a:gd name="T15" fmla="*/ 11 h 23"/>
                  <a:gd name="T16" fmla="*/ 22 w 34"/>
                  <a:gd name="T17" fmla="*/ 6 h 23"/>
                  <a:gd name="T18" fmla="*/ 33 w 34"/>
                  <a:gd name="T19" fmla="*/ 0 h 23"/>
                  <a:gd name="T20" fmla="*/ 33 w 34"/>
                  <a:gd name="T21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" h="23">
                    <a:moveTo>
                      <a:pt x="33" y="0"/>
                    </a:moveTo>
                    <a:lnTo>
                      <a:pt x="22" y="11"/>
                    </a:lnTo>
                    <a:lnTo>
                      <a:pt x="16" y="17"/>
                    </a:lnTo>
                    <a:lnTo>
                      <a:pt x="5" y="22"/>
                    </a:lnTo>
                    <a:lnTo>
                      <a:pt x="0" y="22"/>
                    </a:lnTo>
                    <a:lnTo>
                      <a:pt x="0" y="17"/>
                    </a:lnTo>
                    <a:lnTo>
                      <a:pt x="11" y="17"/>
                    </a:lnTo>
                    <a:lnTo>
                      <a:pt x="16" y="11"/>
                    </a:lnTo>
                    <a:lnTo>
                      <a:pt x="22" y="6"/>
                    </a:lnTo>
                    <a:lnTo>
                      <a:pt x="33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4" name="未知"/>
              <p:cNvSpPr>
                <a:spLocks/>
              </p:cNvSpPr>
              <p:nvPr/>
            </p:nvSpPr>
            <p:spPr bwMode="auto">
              <a:xfrm>
                <a:off x="232" y="543"/>
                <a:ext cx="34" cy="23"/>
              </a:xfrm>
              <a:custGeom>
                <a:avLst/>
                <a:gdLst>
                  <a:gd name="T0" fmla="*/ 16 w 34"/>
                  <a:gd name="T1" fmla="*/ 0 h 23"/>
                  <a:gd name="T2" fmla="*/ 33 w 34"/>
                  <a:gd name="T3" fmla="*/ 5 h 23"/>
                  <a:gd name="T4" fmla="*/ 22 w 34"/>
                  <a:gd name="T5" fmla="*/ 16 h 23"/>
                  <a:gd name="T6" fmla="*/ 16 w 34"/>
                  <a:gd name="T7" fmla="*/ 22 h 23"/>
                  <a:gd name="T8" fmla="*/ 0 w 34"/>
                  <a:gd name="T9" fmla="*/ 16 h 23"/>
                  <a:gd name="T10" fmla="*/ 0 w 34"/>
                  <a:gd name="T11" fmla="*/ 5 h 23"/>
                  <a:gd name="T12" fmla="*/ 11 w 34"/>
                  <a:gd name="T13" fmla="*/ 0 h 23"/>
                  <a:gd name="T14" fmla="*/ 16 w 34"/>
                  <a:gd name="T15" fmla="*/ 0 h 23"/>
                  <a:gd name="T16" fmla="*/ 16 w 34"/>
                  <a:gd name="T1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" h="23">
                    <a:moveTo>
                      <a:pt x="16" y="0"/>
                    </a:moveTo>
                    <a:lnTo>
                      <a:pt x="33" y="5"/>
                    </a:lnTo>
                    <a:lnTo>
                      <a:pt x="22" y="16"/>
                    </a:lnTo>
                    <a:lnTo>
                      <a:pt x="16" y="22"/>
                    </a:lnTo>
                    <a:lnTo>
                      <a:pt x="0" y="16"/>
                    </a:lnTo>
                    <a:lnTo>
                      <a:pt x="0" y="5"/>
                    </a:lnTo>
                    <a:lnTo>
                      <a:pt x="11" y="0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5" name="未知"/>
              <p:cNvSpPr>
                <a:spLocks/>
              </p:cNvSpPr>
              <p:nvPr/>
            </p:nvSpPr>
            <p:spPr bwMode="auto">
              <a:xfrm>
                <a:off x="380" y="681"/>
                <a:ext cx="23" cy="12"/>
              </a:xfrm>
              <a:custGeom>
                <a:avLst/>
                <a:gdLst>
                  <a:gd name="T0" fmla="*/ 22 w 23"/>
                  <a:gd name="T1" fmla="*/ 0 h 12"/>
                  <a:gd name="T2" fmla="*/ 6 w 23"/>
                  <a:gd name="T3" fmla="*/ 6 h 12"/>
                  <a:gd name="T4" fmla="*/ 0 w 23"/>
                  <a:gd name="T5" fmla="*/ 0 h 12"/>
                  <a:gd name="T6" fmla="*/ 6 w 23"/>
                  <a:gd name="T7" fmla="*/ 11 h 12"/>
                  <a:gd name="T8" fmla="*/ 17 w 23"/>
                  <a:gd name="T9" fmla="*/ 11 h 12"/>
                  <a:gd name="T10" fmla="*/ 17 w 23"/>
                  <a:gd name="T11" fmla="*/ 6 h 12"/>
                  <a:gd name="T12" fmla="*/ 22 w 23"/>
                  <a:gd name="T13" fmla="*/ 0 h 12"/>
                  <a:gd name="T14" fmla="*/ 22 w 23"/>
                  <a:gd name="T15" fmla="*/ 0 h 12"/>
                  <a:gd name="T16" fmla="*/ 22 w 23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12">
                    <a:moveTo>
                      <a:pt x="22" y="0"/>
                    </a:moveTo>
                    <a:lnTo>
                      <a:pt x="6" y="6"/>
                    </a:lnTo>
                    <a:lnTo>
                      <a:pt x="0" y="0"/>
                    </a:lnTo>
                    <a:lnTo>
                      <a:pt x="6" y="11"/>
                    </a:lnTo>
                    <a:lnTo>
                      <a:pt x="17" y="11"/>
                    </a:lnTo>
                    <a:lnTo>
                      <a:pt x="17" y="6"/>
                    </a:lnTo>
                    <a:lnTo>
                      <a:pt x="22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6" name="未知"/>
              <p:cNvSpPr>
                <a:spLocks/>
              </p:cNvSpPr>
              <p:nvPr/>
            </p:nvSpPr>
            <p:spPr bwMode="auto">
              <a:xfrm>
                <a:off x="380" y="681"/>
                <a:ext cx="23" cy="12"/>
              </a:xfrm>
              <a:custGeom>
                <a:avLst/>
                <a:gdLst>
                  <a:gd name="T0" fmla="*/ 22 w 23"/>
                  <a:gd name="T1" fmla="*/ 0 h 12"/>
                  <a:gd name="T2" fmla="*/ 6 w 23"/>
                  <a:gd name="T3" fmla="*/ 6 h 12"/>
                  <a:gd name="T4" fmla="*/ 0 w 23"/>
                  <a:gd name="T5" fmla="*/ 0 h 12"/>
                  <a:gd name="T6" fmla="*/ 6 w 23"/>
                  <a:gd name="T7" fmla="*/ 11 h 12"/>
                  <a:gd name="T8" fmla="*/ 17 w 23"/>
                  <a:gd name="T9" fmla="*/ 11 h 12"/>
                  <a:gd name="T10" fmla="*/ 17 w 23"/>
                  <a:gd name="T11" fmla="*/ 6 h 12"/>
                  <a:gd name="T12" fmla="*/ 22 w 23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12">
                    <a:moveTo>
                      <a:pt x="22" y="0"/>
                    </a:moveTo>
                    <a:lnTo>
                      <a:pt x="6" y="6"/>
                    </a:lnTo>
                    <a:lnTo>
                      <a:pt x="0" y="0"/>
                    </a:lnTo>
                    <a:lnTo>
                      <a:pt x="6" y="11"/>
                    </a:lnTo>
                    <a:lnTo>
                      <a:pt x="17" y="11"/>
                    </a:lnTo>
                    <a:lnTo>
                      <a:pt x="17" y="6"/>
                    </a:lnTo>
                    <a:lnTo>
                      <a:pt x="22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7" name="未知"/>
              <p:cNvSpPr>
                <a:spLocks/>
              </p:cNvSpPr>
              <p:nvPr/>
            </p:nvSpPr>
            <p:spPr bwMode="auto">
              <a:xfrm>
                <a:off x="314" y="249"/>
                <a:ext cx="12" cy="23"/>
              </a:xfrm>
              <a:custGeom>
                <a:avLst/>
                <a:gdLst>
                  <a:gd name="T0" fmla="*/ 0 w 12"/>
                  <a:gd name="T1" fmla="*/ 0 h 23"/>
                  <a:gd name="T2" fmla="*/ 6 w 12"/>
                  <a:gd name="T3" fmla="*/ 11 h 23"/>
                  <a:gd name="T4" fmla="*/ 6 w 12"/>
                  <a:gd name="T5" fmla="*/ 17 h 23"/>
                  <a:gd name="T6" fmla="*/ 0 w 12"/>
                  <a:gd name="T7" fmla="*/ 22 h 23"/>
                  <a:gd name="T8" fmla="*/ 0 w 12"/>
                  <a:gd name="T9" fmla="*/ 22 h 23"/>
                  <a:gd name="T10" fmla="*/ 11 w 12"/>
                  <a:gd name="T11" fmla="*/ 17 h 23"/>
                  <a:gd name="T12" fmla="*/ 11 w 12"/>
                  <a:gd name="T13" fmla="*/ 11 h 23"/>
                  <a:gd name="T14" fmla="*/ 11 w 12"/>
                  <a:gd name="T15" fmla="*/ 11 h 23"/>
                  <a:gd name="T16" fmla="*/ 11 w 12"/>
                  <a:gd name="T17" fmla="*/ 6 h 23"/>
                  <a:gd name="T18" fmla="*/ 0 w 12"/>
                  <a:gd name="T19" fmla="*/ 0 h 23"/>
                  <a:gd name="T20" fmla="*/ 0 w 12"/>
                  <a:gd name="T21" fmla="*/ 0 h 23"/>
                  <a:gd name="T22" fmla="*/ 0 w 12"/>
                  <a:gd name="T23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23">
                    <a:moveTo>
                      <a:pt x="0" y="0"/>
                    </a:moveTo>
                    <a:lnTo>
                      <a:pt x="6" y="11"/>
                    </a:lnTo>
                    <a:lnTo>
                      <a:pt x="6" y="17"/>
                    </a:lnTo>
                    <a:lnTo>
                      <a:pt x="0" y="22"/>
                    </a:lnTo>
                    <a:lnTo>
                      <a:pt x="11" y="17"/>
                    </a:lnTo>
                    <a:lnTo>
                      <a:pt x="11" y="11"/>
                    </a:lnTo>
                    <a:lnTo>
                      <a:pt x="11" y="6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8" name="未知"/>
              <p:cNvSpPr>
                <a:spLocks/>
              </p:cNvSpPr>
              <p:nvPr/>
            </p:nvSpPr>
            <p:spPr bwMode="auto">
              <a:xfrm>
                <a:off x="287" y="260"/>
                <a:ext cx="12" cy="12"/>
              </a:xfrm>
              <a:custGeom>
                <a:avLst/>
                <a:gdLst>
                  <a:gd name="T0" fmla="*/ 0 w 12"/>
                  <a:gd name="T1" fmla="*/ 11 h 12"/>
                  <a:gd name="T2" fmla="*/ 5 w 12"/>
                  <a:gd name="T3" fmla="*/ 0 h 12"/>
                  <a:gd name="T4" fmla="*/ 11 w 12"/>
                  <a:gd name="T5" fmla="*/ 11 h 12"/>
                  <a:gd name="T6" fmla="*/ 5 w 12"/>
                  <a:gd name="T7" fmla="*/ 11 h 12"/>
                  <a:gd name="T8" fmla="*/ 0 w 12"/>
                  <a:gd name="T9" fmla="*/ 11 h 12"/>
                  <a:gd name="T10" fmla="*/ 0 w 12"/>
                  <a:gd name="T11" fmla="*/ 1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2">
                    <a:moveTo>
                      <a:pt x="0" y="11"/>
                    </a:moveTo>
                    <a:lnTo>
                      <a:pt x="5" y="0"/>
                    </a:lnTo>
                    <a:lnTo>
                      <a:pt x="11" y="11"/>
                    </a:lnTo>
                    <a:lnTo>
                      <a:pt x="5" y="11"/>
                    </a:lnTo>
                    <a:lnTo>
                      <a:pt x="0" y="11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49" name="未知"/>
              <p:cNvSpPr>
                <a:spLocks/>
              </p:cNvSpPr>
              <p:nvPr/>
            </p:nvSpPr>
            <p:spPr bwMode="auto">
              <a:xfrm>
                <a:off x="138" y="243"/>
                <a:ext cx="67" cy="35"/>
              </a:xfrm>
              <a:custGeom>
                <a:avLst/>
                <a:gdLst>
                  <a:gd name="T0" fmla="*/ 0 w 67"/>
                  <a:gd name="T1" fmla="*/ 12 h 35"/>
                  <a:gd name="T2" fmla="*/ 22 w 67"/>
                  <a:gd name="T3" fmla="*/ 6 h 35"/>
                  <a:gd name="T4" fmla="*/ 44 w 67"/>
                  <a:gd name="T5" fmla="*/ 0 h 35"/>
                  <a:gd name="T6" fmla="*/ 60 w 67"/>
                  <a:gd name="T7" fmla="*/ 12 h 35"/>
                  <a:gd name="T8" fmla="*/ 66 w 67"/>
                  <a:gd name="T9" fmla="*/ 28 h 35"/>
                  <a:gd name="T10" fmla="*/ 66 w 67"/>
                  <a:gd name="T11" fmla="*/ 23 h 35"/>
                  <a:gd name="T12" fmla="*/ 60 w 67"/>
                  <a:gd name="T13" fmla="*/ 17 h 35"/>
                  <a:gd name="T14" fmla="*/ 55 w 67"/>
                  <a:gd name="T15" fmla="*/ 23 h 35"/>
                  <a:gd name="T16" fmla="*/ 49 w 67"/>
                  <a:gd name="T17" fmla="*/ 28 h 35"/>
                  <a:gd name="T18" fmla="*/ 66 w 67"/>
                  <a:gd name="T19" fmla="*/ 23 h 35"/>
                  <a:gd name="T20" fmla="*/ 66 w 67"/>
                  <a:gd name="T21" fmla="*/ 28 h 35"/>
                  <a:gd name="T22" fmla="*/ 60 w 67"/>
                  <a:gd name="T23" fmla="*/ 34 h 35"/>
                  <a:gd name="T24" fmla="*/ 44 w 67"/>
                  <a:gd name="T25" fmla="*/ 34 h 35"/>
                  <a:gd name="T26" fmla="*/ 33 w 67"/>
                  <a:gd name="T27" fmla="*/ 34 h 35"/>
                  <a:gd name="T28" fmla="*/ 22 w 67"/>
                  <a:gd name="T29" fmla="*/ 28 h 35"/>
                  <a:gd name="T30" fmla="*/ 11 w 67"/>
                  <a:gd name="T31" fmla="*/ 28 h 35"/>
                  <a:gd name="T32" fmla="*/ 16 w 67"/>
                  <a:gd name="T33" fmla="*/ 17 h 35"/>
                  <a:gd name="T34" fmla="*/ 22 w 67"/>
                  <a:gd name="T35" fmla="*/ 23 h 35"/>
                  <a:gd name="T36" fmla="*/ 27 w 67"/>
                  <a:gd name="T37" fmla="*/ 28 h 35"/>
                  <a:gd name="T38" fmla="*/ 33 w 67"/>
                  <a:gd name="T39" fmla="*/ 28 h 35"/>
                  <a:gd name="T40" fmla="*/ 38 w 67"/>
                  <a:gd name="T41" fmla="*/ 28 h 35"/>
                  <a:gd name="T42" fmla="*/ 33 w 67"/>
                  <a:gd name="T43" fmla="*/ 23 h 35"/>
                  <a:gd name="T44" fmla="*/ 33 w 67"/>
                  <a:gd name="T45" fmla="*/ 17 h 35"/>
                  <a:gd name="T46" fmla="*/ 33 w 67"/>
                  <a:gd name="T47" fmla="*/ 17 h 35"/>
                  <a:gd name="T48" fmla="*/ 33 w 67"/>
                  <a:gd name="T49" fmla="*/ 12 h 35"/>
                  <a:gd name="T50" fmla="*/ 38 w 67"/>
                  <a:gd name="T51" fmla="*/ 6 h 35"/>
                  <a:gd name="T52" fmla="*/ 38 w 67"/>
                  <a:gd name="T53" fmla="*/ 12 h 35"/>
                  <a:gd name="T54" fmla="*/ 38 w 67"/>
                  <a:gd name="T55" fmla="*/ 17 h 35"/>
                  <a:gd name="T56" fmla="*/ 44 w 67"/>
                  <a:gd name="T57" fmla="*/ 17 h 35"/>
                  <a:gd name="T58" fmla="*/ 44 w 67"/>
                  <a:gd name="T59" fmla="*/ 17 h 35"/>
                  <a:gd name="T60" fmla="*/ 44 w 67"/>
                  <a:gd name="T61" fmla="*/ 17 h 35"/>
                  <a:gd name="T62" fmla="*/ 44 w 67"/>
                  <a:gd name="T63" fmla="*/ 12 h 35"/>
                  <a:gd name="T64" fmla="*/ 44 w 67"/>
                  <a:gd name="T65" fmla="*/ 12 h 35"/>
                  <a:gd name="T66" fmla="*/ 44 w 67"/>
                  <a:gd name="T67" fmla="*/ 12 h 35"/>
                  <a:gd name="T68" fmla="*/ 38 w 67"/>
                  <a:gd name="T69" fmla="*/ 12 h 35"/>
                  <a:gd name="T70" fmla="*/ 38 w 67"/>
                  <a:gd name="T71" fmla="*/ 6 h 35"/>
                  <a:gd name="T72" fmla="*/ 27 w 67"/>
                  <a:gd name="T73" fmla="*/ 12 h 35"/>
                  <a:gd name="T74" fmla="*/ 22 w 67"/>
                  <a:gd name="T75" fmla="*/ 17 h 35"/>
                  <a:gd name="T76" fmla="*/ 22 w 67"/>
                  <a:gd name="T77" fmla="*/ 17 h 35"/>
                  <a:gd name="T78" fmla="*/ 22 w 67"/>
                  <a:gd name="T79" fmla="*/ 23 h 35"/>
                  <a:gd name="T80" fmla="*/ 16 w 67"/>
                  <a:gd name="T81" fmla="*/ 17 h 35"/>
                  <a:gd name="T82" fmla="*/ 16 w 67"/>
                  <a:gd name="T83" fmla="*/ 17 h 35"/>
                  <a:gd name="T84" fmla="*/ 5 w 67"/>
                  <a:gd name="T85" fmla="*/ 17 h 35"/>
                  <a:gd name="T86" fmla="*/ 5 w 67"/>
                  <a:gd name="T87" fmla="*/ 12 h 35"/>
                  <a:gd name="T88" fmla="*/ 0 w 67"/>
                  <a:gd name="T89" fmla="*/ 12 h 35"/>
                  <a:gd name="T90" fmla="*/ 0 w 67"/>
                  <a:gd name="T91" fmla="*/ 12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67" h="35">
                    <a:moveTo>
                      <a:pt x="0" y="12"/>
                    </a:moveTo>
                    <a:lnTo>
                      <a:pt x="22" y="6"/>
                    </a:lnTo>
                    <a:lnTo>
                      <a:pt x="44" y="0"/>
                    </a:lnTo>
                    <a:lnTo>
                      <a:pt x="60" y="12"/>
                    </a:lnTo>
                    <a:lnTo>
                      <a:pt x="66" y="28"/>
                    </a:lnTo>
                    <a:lnTo>
                      <a:pt x="66" y="23"/>
                    </a:lnTo>
                    <a:lnTo>
                      <a:pt x="60" y="17"/>
                    </a:lnTo>
                    <a:lnTo>
                      <a:pt x="55" y="23"/>
                    </a:lnTo>
                    <a:lnTo>
                      <a:pt x="49" y="28"/>
                    </a:lnTo>
                    <a:lnTo>
                      <a:pt x="66" y="23"/>
                    </a:lnTo>
                    <a:lnTo>
                      <a:pt x="66" y="28"/>
                    </a:lnTo>
                    <a:lnTo>
                      <a:pt x="60" y="34"/>
                    </a:lnTo>
                    <a:lnTo>
                      <a:pt x="44" y="34"/>
                    </a:lnTo>
                    <a:lnTo>
                      <a:pt x="33" y="34"/>
                    </a:lnTo>
                    <a:lnTo>
                      <a:pt x="22" y="28"/>
                    </a:lnTo>
                    <a:lnTo>
                      <a:pt x="11" y="28"/>
                    </a:lnTo>
                    <a:lnTo>
                      <a:pt x="16" y="17"/>
                    </a:lnTo>
                    <a:lnTo>
                      <a:pt x="22" y="23"/>
                    </a:lnTo>
                    <a:lnTo>
                      <a:pt x="27" y="28"/>
                    </a:lnTo>
                    <a:lnTo>
                      <a:pt x="33" y="28"/>
                    </a:lnTo>
                    <a:lnTo>
                      <a:pt x="38" y="28"/>
                    </a:lnTo>
                    <a:lnTo>
                      <a:pt x="33" y="23"/>
                    </a:lnTo>
                    <a:lnTo>
                      <a:pt x="33" y="17"/>
                    </a:lnTo>
                    <a:lnTo>
                      <a:pt x="33" y="12"/>
                    </a:lnTo>
                    <a:lnTo>
                      <a:pt x="38" y="6"/>
                    </a:lnTo>
                    <a:lnTo>
                      <a:pt x="38" y="12"/>
                    </a:lnTo>
                    <a:lnTo>
                      <a:pt x="38" y="17"/>
                    </a:lnTo>
                    <a:lnTo>
                      <a:pt x="44" y="17"/>
                    </a:lnTo>
                    <a:lnTo>
                      <a:pt x="44" y="12"/>
                    </a:lnTo>
                    <a:lnTo>
                      <a:pt x="38" y="12"/>
                    </a:lnTo>
                    <a:lnTo>
                      <a:pt x="38" y="6"/>
                    </a:lnTo>
                    <a:lnTo>
                      <a:pt x="27" y="12"/>
                    </a:lnTo>
                    <a:lnTo>
                      <a:pt x="22" y="17"/>
                    </a:lnTo>
                    <a:lnTo>
                      <a:pt x="22" y="23"/>
                    </a:lnTo>
                    <a:lnTo>
                      <a:pt x="16" y="17"/>
                    </a:lnTo>
                    <a:lnTo>
                      <a:pt x="5" y="17"/>
                    </a:lnTo>
                    <a:lnTo>
                      <a:pt x="5" y="12"/>
                    </a:lnTo>
                    <a:lnTo>
                      <a:pt x="0" y="12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0" name="未知"/>
              <p:cNvSpPr>
                <a:spLocks/>
              </p:cNvSpPr>
              <p:nvPr/>
            </p:nvSpPr>
            <p:spPr bwMode="auto">
              <a:xfrm>
                <a:off x="160" y="249"/>
                <a:ext cx="17" cy="23"/>
              </a:xfrm>
              <a:custGeom>
                <a:avLst/>
                <a:gdLst>
                  <a:gd name="T0" fmla="*/ 16 w 17"/>
                  <a:gd name="T1" fmla="*/ 0 h 23"/>
                  <a:gd name="T2" fmla="*/ 11 w 17"/>
                  <a:gd name="T3" fmla="*/ 11 h 23"/>
                  <a:gd name="T4" fmla="*/ 11 w 17"/>
                  <a:gd name="T5" fmla="*/ 17 h 23"/>
                  <a:gd name="T6" fmla="*/ 16 w 17"/>
                  <a:gd name="T7" fmla="*/ 22 h 23"/>
                  <a:gd name="T8" fmla="*/ 11 w 17"/>
                  <a:gd name="T9" fmla="*/ 22 h 23"/>
                  <a:gd name="T10" fmla="*/ 5 w 17"/>
                  <a:gd name="T11" fmla="*/ 22 h 23"/>
                  <a:gd name="T12" fmla="*/ 0 w 17"/>
                  <a:gd name="T13" fmla="*/ 17 h 23"/>
                  <a:gd name="T14" fmla="*/ 0 w 17"/>
                  <a:gd name="T15" fmla="*/ 11 h 23"/>
                  <a:gd name="T16" fmla="*/ 0 w 17"/>
                  <a:gd name="T17" fmla="*/ 11 h 23"/>
                  <a:gd name="T18" fmla="*/ 5 w 17"/>
                  <a:gd name="T19" fmla="*/ 6 h 23"/>
                  <a:gd name="T20" fmla="*/ 16 w 17"/>
                  <a:gd name="T21" fmla="*/ 0 h 23"/>
                  <a:gd name="T22" fmla="*/ 16 w 17"/>
                  <a:gd name="T23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23">
                    <a:moveTo>
                      <a:pt x="16" y="0"/>
                    </a:moveTo>
                    <a:lnTo>
                      <a:pt x="11" y="11"/>
                    </a:lnTo>
                    <a:lnTo>
                      <a:pt x="11" y="17"/>
                    </a:lnTo>
                    <a:lnTo>
                      <a:pt x="16" y="22"/>
                    </a:lnTo>
                    <a:lnTo>
                      <a:pt x="11" y="22"/>
                    </a:lnTo>
                    <a:lnTo>
                      <a:pt x="5" y="22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5" y="6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1" name="未知"/>
              <p:cNvSpPr>
                <a:spLocks/>
              </p:cNvSpPr>
              <p:nvPr/>
            </p:nvSpPr>
            <p:spPr bwMode="auto">
              <a:xfrm>
                <a:off x="187" y="260"/>
                <a:ext cx="18" cy="12"/>
              </a:xfrm>
              <a:custGeom>
                <a:avLst/>
                <a:gdLst>
                  <a:gd name="T0" fmla="*/ 17 w 18"/>
                  <a:gd name="T1" fmla="*/ 6 h 12"/>
                  <a:gd name="T2" fmla="*/ 11 w 18"/>
                  <a:gd name="T3" fmla="*/ 0 h 12"/>
                  <a:gd name="T4" fmla="*/ 6 w 18"/>
                  <a:gd name="T5" fmla="*/ 6 h 12"/>
                  <a:gd name="T6" fmla="*/ 0 w 18"/>
                  <a:gd name="T7" fmla="*/ 11 h 12"/>
                  <a:gd name="T8" fmla="*/ 17 w 18"/>
                  <a:gd name="T9" fmla="*/ 6 h 12"/>
                  <a:gd name="T10" fmla="*/ 17 w 18"/>
                  <a:gd name="T11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12">
                    <a:moveTo>
                      <a:pt x="17" y="6"/>
                    </a:moveTo>
                    <a:lnTo>
                      <a:pt x="11" y="0"/>
                    </a:lnTo>
                    <a:lnTo>
                      <a:pt x="6" y="6"/>
                    </a:lnTo>
                    <a:lnTo>
                      <a:pt x="0" y="11"/>
                    </a:lnTo>
                    <a:lnTo>
                      <a:pt x="17" y="6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2" name="未知"/>
              <p:cNvSpPr>
                <a:spLocks/>
              </p:cNvSpPr>
              <p:nvPr/>
            </p:nvSpPr>
            <p:spPr bwMode="auto">
              <a:xfrm>
                <a:off x="176" y="255"/>
                <a:ext cx="7" cy="6"/>
              </a:xfrm>
              <a:custGeom>
                <a:avLst/>
                <a:gdLst>
                  <a:gd name="T0" fmla="*/ 0 w 7"/>
                  <a:gd name="T1" fmla="*/ 0 h 6"/>
                  <a:gd name="T2" fmla="*/ 0 w 7"/>
                  <a:gd name="T3" fmla="*/ 5 h 6"/>
                  <a:gd name="T4" fmla="*/ 6 w 7"/>
                  <a:gd name="T5" fmla="*/ 5 h 6"/>
                  <a:gd name="T6" fmla="*/ 6 w 7"/>
                  <a:gd name="T7" fmla="*/ 5 h 6"/>
                  <a:gd name="T8" fmla="*/ 6 w 7"/>
                  <a:gd name="T9" fmla="*/ 5 h 6"/>
                  <a:gd name="T10" fmla="*/ 6 w 7"/>
                  <a:gd name="T11" fmla="*/ 0 h 6"/>
                  <a:gd name="T12" fmla="*/ 6 w 7"/>
                  <a:gd name="T13" fmla="*/ 0 h 6"/>
                  <a:gd name="T14" fmla="*/ 6 w 7"/>
                  <a:gd name="T15" fmla="*/ 0 h 6"/>
                  <a:gd name="T16" fmla="*/ 0 w 7"/>
                  <a:gd name="T17" fmla="*/ 0 h 6"/>
                  <a:gd name="T18" fmla="*/ 0 w 7"/>
                  <a:gd name="T1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6">
                    <a:moveTo>
                      <a:pt x="0" y="0"/>
                    </a:moveTo>
                    <a:lnTo>
                      <a:pt x="0" y="5"/>
                    </a:lnTo>
                    <a:lnTo>
                      <a:pt x="6" y="5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3" name="未知"/>
              <p:cNvSpPr>
                <a:spLocks/>
              </p:cNvSpPr>
              <p:nvPr/>
            </p:nvSpPr>
            <p:spPr bwMode="auto">
              <a:xfrm>
                <a:off x="193" y="371"/>
                <a:ext cx="106" cy="1"/>
              </a:xfrm>
              <a:custGeom>
                <a:avLst/>
                <a:gdLst>
                  <a:gd name="T0" fmla="*/ 0 w 106"/>
                  <a:gd name="T1" fmla="*/ 0 h 1"/>
                  <a:gd name="T2" fmla="*/ 105 w 106"/>
                  <a:gd name="T3" fmla="*/ 0 h 1"/>
                  <a:gd name="T4" fmla="*/ 0 w 106"/>
                  <a:gd name="T5" fmla="*/ 0 h 1"/>
                  <a:gd name="T6" fmla="*/ 0 w 106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" h="1">
                    <a:moveTo>
                      <a:pt x="0" y="0"/>
                    </a:moveTo>
                    <a:lnTo>
                      <a:pt x="10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4" name="未知"/>
              <p:cNvSpPr>
                <a:spLocks/>
              </p:cNvSpPr>
              <p:nvPr/>
            </p:nvSpPr>
            <p:spPr bwMode="auto">
              <a:xfrm>
                <a:off x="193" y="371"/>
                <a:ext cx="106" cy="1"/>
              </a:xfrm>
              <a:custGeom>
                <a:avLst/>
                <a:gdLst>
                  <a:gd name="T0" fmla="*/ 0 w 106"/>
                  <a:gd name="T1" fmla="*/ 0 h 1"/>
                  <a:gd name="T2" fmla="*/ 105 w 106"/>
                  <a:gd name="T3" fmla="*/ 0 h 1"/>
                  <a:gd name="T4" fmla="*/ 0 w 106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6" h="1">
                    <a:moveTo>
                      <a:pt x="0" y="0"/>
                    </a:moveTo>
                    <a:lnTo>
                      <a:pt x="10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5" name="未知"/>
              <p:cNvSpPr>
                <a:spLocks/>
              </p:cNvSpPr>
              <p:nvPr/>
            </p:nvSpPr>
            <p:spPr bwMode="auto">
              <a:xfrm>
                <a:off x="298" y="255"/>
                <a:ext cx="6" cy="6"/>
              </a:xfrm>
              <a:custGeom>
                <a:avLst/>
                <a:gdLst>
                  <a:gd name="T0" fmla="*/ 0 w 6"/>
                  <a:gd name="T1" fmla="*/ 0 h 6"/>
                  <a:gd name="T2" fmla="*/ 0 w 6"/>
                  <a:gd name="T3" fmla="*/ 5 h 6"/>
                  <a:gd name="T4" fmla="*/ 5 w 6"/>
                  <a:gd name="T5" fmla="*/ 5 h 6"/>
                  <a:gd name="T6" fmla="*/ 5 w 6"/>
                  <a:gd name="T7" fmla="*/ 5 h 6"/>
                  <a:gd name="T8" fmla="*/ 5 w 6"/>
                  <a:gd name="T9" fmla="*/ 5 h 6"/>
                  <a:gd name="T10" fmla="*/ 5 w 6"/>
                  <a:gd name="T11" fmla="*/ 0 h 6"/>
                  <a:gd name="T12" fmla="*/ 5 w 6"/>
                  <a:gd name="T13" fmla="*/ 0 h 6"/>
                  <a:gd name="T14" fmla="*/ 5 w 6"/>
                  <a:gd name="T15" fmla="*/ 0 h 6"/>
                  <a:gd name="T16" fmla="*/ 0 w 6"/>
                  <a:gd name="T17" fmla="*/ 0 h 6"/>
                  <a:gd name="T18" fmla="*/ 0 w 6"/>
                  <a:gd name="T1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0" y="5"/>
                    </a:lnTo>
                    <a:lnTo>
                      <a:pt x="5" y="5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56" name="未知"/>
              <p:cNvSpPr>
                <a:spLocks/>
              </p:cNvSpPr>
              <p:nvPr/>
            </p:nvSpPr>
            <p:spPr bwMode="auto">
              <a:xfrm>
                <a:off x="402" y="61"/>
                <a:ext cx="79" cy="73"/>
              </a:xfrm>
              <a:custGeom>
                <a:avLst/>
                <a:gdLst>
                  <a:gd name="T0" fmla="*/ 28 w 79"/>
                  <a:gd name="T1" fmla="*/ 0 h 73"/>
                  <a:gd name="T2" fmla="*/ 17 w 79"/>
                  <a:gd name="T3" fmla="*/ 0 h 73"/>
                  <a:gd name="T4" fmla="*/ 11 w 79"/>
                  <a:gd name="T5" fmla="*/ 5 h 73"/>
                  <a:gd name="T6" fmla="*/ 6 w 79"/>
                  <a:gd name="T7" fmla="*/ 16 h 73"/>
                  <a:gd name="T8" fmla="*/ 0 w 79"/>
                  <a:gd name="T9" fmla="*/ 22 h 73"/>
                  <a:gd name="T10" fmla="*/ 0 w 79"/>
                  <a:gd name="T11" fmla="*/ 33 h 73"/>
                  <a:gd name="T12" fmla="*/ 11 w 79"/>
                  <a:gd name="T13" fmla="*/ 38 h 73"/>
                  <a:gd name="T14" fmla="*/ 11 w 79"/>
                  <a:gd name="T15" fmla="*/ 50 h 73"/>
                  <a:gd name="T16" fmla="*/ 11 w 79"/>
                  <a:gd name="T17" fmla="*/ 61 h 73"/>
                  <a:gd name="T18" fmla="*/ 28 w 79"/>
                  <a:gd name="T19" fmla="*/ 72 h 73"/>
                  <a:gd name="T20" fmla="*/ 50 w 79"/>
                  <a:gd name="T21" fmla="*/ 72 h 73"/>
                  <a:gd name="T22" fmla="*/ 50 w 79"/>
                  <a:gd name="T23" fmla="*/ 66 h 73"/>
                  <a:gd name="T24" fmla="*/ 61 w 79"/>
                  <a:gd name="T25" fmla="*/ 66 h 73"/>
                  <a:gd name="T26" fmla="*/ 67 w 79"/>
                  <a:gd name="T27" fmla="*/ 66 h 73"/>
                  <a:gd name="T28" fmla="*/ 72 w 79"/>
                  <a:gd name="T29" fmla="*/ 61 h 73"/>
                  <a:gd name="T30" fmla="*/ 78 w 79"/>
                  <a:gd name="T31" fmla="*/ 44 h 73"/>
                  <a:gd name="T32" fmla="*/ 67 w 79"/>
                  <a:gd name="T33" fmla="*/ 44 h 73"/>
                  <a:gd name="T34" fmla="*/ 61 w 79"/>
                  <a:gd name="T35" fmla="*/ 27 h 73"/>
                  <a:gd name="T36" fmla="*/ 61 w 79"/>
                  <a:gd name="T37" fmla="*/ 38 h 73"/>
                  <a:gd name="T38" fmla="*/ 61 w 79"/>
                  <a:gd name="T39" fmla="*/ 44 h 73"/>
                  <a:gd name="T40" fmla="*/ 61 w 79"/>
                  <a:gd name="T41" fmla="*/ 50 h 73"/>
                  <a:gd name="T42" fmla="*/ 55 w 79"/>
                  <a:gd name="T43" fmla="*/ 55 h 73"/>
                  <a:gd name="T44" fmla="*/ 50 w 79"/>
                  <a:gd name="T45" fmla="*/ 55 h 73"/>
                  <a:gd name="T46" fmla="*/ 44 w 79"/>
                  <a:gd name="T47" fmla="*/ 50 h 73"/>
                  <a:gd name="T48" fmla="*/ 39 w 79"/>
                  <a:gd name="T49" fmla="*/ 44 h 73"/>
                  <a:gd name="T50" fmla="*/ 39 w 79"/>
                  <a:gd name="T51" fmla="*/ 50 h 73"/>
                  <a:gd name="T52" fmla="*/ 33 w 79"/>
                  <a:gd name="T53" fmla="*/ 55 h 73"/>
                  <a:gd name="T54" fmla="*/ 28 w 79"/>
                  <a:gd name="T55" fmla="*/ 55 h 73"/>
                  <a:gd name="T56" fmla="*/ 22 w 79"/>
                  <a:gd name="T57" fmla="*/ 50 h 73"/>
                  <a:gd name="T58" fmla="*/ 17 w 79"/>
                  <a:gd name="T59" fmla="*/ 50 h 73"/>
                  <a:gd name="T60" fmla="*/ 17 w 79"/>
                  <a:gd name="T61" fmla="*/ 44 h 73"/>
                  <a:gd name="T62" fmla="*/ 17 w 79"/>
                  <a:gd name="T63" fmla="*/ 38 h 73"/>
                  <a:gd name="T64" fmla="*/ 17 w 79"/>
                  <a:gd name="T65" fmla="*/ 33 h 73"/>
                  <a:gd name="T66" fmla="*/ 17 w 79"/>
                  <a:gd name="T67" fmla="*/ 27 h 73"/>
                  <a:gd name="T68" fmla="*/ 17 w 79"/>
                  <a:gd name="T69" fmla="*/ 22 h 73"/>
                  <a:gd name="T70" fmla="*/ 17 w 79"/>
                  <a:gd name="T71" fmla="*/ 16 h 73"/>
                  <a:gd name="T72" fmla="*/ 22 w 79"/>
                  <a:gd name="T73" fmla="*/ 11 h 73"/>
                  <a:gd name="T74" fmla="*/ 28 w 79"/>
                  <a:gd name="T75" fmla="*/ 11 h 73"/>
                  <a:gd name="T76" fmla="*/ 28 w 79"/>
                  <a:gd name="T77" fmla="*/ 16 h 73"/>
                  <a:gd name="T78" fmla="*/ 33 w 79"/>
                  <a:gd name="T79" fmla="*/ 16 h 73"/>
                  <a:gd name="T80" fmla="*/ 33 w 79"/>
                  <a:gd name="T81" fmla="*/ 22 h 73"/>
                  <a:gd name="T82" fmla="*/ 39 w 79"/>
                  <a:gd name="T83" fmla="*/ 22 h 73"/>
                  <a:gd name="T84" fmla="*/ 44 w 79"/>
                  <a:gd name="T85" fmla="*/ 22 h 73"/>
                  <a:gd name="T86" fmla="*/ 50 w 79"/>
                  <a:gd name="T87" fmla="*/ 22 h 73"/>
                  <a:gd name="T88" fmla="*/ 44 w 79"/>
                  <a:gd name="T89" fmla="*/ 22 h 73"/>
                  <a:gd name="T90" fmla="*/ 39 w 79"/>
                  <a:gd name="T91" fmla="*/ 16 h 73"/>
                  <a:gd name="T92" fmla="*/ 33 w 79"/>
                  <a:gd name="T93" fmla="*/ 11 h 73"/>
                  <a:gd name="T94" fmla="*/ 28 w 79"/>
                  <a:gd name="T95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9" h="73">
                    <a:moveTo>
                      <a:pt x="28" y="0"/>
                    </a:moveTo>
                    <a:lnTo>
                      <a:pt x="17" y="0"/>
                    </a:lnTo>
                    <a:lnTo>
                      <a:pt x="11" y="5"/>
                    </a:lnTo>
                    <a:lnTo>
                      <a:pt x="6" y="16"/>
                    </a:lnTo>
                    <a:lnTo>
                      <a:pt x="0" y="22"/>
                    </a:lnTo>
                    <a:lnTo>
                      <a:pt x="0" y="33"/>
                    </a:lnTo>
                    <a:lnTo>
                      <a:pt x="11" y="38"/>
                    </a:lnTo>
                    <a:lnTo>
                      <a:pt x="11" y="50"/>
                    </a:lnTo>
                    <a:lnTo>
                      <a:pt x="11" y="61"/>
                    </a:lnTo>
                    <a:lnTo>
                      <a:pt x="28" y="72"/>
                    </a:lnTo>
                    <a:lnTo>
                      <a:pt x="50" y="72"/>
                    </a:lnTo>
                    <a:lnTo>
                      <a:pt x="50" y="66"/>
                    </a:lnTo>
                    <a:lnTo>
                      <a:pt x="61" y="66"/>
                    </a:lnTo>
                    <a:lnTo>
                      <a:pt x="67" y="66"/>
                    </a:lnTo>
                    <a:lnTo>
                      <a:pt x="72" y="61"/>
                    </a:lnTo>
                    <a:lnTo>
                      <a:pt x="78" y="44"/>
                    </a:lnTo>
                    <a:lnTo>
                      <a:pt x="67" y="44"/>
                    </a:lnTo>
                    <a:lnTo>
                      <a:pt x="61" y="27"/>
                    </a:lnTo>
                    <a:lnTo>
                      <a:pt x="61" y="38"/>
                    </a:lnTo>
                    <a:lnTo>
                      <a:pt x="61" y="44"/>
                    </a:lnTo>
                    <a:lnTo>
                      <a:pt x="61" y="50"/>
                    </a:lnTo>
                    <a:lnTo>
                      <a:pt x="55" y="55"/>
                    </a:lnTo>
                    <a:lnTo>
                      <a:pt x="50" y="55"/>
                    </a:lnTo>
                    <a:lnTo>
                      <a:pt x="44" y="50"/>
                    </a:lnTo>
                    <a:lnTo>
                      <a:pt x="39" y="44"/>
                    </a:lnTo>
                    <a:lnTo>
                      <a:pt x="39" y="50"/>
                    </a:lnTo>
                    <a:lnTo>
                      <a:pt x="33" y="55"/>
                    </a:lnTo>
                    <a:lnTo>
                      <a:pt x="28" y="55"/>
                    </a:lnTo>
                    <a:lnTo>
                      <a:pt x="22" y="50"/>
                    </a:lnTo>
                    <a:lnTo>
                      <a:pt x="17" y="50"/>
                    </a:lnTo>
                    <a:lnTo>
                      <a:pt x="17" y="44"/>
                    </a:lnTo>
                    <a:lnTo>
                      <a:pt x="17" y="38"/>
                    </a:lnTo>
                    <a:lnTo>
                      <a:pt x="17" y="33"/>
                    </a:lnTo>
                    <a:lnTo>
                      <a:pt x="17" y="27"/>
                    </a:lnTo>
                    <a:lnTo>
                      <a:pt x="17" y="22"/>
                    </a:lnTo>
                    <a:lnTo>
                      <a:pt x="17" y="16"/>
                    </a:lnTo>
                    <a:lnTo>
                      <a:pt x="22" y="11"/>
                    </a:lnTo>
                    <a:lnTo>
                      <a:pt x="28" y="11"/>
                    </a:lnTo>
                    <a:lnTo>
                      <a:pt x="28" y="16"/>
                    </a:lnTo>
                    <a:lnTo>
                      <a:pt x="33" y="16"/>
                    </a:lnTo>
                    <a:lnTo>
                      <a:pt x="33" y="22"/>
                    </a:lnTo>
                    <a:lnTo>
                      <a:pt x="39" y="22"/>
                    </a:lnTo>
                    <a:lnTo>
                      <a:pt x="44" y="22"/>
                    </a:lnTo>
                    <a:lnTo>
                      <a:pt x="50" y="22"/>
                    </a:lnTo>
                    <a:lnTo>
                      <a:pt x="44" y="22"/>
                    </a:lnTo>
                    <a:lnTo>
                      <a:pt x="39" y="16"/>
                    </a:lnTo>
                    <a:lnTo>
                      <a:pt x="33" y="11"/>
                    </a:lnTo>
                    <a:lnTo>
                      <a:pt x="28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2544954" y="1669630"/>
            <a:ext cx="20289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中网的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每一位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员工，</a:t>
            </a:r>
            <a:endParaRPr lang="zh-CN" altLang="en-US" sz="1400" dirty="0">
              <a:solidFill>
                <a:schemeClr val="tx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atinLnBrk="1"/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都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可以享有……</a:t>
            </a: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6800318" y="1020223"/>
            <a:ext cx="4092598" cy="1957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170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按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苏州园区要求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为你缴纳社会保险及住房公积金：</a:t>
            </a:r>
          </a:p>
          <a:p>
            <a:pPr eaLnBrk="1" hangingPunct="1">
              <a:lnSpc>
                <a:spcPct val="170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缴纳比例：　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公司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个人</a:t>
            </a:r>
            <a:endParaRPr lang="zh-CN" altLang="en-US" sz="1400" dirty="0">
              <a:solidFill>
                <a:schemeClr val="tx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lnSpc>
                <a:spcPct val="140000"/>
              </a:lnSpc>
            </a:pPr>
            <a:r>
              <a:rPr lang="zh-CN" altLang="en-US" sz="1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社会保险类　</a:t>
            </a:r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</a:t>
            </a:r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%</a:t>
            </a:r>
            <a:r>
              <a:rPr lang="zh-CN" altLang="en-US" sz="1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0.5</a:t>
            </a:r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%</a:t>
            </a:r>
            <a:endParaRPr lang="zh-CN" altLang="en-US" sz="1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lnSpc>
                <a:spcPct val="140000"/>
              </a:lnSpc>
            </a:pPr>
            <a:r>
              <a:rPr lang="zh-CN" altLang="en-US" sz="1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公积金类　　</a:t>
            </a:r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8</a:t>
            </a:r>
            <a:r>
              <a:rPr lang="zh-CN" altLang="en-US" sz="1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%　　　</a:t>
            </a:r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1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1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1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%　</a:t>
            </a:r>
            <a:endParaRPr lang="en-US" altLang="zh-CN" sz="1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1400" dirty="0">
                <a:latin typeface="宋体" panose="02010600030101010101" pitchFamily="2" charset="-122"/>
                <a:ea typeface="宋体" panose="02010600030101010101" pitchFamily="2" charset="-122"/>
              </a:rPr>
              <a:t>　　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个人缴纳比例每月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由公司在你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工资</a:t>
            </a:r>
            <a:endParaRPr lang="en-US" altLang="zh-CN" sz="1400" dirty="0" smtClean="0">
              <a:solidFill>
                <a:schemeClr val="tx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里代扣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每月的</a:t>
            </a:r>
            <a:r>
              <a:rPr lang="en-US" altLang="zh-CN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日为薪资发放日。</a:t>
            </a:r>
            <a:endParaRPr lang="zh-CN" altLang="en-US" sz="1400" dirty="0">
              <a:solidFill>
                <a:schemeClr val="tx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lnSpc>
                <a:spcPct val="140000"/>
              </a:lnSpc>
            </a:pPr>
            <a:endParaRPr lang="zh-CN" altLang="en-US" sz="1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8" name="未知"/>
          <p:cNvSpPr>
            <a:spLocks/>
          </p:cNvSpPr>
          <p:nvPr/>
        </p:nvSpPr>
        <p:spPr bwMode="auto">
          <a:xfrm>
            <a:off x="6439955" y="1177132"/>
            <a:ext cx="360363" cy="217487"/>
          </a:xfrm>
          <a:custGeom>
            <a:avLst/>
            <a:gdLst>
              <a:gd name="T0" fmla="*/ 21 w 1093"/>
              <a:gd name="T1" fmla="*/ 353 h 410"/>
              <a:gd name="T2" fmla="*/ 145 w 1093"/>
              <a:gd name="T3" fmla="*/ 340 h 410"/>
              <a:gd name="T4" fmla="*/ 280 w 1093"/>
              <a:gd name="T5" fmla="*/ 392 h 410"/>
              <a:gd name="T6" fmla="*/ 364 w 1093"/>
              <a:gd name="T7" fmla="*/ 379 h 410"/>
              <a:gd name="T8" fmla="*/ 440 w 1093"/>
              <a:gd name="T9" fmla="*/ 410 h 410"/>
              <a:gd name="T10" fmla="*/ 501 w 1093"/>
              <a:gd name="T11" fmla="*/ 383 h 410"/>
              <a:gd name="T12" fmla="*/ 540 w 1093"/>
              <a:gd name="T13" fmla="*/ 392 h 410"/>
              <a:gd name="T14" fmla="*/ 630 w 1093"/>
              <a:gd name="T15" fmla="*/ 337 h 410"/>
              <a:gd name="T16" fmla="*/ 655 w 1093"/>
              <a:gd name="T17" fmla="*/ 339 h 410"/>
              <a:gd name="T18" fmla="*/ 782 w 1093"/>
              <a:gd name="T19" fmla="*/ 259 h 410"/>
              <a:gd name="T20" fmla="*/ 657 w 1093"/>
              <a:gd name="T21" fmla="*/ 187 h 410"/>
              <a:gd name="T22" fmla="*/ 618 w 1093"/>
              <a:gd name="T23" fmla="*/ 189 h 410"/>
              <a:gd name="T24" fmla="*/ 662 w 1093"/>
              <a:gd name="T25" fmla="*/ 163 h 410"/>
              <a:gd name="T26" fmla="*/ 868 w 1093"/>
              <a:gd name="T27" fmla="*/ 164 h 410"/>
              <a:gd name="T28" fmla="*/ 1045 w 1093"/>
              <a:gd name="T29" fmla="*/ 140 h 410"/>
              <a:gd name="T30" fmla="*/ 1093 w 1093"/>
              <a:gd name="T31" fmla="*/ 49 h 410"/>
              <a:gd name="T32" fmla="*/ 1093 w 1093"/>
              <a:gd name="T33" fmla="*/ 38 h 410"/>
              <a:gd name="T34" fmla="*/ 460 w 1093"/>
              <a:gd name="T35" fmla="*/ 0 h 410"/>
              <a:gd name="T36" fmla="*/ 62 w 1093"/>
              <a:gd name="T37" fmla="*/ 111 h 410"/>
              <a:gd name="T38" fmla="*/ 20 w 1093"/>
              <a:gd name="T39" fmla="*/ 123 h 410"/>
              <a:gd name="T40" fmla="*/ 0 w 1093"/>
              <a:gd name="T41" fmla="*/ 239 h 410"/>
              <a:gd name="T42" fmla="*/ 21 w 1093"/>
              <a:gd name="T43" fmla="*/ 353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93" h="410">
                <a:moveTo>
                  <a:pt x="21" y="353"/>
                </a:moveTo>
                <a:cubicBezTo>
                  <a:pt x="63" y="348"/>
                  <a:pt x="103" y="344"/>
                  <a:pt x="145" y="340"/>
                </a:cubicBezTo>
                <a:cubicBezTo>
                  <a:pt x="186" y="361"/>
                  <a:pt x="232" y="378"/>
                  <a:pt x="280" y="392"/>
                </a:cubicBezTo>
                <a:cubicBezTo>
                  <a:pt x="300" y="390"/>
                  <a:pt x="327" y="385"/>
                  <a:pt x="364" y="379"/>
                </a:cubicBezTo>
                <a:cubicBezTo>
                  <a:pt x="391" y="400"/>
                  <a:pt x="416" y="410"/>
                  <a:pt x="440" y="410"/>
                </a:cubicBezTo>
                <a:cubicBezTo>
                  <a:pt x="463" y="410"/>
                  <a:pt x="483" y="402"/>
                  <a:pt x="501" y="383"/>
                </a:cubicBezTo>
                <a:cubicBezTo>
                  <a:pt x="514" y="390"/>
                  <a:pt x="527" y="392"/>
                  <a:pt x="540" y="392"/>
                </a:cubicBezTo>
                <a:cubicBezTo>
                  <a:pt x="583" y="392"/>
                  <a:pt x="613" y="374"/>
                  <a:pt x="630" y="337"/>
                </a:cubicBezTo>
                <a:cubicBezTo>
                  <a:pt x="639" y="338"/>
                  <a:pt x="647" y="339"/>
                  <a:pt x="655" y="339"/>
                </a:cubicBezTo>
                <a:cubicBezTo>
                  <a:pt x="740" y="339"/>
                  <a:pt x="782" y="312"/>
                  <a:pt x="782" y="259"/>
                </a:cubicBezTo>
                <a:cubicBezTo>
                  <a:pt x="782" y="212"/>
                  <a:pt x="740" y="187"/>
                  <a:pt x="657" y="187"/>
                </a:cubicBezTo>
                <a:cubicBezTo>
                  <a:pt x="647" y="187"/>
                  <a:pt x="635" y="187"/>
                  <a:pt x="618" y="189"/>
                </a:cubicBezTo>
                <a:cubicBezTo>
                  <a:pt x="639" y="178"/>
                  <a:pt x="653" y="169"/>
                  <a:pt x="662" y="163"/>
                </a:cubicBezTo>
                <a:cubicBezTo>
                  <a:pt x="730" y="164"/>
                  <a:pt x="799" y="164"/>
                  <a:pt x="868" y="164"/>
                </a:cubicBezTo>
                <a:cubicBezTo>
                  <a:pt x="955" y="164"/>
                  <a:pt x="1013" y="157"/>
                  <a:pt x="1045" y="140"/>
                </a:cubicBezTo>
                <a:cubicBezTo>
                  <a:pt x="1077" y="122"/>
                  <a:pt x="1093" y="93"/>
                  <a:pt x="1093" y="49"/>
                </a:cubicBezTo>
                <a:cubicBezTo>
                  <a:pt x="1093" y="45"/>
                  <a:pt x="1093" y="41"/>
                  <a:pt x="1093" y="38"/>
                </a:cubicBezTo>
                <a:cubicBezTo>
                  <a:pt x="882" y="24"/>
                  <a:pt x="671" y="13"/>
                  <a:pt x="460" y="0"/>
                </a:cubicBezTo>
                <a:cubicBezTo>
                  <a:pt x="344" y="29"/>
                  <a:pt x="211" y="64"/>
                  <a:pt x="62" y="111"/>
                </a:cubicBezTo>
                <a:cubicBezTo>
                  <a:pt x="57" y="113"/>
                  <a:pt x="43" y="117"/>
                  <a:pt x="20" y="123"/>
                </a:cubicBezTo>
                <a:cubicBezTo>
                  <a:pt x="7" y="154"/>
                  <a:pt x="0" y="193"/>
                  <a:pt x="0" y="239"/>
                </a:cubicBezTo>
                <a:cubicBezTo>
                  <a:pt x="0" y="279"/>
                  <a:pt x="7" y="316"/>
                  <a:pt x="21" y="353"/>
                </a:cubicBezTo>
              </a:path>
            </a:pathLst>
          </a:custGeom>
          <a:solidFill>
            <a:srgbClr val="CCECFF"/>
          </a:solidFill>
          <a:ln w="9525" cap="flat" cmpd="sng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9" name="AutoShape 5"/>
          <p:cNvSpPr>
            <a:spLocks noChangeArrowheads="1"/>
          </p:cNvSpPr>
          <p:nvPr/>
        </p:nvSpPr>
        <p:spPr bwMode="auto">
          <a:xfrm>
            <a:off x="6890462" y="2437211"/>
            <a:ext cx="288925" cy="287338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pic>
        <p:nvPicPr>
          <p:cNvPr id="70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668" y="1328374"/>
            <a:ext cx="152717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2" name="WordArt 83"/>
          <p:cNvSpPr>
            <a:spLocks noChangeArrowheads="1" noChangeShapeType="1"/>
          </p:cNvSpPr>
          <p:nvPr/>
        </p:nvSpPr>
        <p:spPr bwMode="auto">
          <a:xfrm>
            <a:off x="2997895" y="3225837"/>
            <a:ext cx="1368425" cy="3587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zh-CN" altLang="en-US" sz="3600" kern="10" dirty="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33CCFF"/>
                </a:solidFill>
              </a:rPr>
              <a:t>节日福利</a:t>
            </a:r>
          </a:p>
        </p:txBody>
      </p:sp>
      <p:sp>
        <p:nvSpPr>
          <p:cNvPr id="76" name="Rectangle 2"/>
          <p:cNvSpPr>
            <a:spLocks noChangeArrowheads="1"/>
          </p:cNvSpPr>
          <p:nvPr/>
        </p:nvSpPr>
        <p:spPr bwMode="auto">
          <a:xfrm>
            <a:off x="2043683" y="3560214"/>
            <a:ext cx="3793984" cy="1396953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rgbClr val="EEECE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lvl="0" fontAlgn="base" latinLnBrk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公司在每年的端午节、</a:t>
            </a:r>
            <a:r>
              <a:rPr lang="zh-CN" altLang="en-US" sz="1400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中秋节等中国</a:t>
            </a:r>
            <a:r>
              <a:rPr lang="zh-CN" altLang="en-US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的传</a:t>
            </a:r>
            <a:endParaRPr lang="en-US" altLang="zh-CN" sz="1400" kern="0" dirty="0" smtClean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fontAlgn="base" latinLnBrk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统节日</a:t>
            </a: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都会为</a:t>
            </a:r>
            <a:r>
              <a:rPr lang="zh-CN" altLang="en-US" sz="14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员工发放福利，庆祝节日！</a:t>
            </a:r>
            <a:endParaRPr kumimoji="0" lang="zh-CN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defTabSz="914400" eaLnBrk="1" fontAlgn="base" latinLnBrk="1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r>
              <a: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　　　　</a:t>
            </a:r>
            <a:endParaRPr kumimoji="0" lang="zh-CN" alt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defTabSz="914400" eaLnBrk="1" fontAlgn="base" latinLnBrk="1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defTabSz="914400" eaLnBrk="1" fontAlgn="base" latinLnBrk="1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defTabSz="914400" eaLnBrk="1" fontAlgn="base" latinLnBrk="1" hangingPunct="1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8" name="WordArt 76"/>
          <p:cNvSpPr>
            <a:spLocks noChangeArrowheads="1" noChangeShapeType="1"/>
          </p:cNvSpPr>
          <p:nvPr/>
        </p:nvSpPr>
        <p:spPr bwMode="auto">
          <a:xfrm>
            <a:off x="8301358" y="3119424"/>
            <a:ext cx="817563" cy="404812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zh-CN" altLang="en-US" sz="360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C0C0C0">
                      <a:alpha val="75000"/>
                    </a:srgbClr>
                  </a:outerShdw>
                </a:effectLst>
              </a:rPr>
              <a:t>假期</a:t>
            </a:r>
          </a:p>
        </p:txBody>
      </p:sp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6891104" y="3538432"/>
            <a:ext cx="4248150" cy="997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40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你可以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享受公司提供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的各种假期：如法定假日、婚假、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产假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、陪产假、丧假及年假等具体请见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《休假制度》。</a:t>
            </a:r>
            <a:endParaRPr lang="zh-CN" altLang="en-US" sz="1400" dirty="0">
              <a:solidFill>
                <a:schemeClr val="tx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1" name="Text Box 78"/>
          <p:cNvSpPr txBox="1">
            <a:spLocks noChangeArrowheads="1"/>
          </p:cNvSpPr>
          <p:nvPr/>
        </p:nvSpPr>
        <p:spPr bwMode="auto">
          <a:xfrm>
            <a:off x="6891024" y="4605705"/>
            <a:ext cx="2519363" cy="1070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60000"/>
              </a:lnSpc>
            </a:pP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年终奖金是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指公司根据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员工当年度的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表现及公司业绩，</a:t>
            </a:r>
            <a:r>
              <a:rPr lang="zh-CN" altLang="en-US" sz="1400" dirty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给员工除工资及奖金以外的</a:t>
            </a:r>
            <a:r>
              <a:rPr lang="zh-CN" altLang="en-US" sz="1400" dirty="0" smtClean="0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奖励。</a:t>
            </a:r>
            <a:endParaRPr lang="zh-CN" altLang="en-US" sz="1400" dirty="0">
              <a:solidFill>
                <a:schemeClr val="tx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3" name="WordArt 79" descr="earth1"/>
          <p:cNvSpPr>
            <a:spLocks noChangeArrowheads="1" noChangeShapeType="1"/>
          </p:cNvSpPr>
          <p:nvPr/>
        </p:nvSpPr>
        <p:spPr bwMode="auto">
          <a:xfrm rot="5400000">
            <a:off x="9481637" y="5109736"/>
            <a:ext cx="1368425" cy="360363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zh-CN" alt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5000"/>
                    </a:srgbClr>
                  </a:outerShdw>
                </a:effectLst>
              </a:rPr>
              <a:t>年终奖金</a:t>
            </a:r>
          </a:p>
        </p:txBody>
      </p:sp>
      <p:pic>
        <p:nvPicPr>
          <p:cNvPr id="84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913" y="4578583"/>
            <a:ext cx="14224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5" name="未知"/>
          <p:cNvSpPr>
            <a:spLocks/>
          </p:cNvSpPr>
          <p:nvPr/>
        </p:nvSpPr>
        <p:spPr bwMode="auto">
          <a:xfrm>
            <a:off x="6439955" y="3654773"/>
            <a:ext cx="360363" cy="217487"/>
          </a:xfrm>
          <a:custGeom>
            <a:avLst/>
            <a:gdLst>
              <a:gd name="T0" fmla="*/ 21 w 1093"/>
              <a:gd name="T1" fmla="*/ 353 h 410"/>
              <a:gd name="T2" fmla="*/ 145 w 1093"/>
              <a:gd name="T3" fmla="*/ 340 h 410"/>
              <a:gd name="T4" fmla="*/ 280 w 1093"/>
              <a:gd name="T5" fmla="*/ 392 h 410"/>
              <a:gd name="T6" fmla="*/ 364 w 1093"/>
              <a:gd name="T7" fmla="*/ 379 h 410"/>
              <a:gd name="T8" fmla="*/ 440 w 1093"/>
              <a:gd name="T9" fmla="*/ 410 h 410"/>
              <a:gd name="T10" fmla="*/ 501 w 1093"/>
              <a:gd name="T11" fmla="*/ 383 h 410"/>
              <a:gd name="T12" fmla="*/ 540 w 1093"/>
              <a:gd name="T13" fmla="*/ 392 h 410"/>
              <a:gd name="T14" fmla="*/ 630 w 1093"/>
              <a:gd name="T15" fmla="*/ 337 h 410"/>
              <a:gd name="T16" fmla="*/ 655 w 1093"/>
              <a:gd name="T17" fmla="*/ 339 h 410"/>
              <a:gd name="T18" fmla="*/ 782 w 1093"/>
              <a:gd name="T19" fmla="*/ 259 h 410"/>
              <a:gd name="T20" fmla="*/ 657 w 1093"/>
              <a:gd name="T21" fmla="*/ 187 h 410"/>
              <a:gd name="T22" fmla="*/ 618 w 1093"/>
              <a:gd name="T23" fmla="*/ 189 h 410"/>
              <a:gd name="T24" fmla="*/ 662 w 1093"/>
              <a:gd name="T25" fmla="*/ 163 h 410"/>
              <a:gd name="T26" fmla="*/ 868 w 1093"/>
              <a:gd name="T27" fmla="*/ 164 h 410"/>
              <a:gd name="T28" fmla="*/ 1045 w 1093"/>
              <a:gd name="T29" fmla="*/ 140 h 410"/>
              <a:gd name="T30" fmla="*/ 1093 w 1093"/>
              <a:gd name="T31" fmla="*/ 49 h 410"/>
              <a:gd name="T32" fmla="*/ 1093 w 1093"/>
              <a:gd name="T33" fmla="*/ 38 h 410"/>
              <a:gd name="T34" fmla="*/ 460 w 1093"/>
              <a:gd name="T35" fmla="*/ 0 h 410"/>
              <a:gd name="T36" fmla="*/ 62 w 1093"/>
              <a:gd name="T37" fmla="*/ 111 h 410"/>
              <a:gd name="T38" fmla="*/ 20 w 1093"/>
              <a:gd name="T39" fmla="*/ 123 h 410"/>
              <a:gd name="T40" fmla="*/ 0 w 1093"/>
              <a:gd name="T41" fmla="*/ 239 h 410"/>
              <a:gd name="T42" fmla="*/ 21 w 1093"/>
              <a:gd name="T43" fmla="*/ 353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93" h="410">
                <a:moveTo>
                  <a:pt x="21" y="353"/>
                </a:moveTo>
                <a:cubicBezTo>
                  <a:pt x="63" y="348"/>
                  <a:pt x="103" y="344"/>
                  <a:pt x="145" y="340"/>
                </a:cubicBezTo>
                <a:cubicBezTo>
                  <a:pt x="186" y="361"/>
                  <a:pt x="232" y="378"/>
                  <a:pt x="280" y="392"/>
                </a:cubicBezTo>
                <a:cubicBezTo>
                  <a:pt x="300" y="390"/>
                  <a:pt x="327" y="385"/>
                  <a:pt x="364" y="379"/>
                </a:cubicBezTo>
                <a:cubicBezTo>
                  <a:pt x="391" y="400"/>
                  <a:pt x="416" y="410"/>
                  <a:pt x="440" y="410"/>
                </a:cubicBezTo>
                <a:cubicBezTo>
                  <a:pt x="463" y="410"/>
                  <a:pt x="483" y="402"/>
                  <a:pt x="501" y="383"/>
                </a:cubicBezTo>
                <a:cubicBezTo>
                  <a:pt x="514" y="390"/>
                  <a:pt x="527" y="392"/>
                  <a:pt x="540" y="392"/>
                </a:cubicBezTo>
                <a:cubicBezTo>
                  <a:pt x="583" y="392"/>
                  <a:pt x="613" y="374"/>
                  <a:pt x="630" y="337"/>
                </a:cubicBezTo>
                <a:cubicBezTo>
                  <a:pt x="639" y="338"/>
                  <a:pt x="647" y="339"/>
                  <a:pt x="655" y="339"/>
                </a:cubicBezTo>
                <a:cubicBezTo>
                  <a:pt x="740" y="339"/>
                  <a:pt x="782" y="312"/>
                  <a:pt x="782" y="259"/>
                </a:cubicBezTo>
                <a:cubicBezTo>
                  <a:pt x="782" y="212"/>
                  <a:pt x="740" y="187"/>
                  <a:pt x="657" y="187"/>
                </a:cubicBezTo>
                <a:cubicBezTo>
                  <a:pt x="647" y="187"/>
                  <a:pt x="635" y="187"/>
                  <a:pt x="618" y="189"/>
                </a:cubicBezTo>
                <a:cubicBezTo>
                  <a:pt x="639" y="178"/>
                  <a:pt x="653" y="169"/>
                  <a:pt x="662" y="163"/>
                </a:cubicBezTo>
                <a:cubicBezTo>
                  <a:pt x="730" y="164"/>
                  <a:pt x="799" y="164"/>
                  <a:pt x="868" y="164"/>
                </a:cubicBezTo>
                <a:cubicBezTo>
                  <a:pt x="955" y="164"/>
                  <a:pt x="1013" y="157"/>
                  <a:pt x="1045" y="140"/>
                </a:cubicBezTo>
                <a:cubicBezTo>
                  <a:pt x="1077" y="122"/>
                  <a:pt x="1093" y="93"/>
                  <a:pt x="1093" y="49"/>
                </a:cubicBezTo>
                <a:cubicBezTo>
                  <a:pt x="1093" y="45"/>
                  <a:pt x="1093" y="41"/>
                  <a:pt x="1093" y="38"/>
                </a:cubicBezTo>
                <a:cubicBezTo>
                  <a:pt x="882" y="24"/>
                  <a:pt x="671" y="13"/>
                  <a:pt x="460" y="0"/>
                </a:cubicBezTo>
                <a:cubicBezTo>
                  <a:pt x="344" y="29"/>
                  <a:pt x="211" y="64"/>
                  <a:pt x="62" y="111"/>
                </a:cubicBezTo>
                <a:cubicBezTo>
                  <a:pt x="57" y="113"/>
                  <a:pt x="43" y="117"/>
                  <a:pt x="20" y="123"/>
                </a:cubicBezTo>
                <a:cubicBezTo>
                  <a:pt x="7" y="154"/>
                  <a:pt x="0" y="193"/>
                  <a:pt x="0" y="239"/>
                </a:cubicBezTo>
                <a:cubicBezTo>
                  <a:pt x="0" y="279"/>
                  <a:pt x="7" y="316"/>
                  <a:pt x="21" y="353"/>
                </a:cubicBezTo>
              </a:path>
            </a:pathLst>
          </a:custGeom>
          <a:solidFill>
            <a:srgbClr val="CCECFF"/>
          </a:solidFill>
          <a:ln w="9525" cap="flat" cmpd="sng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" name="未知"/>
          <p:cNvSpPr>
            <a:spLocks/>
          </p:cNvSpPr>
          <p:nvPr/>
        </p:nvSpPr>
        <p:spPr bwMode="auto">
          <a:xfrm>
            <a:off x="1623085" y="5126426"/>
            <a:ext cx="360363" cy="217487"/>
          </a:xfrm>
          <a:custGeom>
            <a:avLst/>
            <a:gdLst>
              <a:gd name="T0" fmla="*/ 21 w 1093"/>
              <a:gd name="T1" fmla="*/ 353 h 410"/>
              <a:gd name="T2" fmla="*/ 145 w 1093"/>
              <a:gd name="T3" fmla="*/ 340 h 410"/>
              <a:gd name="T4" fmla="*/ 280 w 1093"/>
              <a:gd name="T5" fmla="*/ 392 h 410"/>
              <a:gd name="T6" fmla="*/ 364 w 1093"/>
              <a:gd name="T7" fmla="*/ 379 h 410"/>
              <a:gd name="T8" fmla="*/ 440 w 1093"/>
              <a:gd name="T9" fmla="*/ 410 h 410"/>
              <a:gd name="T10" fmla="*/ 501 w 1093"/>
              <a:gd name="T11" fmla="*/ 383 h 410"/>
              <a:gd name="T12" fmla="*/ 540 w 1093"/>
              <a:gd name="T13" fmla="*/ 392 h 410"/>
              <a:gd name="T14" fmla="*/ 630 w 1093"/>
              <a:gd name="T15" fmla="*/ 337 h 410"/>
              <a:gd name="T16" fmla="*/ 655 w 1093"/>
              <a:gd name="T17" fmla="*/ 339 h 410"/>
              <a:gd name="T18" fmla="*/ 782 w 1093"/>
              <a:gd name="T19" fmla="*/ 259 h 410"/>
              <a:gd name="T20" fmla="*/ 657 w 1093"/>
              <a:gd name="T21" fmla="*/ 187 h 410"/>
              <a:gd name="T22" fmla="*/ 618 w 1093"/>
              <a:gd name="T23" fmla="*/ 189 h 410"/>
              <a:gd name="T24" fmla="*/ 662 w 1093"/>
              <a:gd name="T25" fmla="*/ 163 h 410"/>
              <a:gd name="T26" fmla="*/ 868 w 1093"/>
              <a:gd name="T27" fmla="*/ 164 h 410"/>
              <a:gd name="T28" fmla="*/ 1045 w 1093"/>
              <a:gd name="T29" fmla="*/ 140 h 410"/>
              <a:gd name="T30" fmla="*/ 1093 w 1093"/>
              <a:gd name="T31" fmla="*/ 49 h 410"/>
              <a:gd name="T32" fmla="*/ 1093 w 1093"/>
              <a:gd name="T33" fmla="*/ 38 h 410"/>
              <a:gd name="T34" fmla="*/ 460 w 1093"/>
              <a:gd name="T35" fmla="*/ 0 h 410"/>
              <a:gd name="T36" fmla="*/ 62 w 1093"/>
              <a:gd name="T37" fmla="*/ 111 h 410"/>
              <a:gd name="T38" fmla="*/ 20 w 1093"/>
              <a:gd name="T39" fmla="*/ 123 h 410"/>
              <a:gd name="T40" fmla="*/ 0 w 1093"/>
              <a:gd name="T41" fmla="*/ 239 h 410"/>
              <a:gd name="T42" fmla="*/ 21 w 1093"/>
              <a:gd name="T43" fmla="*/ 353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93" h="410">
                <a:moveTo>
                  <a:pt x="21" y="353"/>
                </a:moveTo>
                <a:cubicBezTo>
                  <a:pt x="63" y="348"/>
                  <a:pt x="103" y="344"/>
                  <a:pt x="145" y="340"/>
                </a:cubicBezTo>
                <a:cubicBezTo>
                  <a:pt x="186" y="361"/>
                  <a:pt x="232" y="378"/>
                  <a:pt x="280" y="392"/>
                </a:cubicBezTo>
                <a:cubicBezTo>
                  <a:pt x="300" y="390"/>
                  <a:pt x="327" y="385"/>
                  <a:pt x="364" y="379"/>
                </a:cubicBezTo>
                <a:cubicBezTo>
                  <a:pt x="391" y="400"/>
                  <a:pt x="416" y="410"/>
                  <a:pt x="440" y="410"/>
                </a:cubicBezTo>
                <a:cubicBezTo>
                  <a:pt x="463" y="410"/>
                  <a:pt x="483" y="402"/>
                  <a:pt x="501" y="383"/>
                </a:cubicBezTo>
                <a:cubicBezTo>
                  <a:pt x="514" y="390"/>
                  <a:pt x="527" y="392"/>
                  <a:pt x="540" y="392"/>
                </a:cubicBezTo>
                <a:cubicBezTo>
                  <a:pt x="583" y="392"/>
                  <a:pt x="613" y="374"/>
                  <a:pt x="630" y="337"/>
                </a:cubicBezTo>
                <a:cubicBezTo>
                  <a:pt x="639" y="338"/>
                  <a:pt x="647" y="339"/>
                  <a:pt x="655" y="339"/>
                </a:cubicBezTo>
                <a:cubicBezTo>
                  <a:pt x="740" y="339"/>
                  <a:pt x="782" y="312"/>
                  <a:pt x="782" y="259"/>
                </a:cubicBezTo>
                <a:cubicBezTo>
                  <a:pt x="782" y="212"/>
                  <a:pt x="740" y="187"/>
                  <a:pt x="657" y="187"/>
                </a:cubicBezTo>
                <a:cubicBezTo>
                  <a:pt x="647" y="187"/>
                  <a:pt x="635" y="187"/>
                  <a:pt x="618" y="189"/>
                </a:cubicBezTo>
                <a:cubicBezTo>
                  <a:pt x="639" y="178"/>
                  <a:pt x="653" y="169"/>
                  <a:pt x="662" y="163"/>
                </a:cubicBezTo>
                <a:cubicBezTo>
                  <a:pt x="730" y="164"/>
                  <a:pt x="799" y="164"/>
                  <a:pt x="868" y="164"/>
                </a:cubicBezTo>
                <a:cubicBezTo>
                  <a:pt x="955" y="164"/>
                  <a:pt x="1013" y="157"/>
                  <a:pt x="1045" y="140"/>
                </a:cubicBezTo>
                <a:cubicBezTo>
                  <a:pt x="1077" y="122"/>
                  <a:pt x="1093" y="93"/>
                  <a:pt x="1093" y="49"/>
                </a:cubicBezTo>
                <a:cubicBezTo>
                  <a:pt x="1093" y="45"/>
                  <a:pt x="1093" y="41"/>
                  <a:pt x="1093" y="38"/>
                </a:cubicBezTo>
                <a:cubicBezTo>
                  <a:pt x="882" y="24"/>
                  <a:pt x="671" y="13"/>
                  <a:pt x="460" y="0"/>
                </a:cubicBezTo>
                <a:cubicBezTo>
                  <a:pt x="344" y="29"/>
                  <a:pt x="211" y="64"/>
                  <a:pt x="62" y="111"/>
                </a:cubicBezTo>
                <a:cubicBezTo>
                  <a:pt x="57" y="113"/>
                  <a:pt x="43" y="117"/>
                  <a:pt x="20" y="123"/>
                </a:cubicBezTo>
                <a:cubicBezTo>
                  <a:pt x="7" y="154"/>
                  <a:pt x="0" y="193"/>
                  <a:pt x="0" y="239"/>
                </a:cubicBezTo>
                <a:cubicBezTo>
                  <a:pt x="0" y="279"/>
                  <a:pt x="7" y="316"/>
                  <a:pt x="21" y="353"/>
                </a:cubicBezTo>
              </a:path>
            </a:pathLst>
          </a:custGeom>
          <a:solidFill>
            <a:srgbClr val="CCECFF"/>
          </a:solidFill>
          <a:ln w="9525" cap="flat" cmpd="sng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" name="未知"/>
          <p:cNvSpPr>
            <a:spLocks/>
          </p:cNvSpPr>
          <p:nvPr/>
        </p:nvSpPr>
        <p:spPr bwMode="auto">
          <a:xfrm>
            <a:off x="6446220" y="4766584"/>
            <a:ext cx="360363" cy="217487"/>
          </a:xfrm>
          <a:custGeom>
            <a:avLst/>
            <a:gdLst>
              <a:gd name="T0" fmla="*/ 21 w 1093"/>
              <a:gd name="T1" fmla="*/ 353 h 410"/>
              <a:gd name="T2" fmla="*/ 145 w 1093"/>
              <a:gd name="T3" fmla="*/ 340 h 410"/>
              <a:gd name="T4" fmla="*/ 280 w 1093"/>
              <a:gd name="T5" fmla="*/ 392 h 410"/>
              <a:gd name="T6" fmla="*/ 364 w 1093"/>
              <a:gd name="T7" fmla="*/ 379 h 410"/>
              <a:gd name="T8" fmla="*/ 440 w 1093"/>
              <a:gd name="T9" fmla="*/ 410 h 410"/>
              <a:gd name="T10" fmla="*/ 501 w 1093"/>
              <a:gd name="T11" fmla="*/ 383 h 410"/>
              <a:gd name="T12" fmla="*/ 540 w 1093"/>
              <a:gd name="T13" fmla="*/ 392 h 410"/>
              <a:gd name="T14" fmla="*/ 630 w 1093"/>
              <a:gd name="T15" fmla="*/ 337 h 410"/>
              <a:gd name="T16" fmla="*/ 655 w 1093"/>
              <a:gd name="T17" fmla="*/ 339 h 410"/>
              <a:gd name="T18" fmla="*/ 782 w 1093"/>
              <a:gd name="T19" fmla="*/ 259 h 410"/>
              <a:gd name="T20" fmla="*/ 657 w 1093"/>
              <a:gd name="T21" fmla="*/ 187 h 410"/>
              <a:gd name="T22" fmla="*/ 618 w 1093"/>
              <a:gd name="T23" fmla="*/ 189 h 410"/>
              <a:gd name="T24" fmla="*/ 662 w 1093"/>
              <a:gd name="T25" fmla="*/ 163 h 410"/>
              <a:gd name="T26" fmla="*/ 868 w 1093"/>
              <a:gd name="T27" fmla="*/ 164 h 410"/>
              <a:gd name="T28" fmla="*/ 1045 w 1093"/>
              <a:gd name="T29" fmla="*/ 140 h 410"/>
              <a:gd name="T30" fmla="*/ 1093 w 1093"/>
              <a:gd name="T31" fmla="*/ 49 h 410"/>
              <a:gd name="T32" fmla="*/ 1093 w 1093"/>
              <a:gd name="T33" fmla="*/ 38 h 410"/>
              <a:gd name="T34" fmla="*/ 460 w 1093"/>
              <a:gd name="T35" fmla="*/ 0 h 410"/>
              <a:gd name="T36" fmla="*/ 62 w 1093"/>
              <a:gd name="T37" fmla="*/ 111 h 410"/>
              <a:gd name="T38" fmla="*/ 20 w 1093"/>
              <a:gd name="T39" fmla="*/ 123 h 410"/>
              <a:gd name="T40" fmla="*/ 0 w 1093"/>
              <a:gd name="T41" fmla="*/ 239 h 410"/>
              <a:gd name="T42" fmla="*/ 21 w 1093"/>
              <a:gd name="T43" fmla="*/ 353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93" h="410">
                <a:moveTo>
                  <a:pt x="21" y="353"/>
                </a:moveTo>
                <a:cubicBezTo>
                  <a:pt x="63" y="348"/>
                  <a:pt x="103" y="344"/>
                  <a:pt x="145" y="340"/>
                </a:cubicBezTo>
                <a:cubicBezTo>
                  <a:pt x="186" y="361"/>
                  <a:pt x="232" y="378"/>
                  <a:pt x="280" y="392"/>
                </a:cubicBezTo>
                <a:cubicBezTo>
                  <a:pt x="300" y="390"/>
                  <a:pt x="327" y="385"/>
                  <a:pt x="364" y="379"/>
                </a:cubicBezTo>
                <a:cubicBezTo>
                  <a:pt x="391" y="400"/>
                  <a:pt x="416" y="410"/>
                  <a:pt x="440" y="410"/>
                </a:cubicBezTo>
                <a:cubicBezTo>
                  <a:pt x="463" y="410"/>
                  <a:pt x="483" y="402"/>
                  <a:pt x="501" y="383"/>
                </a:cubicBezTo>
                <a:cubicBezTo>
                  <a:pt x="514" y="390"/>
                  <a:pt x="527" y="392"/>
                  <a:pt x="540" y="392"/>
                </a:cubicBezTo>
                <a:cubicBezTo>
                  <a:pt x="583" y="392"/>
                  <a:pt x="613" y="374"/>
                  <a:pt x="630" y="337"/>
                </a:cubicBezTo>
                <a:cubicBezTo>
                  <a:pt x="639" y="338"/>
                  <a:pt x="647" y="339"/>
                  <a:pt x="655" y="339"/>
                </a:cubicBezTo>
                <a:cubicBezTo>
                  <a:pt x="740" y="339"/>
                  <a:pt x="782" y="312"/>
                  <a:pt x="782" y="259"/>
                </a:cubicBezTo>
                <a:cubicBezTo>
                  <a:pt x="782" y="212"/>
                  <a:pt x="740" y="187"/>
                  <a:pt x="657" y="187"/>
                </a:cubicBezTo>
                <a:cubicBezTo>
                  <a:pt x="647" y="187"/>
                  <a:pt x="635" y="187"/>
                  <a:pt x="618" y="189"/>
                </a:cubicBezTo>
                <a:cubicBezTo>
                  <a:pt x="639" y="178"/>
                  <a:pt x="653" y="169"/>
                  <a:pt x="662" y="163"/>
                </a:cubicBezTo>
                <a:cubicBezTo>
                  <a:pt x="730" y="164"/>
                  <a:pt x="799" y="164"/>
                  <a:pt x="868" y="164"/>
                </a:cubicBezTo>
                <a:cubicBezTo>
                  <a:pt x="955" y="164"/>
                  <a:pt x="1013" y="157"/>
                  <a:pt x="1045" y="140"/>
                </a:cubicBezTo>
                <a:cubicBezTo>
                  <a:pt x="1077" y="122"/>
                  <a:pt x="1093" y="93"/>
                  <a:pt x="1093" y="49"/>
                </a:cubicBezTo>
                <a:cubicBezTo>
                  <a:pt x="1093" y="45"/>
                  <a:pt x="1093" y="41"/>
                  <a:pt x="1093" y="38"/>
                </a:cubicBezTo>
                <a:cubicBezTo>
                  <a:pt x="882" y="24"/>
                  <a:pt x="671" y="13"/>
                  <a:pt x="460" y="0"/>
                </a:cubicBezTo>
                <a:cubicBezTo>
                  <a:pt x="344" y="29"/>
                  <a:pt x="211" y="64"/>
                  <a:pt x="62" y="111"/>
                </a:cubicBezTo>
                <a:cubicBezTo>
                  <a:pt x="57" y="113"/>
                  <a:pt x="43" y="117"/>
                  <a:pt x="20" y="123"/>
                </a:cubicBezTo>
                <a:cubicBezTo>
                  <a:pt x="7" y="154"/>
                  <a:pt x="0" y="193"/>
                  <a:pt x="0" y="239"/>
                </a:cubicBezTo>
                <a:cubicBezTo>
                  <a:pt x="0" y="279"/>
                  <a:pt x="7" y="316"/>
                  <a:pt x="21" y="353"/>
                </a:cubicBezTo>
              </a:path>
            </a:pathLst>
          </a:custGeom>
          <a:solidFill>
            <a:srgbClr val="CCECFF"/>
          </a:solidFill>
          <a:ln w="9525" cap="flat" cmpd="sng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" name="WordArt 76"/>
          <p:cNvSpPr>
            <a:spLocks noChangeArrowheads="1" noChangeShapeType="1"/>
          </p:cNvSpPr>
          <p:nvPr/>
        </p:nvSpPr>
        <p:spPr bwMode="auto">
          <a:xfrm>
            <a:off x="3301271" y="4441838"/>
            <a:ext cx="817563" cy="404812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zh-CN" altLang="en-US" b="1" dirty="0">
                <a:solidFill>
                  <a:srgbClr val="00B050"/>
                </a:solidFill>
              </a:rPr>
              <a:t>旅游</a:t>
            </a:r>
            <a:endParaRPr lang="zh-CN" altLang="en-US" sz="3600" b="1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2085204" y="5086994"/>
            <a:ext cx="4771525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zh-CN" altLang="en-US" sz="1400" dirty="0">
                <a:solidFill>
                  <a:schemeClr val="accent4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在春暖花开的季节，请带上你的灿烂笑容，</a:t>
            </a:r>
            <a:endParaRPr lang="en-US" altLang="zh-CN" sz="1400" dirty="0">
              <a:solidFill>
                <a:schemeClr val="accent4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1400" dirty="0">
                <a:solidFill>
                  <a:schemeClr val="accent4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我们一起出发吧……</a:t>
            </a:r>
          </a:p>
        </p:txBody>
      </p:sp>
      <p:sp>
        <p:nvSpPr>
          <p:cNvPr id="104" name="未知"/>
          <p:cNvSpPr>
            <a:spLocks/>
          </p:cNvSpPr>
          <p:nvPr/>
        </p:nvSpPr>
        <p:spPr bwMode="auto">
          <a:xfrm>
            <a:off x="1624509" y="3667594"/>
            <a:ext cx="360363" cy="217487"/>
          </a:xfrm>
          <a:custGeom>
            <a:avLst/>
            <a:gdLst>
              <a:gd name="T0" fmla="*/ 21 w 1093"/>
              <a:gd name="T1" fmla="*/ 353 h 410"/>
              <a:gd name="T2" fmla="*/ 145 w 1093"/>
              <a:gd name="T3" fmla="*/ 340 h 410"/>
              <a:gd name="T4" fmla="*/ 280 w 1093"/>
              <a:gd name="T5" fmla="*/ 392 h 410"/>
              <a:gd name="T6" fmla="*/ 364 w 1093"/>
              <a:gd name="T7" fmla="*/ 379 h 410"/>
              <a:gd name="T8" fmla="*/ 440 w 1093"/>
              <a:gd name="T9" fmla="*/ 410 h 410"/>
              <a:gd name="T10" fmla="*/ 501 w 1093"/>
              <a:gd name="T11" fmla="*/ 383 h 410"/>
              <a:gd name="T12" fmla="*/ 540 w 1093"/>
              <a:gd name="T13" fmla="*/ 392 h 410"/>
              <a:gd name="T14" fmla="*/ 630 w 1093"/>
              <a:gd name="T15" fmla="*/ 337 h 410"/>
              <a:gd name="T16" fmla="*/ 655 w 1093"/>
              <a:gd name="T17" fmla="*/ 339 h 410"/>
              <a:gd name="T18" fmla="*/ 782 w 1093"/>
              <a:gd name="T19" fmla="*/ 259 h 410"/>
              <a:gd name="T20" fmla="*/ 657 w 1093"/>
              <a:gd name="T21" fmla="*/ 187 h 410"/>
              <a:gd name="T22" fmla="*/ 618 w 1093"/>
              <a:gd name="T23" fmla="*/ 189 h 410"/>
              <a:gd name="T24" fmla="*/ 662 w 1093"/>
              <a:gd name="T25" fmla="*/ 163 h 410"/>
              <a:gd name="T26" fmla="*/ 868 w 1093"/>
              <a:gd name="T27" fmla="*/ 164 h 410"/>
              <a:gd name="T28" fmla="*/ 1045 w 1093"/>
              <a:gd name="T29" fmla="*/ 140 h 410"/>
              <a:gd name="T30" fmla="*/ 1093 w 1093"/>
              <a:gd name="T31" fmla="*/ 49 h 410"/>
              <a:gd name="T32" fmla="*/ 1093 w 1093"/>
              <a:gd name="T33" fmla="*/ 38 h 410"/>
              <a:gd name="T34" fmla="*/ 460 w 1093"/>
              <a:gd name="T35" fmla="*/ 0 h 410"/>
              <a:gd name="T36" fmla="*/ 62 w 1093"/>
              <a:gd name="T37" fmla="*/ 111 h 410"/>
              <a:gd name="T38" fmla="*/ 20 w 1093"/>
              <a:gd name="T39" fmla="*/ 123 h 410"/>
              <a:gd name="T40" fmla="*/ 0 w 1093"/>
              <a:gd name="T41" fmla="*/ 239 h 410"/>
              <a:gd name="T42" fmla="*/ 21 w 1093"/>
              <a:gd name="T43" fmla="*/ 353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93" h="410">
                <a:moveTo>
                  <a:pt x="21" y="353"/>
                </a:moveTo>
                <a:cubicBezTo>
                  <a:pt x="63" y="348"/>
                  <a:pt x="103" y="344"/>
                  <a:pt x="145" y="340"/>
                </a:cubicBezTo>
                <a:cubicBezTo>
                  <a:pt x="186" y="361"/>
                  <a:pt x="232" y="378"/>
                  <a:pt x="280" y="392"/>
                </a:cubicBezTo>
                <a:cubicBezTo>
                  <a:pt x="300" y="390"/>
                  <a:pt x="327" y="385"/>
                  <a:pt x="364" y="379"/>
                </a:cubicBezTo>
                <a:cubicBezTo>
                  <a:pt x="391" y="400"/>
                  <a:pt x="416" y="410"/>
                  <a:pt x="440" y="410"/>
                </a:cubicBezTo>
                <a:cubicBezTo>
                  <a:pt x="463" y="410"/>
                  <a:pt x="483" y="402"/>
                  <a:pt x="501" y="383"/>
                </a:cubicBezTo>
                <a:cubicBezTo>
                  <a:pt x="514" y="390"/>
                  <a:pt x="527" y="392"/>
                  <a:pt x="540" y="392"/>
                </a:cubicBezTo>
                <a:cubicBezTo>
                  <a:pt x="583" y="392"/>
                  <a:pt x="613" y="374"/>
                  <a:pt x="630" y="337"/>
                </a:cubicBezTo>
                <a:cubicBezTo>
                  <a:pt x="639" y="338"/>
                  <a:pt x="647" y="339"/>
                  <a:pt x="655" y="339"/>
                </a:cubicBezTo>
                <a:cubicBezTo>
                  <a:pt x="740" y="339"/>
                  <a:pt x="782" y="312"/>
                  <a:pt x="782" y="259"/>
                </a:cubicBezTo>
                <a:cubicBezTo>
                  <a:pt x="782" y="212"/>
                  <a:pt x="740" y="187"/>
                  <a:pt x="657" y="187"/>
                </a:cubicBezTo>
                <a:cubicBezTo>
                  <a:pt x="647" y="187"/>
                  <a:pt x="635" y="187"/>
                  <a:pt x="618" y="189"/>
                </a:cubicBezTo>
                <a:cubicBezTo>
                  <a:pt x="639" y="178"/>
                  <a:pt x="653" y="169"/>
                  <a:pt x="662" y="163"/>
                </a:cubicBezTo>
                <a:cubicBezTo>
                  <a:pt x="730" y="164"/>
                  <a:pt x="799" y="164"/>
                  <a:pt x="868" y="164"/>
                </a:cubicBezTo>
                <a:cubicBezTo>
                  <a:pt x="955" y="164"/>
                  <a:pt x="1013" y="157"/>
                  <a:pt x="1045" y="140"/>
                </a:cubicBezTo>
                <a:cubicBezTo>
                  <a:pt x="1077" y="122"/>
                  <a:pt x="1093" y="93"/>
                  <a:pt x="1093" y="49"/>
                </a:cubicBezTo>
                <a:cubicBezTo>
                  <a:pt x="1093" y="45"/>
                  <a:pt x="1093" y="41"/>
                  <a:pt x="1093" y="38"/>
                </a:cubicBezTo>
                <a:cubicBezTo>
                  <a:pt x="882" y="24"/>
                  <a:pt x="671" y="13"/>
                  <a:pt x="460" y="0"/>
                </a:cubicBezTo>
                <a:cubicBezTo>
                  <a:pt x="344" y="29"/>
                  <a:pt x="211" y="64"/>
                  <a:pt x="62" y="111"/>
                </a:cubicBezTo>
                <a:cubicBezTo>
                  <a:pt x="57" y="113"/>
                  <a:pt x="43" y="117"/>
                  <a:pt x="20" y="123"/>
                </a:cubicBezTo>
                <a:cubicBezTo>
                  <a:pt x="7" y="154"/>
                  <a:pt x="0" y="193"/>
                  <a:pt x="0" y="239"/>
                </a:cubicBezTo>
                <a:cubicBezTo>
                  <a:pt x="0" y="279"/>
                  <a:pt x="7" y="316"/>
                  <a:pt x="21" y="353"/>
                </a:cubicBezTo>
              </a:path>
            </a:pathLst>
          </a:custGeom>
          <a:solidFill>
            <a:srgbClr val="CCECFF"/>
          </a:solidFill>
          <a:ln w="9525" cap="flat" cmpd="sng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89" name="图片 8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406" y="98572"/>
            <a:ext cx="2166939" cy="72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9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228601"/>
            <a:ext cx="9419952" cy="563563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latin typeface="幼圆" panose="02010509060101010101" pitchFamily="49" charset="-122"/>
                <a:ea typeface="幼圆" panose="02010509060101010101" pitchFamily="49" charset="-122"/>
              </a:rPr>
              <a:t>中网的平台</a:t>
            </a:r>
            <a:endParaRPr lang="en-US" altLang="zh-CN" dirty="0" smtClean="0">
              <a:solidFill>
                <a:schemeClr val="accent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367" name="Text Box 32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srgbClr val="2B166E"/>
              </a:solidFill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2251881" y="1582736"/>
            <a:ext cx="8065825" cy="4244857"/>
            <a:chOff x="0" y="0"/>
            <a:chExt cx="13270" cy="6405"/>
          </a:xfrm>
        </p:grpSpPr>
        <p:sp>
          <p:nvSpPr>
            <p:cNvPr id="5" name="Oval 6"/>
            <p:cNvSpPr>
              <a:spLocks noChangeArrowheads="1"/>
            </p:cNvSpPr>
            <p:nvPr/>
          </p:nvSpPr>
          <p:spPr bwMode="auto">
            <a:xfrm>
              <a:off x="3468" y="0"/>
              <a:ext cx="6405" cy="6405"/>
            </a:xfrm>
            <a:prstGeom prst="ellipse">
              <a:avLst/>
            </a:prstGeom>
            <a:gradFill rotWithShape="0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>
                    <a:alpha val="70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4110" y="660"/>
              <a:ext cx="5115" cy="5115"/>
            </a:xfrm>
            <a:prstGeom prst="ellipse">
              <a:avLst/>
            </a:prstGeom>
            <a:gradFill rotWithShape="0">
              <a:gsLst>
                <a:gs pos="0">
                  <a:srgbClr val="FFFFFF">
                    <a:alpha val="0"/>
                  </a:srgbClr>
                </a:gs>
                <a:gs pos="100000">
                  <a:srgbClr val="B2B2B2">
                    <a:alpha val="29999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latinLnBrk="1" hangingPunct="1"/>
              <a:endParaRPr lang="zh-CN" altLang="en-US" sz="2400"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4780" y="1350"/>
              <a:ext cx="3780" cy="3780"/>
            </a:xfrm>
            <a:prstGeom prst="ellipse">
              <a:avLst/>
            </a:prstGeom>
            <a:gradFill rotWithShape="0">
              <a:gsLst>
                <a:gs pos="0">
                  <a:srgbClr val="FFFFFF">
                    <a:alpha val="0"/>
                  </a:srgbClr>
                </a:gs>
                <a:gs pos="100000">
                  <a:srgbClr val="B2B2B2">
                    <a:alpha val="70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8980" y="4350"/>
              <a:ext cx="4290" cy="114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scene3d>
              <a:camera prst="legacyPerspectiveTopLeft"/>
              <a:lightRig rig="legacyFlat3" dir="t"/>
            </a:scene3d>
            <a:sp3d extrusionH="12673000" prstMaterial="legacyMatte">
              <a:bevelT w="13500" h="13500" prst="angle"/>
              <a:bevelB w="13500" h="13500" prst="angle"/>
              <a:extrusionClr>
                <a:srgbClr val="FF9900"/>
              </a:extrusionClr>
              <a:contourClr>
                <a:srgbClr val="FF99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eaLnBrk="1" latinLnBrk="1" hangingPunct="1">
                <a:lnSpc>
                  <a:spcPct val="110000"/>
                </a:lnSpc>
              </a:pPr>
              <a:r>
                <a:rPr lang="zh-CN" altLang="en-US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尊重每一位员工，享受快乐工</a:t>
              </a:r>
            </a:p>
            <a:p>
              <a:pPr eaLnBrk="1" latinLnBrk="1" hangingPunct="1">
                <a:lnSpc>
                  <a:spcPct val="110000"/>
                </a:lnSpc>
              </a:pPr>
              <a:r>
                <a:rPr lang="zh-CN" altLang="en-US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作、快乐生活</a:t>
              </a:r>
              <a:r>
                <a:rPr lang="zh-CN" altLang="en-US" sz="1400" b="1" dirty="0" smtClean="0">
                  <a:solidFill>
                    <a:srgbClr val="000000"/>
                  </a:solidFill>
                  <a:latin typeface="Arial" panose="020B0604020202020204" pitchFamily="34" charset="0"/>
                </a:rPr>
                <a:t>的中网文化</a:t>
              </a:r>
              <a:endParaRPr lang="zh-CN" altLang="en-US" sz="1400" b="1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8980" y="1020"/>
              <a:ext cx="4290" cy="114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scene3d>
              <a:camera prst="legacyPerspectiveBottomLeft"/>
              <a:lightRig rig="legacyFlat3" dir="t"/>
            </a:scene3d>
            <a:sp3d extrusionH="12673000" prstMaterial="legacyMatte">
              <a:bevelT w="13500" h="13500" prst="angle"/>
              <a:bevelB w="13500" h="13500" prst="angle"/>
              <a:extrusionClr>
                <a:srgbClr val="99CCFF"/>
              </a:extrusionClr>
              <a:contourClr>
                <a:srgbClr val="99CC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eaLnBrk="1" latinLnBrk="1" hangingPunct="1">
                <a:lnSpc>
                  <a:spcPct val="120000"/>
                </a:lnSpc>
              </a:pPr>
              <a:r>
                <a:rPr lang="zh-CN" altLang="en-US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为要求不断进步的你，提供更</a:t>
              </a:r>
            </a:p>
            <a:p>
              <a:pPr eaLnBrk="1" latinLnBrk="1" hangingPunct="1">
                <a:lnSpc>
                  <a:spcPct val="120000"/>
                </a:lnSpc>
              </a:pPr>
              <a:r>
                <a:rPr lang="zh-CN" altLang="en-US" sz="14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多的学习培训机会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8980" y="2715"/>
              <a:ext cx="4290" cy="114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scene3d>
              <a:camera prst="legacyPerspectiveLeft"/>
              <a:lightRig rig="legacyFlat3" dir="t"/>
            </a:scene3d>
            <a:sp3d extrusionH="12673000" prstMaterial="legacyMatte">
              <a:bevelT w="13500" h="13500" prst="angle"/>
              <a:bevelB w="13500" h="13500" prst="angle"/>
              <a:extrusionClr>
                <a:srgbClr val="CCFFCC"/>
              </a:extrusionClr>
              <a:contourClr>
                <a:srgbClr val="CCFFCC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eaLnBrk="1" latinLnBrk="1" hangingPunct="1"/>
              <a:endParaRPr lang="zh-CN" alt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  <a:p>
              <a:pPr eaLnBrk="1" latinLnBrk="1" hangingPunct="1">
                <a:lnSpc>
                  <a:spcPct val="110000"/>
                </a:lnSpc>
              </a:pPr>
              <a:r>
                <a:rPr lang="zh-CN" altLang="en-US" sz="1400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渴求员工成长，我们将与你共</a:t>
              </a:r>
            </a:p>
            <a:p>
              <a:pPr eaLnBrk="1" latinLnBrk="1" hangingPunct="1">
                <a:lnSpc>
                  <a:spcPct val="110000"/>
                </a:lnSpc>
              </a:pPr>
              <a:r>
                <a:rPr lang="zh-CN" altLang="en-US" sz="1400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同努力，实现你的的职业发展</a:t>
              </a:r>
            </a:p>
            <a:p>
              <a:pPr eaLnBrk="1" latinLnBrk="1" hangingPunct="1">
                <a:lnSpc>
                  <a:spcPct val="110000"/>
                </a:lnSpc>
              </a:pPr>
              <a:r>
                <a:rPr lang="zh-CN" altLang="en-US" sz="1400" b="1" dirty="0">
                  <a:solidFill>
                    <a:srgbClr val="FFFFFF"/>
                  </a:solidFill>
                  <a:latin typeface="Arial" panose="020B0604020202020204" pitchFamily="34" charset="0"/>
                </a:rPr>
                <a:t>规划</a:t>
              </a:r>
            </a:p>
            <a:p>
              <a:pPr eaLnBrk="1" latinLnBrk="1" hangingPunct="1"/>
              <a:endParaRPr lang="zh-CN" alt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0" y="4350"/>
              <a:ext cx="4290" cy="1140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scene3d>
              <a:camera prst="legacyPerspectiveTopRight"/>
              <a:lightRig rig="legacyFlat3" dir="t"/>
            </a:scene3d>
            <a:sp3d extrusionH="12673000" prstMaterial="legacyMatte">
              <a:bevelT w="13500" h="13500" prst="angle"/>
              <a:bevelB w="13500" h="13500" prst="angle"/>
              <a:extrusionClr>
                <a:srgbClr val="C0C0C0"/>
              </a:extrusionClr>
              <a:contourClr>
                <a:srgbClr val="C0C0C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eaLnBrk="1" latinLnBrk="1" hangingPunct="1">
                <a:lnSpc>
                  <a:spcPct val="120000"/>
                </a:lnSpc>
              </a:pPr>
              <a:r>
                <a:rPr lang="zh-CN" altLang="en-US" sz="1400" b="1" dirty="0" smtClean="0">
                  <a:solidFill>
                    <a:srgbClr val="FF99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rPr>
                <a:t>   科学</a:t>
              </a:r>
              <a:r>
                <a:rPr lang="zh-CN" altLang="en-US" sz="1400" b="1" dirty="0">
                  <a:solidFill>
                    <a:srgbClr val="FF99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rPr>
                <a:t>的晋升体制，为你的</a:t>
              </a:r>
            </a:p>
            <a:p>
              <a:pPr eaLnBrk="1" latinLnBrk="1" hangingPunct="1">
                <a:lnSpc>
                  <a:spcPct val="120000"/>
                </a:lnSpc>
              </a:pPr>
              <a:r>
                <a:rPr lang="zh-CN" altLang="en-US" sz="1400" b="1" dirty="0" smtClean="0">
                  <a:solidFill>
                    <a:srgbClr val="FF99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rPr>
                <a:t>   才能</a:t>
              </a:r>
              <a:r>
                <a:rPr lang="zh-CN" altLang="en-US" sz="1400" b="1" dirty="0">
                  <a:solidFill>
                    <a:srgbClr val="FF99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</a:rPr>
                <a:t>提供更大的发挥空间</a:t>
              </a:r>
            </a:p>
            <a:p>
              <a:pPr eaLnBrk="1" latinLnBrk="1" hangingPunct="1"/>
              <a:endParaRPr lang="zh-CN" altLang="en-US" sz="11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0" y="1020"/>
              <a:ext cx="4290" cy="1140"/>
            </a:xfrm>
            <a:prstGeom prst="rect">
              <a:avLst/>
            </a:prstGeom>
            <a:solidFill>
              <a:srgbClr val="CC99FF"/>
            </a:solidFill>
            <a:ln>
              <a:noFill/>
            </a:ln>
            <a:effectLst/>
            <a:scene3d>
              <a:camera prst="legacyPerspectiveBottomRight"/>
              <a:lightRig rig="legacyFlat3" dir="t"/>
            </a:scene3d>
            <a:sp3d extrusionH="12673000" prstMaterial="legacyMatte">
              <a:bevelT w="13500" h="13500" prst="angle"/>
              <a:bevelB w="13500" h="13500" prst="angle"/>
              <a:extrusionClr>
                <a:srgbClr val="CC99FF"/>
              </a:extrusionClr>
              <a:contourClr>
                <a:srgbClr val="CC99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r" eaLnBrk="1" latinLnBrk="1" hangingPunct="1">
                <a:lnSpc>
                  <a:spcPct val="80000"/>
                </a:lnSpc>
              </a:pPr>
              <a:r>
                <a:rPr lang="zh-CN" altLang="en-US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个人价值化的薪酬</a:t>
              </a:r>
              <a:r>
                <a:rPr lang="zh-CN" altLang="en-US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体系  </a:t>
              </a:r>
              <a:r>
                <a:rPr lang="zh-CN" altLang="en-US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ea typeface="Gulim" panose="020B0600000101010101" pitchFamily="34" charset="-127"/>
                </a:rPr>
                <a:t> </a:t>
              </a:r>
              <a:endParaRPr lang="zh-CN" alt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0" y="2723"/>
              <a:ext cx="4290" cy="1140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ffectLst/>
            <a:scene3d>
              <a:camera prst="legacyPerspectiveRight"/>
              <a:lightRig rig="legacyFlat3" dir="t"/>
            </a:scene3d>
            <a:sp3d extrusionH="126730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r" eaLnBrk="1" latinLnBrk="1" hangingPunct="1"/>
              <a:r>
                <a:rPr lang="zh-CN" altLang="en-US" sz="1400" b="1" dirty="0" smtClean="0">
                  <a:solidFill>
                    <a:srgbClr val="FF9933"/>
                  </a:solidFill>
                  <a:latin typeface="Arial" panose="020B0604020202020204" pitchFamily="34" charset="0"/>
                </a:rPr>
                <a:t>不断</a:t>
              </a:r>
              <a:r>
                <a:rPr lang="zh-CN" altLang="en-US" sz="1400" b="1" dirty="0">
                  <a:solidFill>
                    <a:srgbClr val="FF9933"/>
                  </a:solidFill>
                  <a:latin typeface="Arial" panose="020B0604020202020204" pitchFamily="34" charset="0"/>
                </a:rPr>
                <a:t>完善的福利</a:t>
              </a:r>
              <a:r>
                <a:rPr lang="zh-CN" altLang="en-US" sz="1400" b="1" dirty="0" smtClean="0">
                  <a:solidFill>
                    <a:srgbClr val="FF9933"/>
                  </a:solidFill>
                  <a:latin typeface="Arial" panose="020B0604020202020204" pitchFamily="34" charset="0"/>
                </a:rPr>
                <a:t>给予      </a:t>
              </a:r>
              <a:endParaRPr lang="zh-CN" altLang="en-US" sz="1400" b="1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Oval 15"/>
            <p:cNvSpPr>
              <a:spLocks noChangeArrowheads="1"/>
            </p:cNvSpPr>
            <p:nvPr/>
          </p:nvSpPr>
          <p:spPr bwMode="auto">
            <a:xfrm>
              <a:off x="5200" y="1803"/>
              <a:ext cx="2890" cy="2890"/>
            </a:xfrm>
            <a:prstGeom prst="ellipse">
              <a:avLst/>
            </a:prstGeom>
            <a:solidFill>
              <a:srgbClr val="FF0000">
                <a:alpha val="7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latinLnBrk="1" hangingPunct="1">
                <a:lnSpc>
                  <a:spcPct val="80000"/>
                </a:lnSpc>
              </a:pPr>
              <a:r>
                <a:rPr lang="zh-CN" altLang="en-US" sz="2400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员工自我</a:t>
              </a:r>
            </a:p>
            <a:p>
              <a:pPr algn="ctr" eaLnBrk="1" latinLnBrk="1" hangingPunct="1">
                <a:lnSpc>
                  <a:spcPct val="80000"/>
                </a:lnSpc>
              </a:pPr>
              <a:r>
                <a:rPr lang="zh-CN" altLang="en-US" sz="2400" b="1" dirty="0">
                  <a:solidFill>
                    <a:srgbClr val="FFFFFF"/>
                  </a:solidFill>
                  <a:latin typeface="Times New Roman" panose="02020603050405020304" pitchFamily="18" charset="0"/>
                </a:rPr>
                <a:t>价值实现</a:t>
              </a:r>
            </a:p>
          </p:txBody>
        </p: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082" y="-6349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84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228601"/>
            <a:ext cx="9419952" cy="563563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solidFill>
                  <a:schemeClr val="accent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中网人的轨迹</a:t>
            </a:r>
            <a:endParaRPr lang="en-US" altLang="zh-CN" dirty="0" smtClean="0">
              <a:solidFill>
                <a:schemeClr val="accent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5367" name="Text Box 32"/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zh-CN" altLang="zh-CN">
              <a:solidFill>
                <a:srgbClr val="2B166E"/>
              </a:solidFill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89815" y="1662709"/>
            <a:ext cx="4141432" cy="674227"/>
          </a:xfrm>
          <a:prstGeom prst="flowChartAlternateProcess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latinLnBrk="1" hangingPunct="1">
              <a:lnSpc>
                <a:spcPct val="120000"/>
              </a:lnSpc>
            </a:pPr>
            <a:r>
              <a:rPr lang="zh-CN" altLang="en-US" sz="1400" dirty="0">
                <a:solidFill>
                  <a:schemeClr val="accent4">
                    <a:lumMod val="50000"/>
                  </a:schemeClr>
                </a:solidFill>
              </a:rPr>
              <a:t>我们希望</a:t>
            </a:r>
            <a:r>
              <a:rPr lang="zh-CN" altLang="en-US" sz="1400" dirty="0" smtClean="0">
                <a:solidFill>
                  <a:schemeClr val="accent4">
                    <a:lumMod val="50000"/>
                  </a:schemeClr>
                </a:solidFill>
              </a:rPr>
              <a:t>加入中网科技的</a:t>
            </a:r>
            <a:r>
              <a:rPr lang="zh-CN" altLang="en-US" sz="1400" dirty="0">
                <a:solidFill>
                  <a:schemeClr val="accent4">
                    <a:lumMod val="50000"/>
                  </a:schemeClr>
                </a:solidFill>
              </a:rPr>
              <a:t>你将有一段愉快的经历，右图是你</a:t>
            </a:r>
            <a:r>
              <a:rPr lang="zh-CN" altLang="en-US" sz="1400" dirty="0" smtClean="0">
                <a:solidFill>
                  <a:schemeClr val="accent4">
                    <a:lumMod val="50000"/>
                  </a:schemeClr>
                </a:solidFill>
              </a:rPr>
              <a:t>在中网将</a:t>
            </a:r>
            <a:r>
              <a:rPr lang="zh-CN" altLang="en-US" sz="1400" dirty="0">
                <a:solidFill>
                  <a:schemeClr val="accent4">
                    <a:lumMod val="50000"/>
                  </a:schemeClr>
                </a:solidFill>
              </a:rPr>
              <a:t>走过的轨迹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640" y="4555935"/>
            <a:ext cx="3181303" cy="1762978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247" y="1662709"/>
            <a:ext cx="6556968" cy="38862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082" y="29667"/>
            <a:ext cx="2395539" cy="7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24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41TGp_figure_blue_v3">
  <a:themeElements>
    <a:clrScheme name="Default Design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041TGp_figure_blue_v3">
  <a:themeElements>
    <a:clrScheme name="Default Design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1125</Words>
  <Application>Microsoft Office PowerPoint</Application>
  <PresentationFormat>宽屏</PresentationFormat>
  <Paragraphs>171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30" baseType="lpstr">
      <vt:lpstr>Gulim</vt:lpstr>
      <vt:lpstr>方正姚体</vt:lpstr>
      <vt:lpstr>仿宋_GB2312</vt:lpstr>
      <vt:lpstr>华文琥珀</vt:lpstr>
      <vt:lpstr>华文楷体</vt:lpstr>
      <vt:lpstr>宋体</vt:lpstr>
      <vt:lpstr>文鼎CS魏碑</vt:lpstr>
      <vt:lpstr>幼圆</vt:lpstr>
      <vt:lpstr>Arial</vt:lpstr>
      <vt:lpstr>Calibri</vt:lpstr>
      <vt:lpstr>Times New Roman</vt:lpstr>
      <vt:lpstr>Verdana</vt:lpstr>
      <vt:lpstr>Wingdings</vt:lpstr>
      <vt:lpstr>041TGp_figure_blue_v3</vt:lpstr>
      <vt:lpstr>1_041TGp_figure_blue_v3</vt:lpstr>
      <vt:lpstr>中网科技</vt:lpstr>
      <vt:lpstr>培训内容     </vt:lpstr>
      <vt:lpstr>入职报到</vt:lpstr>
      <vt:lpstr>报到流程</vt:lpstr>
      <vt:lpstr>入职须知</vt:lpstr>
      <vt:lpstr>入职须知</vt:lpstr>
      <vt:lpstr>员工福利</vt:lpstr>
      <vt:lpstr>中网的平台</vt:lpstr>
      <vt:lpstr>中网人的轨迹</vt:lpstr>
      <vt:lpstr>茁壮成长</vt:lpstr>
      <vt:lpstr>行为规范</vt:lpstr>
      <vt:lpstr>行为规范</vt:lpstr>
      <vt:lpstr>信息保密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chinanet</dc:creator>
  <cp:lastModifiedBy>chinanet</cp:lastModifiedBy>
  <cp:revision>135</cp:revision>
  <dcterms:created xsi:type="dcterms:W3CDTF">2015-04-15T05:36:53Z</dcterms:created>
  <dcterms:modified xsi:type="dcterms:W3CDTF">2015-08-27T05:54:51Z</dcterms:modified>
</cp:coreProperties>
</file>