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0" r:id="rId4"/>
    <p:sldId id="265" r:id="rId5"/>
    <p:sldId id="266" r:id="rId6"/>
    <p:sldId id="261" r:id="rId7"/>
    <p:sldId id="268" r:id="rId8"/>
    <p:sldId id="267" r:id="rId9"/>
    <p:sldId id="257" r:id="rId10"/>
    <p:sldId id="25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826" y="80336"/>
            <a:ext cx="1647881" cy="703237"/>
          </a:xfrm>
          <a:prstGeom prst="rect">
            <a:avLst/>
          </a:prstGeom>
        </p:spPr>
      </p:pic>
      <p:sp>
        <p:nvSpPr>
          <p:cNvPr id="25" name="文本框 24"/>
          <p:cNvSpPr txBox="1"/>
          <p:nvPr userDrawn="1"/>
        </p:nvSpPr>
        <p:spPr>
          <a:xfrm>
            <a:off x="10347160" y="830168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 smtClean="0">
                <a:latin typeface="+mj-ea"/>
                <a:ea typeface="+mj-ea"/>
              </a:rPr>
              <a:t>股票代码：</a:t>
            </a:r>
            <a:r>
              <a:rPr lang="en-US" altLang="zh-CN" sz="1500" dirty="0" smtClean="0">
                <a:latin typeface="+mj-ea"/>
                <a:ea typeface="+mj-ea"/>
              </a:rPr>
              <a:t>831095</a:t>
            </a:r>
            <a:endParaRPr lang="zh-CN" altLang="en-US" sz="15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5C6B4A9-1611-4792-9094-5F34BCA07E0B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ea"/>
                <a:ea typeface="+mj-ea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2A54C80-263E-416B-A8E0-580EDEADCBDC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+mj-ea"/>
                <a:ea typeface="+mj-e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431826" y="80336"/>
            <a:ext cx="1647881" cy="703237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0347160" y="830168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 smtClean="0">
                <a:latin typeface="+mj-ea"/>
                <a:ea typeface="+mj-ea"/>
              </a:rPr>
              <a:t>股票代码：</a:t>
            </a:r>
            <a:r>
              <a:rPr lang="en-US" altLang="zh-CN" sz="1500" dirty="0" smtClean="0">
                <a:latin typeface="+mj-ea"/>
                <a:ea typeface="+mj-ea"/>
              </a:rPr>
              <a:t>831095</a:t>
            </a:r>
            <a:endParaRPr lang="zh-CN" altLang="en-US" sz="1500" dirty="0"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hinanet.cc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921988@qq.com" TargetMode="External"/><Relationship Id="rId2" Type="http://schemas.openxmlformats.org/officeDocument/2006/relationships/hyperlink" Target="http://chinanet.cc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***.chinanet.cc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云计算数据中心基地招商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7067" y="4965236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中网科技（苏州）股份有限公司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http://ChinaNet.CC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股票代码：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831095</a:t>
            </a: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592" y="878107"/>
            <a:ext cx="2848127" cy="17447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90" y="878107"/>
            <a:ext cx="2390201" cy="1744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720" y="878107"/>
            <a:ext cx="3389099" cy="172908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666168" y="2033337"/>
            <a:ext cx="461665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大数据和云计算数据中心服务提供商</a:t>
            </a:r>
          </a:p>
        </p:txBody>
      </p:sp>
    </p:spTree>
    <p:extLst>
      <p:ext uri="{BB962C8B-B14F-4D97-AF65-F5344CB8AC3E}">
        <p14:creationId xmlns:p14="http://schemas.microsoft.com/office/powerpoint/2010/main" val="34012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</a:rPr>
              <a:t>中网科技</a:t>
            </a:r>
            <a:r>
              <a:rPr lang="zh-CN" altLang="en-US" dirty="0" smtClean="0">
                <a:latin typeface="微软雅黑" panose="020B0503020204020204" pitchFamily="34" charset="-122"/>
              </a:rPr>
              <a:t>简介</a:t>
            </a:r>
            <a:r>
              <a:rPr lang="en-US" altLang="zh-CN" dirty="0" smtClean="0">
                <a:latin typeface="微软雅黑" panose="020B0503020204020204" pitchFamily="34" charset="-122"/>
              </a:rPr>
              <a:t>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200" dirty="0">
                <a:latin typeface="+mj-ea"/>
                <a:ea typeface="+mj-ea"/>
              </a:rPr>
              <a:t>专业品牌：中网 </a:t>
            </a:r>
            <a:r>
              <a:rPr lang="en-US" altLang="zh-CN" sz="2200" dirty="0">
                <a:latin typeface="+mj-ea"/>
                <a:ea typeface="+mj-ea"/>
              </a:rPr>
              <a:t>ChinaNet.CC </a:t>
            </a:r>
            <a:r>
              <a:rPr lang="zh-CN" altLang="en-US" sz="2200" dirty="0">
                <a:latin typeface="+mj-ea"/>
                <a:ea typeface="+mj-ea"/>
              </a:rPr>
              <a:t>国际域名商标价值高。</a:t>
            </a:r>
          </a:p>
          <a:p>
            <a:r>
              <a:rPr lang="zh-CN" altLang="en-US" sz="2200" dirty="0">
                <a:latin typeface="+mj-ea"/>
                <a:ea typeface="+mj-ea"/>
              </a:rPr>
              <a:t>专注行业：</a:t>
            </a:r>
            <a:r>
              <a:rPr lang="en-US" altLang="zh-CN" sz="2200" dirty="0">
                <a:latin typeface="+mj-ea"/>
                <a:ea typeface="+mj-ea"/>
              </a:rPr>
              <a:t>2002</a:t>
            </a:r>
            <a:r>
              <a:rPr lang="zh-CN" altLang="en-US" sz="2200" dirty="0">
                <a:latin typeface="+mj-ea"/>
                <a:ea typeface="+mj-ea"/>
              </a:rPr>
              <a:t>年成立至今十多年专注云计算数据中心。</a:t>
            </a:r>
          </a:p>
          <a:p>
            <a:r>
              <a:rPr lang="zh-CN" altLang="en-US" sz="2200" dirty="0">
                <a:latin typeface="+mj-ea"/>
                <a:ea typeface="+mj-ea"/>
              </a:rPr>
              <a:t>国际认证：获</a:t>
            </a:r>
            <a:r>
              <a:rPr lang="en-US" altLang="zh-CN" sz="2200" dirty="0">
                <a:latin typeface="+mj-ea"/>
                <a:ea typeface="+mj-ea"/>
              </a:rPr>
              <a:t>ICANN</a:t>
            </a:r>
            <a:r>
              <a:rPr lang="zh-CN" altLang="en-US" sz="2200" dirty="0">
                <a:latin typeface="+mj-ea"/>
                <a:ea typeface="+mj-ea"/>
              </a:rPr>
              <a:t>国际顶级商认证，中国仅数十家。</a:t>
            </a:r>
          </a:p>
          <a:p>
            <a:r>
              <a:rPr lang="zh-CN" altLang="en-US" sz="2200" dirty="0">
                <a:latin typeface="+mj-ea"/>
                <a:ea typeface="+mj-ea"/>
              </a:rPr>
              <a:t>资质齐全：拥有电信运营牌照</a:t>
            </a:r>
            <a:r>
              <a:rPr lang="en-US" altLang="zh-CN" sz="2200" dirty="0">
                <a:latin typeface="+mj-ea"/>
                <a:ea typeface="+mj-ea"/>
              </a:rPr>
              <a:t>B1</a:t>
            </a:r>
            <a:r>
              <a:rPr lang="zh-CN" altLang="en-US" sz="2200" dirty="0">
                <a:latin typeface="+mj-ea"/>
                <a:ea typeface="+mj-ea"/>
              </a:rPr>
              <a:t>类（</a:t>
            </a:r>
            <a:r>
              <a:rPr lang="en-US" altLang="zh-CN" sz="2200" dirty="0">
                <a:latin typeface="+mj-ea"/>
                <a:ea typeface="+mj-ea"/>
              </a:rPr>
              <a:t>IDC</a:t>
            </a:r>
            <a:r>
              <a:rPr lang="zh-CN" altLang="en-US" sz="2200" dirty="0">
                <a:latin typeface="+mj-ea"/>
                <a:ea typeface="+mj-ea"/>
              </a:rPr>
              <a:t>）</a:t>
            </a:r>
            <a:r>
              <a:rPr lang="en-US" altLang="zh-CN" sz="2200" dirty="0">
                <a:latin typeface="+mj-ea"/>
                <a:ea typeface="+mj-ea"/>
              </a:rPr>
              <a:t>+B2</a:t>
            </a:r>
            <a:r>
              <a:rPr lang="zh-CN" altLang="en-US" sz="2200" dirty="0">
                <a:latin typeface="+mj-ea"/>
                <a:ea typeface="+mj-ea"/>
              </a:rPr>
              <a:t>类（</a:t>
            </a:r>
            <a:r>
              <a:rPr lang="en-US" altLang="zh-CN" sz="2200" dirty="0">
                <a:latin typeface="+mj-ea"/>
                <a:ea typeface="+mj-ea"/>
              </a:rPr>
              <a:t>ISP+ICP</a:t>
            </a:r>
            <a:r>
              <a:rPr lang="zh-CN" altLang="en-US" sz="2200" dirty="0">
                <a:latin typeface="+mj-ea"/>
                <a:ea typeface="+mj-ea"/>
              </a:rPr>
              <a:t>）。</a:t>
            </a:r>
          </a:p>
          <a:p>
            <a:r>
              <a:rPr lang="zh-CN" altLang="en-US" sz="2200" dirty="0">
                <a:latin typeface="+mj-ea"/>
                <a:ea typeface="+mj-ea"/>
              </a:rPr>
              <a:t>产品优势：自有多座云计算数据中心，产供销一条龙。</a:t>
            </a:r>
          </a:p>
          <a:p>
            <a:r>
              <a:rPr lang="zh-CN" altLang="en-US" sz="2200" dirty="0">
                <a:latin typeface="+mj-ea"/>
                <a:ea typeface="+mj-ea"/>
              </a:rPr>
              <a:t>资源优势：是国际</a:t>
            </a:r>
            <a:r>
              <a:rPr lang="en-US" altLang="zh-CN" sz="2200" dirty="0">
                <a:latin typeface="+mj-ea"/>
                <a:ea typeface="+mj-ea"/>
              </a:rPr>
              <a:t>APNIC</a:t>
            </a:r>
            <a:r>
              <a:rPr lang="zh-CN" altLang="en-US" sz="2200" dirty="0">
                <a:latin typeface="+mj-ea"/>
                <a:ea typeface="+mj-ea"/>
              </a:rPr>
              <a:t>联盟成员，自有</a:t>
            </a:r>
            <a:r>
              <a:rPr lang="en-US" altLang="zh-CN" sz="2200" dirty="0">
                <a:latin typeface="+mj-ea"/>
                <a:ea typeface="+mj-ea"/>
              </a:rPr>
              <a:t>IP</a:t>
            </a:r>
            <a:r>
              <a:rPr lang="zh-CN" altLang="en-US" sz="2200" dirty="0">
                <a:latin typeface="+mj-ea"/>
                <a:ea typeface="+mj-ea"/>
              </a:rPr>
              <a:t>地址和网域。</a:t>
            </a:r>
          </a:p>
          <a:p>
            <a:r>
              <a:rPr lang="zh-CN" altLang="en-US" sz="2200" dirty="0">
                <a:latin typeface="+mj-ea"/>
                <a:ea typeface="+mj-ea"/>
              </a:rPr>
              <a:t>营销优势：电子商务管道自动增长模式；已有数万会员。</a:t>
            </a:r>
          </a:p>
          <a:p>
            <a:r>
              <a:rPr lang="zh-CN" altLang="en-US" sz="2200" dirty="0">
                <a:latin typeface="+mj-ea"/>
                <a:ea typeface="+mj-ea"/>
              </a:rPr>
              <a:t>技术优势：近</a:t>
            </a:r>
            <a:r>
              <a:rPr lang="en-US" altLang="zh-CN" sz="2200" dirty="0">
                <a:latin typeface="+mj-ea"/>
                <a:ea typeface="+mj-ea"/>
              </a:rPr>
              <a:t>2</a:t>
            </a:r>
            <a:r>
              <a:rPr lang="zh-CN" altLang="en-US" sz="2200" dirty="0">
                <a:latin typeface="+mj-ea"/>
                <a:ea typeface="+mj-ea"/>
              </a:rPr>
              <a:t>年获软件著作权</a:t>
            </a:r>
            <a:r>
              <a:rPr lang="en-US" altLang="zh-CN" sz="2200" dirty="0">
                <a:latin typeface="+mj-ea"/>
                <a:ea typeface="+mj-ea"/>
              </a:rPr>
              <a:t>10</a:t>
            </a:r>
            <a:r>
              <a:rPr lang="zh-CN" altLang="en-US" sz="2200" dirty="0">
                <a:latin typeface="+mj-ea"/>
                <a:ea typeface="+mj-ea"/>
              </a:rPr>
              <a:t>多件，技术行业领先</a:t>
            </a:r>
            <a:r>
              <a:rPr lang="zh-CN" altLang="en-US" sz="2200" dirty="0" smtClean="0">
                <a:latin typeface="+mj-ea"/>
                <a:ea typeface="+mj-ea"/>
              </a:rPr>
              <a:t>。</a:t>
            </a:r>
            <a:endParaRPr lang="zh-CN" altLang="en-US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8417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云计算数据中心</a:t>
            </a:r>
            <a:r>
              <a:rPr lang="zh-CN" altLang="en-US" dirty="0" smtClean="0"/>
              <a:t>基地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招商联系</a:t>
            </a:r>
            <a:r>
              <a:rPr lang="zh-CN" altLang="en-US" dirty="0"/>
              <a:t>方式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官网：</a:t>
            </a:r>
            <a:r>
              <a:rPr lang="en-US" altLang="zh-CN" dirty="0" smtClean="0">
                <a:hlinkClick r:id="rId2"/>
              </a:rPr>
              <a:t>http://ChinaNet.CC</a:t>
            </a:r>
            <a:endParaRPr lang="en-US" altLang="zh-CN" dirty="0" smtClean="0"/>
          </a:p>
          <a:p>
            <a:r>
              <a:rPr lang="zh-CN" altLang="en-US" dirty="0" smtClean="0"/>
              <a:t>电话：</a:t>
            </a:r>
            <a:r>
              <a:rPr lang="en-US" altLang="zh-CN" dirty="0" smtClean="0"/>
              <a:t>+86 512 8886 8888</a:t>
            </a:r>
          </a:p>
          <a:p>
            <a:r>
              <a:rPr lang="zh-CN" altLang="en-US" dirty="0" smtClean="0"/>
              <a:t>传真：</a:t>
            </a:r>
            <a:r>
              <a:rPr lang="en-US" altLang="zh-CN" dirty="0" smtClean="0"/>
              <a:t>+86 512 8886 8899</a:t>
            </a:r>
          </a:p>
          <a:p>
            <a:r>
              <a:rPr lang="en-US" altLang="zh-CN" dirty="0" smtClean="0"/>
              <a:t>Q </a:t>
            </a:r>
            <a:r>
              <a:rPr lang="en-US" altLang="zh-CN" dirty="0" err="1" smtClean="0"/>
              <a:t>Q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800001180</a:t>
            </a:r>
          </a:p>
          <a:p>
            <a:r>
              <a:rPr lang="zh-CN" altLang="en-US" dirty="0" smtClean="0"/>
              <a:t>微信：</a:t>
            </a:r>
            <a:r>
              <a:rPr lang="en-US" altLang="zh-CN" dirty="0" smtClean="0"/>
              <a:t>wx921988</a:t>
            </a:r>
          </a:p>
          <a:p>
            <a:r>
              <a:rPr lang="en-US" altLang="zh-CN" dirty="0" smtClean="0"/>
              <a:t>Q </a:t>
            </a:r>
            <a:r>
              <a:rPr lang="en-US" altLang="zh-CN" dirty="0" err="1" smtClean="0"/>
              <a:t>Q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921988</a:t>
            </a:r>
          </a:p>
          <a:p>
            <a:r>
              <a:rPr lang="en-US" altLang="zh-CN" dirty="0" smtClean="0"/>
              <a:t>Email</a:t>
            </a:r>
            <a:r>
              <a:rPr lang="zh-CN" altLang="en-US" dirty="0" smtClean="0"/>
              <a:t>：</a:t>
            </a:r>
            <a:r>
              <a:rPr lang="en-US" altLang="zh-CN" dirty="0" smtClean="0">
                <a:hlinkClick r:id="rId3"/>
              </a:rPr>
              <a:t>921988@qq.com</a:t>
            </a:r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 smtClean="0"/>
              <a:t>招商代表联系方式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营销平台：</a:t>
            </a:r>
            <a:r>
              <a:rPr lang="en-US" altLang="zh-CN" dirty="0" smtClean="0">
                <a:hlinkClick r:id="rId4"/>
              </a:rPr>
              <a:t>http://</a:t>
            </a:r>
            <a:r>
              <a:rPr lang="zh-CN" altLang="en-US" dirty="0" smtClean="0">
                <a:hlinkClick r:id="rId4"/>
              </a:rPr>
              <a:t>***</a:t>
            </a:r>
            <a:r>
              <a:rPr lang="en-US" altLang="zh-CN" dirty="0" smtClean="0">
                <a:hlinkClick r:id="rId4"/>
              </a:rPr>
              <a:t>.ChinaNet.CC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姓名：</a:t>
            </a:r>
            <a:endParaRPr lang="en-US" altLang="zh-CN" dirty="0" smtClean="0"/>
          </a:p>
          <a:p>
            <a:r>
              <a:rPr lang="zh-CN" altLang="en-US" dirty="0" smtClean="0"/>
              <a:t>手机：</a:t>
            </a:r>
            <a:endParaRPr lang="en-US" altLang="zh-CN" dirty="0" smtClean="0"/>
          </a:p>
          <a:p>
            <a:r>
              <a:rPr lang="zh-CN" altLang="en-US" dirty="0" smtClean="0"/>
              <a:t>电话：</a:t>
            </a:r>
            <a:endParaRPr lang="en-US" altLang="zh-CN" dirty="0" smtClean="0"/>
          </a:p>
          <a:p>
            <a:r>
              <a:rPr lang="zh-CN" altLang="en-US" dirty="0" smtClean="0"/>
              <a:t>传真：</a:t>
            </a:r>
            <a:endParaRPr lang="en-US" altLang="zh-CN" dirty="0" smtClean="0"/>
          </a:p>
          <a:p>
            <a:r>
              <a:rPr lang="en-US" altLang="zh-CN" dirty="0" smtClean="0"/>
              <a:t>QQ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Email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74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中网科技</a:t>
            </a:r>
            <a:r>
              <a:rPr lang="en-US" altLang="zh-CN" dirty="0" smtClean="0"/>
              <a:t>-</a:t>
            </a:r>
            <a:r>
              <a:rPr lang="zh-CN" altLang="en-US" dirty="0" smtClean="0"/>
              <a:t>提供云计算数据中心专业便利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212449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dirty="0" smtClean="0"/>
              <a:t>《</a:t>
            </a:r>
            <a:r>
              <a:rPr lang="zh-CN" altLang="en-US" sz="2200" dirty="0" smtClean="0"/>
              <a:t>云计算</a:t>
            </a:r>
            <a:r>
              <a:rPr lang="en-US" altLang="zh-CN" sz="2200" dirty="0" smtClean="0"/>
              <a:t>》+《</a:t>
            </a:r>
            <a:r>
              <a:rPr lang="zh-CN" altLang="en-US" sz="2200" dirty="0" smtClean="0"/>
              <a:t>大数据</a:t>
            </a:r>
            <a:r>
              <a:rPr lang="en-US" altLang="zh-CN" sz="2200" dirty="0" smtClean="0"/>
              <a:t>》+《</a:t>
            </a:r>
            <a:r>
              <a:rPr lang="zh-CN" altLang="en-US" sz="2200" dirty="0" smtClean="0"/>
              <a:t>互联网</a:t>
            </a:r>
            <a:r>
              <a:rPr lang="en-US" altLang="zh-CN" sz="2200" dirty="0" smtClean="0"/>
              <a:t>+》</a:t>
            </a:r>
            <a:r>
              <a:rPr lang="zh-CN" altLang="en-US" sz="2200" dirty="0" smtClean="0"/>
              <a:t>时代，您需要建设云计算数据中心作为基础支撑（</a:t>
            </a:r>
            <a:r>
              <a:rPr lang="en-US" altLang="zh-CN" sz="2200" dirty="0" smtClean="0"/>
              <a:t>IAAS</a:t>
            </a:r>
            <a:r>
              <a:rPr lang="zh-CN" altLang="en-US" sz="2200" dirty="0" smtClean="0"/>
              <a:t>）：</a:t>
            </a:r>
            <a:endParaRPr lang="en-US" altLang="zh-CN" sz="2200" dirty="0" smtClean="0"/>
          </a:p>
          <a:p>
            <a:endParaRPr lang="en-US" altLang="zh-CN" sz="2200" dirty="0"/>
          </a:p>
          <a:p>
            <a:r>
              <a:rPr lang="zh-CN" altLang="en-US" sz="2200" dirty="0" smtClean="0"/>
              <a:t>您没有想好的，中网科技已经为您准备好！</a:t>
            </a:r>
            <a:endParaRPr lang="en-US" altLang="zh-CN" sz="2200" dirty="0" smtClean="0"/>
          </a:p>
          <a:p>
            <a:endParaRPr lang="en-US" altLang="zh-CN" sz="2200" dirty="0" smtClean="0"/>
          </a:p>
          <a:p>
            <a:r>
              <a:rPr lang="zh-CN" altLang="en-US" sz="2200" dirty="0" smtClean="0"/>
              <a:t>您想好的，中网科技帮助您想的更好！</a:t>
            </a:r>
            <a:endParaRPr lang="zh-CN" altLang="en-US" sz="22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77334" y="5739063"/>
            <a:ext cx="8596667" cy="5667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dirty="0" smtClean="0"/>
              <a:t>政府倾力打造基地，中网科技全力服务！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026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提供数据中心专业基础支撑设施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2160589"/>
            <a:ext cx="8935898" cy="3880773"/>
          </a:xfrm>
        </p:spPr>
        <p:txBody>
          <a:bodyPr>
            <a:normAutofit lnSpcReduction="10000"/>
          </a:bodyPr>
          <a:lstStyle/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专业房产：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抗震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，乙类设防，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0.8T-1.6T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承重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，层高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5.5m</a:t>
            </a:r>
          </a:p>
          <a:p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电力设施：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市电，可选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10KV/35KV/110KV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，电价节约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</a:p>
          <a:p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网络设施：双路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高冗余多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带宽线路，低至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/M/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安保配套：云计算基地保安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小时值守，重要用户提供武警警卫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高性价比：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PUE1.1~1.5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，电价低至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0.22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元，运维外包等。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356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机房层</a:t>
            </a:r>
            <a:r>
              <a:rPr lang="en-US" altLang="zh-CN" dirty="0"/>
              <a:t>-2×256</a:t>
            </a:r>
            <a:r>
              <a:rPr lang="zh-CN" altLang="en-US" dirty="0"/>
              <a:t>个机柜</a:t>
            </a:r>
            <a:r>
              <a:rPr lang="en-US" altLang="zh-CN" dirty="0"/>
              <a:t>/</a:t>
            </a:r>
            <a:r>
              <a:rPr lang="zh-CN" altLang="en-US" dirty="0"/>
              <a:t>模块，单机柜可部署</a:t>
            </a:r>
            <a:r>
              <a:rPr lang="en-US" altLang="zh-CN" dirty="0"/>
              <a:t>10-30A</a:t>
            </a:r>
            <a:r>
              <a:rPr lang="zh-CN" altLang="en-US" dirty="0" smtClean="0"/>
              <a:t>电力，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zh-CN" dirty="0"/>
              <a:t>★ </a:t>
            </a:r>
            <a:r>
              <a:rPr lang="en-US" altLang="zh-CN" dirty="0" smtClean="0"/>
              <a:t>UPS</a:t>
            </a:r>
            <a:r>
              <a:rPr lang="zh-CN" altLang="en-US" dirty="0" smtClean="0"/>
              <a:t>室位于中间部位可以缩短电缆和降低用电损耗。</a:t>
            </a:r>
            <a:r>
              <a:rPr lang="zh-CN" altLang="zh-CN" dirty="0"/>
              <a:t> ★</a:t>
            </a:r>
            <a:r>
              <a:rPr lang="zh-CN" altLang="en-US" dirty="0" smtClean="0"/>
              <a:t>空调室位于机柜</a:t>
            </a:r>
            <a:r>
              <a:rPr lang="en-US" altLang="zh-CN" dirty="0" smtClean="0"/>
              <a:t>2</a:t>
            </a:r>
            <a:r>
              <a:rPr lang="zh-CN" altLang="en-US" dirty="0" smtClean="0"/>
              <a:t>端可以冷气对流，方便下送风冷通道，</a:t>
            </a:r>
            <a:r>
              <a:rPr lang="zh-CN" altLang="en-US" dirty="0"/>
              <a:t>热通道</a:t>
            </a:r>
            <a:r>
              <a:rPr lang="zh-CN" altLang="en-US" dirty="0" smtClean="0"/>
              <a:t>上回风，结合空气冷交换技术，降低</a:t>
            </a:r>
            <a:r>
              <a:rPr lang="en-US" altLang="zh-CN" dirty="0" smtClean="0"/>
              <a:t>PUE</a:t>
            </a:r>
            <a:r>
              <a:rPr lang="zh-CN" altLang="en-US" dirty="0" smtClean="0"/>
              <a:t>。</a:t>
            </a:r>
            <a:r>
              <a:rPr lang="zh-CN" altLang="zh-CN" dirty="0"/>
              <a:t> ★</a:t>
            </a:r>
            <a:r>
              <a:rPr lang="zh-CN" altLang="en-US" dirty="0" smtClean="0"/>
              <a:t>机房外围空调室</a:t>
            </a:r>
            <a:r>
              <a:rPr lang="en-US" altLang="zh-CN" dirty="0" smtClean="0"/>
              <a:t>+</a:t>
            </a:r>
            <a:r>
              <a:rPr lang="zh-CN" altLang="en-US" dirty="0" smtClean="0"/>
              <a:t>走道三道墙体打造保温节能、防尘。</a:t>
            </a:r>
            <a:r>
              <a:rPr lang="zh-CN" altLang="zh-CN" dirty="0"/>
              <a:t> </a:t>
            </a:r>
            <a:r>
              <a:rPr lang="zh-CN" altLang="zh-CN" dirty="0" smtClean="0"/>
              <a:t>★</a:t>
            </a:r>
            <a:r>
              <a:rPr lang="zh-CN" altLang="en-US" dirty="0" smtClean="0"/>
              <a:t>人货分开，东边人通道</a:t>
            </a:r>
            <a:r>
              <a:rPr lang="en-US" altLang="zh-CN" dirty="0" smtClean="0"/>
              <a:t>+</a:t>
            </a:r>
            <a:r>
              <a:rPr lang="zh-CN" altLang="en-US" dirty="0" smtClean="0"/>
              <a:t>客梯，西边货物通道</a:t>
            </a:r>
            <a:r>
              <a:rPr lang="en-US" altLang="zh-CN" dirty="0" smtClean="0"/>
              <a:t>+</a:t>
            </a:r>
            <a:r>
              <a:rPr lang="zh-CN" altLang="en-US" dirty="0" smtClean="0"/>
              <a:t>货梯。</a:t>
            </a:r>
            <a:r>
              <a:rPr lang="zh-CN" altLang="zh-CN" dirty="0"/>
              <a:t> ★</a:t>
            </a:r>
            <a:endParaRPr lang="zh-CN" altLang="en-US" dirty="0"/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21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云计算数据中心基地</a:t>
            </a:r>
            <a:r>
              <a:rPr lang="en-US" altLang="zh-CN" dirty="0"/>
              <a:t>1-</a:t>
            </a:r>
            <a:r>
              <a:rPr lang="zh-CN" altLang="en-US" dirty="0"/>
              <a:t>滁州</a:t>
            </a:r>
            <a:r>
              <a:rPr lang="zh-CN" altLang="en-US" dirty="0" smtClean="0"/>
              <a:t>基地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zh-CN" dirty="0" smtClean="0"/>
              <a:t>★</a:t>
            </a:r>
            <a:r>
              <a:rPr lang="zh-CN" altLang="en-US" dirty="0" smtClean="0"/>
              <a:t>一期占地</a:t>
            </a:r>
            <a:r>
              <a:rPr lang="en-US" altLang="zh-CN" dirty="0" smtClean="0"/>
              <a:t>50</a:t>
            </a:r>
            <a:r>
              <a:rPr lang="zh-CN" altLang="en-US" dirty="0" smtClean="0"/>
              <a:t>亩。</a:t>
            </a:r>
            <a:r>
              <a:rPr lang="zh-CN" altLang="zh-CN" dirty="0"/>
              <a:t> ★ 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号楼为办公研发大楼</a:t>
            </a:r>
            <a:r>
              <a:rPr lang="en-US" altLang="zh-CN" dirty="0" smtClean="0"/>
              <a:t>18000</a:t>
            </a:r>
            <a:r>
              <a:rPr lang="zh-CN" altLang="en-US" dirty="0"/>
              <a:t> ㎡ </a:t>
            </a:r>
            <a:r>
              <a:rPr lang="zh-CN" altLang="en-US" dirty="0" smtClean="0"/>
              <a:t>。</a:t>
            </a:r>
            <a:r>
              <a:rPr lang="zh-CN" altLang="zh-CN" dirty="0" smtClean="0"/>
              <a:t> ★</a:t>
            </a:r>
            <a:r>
              <a:rPr lang="en-US" altLang="zh-CN" dirty="0" smtClean="0"/>
              <a:t>2</a:t>
            </a:r>
            <a:r>
              <a:rPr lang="zh-CN" altLang="en-US" dirty="0" smtClean="0"/>
              <a:t>号楼为数据中心机房楼</a:t>
            </a:r>
            <a:r>
              <a:rPr lang="en-US" altLang="zh-CN" dirty="0" smtClean="0"/>
              <a:t>8600</a:t>
            </a:r>
            <a:r>
              <a:rPr lang="zh-CN" altLang="en-US" dirty="0" smtClean="0"/>
              <a:t>㎡，房产部分已经建成，近期招商。</a:t>
            </a:r>
            <a:r>
              <a:rPr lang="zh-CN" altLang="zh-CN" dirty="0"/>
              <a:t> </a:t>
            </a:r>
            <a:r>
              <a:rPr lang="zh-CN" altLang="zh-CN" dirty="0" smtClean="0"/>
              <a:t>★</a:t>
            </a:r>
            <a:r>
              <a:rPr lang="en-US" altLang="zh-CN" dirty="0" smtClean="0"/>
              <a:t>3</a:t>
            </a:r>
            <a:r>
              <a:rPr lang="zh-CN" altLang="en-US" dirty="0" smtClean="0"/>
              <a:t>号楼即将开始建设。</a:t>
            </a:r>
            <a:r>
              <a:rPr lang="zh-CN" altLang="zh-CN" dirty="0"/>
              <a:t> </a:t>
            </a:r>
            <a:r>
              <a:rPr lang="zh-CN" altLang="zh-CN" dirty="0" smtClean="0"/>
              <a:t>★</a:t>
            </a:r>
            <a:r>
              <a:rPr lang="zh-CN" altLang="en-US" dirty="0" smtClean="0"/>
              <a:t>二期占地</a:t>
            </a:r>
            <a:r>
              <a:rPr lang="en-US" altLang="zh-CN" dirty="0" smtClean="0"/>
              <a:t>250</a:t>
            </a:r>
            <a:r>
              <a:rPr lang="zh-CN" altLang="en-US" dirty="0" smtClean="0"/>
              <a:t>亩，可以建设数据中心机房楼</a:t>
            </a:r>
            <a:r>
              <a:rPr lang="en-US" altLang="zh-CN" dirty="0" smtClean="0"/>
              <a:t>18</a:t>
            </a:r>
            <a:r>
              <a:rPr lang="zh-CN" altLang="en-US" dirty="0" smtClean="0"/>
              <a:t>幢。</a:t>
            </a:r>
            <a:endParaRPr lang="zh-CN" altLang="en-US" dirty="0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084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滁州云计算数据中心基地</a:t>
            </a:r>
            <a:r>
              <a:rPr lang="en-US" altLang="zh-CN" dirty="0" smtClean="0"/>
              <a:t>-</a:t>
            </a:r>
            <a:r>
              <a:rPr lang="zh-CN" altLang="en-US" dirty="0" smtClean="0"/>
              <a:t>可立即交付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全新商业模式：按照电量</a:t>
            </a:r>
            <a:r>
              <a:rPr lang="en-US" altLang="zh-CN" dirty="0" smtClean="0"/>
              <a:t>×0.05</a:t>
            </a:r>
            <a:r>
              <a:rPr lang="zh-CN" altLang="en-US" dirty="0" smtClean="0"/>
              <a:t>元计费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距离南京新街口</a:t>
            </a:r>
            <a:r>
              <a:rPr lang="en-US" altLang="zh-CN" dirty="0" smtClean="0"/>
              <a:t>60KM</a:t>
            </a:r>
            <a:r>
              <a:rPr lang="zh-CN" altLang="en-US" dirty="0" smtClean="0"/>
              <a:t>，距离合肥</a:t>
            </a:r>
            <a:r>
              <a:rPr lang="en-US" altLang="zh-CN" dirty="0" smtClean="0"/>
              <a:t>80KM</a:t>
            </a:r>
            <a:r>
              <a:rPr lang="zh-CN" altLang="en-US" dirty="0" smtClean="0"/>
              <a:t>。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个高速公路出口附近。</a:t>
            </a:r>
            <a:endParaRPr lang="en-US" altLang="zh-CN" dirty="0" smtClean="0"/>
          </a:p>
          <a:p>
            <a:r>
              <a:rPr lang="zh-CN" altLang="en-US" dirty="0" smtClean="0"/>
              <a:t>距离京沪高铁滁州站</a:t>
            </a:r>
            <a:r>
              <a:rPr lang="en-US" altLang="zh-CN" dirty="0" smtClean="0"/>
              <a:t>8KM</a:t>
            </a:r>
            <a:r>
              <a:rPr lang="zh-CN" altLang="en-US" dirty="0" smtClean="0"/>
              <a:t>，距离沪汉蓉高铁全椒站</a:t>
            </a:r>
            <a:r>
              <a:rPr lang="en-US" altLang="zh-CN" dirty="0" smtClean="0"/>
              <a:t>10KM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距离南京禄口国际机场</a:t>
            </a:r>
            <a:r>
              <a:rPr lang="en-US" altLang="zh-CN" dirty="0" smtClean="0"/>
              <a:t>1</a:t>
            </a:r>
            <a:r>
              <a:rPr lang="zh-CN" altLang="en-US" dirty="0" smtClean="0"/>
              <a:t>小时车程，距离合肥新桥国际机场</a:t>
            </a:r>
            <a:r>
              <a:rPr lang="en-US" altLang="zh-CN" dirty="0" smtClean="0"/>
              <a:t>1</a:t>
            </a:r>
            <a:r>
              <a:rPr lang="zh-CN" altLang="en-US" dirty="0" smtClean="0"/>
              <a:t>小时车程。</a:t>
            </a:r>
            <a:endParaRPr lang="en-US" altLang="zh-CN" dirty="0" smtClean="0"/>
          </a:p>
          <a:p>
            <a:r>
              <a:rPr lang="zh-CN" altLang="en-US" dirty="0" smtClean="0"/>
              <a:t>占地面积</a:t>
            </a:r>
            <a:r>
              <a:rPr lang="en-US" altLang="zh-CN" dirty="0" smtClean="0"/>
              <a:t>300</a:t>
            </a:r>
            <a:r>
              <a:rPr lang="zh-CN" altLang="en-US" dirty="0" smtClean="0"/>
              <a:t>亩。最大可建设数据中心机房楼</a:t>
            </a:r>
            <a:r>
              <a:rPr lang="en-US" altLang="zh-CN" dirty="0"/>
              <a:t>20</a:t>
            </a:r>
            <a:r>
              <a:rPr lang="zh-CN" altLang="en-US" dirty="0" smtClean="0"/>
              <a:t>幢，容纳</a:t>
            </a:r>
            <a:r>
              <a:rPr lang="en-US" altLang="zh-CN" dirty="0" smtClean="0"/>
              <a:t>30720</a:t>
            </a:r>
            <a:r>
              <a:rPr lang="zh-CN" altLang="en-US" dirty="0" smtClean="0"/>
              <a:t>个机柜。</a:t>
            </a:r>
            <a:endParaRPr lang="en-US" altLang="zh-CN" dirty="0" smtClean="0"/>
          </a:p>
          <a:p>
            <a:r>
              <a:rPr lang="en-US" altLang="zh-CN" dirty="0"/>
              <a:t>8600</a:t>
            </a:r>
            <a:r>
              <a:rPr lang="zh-CN" altLang="en-US" dirty="0"/>
              <a:t>㎡</a:t>
            </a:r>
            <a:r>
              <a:rPr lang="en-US" altLang="zh-CN" dirty="0"/>
              <a:t>/</a:t>
            </a:r>
            <a:r>
              <a:rPr lang="zh-CN" altLang="en-US" dirty="0"/>
              <a:t>幢楼，可以部署</a:t>
            </a:r>
            <a:r>
              <a:rPr lang="en-US" altLang="zh-CN" dirty="0"/>
              <a:t>1536</a:t>
            </a:r>
            <a:r>
              <a:rPr lang="zh-CN" altLang="en-US" dirty="0"/>
              <a:t>个机柜，绝对的性价比设计。</a:t>
            </a:r>
            <a:endParaRPr lang="en-US" altLang="zh-CN" dirty="0"/>
          </a:p>
          <a:p>
            <a:r>
              <a:rPr lang="zh-CN" altLang="en-US" dirty="0"/>
              <a:t>楼层高度</a:t>
            </a:r>
            <a:r>
              <a:rPr lang="en-US" altLang="zh-CN" dirty="0"/>
              <a:t>5.5</a:t>
            </a:r>
            <a:r>
              <a:rPr lang="zh-CN" altLang="en-US" dirty="0"/>
              <a:t>米，</a:t>
            </a:r>
            <a:r>
              <a:rPr lang="en-US" altLang="zh-CN" dirty="0"/>
              <a:t>1</a:t>
            </a:r>
            <a:r>
              <a:rPr lang="zh-CN" altLang="en-US" dirty="0"/>
              <a:t>层变电和柴发，</a:t>
            </a: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4</a:t>
            </a:r>
            <a:r>
              <a:rPr lang="zh-CN" altLang="en-US" dirty="0"/>
              <a:t>层为机房层，</a:t>
            </a:r>
            <a:r>
              <a:rPr lang="en-US" altLang="zh-CN" dirty="0"/>
              <a:t>2</a:t>
            </a:r>
            <a:r>
              <a:rPr lang="zh-CN" altLang="en-US" dirty="0"/>
              <a:t>个机房</a:t>
            </a:r>
            <a:r>
              <a:rPr lang="en-US" altLang="zh-CN" dirty="0"/>
              <a:t>/</a:t>
            </a:r>
            <a:r>
              <a:rPr lang="zh-CN" altLang="en-US" dirty="0"/>
              <a:t>层</a:t>
            </a:r>
            <a:r>
              <a:rPr lang="en-US" altLang="zh-CN" dirty="0"/>
              <a:t>/</a:t>
            </a:r>
            <a:r>
              <a:rPr lang="zh-CN" altLang="en-US" dirty="0"/>
              <a:t>模块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电价执行大工业电价：谷</a:t>
            </a:r>
            <a:r>
              <a:rPr lang="en-US" altLang="zh-CN" dirty="0" smtClean="0"/>
              <a:t>0.40</a:t>
            </a:r>
            <a:r>
              <a:rPr lang="zh-CN" altLang="en-US" dirty="0" smtClean="0"/>
              <a:t>元，平</a:t>
            </a:r>
            <a:r>
              <a:rPr lang="en-US" altLang="zh-CN" dirty="0" smtClean="0"/>
              <a:t>0.64</a:t>
            </a:r>
            <a:r>
              <a:rPr lang="zh-CN" altLang="en-US" dirty="0" smtClean="0"/>
              <a:t>元，峰</a:t>
            </a:r>
            <a:r>
              <a:rPr lang="en-US" altLang="zh-CN" dirty="0" smtClean="0"/>
              <a:t>0.97</a:t>
            </a:r>
            <a:r>
              <a:rPr lang="zh-CN" altLang="en-US" dirty="0" smtClean="0"/>
              <a:t>元。</a:t>
            </a:r>
            <a:endParaRPr lang="en-US" altLang="zh-CN" dirty="0" smtClean="0"/>
          </a:p>
          <a:p>
            <a:r>
              <a:rPr lang="zh-CN" altLang="en-US" dirty="0" smtClean="0"/>
              <a:t>变电站</a:t>
            </a:r>
            <a:r>
              <a:rPr lang="en-US" altLang="zh-CN" dirty="0" smtClean="0"/>
              <a:t>110kv</a:t>
            </a:r>
            <a:r>
              <a:rPr lang="zh-CN" altLang="en-US" dirty="0" smtClean="0"/>
              <a:t>站距离基地仅</a:t>
            </a:r>
            <a:r>
              <a:rPr lang="en-US" altLang="zh-CN" dirty="0" smtClean="0"/>
              <a:t>300</a:t>
            </a:r>
            <a:r>
              <a:rPr lang="zh-CN" altLang="en-US" dirty="0" smtClean="0"/>
              <a:t>米，电力保障稳定。</a:t>
            </a:r>
            <a:endParaRPr lang="en-US" altLang="zh-CN" dirty="0" smtClean="0"/>
          </a:p>
          <a:p>
            <a:r>
              <a:rPr lang="zh-CN" altLang="en-US" dirty="0" smtClean="0"/>
              <a:t>宽带多线路：中国电信、中国联通、中国移动，价格低至</a:t>
            </a:r>
            <a:r>
              <a:rPr lang="en-US" altLang="zh-CN" dirty="0" smtClean="0"/>
              <a:t>15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/M/</a:t>
            </a:r>
            <a:r>
              <a:rPr lang="zh-CN" altLang="en-US" dirty="0" smtClean="0"/>
              <a:t>月。</a:t>
            </a:r>
            <a:endParaRPr lang="en-US" altLang="zh-CN" dirty="0" smtClean="0"/>
          </a:p>
          <a:p>
            <a:r>
              <a:rPr lang="en-US" altLang="zh-CN" dirty="0" smtClean="0"/>
              <a:t>IP</a:t>
            </a:r>
            <a:r>
              <a:rPr lang="zh-CN" altLang="en-US" dirty="0" smtClean="0"/>
              <a:t>地址每机柜可以配置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</a:t>
            </a:r>
            <a:r>
              <a:rPr lang="zh-CN" altLang="en-US" dirty="0" smtClean="0"/>
              <a:t>段，价格低至</a:t>
            </a:r>
            <a:r>
              <a:rPr lang="en-US" altLang="zh-CN" dirty="0" smtClean="0"/>
              <a:t>10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个</a:t>
            </a:r>
            <a:r>
              <a:rPr lang="en-US" altLang="zh-CN" dirty="0" smtClean="0"/>
              <a:t>/</a:t>
            </a:r>
            <a:r>
              <a:rPr lang="zh-CN" altLang="en-US" dirty="0" smtClean="0"/>
              <a:t>月。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0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云计算数据中心</a:t>
            </a:r>
            <a:r>
              <a:rPr lang="zh-CN" altLang="en-US" dirty="0" smtClean="0"/>
              <a:t>基地</a:t>
            </a:r>
            <a:r>
              <a:rPr lang="en-US" altLang="zh-CN" dirty="0" smtClean="0"/>
              <a:t>2-</a:t>
            </a:r>
            <a:r>
              <a:rPr lang="zh-CN" altLang="en-US" dirty="0" smtClean="0"/>
              <a:t>内蒙古基地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zh-CN" dirty="0" smtClean="0"/>
              <a:t>★</a:t>
            </a:r>
            <a:r>
              <a:rPr lang="zh-CN" altLang="en-US" dirty="0" smtClean="0"/>
              <a:t>一期占地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亩。</a:t>
            </a:r>
            <a:r>
              <a:rPr lang="zh-CN" altLang="zh-CN" dirty="0" smtClean="0"/>
              <a:t>★</a:t>
            </a:r>
            <a:r>
              <a:rPr lang="zh-CN" altLang="en-US" dirty="0" smtClean="0"/>
              <a:t>规划展馆和办公</a:t>
            </a:r>
            <a:r>
              <a:rPr lang="en-US" altLang="zh-CN" dirty="0" smtClean="0"/>
              <a:t>8800</a:t>
            </a:r>
            <a:r>
              <a:rPr lang="zh-CN" altLang="en-US" dirty="0" smtClean="0"/>
              <a:t>㎡已经建成 。</a:t>
            </a:r>
            <a:r>
              <a:rPr lang="zh-CN" altLang="zh-CN" dirty="0" smtClean="0"/>
              <a:t> ★</a:t>
            </a:r>
            <a:r>
              <a:rPr lang="en-US" altLang="zh-CN" dirty="0"/>
              <a:t>1</a:t>
            </a:r>
            <a:r>
              <a:rPr lang="zh-CN" altLang="en-US" dirty="0" smtClean="0"/>
              <a:t>号楼为数据中心机房楼</a:t>
            </a:r>
            <a:r>
              <a:rPr lang="en-US" altLang="zh-CN" dirty="0" smtClean="0"/>
              <a:t>8600</a:t>
            </a:r>
            <a:r>
              <a:rPr lang="zh-CN" altLang="en-US" dirty="0" smtClean="0"/>
              <a:t>㎡，房产部分已经建成，近期招商。</a:t>
            </a:r>
            <a:r>
              <a:rPr lang="zh-CN" altLang="zh-CN" dirty="0"/>
              <a:t> </a:t>
            </a:r>
            <a:r>
              <a:rPr lang="zh-CN" altLang="zh-CN" dirty="0" smtClean="0"/>
              <a:t>★</a:t>
            </a:r>
            <a:r>
              <a:rPr lang="en-US" altLang="zh-CN" dirty="0" smtClean="0"/>
              <a:t>3~8</a:t>
            </a:r>
            <a:r>
              <a:rPr lang="zh-CN" altLang="en-US" dirty="0" smtClean="0"/>
              <a:t>号数据中心机房楼即将开始建设。</a:t>
            </a:r>
            <a:r>
              <a:rPr lang="zh-CN" altLang="zh-CN" dirty="0"/>
              <a:t> </a:t>
            </a:r>
            <a:r>
              <a:rPr lang="zh-CN" altLang="zh-CN" dirty="0" smtClean="0"/>
              <a:t>★</a:t>
            </a:r>
            <a:r>
              <a:rPr lang="zh-CN" altLang="en-US" dirty="0" smtClean="0"/>
              <a:t>二期占地</a:t>
            </a:r>
            <a:r>
              <a:rPr lang="en-US" altLang="zh-CN" dirty="0" smtClean="0"/>
              <a:t>1400</a:t>
            </a:r>
            <a:r>
              <a:rPr lang="zh-CN" altLang="en-US" dirty="0" smtClean="0"/>
              <a:t>亩，可以建设数据中心机房楼</a:t>
            </a:r>
            <a:r>
              <a:rPr lang="en-US" altLang="zh-CN" dirty="0" smtClean="0"/>
              <a:t>92</a:t>
            </a:r>
            <a:r>
              <a:rPr lang="zh-CN" altLang="en-US" dirty="0" smtClean="0"/>
              <a:t>幢。</a:t>
            </a:r>
            <a:endParaRPr lang="zh-CN" altLang="en-US" dirty="0"/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546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内蒙古云计算数据中心基地</a:t>
            </a:r>
            <a:r>
              <a:rPr lang="en-US" altLang="zh-CN" dirty="0" smtClean="0"/>
              <a:t>-</a:t>
            </a:r>
            <a:r>
              <a:rPr lang="zh-CN" altLang="en-US" dirty="0" smtClean="0"/>
              <a:t>可立即交付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全新商业模式：按照电量</a:t>
            </a:r>
            <a:r>
              <a:rPr lang="en-US" altLang="zh-CN" dirty="0"/>
              <a:t>×0.05</a:t>
            </a:r>
            <a:r>
              <a:rPr lang="zh-CN" altLang="en-US" dirty="0"/>
              <a:t>元计费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dirty="0" smtClean="0"/>
              <a:t>位于北纬</a:t>
            </a:r>
            <a:r>
              <a:rPr lang="en-US" altLang="zh-CN" dirty="0" smtClean="0"/>
              <a:t>48</a:t>
            </a:r>
            <a:r>
              <a:rPr lang="zh-CN" altLang="en-US" dirty="0" smtClean="0"/>
              <a:t>度美丽的呼伦贝尔大草原海拉尔机场东</a:t>
            </a:r>
            <a:r>
              <a:rPr lang="en-US" altLang="zh-CN" dirty="0" smtClean="0"/>
              <a:t>9KM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zh-CN" altLang="en-US" dirty="0" smtClean="0"/>
              <a:t>占</a:t>
            </a:r>
            <a:r>
              <a:rPr lang="zh-CN" altLang="en-US" dirty="0"/>
              <a:t>地</a:t>
            </a:r>
            <a:r>
              <a:rPr lang="zh-CN" altLang="en-US" dirty="0" smtClean="0"/>
              <a:t>面积</a:t>
            </a:r>
            <a:r>
              <a:rPr lang="en-US" altLang="zh-CN" dirty="0" smtClean="0"/>
              <a:t>1500</a:t>
            </a:r>
            <a:r>
              <a:rPr lang="zh-CN" altLang="en-US" dirty="0"/>
              <a:t>亩。最大可建设数据中心机房</a:t>
            </a:r>
            <a:r>
              <a:rPr lang="zh-CN" altLang="en-US" dirty="0" smtClean="0"/>
              <a:t>楼</a:t>
            </a:r>
            <a:r>
              <a:rPr lang="en-US" altLang="zh-CN" dirty="0" smtClean="0"/>
              <a:t>100</a:t>
            </a:r>
            <a:r>
              <a:rPr lang="zh-CN" altLang="en-US" dirty="0"/>
              <a:t>幢，</a:t>
            </a:r>
            <a:r>
              <a:rPr lang="zh-CN" altLang="en-US" dirty="0" smtClean="0"/>
              <a:t>容纳</a:t>
            </a:r>
            <a:r>
              <a:rPr lang="en-US" altLang="zh-CN" dirty="0" smtClean="0"/>
              <a:t>153600</a:t>
            </a:r>
            <a:r>
              <a:rPr lang="zh-CN" altLang="en-US" dirty="0" smtClean="0"/>
              <a:t>个</a:t>
            </a:r>
            <a:r>
              <a:rPr lang="zh-CN" altLang="en-US" dirty="0"/>
              <a:t>机柜。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8600</a:t>
            </a:r>
            <a:r>
              <a:rPr lang="zh-CN" altLang="en-US" dirty="0"/>
              <a:t>㎡</a:t>
            </a:r>
            <a:r>
              <a:rPr lang="en-US" altLang="zh-CN" dirty="0"/>
              <a:t>/</a:t>
            </a:r>
            <a:r>
              <a:rPr lang="zh-CN" altLang="en-US" dirty="0"/>
              <a:t>幢楼，可以部署</a:t>
            </a:r>
            <a:r>
              <a:rPr lang="en-US" altLang="zh-CN" dirty="0"/>
              <a:t>1536</a:t>
            </a:r>
            <a:r>
              <a:rPr lang="zh-CN" altLang="en-US" dirty="0"/>
              <a:t>个机柜，绝对的性价比设计。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zh-CN" altLang="en-US" dirty="0"/>
              <a:t>楼层高度</a:t>
            </a:r>
            <a:r>
              <a:rPr lang="en-US" altLang="zh-CN" dirty="0"/>
              <a:t>5.5</a:t>
            </a:r>
            <a:r>
              <a:rPr lang="zh-CN" altLang="en-US" dirty="0"/>
              <a:t>米，</a:t>
            </a:r>
            <a:r>
              <a:rPr lang="en-US" altLang="zh-CN" dirty="0"/>
              <a:t>1</a:t>
            </a:r>
            <a:r>
              <a:rPr lang="zh-CN" altLang="en-US" dirty="0"/>
              <a:t>层变电和柴发，</a:t>
            </a: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4</a:t>
            </a:r>
            <a:r>
              <a:rPr lang="zh-CN" altLang="en-US" dirty="0"/>
              <a:t>层为机房层，</a:t>
            </a:r>
            <a:r>
              <a:rPr lang="en-US" altLang="zh-CN" dirty="0"/>
              <a:t>2</a:t>
            </a:r>
            <a:r>
              <a:rPr lang="zh-CN" altLang="en-US" dirty="0"/>
              <a:t>个机房</a:t>
            </a:r>
            <a:r>
              <a:rPr lang="en-US" altLang="zh-CN" dirty="0"/>
              <a:t>/</a:t>
            </a:r>
            <a:r>
              <a:rPr lang="zh-CN" altLang="en-US" dirty="0"/>
              <a:t>层</a:t>
            </a:r>
            <a:r>
              <a:rPr lang="en-US" altLang="zh-CN" dirty="0"/>
              <a:t>/</a:t>
            </a:r>
            <a:r>
              <a:rPr lang="zh-CN" altLang="en-US" dirty="0"/>
              <a:t>模块。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zh-CN" altLang="en-US" dirty="0"/>
              <a:t>电价</a:t>
            </a:r>
            <a:r>
              <a:rPr lang="zh-CN" altLang="en-US" dirty="0" smtClean="0"/>
              <a:t>执行直供电电价：</a:t>
            </a:r>
            <a:r>
              <a:rPr lang="en-US" altLang="zh-CN" dirty="0" smtClean="0"/>
              <a:t>0.22</a:t>
            </a:r>
            <a:r>
              <a:rPr lang="zh-CN" altLang="en-US" dirty="0" smtClean="0"/>
              <a:t>元</a:t>
            </a:r>
            <a:r>
              <a:rPr lang="en-US" altLang="zh-CN" dirty="0" smtClean="0"/>
              <a:t>+</a:t>
            </a:r>
            <a:r>
              <a:rPr lang="zh-CN" altLang="en-US" dirty="0" smtClean="0"/>
              <a:t>国家电网过网费。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zh-CN" altLang="en-US" dirty="0" smtClean="0"/>
              <a:t>基地内变电站</a:t>
            </a:r>
            <a:r>
              <a:rPr lang="en-US" altLang="zh-CN" dirty="0"/>
              <a:t>110kv</a:t>
            </a:r>
            <a:r>
              <a:rPr lang="zh-CN" altLang="en-US" dirty="0" smtClean="0"/>
              <a:t>站和</a:t>
            </a:r>
            <a:r>
              <a:rPr lang="en-US" altLang="zh-CN" dirty="0" smtClean="0"/>
              <a:t>220KV</a:t>
            </a:r>
            <a:r>
              <a:rPr lang="zh-CN" altLang="en-US" dirty="0" smtClean="0"/>
              <a:t>各一座，电力</a:t>
            </a:r>
            <a:r>
              <a:rPr lang="zh-CN" altLang="en-US" dirty="0"/>
              <a:t>保障稳定。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zh-CN" altLang="en-US" dirty="0"/>
              <a:t>宽带多线路：中国电信、中国联通、中国移动，价格低至</a:t>
            </a:r>
            <a:r>
              <a:rPr lang="en-US" altLang="zh-CN" dirty="0"/>
              <a:t>15</a:t>
            </a:r>
            <a:r>
              <a:rPr lang="zh-CN" altLang="en-US" dirty="0"/>
              <a:t>元</a:t>
            </a:r>
            <a:r>
              <a:rPr lang="en-US" altLang="zh-CN" dirty="0"/>
              <a:t>/M/</a:t>
            </a:r>
            <a:r>
              <a:rPr lang="zh-CN" altLang="en-US" dirty="0"/>
              <a:t>月。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IP</a:t>
            </a:r>
            <a:r>
              <a:rPr lang="zh-CN" altLang="en-US" dirty="0"/>
              <a:t>地址每机柜可以配置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C</a:t>
            </a:r>
            <a:r>
              <a:rPr lang="zh-CN" altLang="en-US" dirty="0"/>
              <a:t>段，价格低至</a:t>
            </a:r>
            <a:r>
              <a:rPr lang="en-US" altLang="zh-CN" dirty="0"/>
              <a:t>10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个</a:t>
            </a:r>
            <a:r>
              <a:rPr lang="en-US" altLang="zh-CN" dirty="0"/>
              <a:t>/</a:t>
            </a:r>
            <a:r>
              <a:rPr lang="zh-CN" altLang="en-US" dirty="0"/>
              <a:t>月。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1183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中网科技简介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2160589"/>
            <a:ext cx="8839646" cy="3880773"/>
          </a:xfrm>
        </p:spPr>
        <p:txBody>
          <a:bodyPr>
            <a:noAutofit/>
          </a:bodyPr>
          <a:lstStyle/>
          <a:p>
            <a:r>
              <a:rPr lang="zh-CN" altLang="en-US" sz="2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网科技致力于信息化像使用水和电一样方便，使用户能有更多的精力投入到自己的专业领域</a:t>
            </a:r>
            <a:r>
              <a:rPr lang="zh-CN" altLang="en-US" sz="2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5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网科技自投资的数据中心遍及多省，提供的产品和服务：</a:t>
            </a:r>
          </a:p>
          <a:p>
            <a:pPr marL="0" indent="0">
              <a:buNone/>
            </a:pP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 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数据中心：服务器托管、服务器租赁，机房定制。</a:t>
            </a:r>
          </a:p>
          <a:p>
            <a:pPr marL="0" indent="0">
              <a:buNone/>
            </a:pP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计算服务：云服务器，公有云、私有云、混合云。</a:t>
            </a:r>
          </a:p>
          <a:p>
            <a:pPr marL="0" indent="0">
              <a:buNone/>
            </a:pP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服务：域名注册，网站寄存、网站建设推广。</a:t>
            </a:r>
          </a:p>
          <a:p>
            <a:pPr marL="0" indent="0">
              <a:buNone/>
            </a:pP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增值</a:t>
            </a: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服务：各行业网络解决方案，网络安全，服务外包 。</a:t>
            </a:r>
            <a:endParaRPr lang="en-US" altLang="zh-CN" sz="2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05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3438</TotalTime>
  <Words>1117</Words>
  <Application>Microsoft Office PowerPoint</Application>
  <PresentationFormat>宽屏</PresentationFormat>
  <Paragraphs>84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微软雅黑</vt:lpstr>
      <vt:lpstr>Wingdings 3</vt:lpstr>
      <vt:lpstr>平面</vt:lpstr>
      <vt:lpstr>云计算数据中心基地招商</vt:lpstr>
      <vt:lpstr>中网科技-提供云计算数据中心专业便利</vt:lpstr>
      <vt:lpstr>提供数据中心专业基础支撑设施</vt:lpstr>
      <vt:lpstr>机房层-2×256个机柜/模块，单机柜可部署10-30A电力，</vt:lpstr>
      <vt:lpstr>云计算数据中心基地1-滁州基地</vt:lpstr>
      <vt:lpstr>滁州云计算数据中心基地-可立即交付 全新商业模式：按照电量×0.05元计费</vt:lpstr>
      <vt:lpstr>云计算数据中心基地2-内蒙古基地</vt:lpstr>
      <vt:lpstr>内蒙古云计算数据中心基地-可立即交付 全新商业模式：按照电量×0.05元计费</vt:lpstr>
      <vt:lpstr>中网科技简介1</vt:lpstr>
      <vt:lpstr>中网科技简介2</vt:lpstr>
      <vt:lpstr>云计算数据中心基地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</dc:creator>
  <cp:lastModifiedBy>wang</cp:lastModifiedBy>
  <cp:revision>34</cp:revision>
  <dcterms:created xsi:type="dcterms:W3CDTF">2015-09-27T01:05:15Z</dcterms:created>
  <dcterms:modified xsi:type="dcterms:W3CDTF">2015-10-31T00:48:37Z</dcterms:modified>
</cp:coreProperties>
</file>