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864" r:id="rId2"/>
    <p:sldMasterId id="2147483883" r:id="rId3"/>
  </p:sldMasterIdLst>
  <p:notesMasterIdLst>
    <p:notesMasterId r:id="rId30"/>
  </p:notesMasterIdLst>
  <p:sldIdLst>
    <p:sldId id="597" r:id="rId4"/>
    <p:sldId id="474" r:id="rId5"/>
    <p:sldId id="598" r:id="rId6"/>
    <p:sldId id="635" r:id="rId7"/>
    <p:sldId id="640" r:id="rId8"/>
    <p:sldId id="641" r:id="rId9"/>
    <p:sldId id="650" r:id="rId10"/>
    <p:sldId id="656" r:id="rId11"/>
    <p:sldId id="634" r:id="rId12"/>
    <p:sldId id="642" r:id="rId13"/>
    <p:sldId id="643" r:id="rId14"/>
    <p:sldId id="644" r:id="rId15"/>
    <p:sldId id="646" r:id="rId16"/>
    <p:sldId id="630" r:id="rId17"/>
    <p:sldId id="636" r:id="rId18"/>
    <p:sldId id="647" r:id="rId19"/>
    <p:sldId id="655" r:id="rId20"/>
    <p:sldId id="649" r:id="rId21"/>
    <p:sldId id="648" r:id="rId22"/>
    <p:sldId id="652" r:id="rId23"/>
    <p:sldId id="651" r:id="rId24"/>
    <p:sldId id="653" r:id="rId25"/>
    <p:sldId id="654" r:id="rId26"/>
    <p:sldId id="631" r:id="rId27"/>
    <p:sldId id="637" r:id="rId28"/>
    <p:sldId id="373" r:id="rId2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4B9"/>
    <a:srgbClr val="184820"/>
    <a:srgbClr val="192D1C"/>
    <a:srgbClr val="15315F"/>
    <a:srgbClr val="1D4381"/>
    <a:srgbClr val="ACF2D6"/>
    <a:srgbClr val="FFFF99"/>
    <a:srgbClr val="FFCC66"/>
    <a:srgbClr val="F5C999"/>
    <a:srgbClr val="E98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2353" autoAdjust="0"/>
  </p:normalViewPr>
  <p:slideViewPr>
    <p:cSldViewPr>
      <p:cViewPr varScale="1">
        <p:scale>
          <a:sx n="109" d="100"/>
          <a:sy n="109" d="100"/>
        </p:scale>
        <p:origin x="568" y="76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2736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8AA7AD-3D2C-45E3-B1FE-82A6CC0C4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565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8AA7AD-3D2C-45E3-B1FE-82A6CC0C4399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883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8AA7AD-3D2C-45E3-B1FE-82A6CC0C4399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294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8AA7AD-3D2C-45E3-B1FE-82A6CC0C4399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99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214282" y="214290"/>
            <a:ext cx="8501122" cy="928694"/>
          </a:xfrm>
          <a:prstGeom prst="roundRect">
            <a:avLst/>
          </a:prstGeom>
          <a:noFill/>
          <a:ln w="15875" cmpd="sng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1026" name="Picture 2" descr="3logo-字蓝色 - 中网科技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1" y="404664"/>
            <a:ext cx="1547664" cy="5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21"/>
          <p:cNvSpPr>
            <a:spLocks noGrp="1"/>
          </p:cNvSpPr>
          <p:nvPr>
            <p:ph sz="quarter" idx="16"/>
          </p:nvPr>
        </p:nvSpPr>
        <p:spPr>
          <a:xfrm>
            <a:off x="571472" y="1142984"/>
            <a:ext cx="8001056" cy="5072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6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500064" y="214295"/>
            <a:ext cx="8143875" cy="500062"/>
          </a:xfrm>
          <a:prstGeom prst="rect">
            <a:avLst/>
          </a:prstGeom>
        </p:spPr>
        <p:txBody>
          <a:bodyPr/>
          <a:lstStyle>
            <a:lvl1pPr>
              <a:buNone/>
              <a:defRPr sz="2167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6882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0192" y="623731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4125D-7AD6-4760-932E-C1E35391F1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2019-05-28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6CC60-6905-4CE5-A117-F777BF214179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78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CD41A-AD0E-4C17-B12D-8982BEEA11D6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64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700" y="164775"/>
            <a:ext cx="7772400" cy="67204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725" y="1220849"/>
            <a:ext cx="7772400" cy="67204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页脚</a:t>
            </a:r>
            <a:endParaRPr lang="zh-CN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3C1CF-EA3D-4596-BDAF-04E1DFE1DF58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17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43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43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2019-05-28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F808F-E21A-4744-89C7-690FBF394937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1700" y="164775"/>
            <a:ext cx="7772400" cy="67204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97833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4584"/>
            <a:ext cx="4040188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935"/>
            <a:ext cx="4041775" cy="39497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2019-05-28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DA9B-BD91-415F-A5B8-4EA83FFFB1AC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24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2019-05-28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143CE-6520-4E3F-AB85-C3A2B431C6B6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19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2019-05-28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DD7A2-FA59-4C1D-9B22-2D51EE29EE9A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3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258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2019-05-28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89E5-CA76-441E-8006-8425F00CFE7F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3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F244-811C-4EFB-82F6-D4397DBBA6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4DE3-20E9-4195-8487-DBBD58A4A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9257-F17F-455B-AFC1-C308D69F2B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8650-A425-452A-9B24-DF34E553AB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4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pic>
        <p:nvPicPr>
          <p:cNvPr id="5" name="图片 4" descr="coffic标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638">
            <a:off x="6787503" y="2175640"/>
            <a:ext cx="1377662" cy="71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0006-DF13-4A33-9DF9-1827CA93E3E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 descr="coffic标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34879"/>
            <a:ext cx="1535956" cy="7934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offic标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638">
            <a:off x="6787503" y="2175640"/>
            <a:ext cx="1377662" cy="711689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2123728" y="4206687"/>
            <a:ext cx="56764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8000" b="1" dirty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25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ea typeface="微软雅黑"/>
                <a:cs typeface="Arial" pitchFamily="34" charset="0"/>
              </a:rPr>
              <a:t>Thank You!</a:t>
            </a:r>
            <a:endParaRPr kumimoji="0" lang="zh-CN" altLang="en-US" dirty="0">
              <a:solidFill>
                <a:prstClr val="black"/>
              </a:solidFill>
              <a:latin typeface="Arial" charset="0"/>
              <a:ea typeface="宋体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8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F4F9E43-9878-4551-A2BE-69DC5E207F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76" name="Rectangle 34"/>
          <p:cNvSpPr>
            <a:spLocks noChangeArrowheads="1"/>
          </p:cNvSpPr>
          <p:nvPr userDrawn="1"/>
        </p:nvSpPr>
        <p:spPr bwMode="gray">
          <a:xfrm>
            <a:off x="0" y="1857364"/>
            <a:ext cx="9144000" cy="3071834"/>
          </a:xfrm>
          <a:prstGeom prst="rect">
            <a:avLst/>
          </a:prstGeom>
          <a:gradFill>
            <a:gsLst>
              <a:gs pos="0">
                <a:srgbClr val="2154B9"/>
              </a:gs>
              <a:gs pos="100000">
                <a:srgbClr val="15315F"/>
              </a:gs>
            </a:gsLst>
            <a:lin ang="5400000" scaled="1"/>
          </a:gradFill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0" name="Picture 2" descr="3logo-字蓝色 - 中网科技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0702"/>
            <a:ext cx="1406407" cy="49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77" r:id="rId7"/>
    <p:sldLayoutId id="2147483880" r:id="rId8"/>
    <p:sldLayoutId id="2147483881" r:id="rId9"/>
    <p:sldLayoutId id="214748388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A52F-DB1E-4CB4-88D1-F1018869FF13}" type="datetimeFigureOut">
              <a:rPr lang="zh-CN" altLang="en-US" smtClean="0"/>
              <a:pPr/>
              <a:t>2019-05-28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</a:defRPr>
            </a:lvl1pPr>
          </a:lstStyle>
          <a:p>
            <a:pPr>
              <a:buFont typeface="Arial" pitchFamily="34" charset="0"/>
              <a:buNone/>
            </a:pPr>
            <a:fld id="{A70116BF-79F0-4CD3-B61B-7E7F8986FE49}" type="datetime1">
              <a:rPr kumimoji="0" lang="zh-CN" altLang="en-US">
                <a:ea typeface="宋体" pitchFamily="2" charset="-122"/>
              </a:rPr>
              <a:pPr>
                <a:buFont typeface="Arial" pitchFamily="34" charset="0"/>
                <a:buNone/>
              </a:pPr>
              <a:t>2019-05-28</a:t>
            </a:fld>
            <a:endParaRPr kumimoji="0" lang="zh-CN" altLang="en-US" sz="2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3"/>
            <a:ext cx="2895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</a:defRPr>
            </a:lvl1pPr>
          </a:lstStyle>
          <a:p>
            <a:pPr>
              <a:buFont typeface="Arial" pitchFamily="34" charset="0"/>
              <a:buNone/>
            </a:pPr>
            <a:endParaRPr kumimoji="0" lang="zh-CN" altLang="zh-CN">
              <a:ea typeface="宋体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>
              <a:buFont typeface="Arial" pitchFamily="34" charset="0"/>
              <a:buNone/>
            </a:pPr>
            <a:fld id="{D69303E4-7236-4927-89DB-1E3BC754D129}" type="slidenum">
              <a:rPr kumimoji="0" lang="zh-CN" altLang="en-US">
                <a:ea typeface="宋体" pitchFamily="2" charset="-122"/>
              </a:rPr>
              <a:pPr>
                <a:buFont typeface="Arial" pitchFamily="34" charset="0"/>
                <a:buNone/>
              </a:pPr>
              <a:t>‹#›</a:t>
            </a:fld>
            <a:endParaRPr kumimoji="0" lang="zh-CN" altLang="en-US" sz="240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</p:sldLayoutIdLst>
  <p:hf sldNum="0" hdr="0" ftr="0"/>
  <p:txStyles>
    <p:titleStyle>
      <a:lvl1pPr marL="1219170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1219170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1219170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1219170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1219170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828754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2438339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3047924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3657509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39.jpe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17" Type="http://schemas.openxmlformats.org/officeDocument/2006/relationships/image" Target="../media/image62.jpeg"/><Relationship Id="rId2" Type="http://schemas.openxmlformats.org/officeDocument/2006/relationships/image" Target="../media/image48.jpeg"/><Relationship Id="rId16" Type="http://schemas.openxmlformats.org/officeDocument/2006/relationships/image" Target="../media/image61.pn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jpeg"/><Relationship Id="rId19" Type="http://schemas.openxmlformats.org/officeDocument/2006/relationships/image" Target="../media/image64.pn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61.png"/><Relationship Id="rId3" Type="http://schemas.openxmlformats.org/officeDocument/2006/relationships/image" Target="../media/image66.jpeg"/><Relationship Id="rId21" Type="http://schemas.openxmlformats.org/officeDocument/2006/relationships/image" Target="../media/image84.pn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24" Type="http://schemas.openxmlformats.org/officeDocument/2006/relationships/image" Target="../media/image87.png"/><Relationship Id="rId5" Type="http://schemas.openxmlformats.org/officeDocument/2006/relationships/image" Target="../media/image68.jpe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63.png"/><Relationship Id="rId10" Type="http://schemas.openxmlformats.org/officeDocument/2006/relationships/image" Target="../media/image73.jpeg"/><Relationship Id="rId19" Type="http://schemas.openxmlformats.org/officeDocument/2006/relationships/image" Target="../media/image82.pn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hyperlink" Target="http://chinanet.cc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lu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"/>
            <a:ext cx="9144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Box 3"/>
          <p:cNvSpPr>
            <a:spLocks noChangeArrowheads="1"/>
          </p:cNvSpPr>
          <p:nvPr/>
        </p:nvSpPr>
        <p:spPr bwMode="auto">
          <a:xfrm>
            <a:off x="0" y="3813027"/>
            <a:ext cx="9144000" cy="67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kumimoji="0" lang="zh-CN" altLang="en-US" sz="3600" b="1" dirty="0">
                <a:solidFill>
                  <a:srgbClr val="0070C0"/>
                </a:solidFill>
                <a:latin typeface="Vrinda" pitchFamily="34" charset="0"/>
                <a:ea typeface="微软雅黑" pitchFamily="34" charset="-122"/>
                <a:cs typeface="Vrinda" pitchFamily="34" charset="0"/>
                <a:sym typeface="微软雅黑" pitchFamily="34" charset="-122"/>
              </a:rPr>
              <a:t>云计算、大数据及人工智能</a:t>
            </a:r>
          </a:p>
        </p:txBody>
      </p:sp>
      <p:sp>
        <p:nvSpPr>
          <p:cNvPr id="98" name="TextBox 4"/>
          <p:cNvSpPr>
            <a:spLocks noChangeArrowheads="1"/>
          </p:cNvSpPr>
          <p:nvPr/>
        </p:nvSpPr>
        <p:spPr bwMode="auto">
          <a:xfrm>
            <a:off x="5148064" y="5661248"/>
            <a:ext cx="2736304" cy="7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kumimoji="0" lang="zh-CN" altLang="en-US" sz="1900" dirty="0">
                <a:solidFill>
                  <a:srgbClr val="7F7F7F"/>
                </a:solidFill>
                <a:latin typeface="宋体" pitchFamily="2" charset="-122"/>
                <a:ea typeface="宋体" pitchFamily="2" charset="-122"/>
                <a:sym typeface="宋体" pitchFamily="2" charset="-122"/>
              </a:rPr>
              <a:t>中网科技集团有限公司</a:t>
            </a:r>
            <a:endParaRPr kumimoji="0" lang="en-US" altLang="zh-CN" sz="1900" dirty="0">
              <a:solidFill>
                <a:srgbClr val="7F7F7F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  <a:p>
            <a:pPr algn="ctr">
              <a:buFont typeface="Arial" pitchFamily="34" charset="0"/>
              <a:buNone/>
            </a:pPr>
            <a:r>
              <a:rPr kumimoji="0" lang="en-US" altLang="zh-CN" sz="1900" dirty="0">
                <a:solidFill>
                  <a:srgbClr val="7F7F7F"/>
                </a:solidFill>
                <a:latin typeface="宋体" pitchFamily="2" charset="-122"/>
                <a:ea typeface="宋体" pitchFamily="2" charset="-122"/>
                <a:sym typeface="宋体" pitchFamily="2" charset="-122"/>
              </a:rPr>
              <a:t>WWW.ChinaNet.CC</a:t>
            </a:r>
            <a:r>
              <a:rPr kumimoji="0" lang="zh-CN" altLang="en-US" sz="1900" dirty="0">
                <a:solidFill>
                  <a:srgbClr val="7F7F7F"/>
                </a:solidFill>
                <a:latin typeface="宋体" pitchFamily="2" charset="-122"/>
                <a:ea typeface="宋体" pitchFamily="2" charset="-122"/>
                <a:sym typeface="宋体" pitchFamily="2" charset="-122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3" y="1306428"/>
            <a:ext cx="1399164" cy="46638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A74A5A6-490E-469C-A5AB-07515FD34AD6}"/>
              </a:ext>
            </a:extLst>
          </p:cNvPr>
          <p:cNvSpPr/>
          <p:nvPr/>
        </p:nvSpPr>
        <p:spPr>
          <a:xfrm>
            <a:off x="4788024" y="2423590"/>
            <a:ext cx="379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Cloud Computing</a:t>
            </a:r>
            <a:r>
              <a:rPr lang="zh-CN" altLang="en-US" dirty="0"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、</a:t>
            </a:r>
            <a:r>
              <a:rPr lang="en-US" altLang="zh-CN" dirty="0">
                <a:solidFill>
                  <a:srgbClr val="00B0F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Big Data and AI</a:t>
            </a:r>
            <a:endParaRPr lang="zh-CN" altLang="en-US" dirty="0">
              <a:solidFill>
                <a:srgbClr val="00B0F0"/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云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-IAAS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（基础设施即服务）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B35B374-200F-4E75-BAE1-DE1E1C755BF6}"/>
              </a:ext>
            </a:extLst>
          </p:cNvPr>
          <p:cNvGrpSpPr/>
          <p:nvPr/>
        </p:nvGrpSpPr>
        <p:grpSpPr>
          <a:xfrm>
            <a:off x="539552" y="2132856"/>
            <a:ext cx="7956884" cy="4030949"/>
            <a:chOff x="539552" y="2132856"/>
            <a:chExt cx="7956884" cy="4030949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249BD095-F6B1-4FA8-A268-B017A9179AE7}"/>
                </a:ext>
              </a:extLst>
            </p:cNvPr>
            <p:cNvGrpSpPr/>
            <p:nvPr/>
          </p:nvGrpSpPr>
          <p:grpSpPr>
            <a:xfrm>
              <a:off x="647564" y="3612987"/>
              <a:ext cx="2776998" cy="2550818"/>
              <a:chOff x="507159" y="3704723"/>
              <a:chExt cx="3065030" cy="2693996"/>
            </a:xfrm>
          </p:grpSpPr>
          <p:pic>
            <p:nvPicPr>
              <p:cNvPr id="81" name="Picture 5" descr="D:\PPI.Fudan\Slides\Cloud\pic\78480.jpg">
                <a:extLst>
                  <a:ext uri="{FF2B5EF4-FFF2-40B4-BE49-F238E27FC236}">
                    <a16:creationId xmlns:a16="http://schemas.microsoft.com/office/drawing/2014/main" id="{54DD2B6C-7B96-456D-9F54-298FE6BAE6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7159" y="4108017"/>
                <a:ext cx="674728" cy="946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2" name="Group 35">
                <a:extLst>
                  <a:ext uri="{FF2B5EF4-FFF2-40B4-BE49-F238E27FC236}">
                    <a16:creationId xmlns:a16="http://schemas.microsoft.com/office/drawing/2014/main" id="{F0CBE8B3-0E76-4CAE-A704-F53CECEDCC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2986" y="3704723"/>
                <a:ext cx="1434808" cy="965430"/>
                <a:chOff x="4724400" y="2514600"/>
                <a:chExt cx="2241389" cy="1539667"/>
              </a:xfrm>
            </p:grpSpPr>
            <p:pic>
              <p:nvPicPr>
                <p:cNvPr id="83" name="Picture 2" descr="D:\PPI.Fudan\Slides\Cloud\pic\21989.jpg">
                  <a:extLst>
                    <a:ext uri="{FF2B5EF4-FFF2-40B4-BE49-F238E27FC236}">
                      <a16:creationId xmlns:a16="http://schemas.microsoft.com/office/drawing/2014/main" id="{C9A419D6-414A-4C6A-B6FF-E40EFB12695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724400" y="2743200"/>
                  <a:ext cx="1311067" cy="131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4" name="Picture 3" descr="D:\PPI.Fudan\Slides\Cloud\pic\20295.jpg">
                  <a:extLst>
                    <a:ext uri="{FF2B5EF4-FFF2-40B4-BE49-F238E27FC236}">
                      <a16:creationId xmlns:a16="http://schemas.microsoft.com/office/drawing/2014/main" id="{359C7DF2-C136-4F26-BC1A-449DC8D319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346952" y="2667000"/>
                  <a:ext cx="618837" cy="956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5" name="Picture 4" descr="D:\PPI.Fudan\Slides\Cloud\pic\21987.jpg">
                  <a:extLst>
                    <a:ext uri="{FF2B5EF4-FFF2-40B4-BE49-F238E27FC236}">
                      <a16:creationId xmlns:a16="http://schemas.microsoft.com/office/drawing/2014/main" id="{86CCE2EC-FB24-4F18-B161-4CC23A3CE0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5562600" y="2514600"/>
                  <a:ext cx="880096" cy="11093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6" name="Group 36">
                <a:extLst>
                  <a:ext uri="{FF2B5EF4-FFF2-40B4-BE49-F238E27FC236}">
                    <a16:creationId xmlns:a16="http://schemas.microsoft.com/office/drawing/2014/main" id="{52D1EF72-788B-4D96-8D23-51BF972DE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2312" y="4670153"/>
                <a:ext cx="1129877" cy="803574"/>
                <a:chOff x="4154594" y="4724400"/>
                <a:chExt cx="1560406" cy="1102446"/>
              </a:xfrm>
            </p:grpSpPr>
            <p:pic>
              <p:nvPicPr>
                <p:cNvPr id="87" name="Picture 7" descr="D:\PPI.Fudan\Slides\Cloud\pic\21996.jpg">
                  <a:extLst>
                    <a:ext uri="{FF2B5EF4-FFF2-40B4-BE49-F238E27FC236}">
                      <a16:creationId xmlns:a16="http://schemas.microsoft.com/office/drawing/2014/main" id="{F93C9BCC-55D7-456B-AEE4-4260E76BC4D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4840394" y="4724400"/>
                  <a:ext cx="874606" cy="1102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8" name="Picture 6" descr="D:\PPI.Fudan\Slides\Cloud\pic\75368.jpg">
                  <a:extLst>
                    <a:ext uri="{FF2B5EF4-FFF2-40B4-BE49-F238E27FC236}">
                      <a16:creationId xmlns:a16="http://schemas.microsoft.com/office/drawing/2014/main" id="{E9E4DE5A-29F5-4A6F-8BC1-03A708CADB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154594" y="4724400"/>
                  <a:ext cx="696420" cy="10342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9" name="Group 37">
                <a:extLst>
                  <a:ext uri="{FF2B5EF4-FFF2-40B4-BE49-F238E27FC236}">
                    <a16:creationId xmlns:a16="http://schemas.microsoft.com/office/drawing/2014/main" id="{47C0C646-E76E-40EB-A63C-967927E80E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3444" y="5418510"/>
                <a:ext cx="973879" cy="980209"/>
                <a:chOff x="5943600" y="4419599"/>
                <a:chExt cx="2743201" cy="2438401"/>
              </a:xfrm>
            </p:grpSpPr>
            <p:pic>
              <p:nvPicPr>
                <p:cNvPr id="90" name="Picture 9" descr="D:\PPI.Fudan\Slides\Cloud\pic\25095.jpg">
                  <a:extLst>
                    <a:ext uri="{FF2B5EF4-FFF2-40B4-BE49-F238E27FC236}">
                      <a16:creationId xmlns:a16="http://schemas.microsoft.com/office/drawing/2014/main" id="{F31ACBFE-2636-461D-8AAE-58F325DAFE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6858001" y="5029200"/>
                  <a:ext cx="1828800" cy="1828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1" name="Picture 10" descr="D:\PPI.Fudan\Slides\Cloud\pic\86602.jpg">
                  <a:extLst>
                    <a:ext uri="{FF2B5EF4-FFF2-40B4-BE49-F238E27FC236}">
                      <a16:creationId xmlns:a16="http://schemas.microsoft.com/office/drawing/2014/main" id="{B539CEFA-8A80-4055-98B2-014E40A79A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6096000" y="4419599"/>
                  <a:ext cx="1411919" cy="11483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2" name="Picture 8" descr="D:\PPI.Fudan\Slides\Cloud\pic\21993.jpg">
                  <a:extLst>
                    <a:ext uri="{FF2B5EF4-FFF2-40B4-BE49-F238E27FC236}">
                      <a16:creationId xmlns:a16="http://schemas.microsoft.com/office/drawing/2014/main" id="{CD413B3B-BCD8-4D5A-828D-057D4F2B1E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5943600" y="5490357"/>
                  <a:ext cx="619789" cy="12073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93" name="Picture 12" descr="D:\PPI.Fudan\Slides\Cloud\pic\17700.jpg">
                <a:extLst>
                  <a:ext uri="{FF2B5EF4-FFF2-40B4-BE49-F238E27FC236}">
                    <a16:creationId xmlns:a16="http://schemas.microsoft.com/office/drawing/2014/main" id="{BE3F5301-574A-4F9D-91FA-CF4F1F4BEC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52171" y="5145455"/>
                <a:ext cx="1296144" cy="1188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CA600FE9-F40E-4993-A38A-8639F56A7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780928"/>
              <a:ext cx="1332148" cy="1835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内容占位符 2">
              <a:extLst>
                <a:ext uri="{FF2B5EF4-FFF2-40B4-BE49-F238E27FC236}">
                  <a16:creationId xmlns:a16="http://schemas.microsoft.com/office/drawing/2014/main" id="{FCDEAA12-B8EA-4A25-916A-7202F0F8DD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9552" y="2132856"/>
              <a:ext cx="3168352" cy="151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l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举例：</a:t>
              </a:r>
              <a:r>
                <a:rPr lang="zh-CN" altLang="en-US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自己建造房子和租房子</a:t>
              </a:r>
              <a:endParaRPr lang="en-US" altLang="zh-CN" sz="1800" kern="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l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建房子：</a:t>
              </a:r>
              <a:r>
                <a:rPr lang="zh-CN" altLang="en-US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买土地，设计，买材料，建造，配套设施，管理。</a:t>
              </a:r>
              <a:endParaRPr lang="en-US" altLang="zh-CN" sz="18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内容占位符 2">
              <a:extLst>
                <a:ext uri="{FF2B5EF4-FFF2-40B4-BE49-F238E27FC236}">
                  <a16:creationId xmlns:a16="http://schemas.microsoft.com/office/drawing/2014/main" id="{A945AF8D-E7FC-4319-A923-EFF09AEE40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23928" y="2132856"/>
              <a:ext cx="3393289" cy="2850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 fontScale="92500"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l"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实例：</a:t>
              </a:r>
              <a:r>
                <a:rPr lang="zh-CN" altLang="en-US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自己建设</a:t>
              </a:r>
              <a:r>
                <a:rPr lang="en-US" altLang="zh-CN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IAAS</a:t>
              </a:r>
              <a:r>
                <a:rPr lang="zh-CN" altLang="en-US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和租用</a:t>
              </a:r>
              <a:r>
                <a:rPr lang="en-US" altLang="zh-CN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IAAS</a:t>
              </a:r>
            </a:p>
            <a:p>
              <a:pPr algn="l"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建大楼：</a:t>
              </a:r>
              <a:r>
                <a:rPr lang="zh-CN" altLang="en-US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买土地，设计，买材料，建造，配套设施，管理。</a:t>
              </a:r>
              <a:endParaRPr lang="en-US" altLang="zh-CN" sz="18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l"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建机房：</a:t>
              </a:r>
              <a:r>
                <a:rPr lang="zh-CN" altLang="en-US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设计，机电设备，双电力，发电站，买服务器，接互联网，散热，容灾，技术</a:t>
              </a:r>
              <a:r>
                <a:rPr lang="en-US" altLang="zh-CN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…</a:t>
              </a:r>
            </a:p>
            <a:p>
              <a:pPr algn="l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altLang="zh-CN" sz="18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D98A26C5-8AFD-4AA7-B60D-23B3449B4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791" y="5174219"/>
              <a:ext cx="1545313" cy="989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8">
            <a:extLst>
              <a:ext uri="{FF2B5EF4-FFF2-40B4-BE49-F238E27FC236}">
                <a16:creationId xmlns:a16="http://schemas.microsoft.com/office/drawing/2014/main" id="{C586CF4F-CD63-47AF-B3A6-EE966A63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98" y="5176530"/>
            <a:ext cx="1517876" cy="98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C94DFCDA-E861-416A-9E01-62BF41982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28" y="5176530"/>
            <a:ext cx="1528486" cy="98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42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云计算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-PAAS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（平台即服务）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CE93890-FAB2-461E-A2C6-66D3F88982BA}"/>
              </a:ext>
            </a:extLst>
          </p:cNvPr>
          <p:cNvGrpSpPr/>
          <p:nvPr/>
        </p:nvGrpSpPr>
        <p:grpSpPr>
          <a:xfrm>
            <a:off x="539552" y="2132856"/>
            <a:ext cx="7879764" cy="4340710"/>
            <a:chOff x="539552" y="2132856"/>
            <a:chExt cx="7879764" cy="4340710"/>
          </a:xfrm>
        </p:grpSpPr>
        <p:sp>
          <p:nvSpPr>
            <p:cNvPr id="14" name="内容占位符 2">
              <a:extLst>
                <a:ext uri="{FF2B5EF4-FFF2-40B4-BE49-F238E27FC236}">
                  <a16:creationId xmlns:a16="http://schemas.microsoft.com/office/drawing/2014/main" id="{E44A6721-3953-4AA4-A4A5-99F7957189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23928" y="2132856"/>
              <a:ext cx="4248472" cy="2850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l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实例</a:t>
              </a:r>
              <a:r>
                <a:rPr lang="zh-CN" altLang="en-US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：</a:t>
              </a:r>
              <a:r>
                <a:rPr lang="zh-CN" altLang="en-US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自己建设</a:t>
              </a:r>
              <a:r>
                <a:rPr lang="en-US" altLang="zh-CN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PASS</a:t>
              </a:r>
              <a:r>
                <a:rPr lang="zh-CN" altLang="en-US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和租用</a:t>
              </a:r>
              <a:r>
                <a:rPr lang="en-US" altLang="zh-CN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PAAS</a:t>
              </a:r>
            </a:p>
            <a:p>
              <a:pPr algn="l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基于</a:t>
              </a:r>
              <a:r>
                <a:rPr lang="en-US" altLang="zh-CN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IAAS</a:t>
              </a:r>
              <a:r>
                <a:rPr lang="zh-CN" altLang="en-US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：建大楼，建机房，装修</a:t>
              </a:r>
              <a:r>
                <a:rPr lang="en-US" altLang="zh-CN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…</a:t>
              </a:r>
            </a:p>
            <a:p>
              <a:pPr algn="l"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系统平台怎么办</a:t>
              </a:r>
              <a:r>
                <a:rPr lang="en-US" altLang="zh-CN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: </a:t>
              </a:r>
              <a:r>
                <a:rPr lang="zh-CN" altLang="en-US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自己搭建</a:t>
              </a:r>
              <a:r>
                <a:rPr lang="zh-CN" altLang="en-US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（操作系统、应用软件、环境配置、日常维护）</a:t>
              </a:r>
              <a:endParaRPr lang="en-US" altLang="zh-CN" sz="18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15" name="Picture 2" descr="D:\PPI.Fudan\Slides\Cloud\pic\19191.jpg">
              <a:extLst>
                <a:ext uri="{FF2B5EF4-FFF2-40B4-BE49-F238E27FC236}">
                  <a16:creationId xmlns:a16="http://schemas.microsoft.com/office/drawing/2014/main" id="{11A80147-EE8D-4561-9E03-31795334A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8310" y="4221088"/>
              <a:ext cx="753572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 descr="D:\PPI.Fudan\Slides\Cloud\pic\75368.jpg">
              <a:extLst>
                <a:ext uri="{FF2B5EF4-FFF2-40B4-BE49-F238E27FC236}">
                  <a16:creationId xmlns:a16="http://schemas.microsoft.com/office/drawing/2014/main" id="{8CA15F4D-277D-4EDF-A58B-E148C7AB9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92610" y="3895093"/>
              <a:ext cx="496372" cy="737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34">
              <a:extLst>
                <a:ext uri="{FF2B5EF4-FFF2-40B4-BE49-F238E27FC236}">
                  <a16:creationId xmlns:a16="http://schemas.microsoft.com/office/drawing/2014/main" id="{A82225D2-C575-4A3B-9F4F-0CAC80CF2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4051" y="5132914"/>
              <a:ext cx="1663641" cy="1340652"/>
              <a:chOff x="3948666" y="4732049"/>
              <a:chExt cx="2487274" cy="1841320"/>
            </a:xfrm>
          </p:grpSpPr>
          <p:pic>
            <p:nvPicPr>
              <p:cNvPr id="18" name="Picture 3" descr="D:\PPI.Fudan\Slides\Cloud\pic\86308.jpg">
                <a:extLst>
                  <a:ext uri="{FF2B5EF4-FFF2-40B4-BE49-F238E27FC236}">
                    <a16:creationId xmlns:a16="http://schemas.microsoft.com/office/drawing/2014/main" id="{FB073D40-A0CE-4BA6-AA88-86AA2F3B28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48666" y="4732049"/>
                <a:ext cx="927100" cy="1139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6">
                <a:extLst>
                  <a:ext uri="{FF2B5EF4-FFF2-40B4-BE49-F238E27FC236}">
                    <a16:creationId xmlns:a16="http://schemas.microsoft.com/office/drawing/2014/main" id="{8E1F58A5-69A4-4DD1-B55F-6DE813A9DC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11939" y="5170482"/>
                <a:ext cx="1524001" cy="1402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1" name="Group 33">
              <a:extLst>
                <a:ext uri="{FF2B5EF4-FFF2-40B4-BE49-F238E27FC236}">
                  <a16:creationId xmlns:a16="http://schemas.microsoft.com/office/drawing/2014/main" id="{FDFB942C-D1B5-4A75-829D-61D8B8B905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4057" y="4565217"/>
              <a:ext cx="1673038" cy="1077576"/>
              <a:chOff x="5542384" y="4220928"/>
              <a:chExt cx="2873245" cy="1523438"/>
            </a:xfrm>
          </p:grpSpPr>
          <p:pic>
            <p:nvPicPr>
              <p:cNvPr id="32" name="Picture 9" descr="D:\PPI.Fudan\Slides\Cloud\pic\77652.jpg">
                <a:extLst>
                  <a:ext uri="{FF2B5EF4-FFF2-40B4-BE49-F238E27FC236}">
                    <a16:creationId xmlns:a16="http://schemas.microsoft.com/office/drawing/2014/main" id="{6400A747-EBF7-4903-875C-0326C12072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542384" y="4220928"/>
                <a:ext cx="1411139" cy="1128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7" descr="D:\PPI.Fudan\Slides\Cloud\pic\38851.jpg">
                <a:extLst>
                  <a:ext uri="{FF2B5EF4-FFF2-40B4-BE49-F238E27FC236}">
                    <a16:creationId xmlns:a16="http://schemas.microsoft.com/office/drawing/2014/main" id="{782E37BF-6673-40D5-BCBD-A349861655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534758" y="4448965"/>
                <a:ext cx="880871" cy="1295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8" descr="D:\PPI.Fudan\Slides\Cloud\pic\38850.jpg">
                <a:extLst>
                  <a:ext uri="{FF2B5EF4-FFF2-40B4-BE49-F238E27FC236}">
                    <a16:creationId xmlns:a16="http://schemas.microsoft.com/office/drawing/2014/main" id="{086FBCC7-F553-4226-933A-A25E9F3F8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6919065" y="4525169"/>
                <a:ext cx="858265" cy="1181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5" name="Picture 2" descr="D:\PPI.Fudan\Slides\Cloud\pic\86732.jpg">
              <a:extLst>
                <a:ext uri="{FF2B5EF4-FFF2-40B4-BE49-F238E27FC236}">
                  <a16:creationId xmlns:a16="http://schemas.microsoft.com/office/drawing/2014/main" id="{27EE0BC4-E7C0-4C1F-BD89-5B3A91361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13229" y="3644186"/>
              <a:ext cx="1019345" cy="829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9">
              <a:extLst>
                <a:ext uri="{FF2B5EF4-FFF2-40B4-BE49-F238E27FC236}">
                  <a16:creationId xmlns:a16="http://schemas.microsoft.com/office/drawing/2014/main" id="{163D5363-BC54-4710-95BE-8C0A52A8A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85737" y="4118952"/>
              <a:ext cx="1152285" cy="868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B28DC00C-48C8-4207-8394-A8F1A09D4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938517" y="4273462"/>
              <a:ext cx="1227413" cy="85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1">
              <a:extLst>
                <a:ext uri="{FF2B5EF4-FFF2-40B4-BE49-F238E27FC236}">
                  <a16:creationId xmlns:a16="http://schemas.microsoft.com/office/drawing/2014/main" id="{93ADACA4-B23E-46DF-BBFE-5522A955D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928492" y="5282617"/>
              <a:ext cx="1209374" cy="826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9" name="Group 24">
              <a:extLst>
                <a:ext uri="{FF2B5EF4-FFF2-40B4-BE49-F238E27FC236}">
                  <a16:creationId xmlns:a16="http://schemas.microsoft.com/office/drawing/2014/main" id="{1EC9BA33-4F2E-478C-82D7-A6E6B0B91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8243" y="5065708"/>
              <a:ext cx="1155965" cy="1243612"/>
              <a:chOff x="6400800" y="1574803"/>
              <a:chExt cx="2495550" cy="3054347"/>
            </a:xfrm>
          </p:grpSpPr>
          <p:pic>
            <p:nvPicPr>
              <p:cNvPr id="40" name="Picture 12">
                <a:extLst>
                  <a:ext uri="{FF2B5EF4-FFF2-40B4-BE49-F238E27FC236}">
                    <a16:creationId xmlns:a16="http://schemas.microsoft.com/office/drawing/2014/main" id="{3DF42259-71E9-4AE3-B695-FA2F03E40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400800" y="1574803"/>
                <a:ext cx="2495550" cy="3054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3">
                <a:extLst>
                  <a:ext uri="{FF2B5EF4-FFF2-40B4-BE49-F238E27FC236}">
                    <a16:creationId xmlns:a16="http://schemas.microsoft.com/office/drawing/2014/main" id="{3014B956-6B81-4EB7-B06B-8219B0506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153400" y="3886200"/>
                <a:ext cx="642831" cy="58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" name="内容占位符 2">
              <a:extLst>
                <a:ext uri="{FF2B5EF4-FFF2-40B4-BE49-F238E27FC236}">
                  <a16:creationId xmlns:a16="http://schemas.microsoft.com/office/drawing/2014/main" id="{ABFA6C21-E1A9-462A-9A5D-8AF37309C3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9552" y="2132856"/>
              <a:ext cx="2993022" cy="151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l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举例：</a:t>
              </a:r>
              <a:r>
                <a:rPr lang="zh-CN" altLang="en-US" sz="1800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自己装修和装修公司</a:t>
              </a:r>
              <a:endParaRPr lang="en-US" altLang="zh-CN" sz="1800" kern="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l"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自己装修：</a:t>
              </a:r>
              <a:r>
                <a:rPr lang="zh-CN" altLang="en-US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室内设计，买材料，装修施工，维护。</a:t>
              </a:r>
              <a:endParaRPr lang="en-US" altLang="zh-CN" sz="18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3BB75A6B-7181-41C9-A030-15C7F75F21E3}"/>
                </a:ext>
              </a:extLst>
            </p:cNvPr>
            <p:cNvGrpSpPr/>
            <p:nvPr/>
          </p:nvGrpSpPr>
          <p:grpSpPr>
            <a:xfrm>
              <a:off x="6588224" y="4072428"/>
              <a:ext cx="1831092" cy="2153162"/>
              <a:chOff x="6588224" y="4072428"/>
              <a:chExt cx="1831092" cy="2153162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F5AEE6FD-3026-4867-9121-68D524E01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23538" y="4072428"/>
                <a:ext cx="1786002" cy="868740"/>
              </a:xfrm>
              <a:prstGeom prst="rect">
                <a:avLst/>
              </a:prstGeom>
            </p:spPr>
          </p:pic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A89B5893-4D52-4559-8F50-684655D8E472}"/>
                  </a:ext>
                </a:extLst>
              </p:cNvPr>
              <p:cNvGrpSpPr/>
              <p:nvPr/>
            </p:nvGrpSpPr>
            <p:grpSpPr>
              <a:xfrm>
                <a:off x="6588224" y="4994686"/>
                <a:ext cx="1831092" cy="594554"/>
                <a:chOff x="6629333" y="4772984"/>
                <a:chExt cx="1831092" cy="594554"/>
              </a:xfrm>
            </p:grpSpPr>
            <p:sp>
              <p:nvSpPr>
                <p:cNvPr id="48" name="Rectangle 22">
                  <a:extLst>
                    <a:ext uri="{FF2B5EF4-FFF2-40B4-BE49-F238E27FC236}">
                      <a16:creationId xmlns:a16="http://schemas.microsoft.com/office/drawing/2014/main" id="{0F554237-F971-420A-A78B-72DB54C83E33}"/>
                    </a:ext>
                  </a:extLst>
                </p:cNvPr>
                <p:cNvSpPr/>
                <p:nvPr/>
              </p:nvSpPr>
              <p:spPr>
                <a:xfrm>
                  <a:off x="6676783" y="4780418"/>
                  <a:ext cx="1756280" cy="57604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dirty="0">
                    <a:solidFill>
                      <a:schemeClr val="tx1"/>
                    </a:solidFill>
                    <a:latin typeface="Verdana" pitchFamily="34" charset="0"/>
                    <a:ea typeface="楷体_GB2312" pitchFamily="49" charset="-122"/>
                  </a:endParaRPr>
                </a:p>
              </p:txBody>
            </p:sp>
            <p:sp>
              <p:nvSpPr>
                <p:cNvPr id="49" name="TextBox 24">
                  <a:extLst>
                    <a:ext uri="{FF2B5EF4-FFF2-40B4-BE49-F238E27FC236}">
                      <a16:creationId xmlns:a16="http://schemas.microsoft.com/office/drawing/2014/main" id="{49FBDEE7-BA6C-43A1-AF31-F2C2BC13EE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1266563">
                  <a:off x="6629333" y="4772984"/>
                  <a:ext cx="712006" cy="278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00B0F0"/>
                      </a:solidFill>
                      <a:latin typeface="Comic Sans MS" pitchFamily="66" charset="0"/>
                    </a:rPr>
                    <a:t>Web</a:t>
                  </a:r>
                </a:p>
              </p:txBody>
            </p:sp>
            <p:sp>
              <p:nvSpPr>
                <p:cNvPr id="50" name="Rectangle 25">
                  <a:extLst>
                    <a:ext uri="{FF2B5EF4-FFF2-40B4-BE49-F238E27FC236}">
                      <a16:creationId xmlns:a16="http://schemas.microsoft.com/office/drawing/2014/main" id="{18DF9439-8D2C-48C3-8A2B-6B8F7CDB03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39474" y="4806806"/>
                  <a:ext cx="520951" cy="278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C000"/>
                      </a:solidFill>
                      <a:latin typeface="Comic Sans MS" pitchFamily="66" charset="0"/>
                    </a:rPr>
                    <a:t>Note</a:t>
                  </a:r>
                </a:p>
              </p:txBody>
            </p:sp>
            <p:sp>
              <p:nvSpPr>
                <p:cNvPr id="51" name="Rectangle 26">
                  <a:extLst>
                    <a:ext uri="{FF2B5EF4-FFF2-40B4-BE49-F238E27FC236}">
                      <a16:creationId xmlns:a16="http://schemas.microsoft.com/office/drawing/2014/main" id="{6A9ADCC8-95D8-4B34-B2F8-ED24D00560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859690">
                  <a:off x="7948180" y="5075328"/>
                  <a:ext cx="502575" cy="278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00B050"/>
                      </a:solidFill>
                      <a:latin typeface="Comic Sans MS" pitchFamily="66" charset="0"/>
                    </a:rPr>
                    <a:t>Book</a:t>
                  </a:r>
                </a:p>
              </p:txBody>
            </p:sp>
            <p:sp>
              <p:nvSpPr>
                <p:cNvPr id="52" name="Rectangle 27">
                  <a:extLst>
                    <a:ext uri="{FF2B5EF4-FFF2-40B4-BE49-F238E27FC236}">
                      <a16:creationId xmlns:a16="http://schemas.microsoft.com/office/drawing/2014/main" id="{6F342026-BABB-4EF7-90A9-CDFA98F85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7015" y="5089158"/>
                  <a:ext cx="559234" cy="278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FF0000"/>
                      </a:solidFill>
                      <a:latin typeface="Comic Sans MS" pitchFamily="66" charset="0"/>
                    </a:rPr>
                    <a:t>Photo</a:t>
                  </a:r>
                </a:p>
              </p:txBody>
            </p:sp>
            <p:sp>
              <p:nvSpPr>
                <p:cNvPr id="53" name="Rectangle 28">
                  <a:extLst>
                    <a:ext uri="{FF2B5EF4-FFF2-40B4-BE49-F238E27FC236}">
                      <a16:creationId xmlns:a16="http://schemas.microsoft.com/office/drawing/2014/main" id="{313338FD-9976-4C2D-AFD8-75BBA2D22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8233">
                  <a:off x="7524550" y="5088623"/>
                  <a:ext cx="493388" cy="278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7030A0"/>
                      </a:solidFill>
                      <a:latin typeface="Comic Sans MS" pitchFamily="66" charset="0"/>
                    </a:rPr>
                    <a:t>Chat</a:t>
                  </a:r>
                </a:p>
              </p:txBody>
            </p:sp>
            <p:sp>
              <p:nvSpPr>
                <p:cNvPr id="54" name="TextBox 24">
                  <a:extLst>
                    <a:ext uri="{FF2B5EF4-FFF2-40B4-BE49-F238E27FC236}">
                      <a16:creationId xmlns:a16="http://schemas.microsoft.com/office/drawing/2014/main" id="{82BB4060-1742-4E26-A03B-20BD3A2419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1266563">
                  <a:off x="6673046" y="5061014"/>
                  <a:ext cx="712006" cy="278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00B0F0"/>
                      </a:solidFill>
                      <a:latin typeface="Comic Sans MS" pitchFamily="66" charset="0"/>
                    </a:rPr>
                    <a:t>Blog</a:t>
                  </a:r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A4BAFCD3-8C98-43FE-A62F-D036B12017EB}"/>
                    </a:ext>
                  </a:extLst>
                </p:cNvPr>
                <p:cNvSpPr/>
                <p:nvPr/>
              </p:nvSpPr>
              <p:spPr>
                <a:xfrm>
                  <a:off x="7099433" y="4795190"/>
                  <a:ext cx="100540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600" dirty="0">
                      <a:latin typeface="楷体_GB2312" pitchFamily="49" charset="-122"/>
                      <a:ea typeface="楷体_GB2312" pitchFamily="49" charset="-122"/>
                    </a:rPr>
                    <a:t>任意应用</a:t>
                  </a:r>
                  <a:endParaRPr lang="en-US" altLang="zh-CN" sz="1600" dirty="0">
                    <a:latin typeface="Verdana" pitchFamily="34" charset="0"/>
                    <a:ea typeface="楷体_GB2312" pitchFamily="49" charset="-122"/>
                  </a:endParaRPr>
                </a:p>
              </p:txBody>
            </p: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54525679-C52E-4828-A3ED-D594B40E30EB}"/>
                  </a:ext>
                </a:extLst>
              </p:cNvPr>
              <p:cNvGrpSpPr/>
              <p:nvPr/>
            </p:nvGrpSpPr>
            <p:grpSpPr>
              <a:xfrm>
                <a:off x="6635674" y="5661251"/>
                <a:ext cx="1756280" cy="564339"/>
                <a:chOff x="6635674" y="5661251"/>
                <a:chExt cx="1756280" cy="564339"/>
              </a:xfrm>
            </p:grpSpPr>
            <p:sp>
              <p:nvSpPr>
                <p:cNvPr id="43" name="Rectangle 10">
                  <a:extLst>
                    <a:ext uri="{FF2B5EF4-FFF2-40B4-BE49-F238E27FC236}">
                      <a16:creationId xmlns:a16="http://schemas.microsoft.com/office/drawing/2014/main" id="{ECE9AEBF-F248-4526-AF89-366F1F87F9CA}"/>
                    </a:ext>
                  </a:extLst>
                </p:cNvPr>
                <p:cNvSpPr/>
                <p:nvPr/>
              </p:nvSpPr>
              <p:spPr bwMode="auto">
                <a:xfrm>
                  <a:off x="6635674" y="5661251"/>
                  <a:ext cx="1756280" cy="56433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dirty="0">
                    <a:solidFill>
                      <a:schemeClr val="tx1"/>
                    </a:solidFill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pic>
              <p:nvPicPr>
                <p:cNvPr id="44" name="Picture 11">
                  <a:extLst>
                    <a:ext uri="{FF2B5EF4-FFF2-40B4-BE49-F238E27FC236}">
                      <a16:creationId xmlns:a16="http://schemas.microsoft.com/office/drawing/2014/main" id="{A90251CA-4ABF-41F3-B2C1-606207F854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6725009" y="5713085"/>
                  <a:ext cx="297187" cy="380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3">
                  <a:extLst>
                    <a:ext uri="{FF2B5EF4-FFF2-40B4-BE49-F238E27FC236}">
                      <a16:creationId xmlns:a16="http://schemas.microsoft.com/office/drawing/2014/main" id="{3E31399F-61DB-42BE-B464-C6993BEA48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7015410" y="5888267"/>
                  <a:ext cx="249455" cy="294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4">
                  <a:extLst>
                    <a:ext uri="{FF2B5EF4-FFF2-40B4-BE49-F238E27FC236}">
                      <a16:creationId xmlns:a16="http://schemas.microsoft.com/office/drawing/2014/main" id="{CACAE69B-AFFD-4975-8246-92BB9041D0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7347680" y="5997347"/>
                  <a:ext cx="522136" cy="2106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B01762E7-D22F-4233-B09F-7F7C13912D66}"/>
                    </a:ext>
                  </a:extLst>
                </p:cNvPr>
                <p:cNvSpPr/>
                <p:nvPr/>
              </p:nvSpPr>
              <p:spPr>
                <a:xfrm>
                  <a:off x="7173260" y="5672974"/>
                  <a:ext cx="764428" cy="3402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600" dirty="0">
                      <a:latin typeface="楷体_GB2312" pitchFamily="49" charset="-122"/>
                      <a:ea typeface="楷体_GB2312" pitchFamily="49" charset="-122"/>
                    </a:rPr>
                    <a:t>云平台</a:t>
                  </a:r>
                  <a:endParaRPr lang="en-US" altLang="zh-CN" sz="1600" dirty="0">
                    <a:latin typeface="楷体_GB2312" pitchFamily="49" charset="-122"/>
                    <a:ea typeface="楷体_GB2312" pitchFamily="49" charset="-122"/>
                  </a:endParaRPr>
                </a:p>
              </p:txBody>
            </p:sp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23923A30-49D9-4DD1-94E6-B9026E7585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63918" y="5713085"/>
                  <a:ext cx="322915" cy="429137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8A8FAED9-3267-43FB-BA37-EFD89819B2A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31" y="263090"/>
            <a:ext cx="1046914" cy="8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云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-SAAS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（软件即服务）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700ED67-11C1-4A09-BA86-43E1D0B55F2C}"/>
              </a:ext>
            </a:extLst>
          </p:cNvPr>
          <p:cNvGrpSpPr/>
          <p:nvPr/>
        </p:nvGrpSpPr>
        <p:grpSpPr>
          <a:xfrm>
            <a:off x="546176" y="2132855"/>
            <a:ext cx="2993022" cy="4032954"/>
            <a:chOff x="539552" y="2132856"/>
            <a:chExt cx="2993022" cy="4032954"/>
          </a:xfrm>
        </p:grpSpPr>
        <p:sp>
          <p:nvSpPr>
            <p:cNvPr id="29" name="内容占位符 2">
              <a:extLst>
                <a:ext uri="{FF2B5EF4-FFF2-40B4-BE49-F238E27FC236}">
                  <a16:creationId xmlns:a16="http://schemas.microsoft.com/office/drawing/2014/main" id="{AB4F1BE7-5EC1-4EB7-9249-76704266CE0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9552" y="2132856"/>
              <a:ext cx="2993022" cy="151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l" fontAlgn="auto">
                <a:lnSpc>
                  <a:spcPct val="150000"/>
                </a:lnSpc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举例：</a:t>
              </a:r>
              <a:r>
                <a:rPr lang="zh-CN" altLang="en-US" sz="1800" b="1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自娱自乐和社区生活</a:t>
              </a:r>
              <a:endParaRPr lang="en-US" altLang="zh-CN" sz="1800" b="1" kern="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l"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zh-CN" altLang="en-US" sz="1800" b="1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自娱自乐：</a:t>
              </a:r>
              <a:r>
                <a:rPr lang="zh-CN" altLang="en-US" sz="18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运动健身、休闲娱乐、与家人联系等设备。</a:t>
              </a:r>
              <a:endParaRPr lang="en-US" altLang="zh-CN" sz="18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30" name="Group 54">
              <a:extLst>
                <a:ext uri="{FF2B5EF4-FFF2-40B4-BE49-F238E27FC236}">
                  <a16:creationId xmlns:a16="http://schemas.microsoft.com/office/drawing/2014/main" id="{53A4FF81-EE45-41C8-ADB4-441DE75823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552" y="3696493"/>
              <a:ext cx="1079270" cy="1065211"/>
              <a:chOff x="4419600" y="2895600"/>
              <a:chExt cx="1994154" cy="1454727"/>
            </a:xfrm>
          </p:grpSpPr>
          <p:pic>
            <p:nvPicPr>
              <p:cNvPr id="31" name="Picture 3" descr="D:\PPI.Fudan\Slides\Cloud\pic\18420.jpg">
                <a:extLst>
                  <a:ext uri="{FF2B5EF4-FFF2-40B4-BE49-F238E27FC236}">
                    <a16:creationId xmlns:a16="http://schemas.microsoft.com/office/drawing/2014/main" id="{9C8FDBA6-BC67-4E38-BE79-9E03EFEA8F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76800" y="3276600"/>
                <a:ext cx="1033564" cy="971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4" descr="D:\PPI.Fudan\Slides\Cloud\pic\18419.jpg">
                <a:extLst>
                  <a:ext uri="{FF2B5EF4-FFF2-40B4-BE49-F238E27FC236}">
                    <a16:creationId xmlns:a16="http://schemas.microsoft.com/office/drawing/2014/main" id="{F6FC19FE-5122-4A6B-ADB1-C3DFD4B8B7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38800" y="2895600"/>
                <a:ext cx="774954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6" descr="D:\PPI.Fudan\Slides\Cloud\pic\18423.jpg">
                <a:extLst>
                  <a:ext uri="{FF2B5EF4-FFF2-40B4-BE49-F238E27FC236}">
                    <a16:creationId xmlns:a16="http://schemas.microsoft.com/office/drawing/2014/main" id="{5CE3378B-DA53-4685-9861-6CEEEA736A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19600" y="3657600"/>
                <a:ext cx="609600" cy="692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4" name="Group 56">
              <a:extLst>
                <a:ext uri="{FF2B5EF4-FFF2-40B4-BE49-F238E27FC236}">
                  <a16:creationId xmlns:a16="http://schemas.microsoft.com/office/drawing/2014/main" id="{22C287CC-6672-4736-8ABE-01DF9D33A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28" y="5018176"/>
              <a:ext cx="1003649" cy="1037898"/>
              <a:chOff x="4300941" y="4328213"/>
              <a:chExt cx="1414059" cy="1158187"/>
            </a:xfrm>
          </p:grpSpPr>
          <p:pic>
            <p:nvPicPr>
              <p:cNvPr id="35" name="Picture 9" descr="D:\PPI.Fudan\Slides\Cloud\pic\92061.jpg">
                <a:extLst>
                  <a:ext uri="{FF2B5EF4-FFF2-40B4-BE49-F238E27FC236}">
                    <a16:creationId xmlns:a16="http://schemas.microsoft.com/office/drawing/2014/main" id="{B4503E2B-A1E3-4262-BD94-41BA9E031D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300941" y="4328213"/>
                <a:ext cx="762001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10" descr="D:\PPI.Fudan\Slides\Cloud\pic\92062.jpg">
                <a:extLst>
                  <a:ext uri="{FF2B5EF4-FFF2-40B4-BE49-F238E27FC236}">
                    <a16:creationId xmlns:a16="http://schemas.microsoft.com/office/drawing/2014/main" id="{D51B2052-6EAF-468D-8577-A3ACE0C220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flipH="1">
                <a:off x="4953000" y="4724400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7" name="Group 55">
              <a:extLst>
                <a:ext uri="{FF2B5EF4-FFF2-40B4-BE49-F238E27FC236}">
                  <a16:creationId xmlns:a16="http://schemas.microsoft.com/office/drawing/2014/main" id="{ADF01788-B016-449C-AA27-4315953901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2521" y="3724321"/>
              <a:ext cx="1155143" cy="2441489"/>
              <a:chOff x="5533384" y="2793881"/>
              <a:chExt cx="1933705" cy="3676810"/>
            </a:xfrm>
          </p:grpSpPr>
          <p:pic>
            <p:nvPicPr>
              <p:cNvPr id="38" name="Picture 2">
                <a:extLst>
                  <a:ext uri="{FF2B5EF4-FFF2-40B4-BE49-F238E27FC236}">
                    <a16:creationId xmlns:a16="http://schemas.microsoft.com/office/drawing/2014/main" id="{4C2481E1-71ED-452A-A0D5-9906539036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990713" y="4027182"/>
                <a:ext cx="1476376" cy="1276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5" descr="D:\PPI.Fudan\Slides\Cloud\pic\18415.jpg">
                <a:extLst>
                  <a:ext uri="{FF2B5EF4-FFF2-40B4-BE49-F238E27FC236}">
                    <a16:creationId xmlns:a16="http://schemas.microsoft.com/office/drawing/2014/main" id="{9242BFDF-79CE-4079-9CF5-EFF582A4A9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6121010" y="2793881"/>
                <a:ext cx="1143000" cy="127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7" descr="D:\PPI.Fudan\Slides\Cloud\pic\92070.jpg">
                <a:extLst>
                  <a:ext uri="{FF2B5EF4-FFF2-40B4-BE49-F238E27FC236}">
                    <a16:creationId xmlns:a16="http://schemas.microsoft.com/office/drawing/2014/main" id="{3A37C122-42D9-4FC1-BC67-98DA93DD81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5533384" y="2829214"/>
                <a:ext cx="685800" cy="685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1" descr="D:\PPI.Fudan\Slides\Cloud\pic\47780.jpg">
                <a:extLst>
                  <a:ext uri="{FF2B5EF4-FFF2-40B4-BE49-F238E27FC236}">
                    <a16:creationId xmlns:a16="http://schemas.microsoft.com/office/drawing/2014/main" id="{9156BECA-C096-498A-89BB-1369556AED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 rot="1132738">
                <a:off x="5919240" y="5289590"/>
                <a:ext cx="732281" cy="1181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2" name="Picture 13" descr="D:\PPI.Fudan\Slides\Cloud\pic\17363.jpg">
              <a:extLst>
                <a:ext uri="{FF2B5EF4-FFF2-40B4-BE49-F238E27FC236}">
                  <a16:creationId xmlns:a16="http://schemas.microsoft.com/office/drawing/2014/main" id="{11526224-A033-40FF-A597-24D41FFC2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38161" y="4647766"/>
              <a:ext cx="638520" cy="63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内容占位符 2">
            <a:extLst>
              <a:ext uri="{FF2B5EF4-FFF2-40B4-BE49-F238E27FC236}">
                <a16:creationId xmlns:a16="http://schemas.microsoft.com/office/drawing/2014/main" id="{A3343AFB-F486-41D5-8436-57B742420683}"/>
              </a:ext>
            </a:extLst>
          </p:cNvPr>
          <p:cNvSpPr txBox="1">
            <a:spLocks/>
          </p:cNvSpPr>
          <p:nvPr/>
        </p:nvSpPr>
        <p:spPr bwMode="auto">
          <a:xfrm>
            <a:off x="3923928" y="2132856"/>
            <a:ext cx="4248472" cy="285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800" b="1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实例</a:t>
            </a:r>
            <a:r>
              <a:rPr lang="zh-CN" altLang="en-US" sz="18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800" kern="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自己搭建</a:t>
            </a:r>
            <a:r>
              <a:rPr lang="en-US" altLang="zh-CN" sz="1800" kern="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SAAS</a:t>
            </a:r>
            <a:r>
              <a:rPr lang="zh-CN" altLang="en-US" sz="1800" kern="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和租用</a:t>
            </a:r>
            <a:r>
              <a:rPr lang="en-US" altLang="zh-CN" sz="1800" kern="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SAAS</a:t>
            </a:r>
          </a:p>
          <a:p>
            <a:pPr algn="l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1800" b="1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基于</a:t>
            </a:r>
            <a:r>
              <a:rPr lang="en-US" altLang="zh-CN" sz="1800" b="1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IAAS</a:t>
            </a:r>
            <a:r>
              <a:rPr lang="zh-CN" altLang="en-US" sz="1800" b="1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</a:t>
            </a:r>
            <a:r>
              <a:rPr lang="en-US" altLang="zh-CN" sz="1800" b="1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PASS…</a:t>
            </a:r>
            <a:endParaRPr lang="en-US" altLang="zh-CN" sz="18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8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应用软件怎么办</a:t>
            </a:r>
            <a:r>
              <a:rPr lang="en-US" altLang="zh-CN" sz="18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 </a:t>
            </a:r>
            <a:r>
              <a:rPr lang="zh-CN" altLang="en-US" sz="1800" kern="0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自给自足</a:t>
            </a:r>
            <a:r>
              <a:rPr lang="zh-CN" altLang="en-US" sz="18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（自己开发，内部使用。数据难以交换，易丢失。应用难交互，不规范）</a:t>
            </a:r>
            <a:endParaRPr lang="en-US" altLang="zh-CN" sz="18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F5027FAC-CABE-4BB8-BAD4-F355AB77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31520" y="5488491"/>
            <a:ext cx="5760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8AAF97FE-9E99-47A3-A930-211DA0F7B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67432" y="4926256"/>
            <a:ext cx="1728192" cy="5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8ED6266-9C21-4412-AF88-00BF2230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78234" y="5560500"/>
            <a:ext cx="115328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975D0DA0-C013-4CB2-B8F4-06B27B11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64338" y="4051534"/>
            <a:ext cx="26080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grpSp>
        <p:nvGrpSpPr>
          <p:cNvPr id="28" name="Group 50">
            <a:extLst>
              <a:ext uri="{FF2B5EF4-FFF2-40B4-BE49-F238E27FC236}">
                <a16:creationId xmlns:a16="http://schemas.microsoft.com/office/drawing/2014/main" id="{66ECEAA5-471C-4363-A8E5-5833F87A0265}"/>
              </a:ext>
            </a:extLst>
          </p:cNvPr>
          <p:cNvGrpSpPr>
            <a:grpSpLocks/>
          </p:cNvGrpSpPr>
          <p:nvPr/>
        </p:nvGrpSpPr>
        <p:grpSpPr bwMode="auto">
          <a:xfrm>
            <a:off x="6308362" y="5497478"/>
            <a:ext cx="1872978" cy="479347"/>
            <a:chOff x="5410198" y="4952996"/>
            <a:chExt cx="2819399" cy="1066799"/>
          </a:xfrm>
        </p:grpSpPr>
        <p:sp>
          <p:nvSpPr>
            <p:cNvPr id="45" name="Rectangle 11">
              <a:extLst>
                <a:ext uri="{FF2B5EF4-FFF2-40B4-BE49-F238E27FC236}">
                  <a16:creationId xmlns:a16="http://schemas.microsoft.com/office/drawing/2014/main" id="{4650A5C4-7944-4F09-916C-2D080559F43F}"/>
                </a:ext>
              </a:extLst>
            </p:cNvPr>
            <p:cNvSpPr/>
            <p:nvPr/>
          </p:nvSpPr>
          <p:spPr>
            <a:xfrm>
              <a:off x="5410198" y="4952996"/>
              <a:ext cx="2819399" cy="106679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D5F345D7-93D9-4AB9-820A-AD872F7CD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734474" y="5613096"/>
              <a:ext cx="720330" cy="307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7">
              <a:extLst>
                <a:ext uri="{FF2B5EF4-FFF2-40B4-BE49-F238E27FC236}">
                  <a16:creationId xmlns:a16="http://schemas.microsoft.com/office/drawing/2014/main" id="{0860B807-1FBA-4FD1-A66C-8FC1C680E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811167" y="5716314"/>
              <a:ext cx="857250" cy="258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>
              <a:extLst>
                <a:ext uri="{FF2B5EF4-FFF2-40B4-BE49-F238E27FC236}">
                  <a16:creationId xmlns:a16="http://schemas.microsoft.com/office/drawing/2014/main" id="{8B1EBE4F-510D-4EB9-A0C5-008D12C3D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483769" y="5486398"/>
              <a:ext cx="678783" cy="467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D257A141-4876-42E4-964E-AD84AB5A3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5524692" y="5513213"/>
              <a:ext cx="907809" cy="20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A887891-8494-419B-B410-B7824AC2B760}"/>
              </a:ext>
            </a:extLst>
          </p:cNvPr>
          <p:cNvGrpSpPr/>
          <p:nvPr/>
        </p:nvGrpSpPr>
        <p:grpSpPr>
          <a:xfrm>
            <a:off x="6311020" y="4530478"/>
            <a:ext cx="1872978" cy="483454"/>
            <a:chOff x="6309180" y="4031890"/>
            <a:chExt cx="1872978" cy="483454"/>
          </a:xfrm>
        </p:grpSpPr>
        <p:pic>
          <p:nvPicPr>
            <p:cNvPr id="51" name="Picture 8">
              <a:extLst>
                <a:ext uri="{FF2B5EF4-FFF2-40B4-BE49-F238E27FC236}">
                  <a16:creationId xmlns:a16="http://schemas.microsoft.com/office/drawing/2014/main" id="{8F230D1D-23D5-41EF-B1F1-7553339F8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475678" y="4191207"/>
              <a:ext cx="220735" cy="164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9">
              <a:extLst>
                <a:ext uri="{FF2B5EF4-FFF2-40B4-BE49-F238E27FC236}">
                  <a16:creationId xmlns:a16="http://schemas.microsoft.com/office/drawing/2014/main" id="{9EE2D844-09D1-47E4-A201-FC6970DB5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578328" y="4268586"/>
              <a:ext cx="246016" cy="197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AF0288F6-1D2D-4F23-8091-EEA509BE2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7858464" y="4187589"/>
              <a:ext cx="244863" cy="249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1">
              <a:extLst>
                <a:ext uri="{FF2B5EF4-FFF2-40B4-BE49-F238E27FC236}">
                  <a16:creationId xmlns:a16="http://schemas.microsoft.com/office/drawing/2014/main" id="{1F11CF92-7861-4B16-B335-296D125C6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7072115" y="4371064"/>
              <a:ext cx="366725" cy="120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2">
              <a:extLst>
                <a:ext uri="{FF2B5EF4-FFF2-40B4-BE49-F238E27FC236}">
                  <a16:creationId xmlns:a16="http://schemas.microsoft.com/office/drawing/2014/main" id="{121DB22D-7A94-4751-A4C1-320EE0F32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750547" y="4299259"/>
              <a:ext cx="220381" cy="16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D57ABC6F-D3EB-4ED4-B212-C6BADB16C69B}"/>
                </a:ext>
              </a:extLst>
            </p:cNvPr>
            <p:cNvSpPr/>
            <p:nvPr/>
          </p:nvSpPr>
          <p:spPr bwMode="auto">
            <a:xfrm>
              <a:off x="6309180" y="4031890"/>
              <a:ext cx="1872978" cy="4834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云应用</a:t>
              </a:r>
              <a:endParaRPr lang="en-US" sz="15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438E022-896E-42BC-B080-F52E8B769176}"/>
              </a:ext>
            </a:extLst>
          </p:cNvPr>
          <p:cNvGrpSpPr/>
          <p:nvPr/>
        </p:nvGrpSpPr>
        <p:grpSpPr>
          <a:xfrm>
            <a:off x="6307733" y="5015032"/>
            <a:ext cx="1872978" cy="482524"/>
            <a:chOff x="6309180" y="4759818"/>
            <a:chExt cx="1872978" cy="482524"/>
          </a:xfrm>
        </p:grpSpPr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2E4104A0-A83C-420C-AF48-E99CAD560B1E}"/>
                </a:ext>
              </a:extLst>
            </p:cNvPr>
            <p:cNvSpPr/>
            <p:nvPr/>
          </p:nvSpPr>
          <p:spPr>
            <a:xfrm>
              <a:off x="6309180" y="4759818"/>
              <a:ext cx="1872978" cy="48252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  <a:effectLst>
                  <a:glow rad="127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  <p:pic>
          <p:nvPicPr>
            <p:cNvPr id="24" name="Picture 11">
              <a:extLst>
                <a:ext uri="{FF2B5EF4-FFF2-40B4-BE49-F238E27FC236}">
                  <a16:creationId xmlns:a16="http://schemas.microsoft.com/office/drawing/2014/main" id="{B038B091-A80A-47EE-832F-2C7D6CEDE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6366338" y="4941168"/>
              <a:ext cx="286967" cy="268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E56F9614-A8FA-405F-BE1A-481E05226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6721664" y="5012549"/>
              <a:ext cx="226600" cy="196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6B4890A0-F7B1-4445-AD51-AF6FB1E10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7188118" y="5065612"/>
              <a:ext cx="553681" cy="1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BF103455-F22F-420E-8E9D-23454AD0F556}"/>
                </a:ext>
              </a:extLst>
            </p:cNvPr>
            <p:cNvSpPr/>
            <p:nvPr/>
          </p:nvSpPr>
          <p:spPr>
            <a:xfrm>
              <a:off x="6707051" y="4762019"/>
              <a:ext cx="1049221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00" b="1" dirty="0">
                  <a:effectLst>
                    <a:glow rad="12700">
                      <a:schemeClr val="accent1"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云平台</a:t>
              </a:r>
              <a:endParaRPr lang="en-US" altLang="zh-CN" sz="1500" b="1" dirty="0">
                <a:effectLst>
                  <a:glow rad="127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58" name="矩形 57">
            <a:extLst>
              <a:ext uri="{FF2B5EF4-FFF2-40B4-BE49-F238E27FC236}">
                <a16:creationId xmlns:a16="http://schemas.microsoft.com/office/drawing/2014/main" id="{5B30F63D-D0A8-4E67-BA98-A1A95161A245}"/>
              </a:ext>
            </a:extLst>
          </p:cNvPr>
          <p:cNvSpPr/>
          <p:nvPr/>
        </p:nvSpPr>
        <p:spPr>
          <a:xfrm>
            <a:off x="6639515" y="5502080"/>
            <a:ext cx="1253007" cy="32316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楷体_GB2312" pitchFamily="49" charset="-122"/>
                <a:ea typeface="楷体_GB2312" pitchFamily="49" charset="-122"/>
              </a:rPr>
              <a:t>云基础设施</a:t>
            </a:r>
            <a:endParaRPr lang="en-US" altLang="zh-CN" sz="15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9" name="Rectangle 39">
            <a:extLst>
              <a:ext uri="{FF2B5EF4-FFF2-40B4-BE49-F238E27FC236}">
                <a16:creationId xmlns:a16="http://schemas.microsoft.com/office/drawing/2014/main" id="{471F983F-03A5-417F-9434-8FAEA417C6CA}"/>
              </a:ext>
            </a:extLst>
          </p:cNvPr>
          <p:cNvSpPr/>
          <p:nvPr/>
        </p:nvSpPr>
        <p:spPr>
          <a:xfrm>
            <a:off x="6320828" y="4530478"/>
            <a:ext cx="1872978" cy="48345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tx1"/>
                </a:solidFill>
                <a:latin typeface="楷体_GB2312" pitchFamily="49" charset="-122"/>
                <a:ea typeface="楷体_GB2312"/>
              </a:rPr>
              <a:t>软件即服务</a:t>
            </a:r>
            <a:br>
              <a:rPr lang="en-US" altLang="zh-CN" sz="1500" b="1" dirty="0">
                <a:solidFill>
                  <a:schemeClr val="tx1"/>
                </a:solidFill>
                <a:latin typeface="楷体_GB2312" pitchFamily="49" charset="-122"/>
                <a:ea typeface="楷体_GB2312"/>
              </a:rPr>
            </a:br>
            <a:r>
              <a:rPr lang="en-US" altLang="zh-CN" sz="1500" b="1" dirty="0" err="1">
                <a:solidFill>
                  <a:schemeClr val="tx1"/>
                </a:solidFill>
                <a:latin typeface="Verdana" pitchFamily="34" charset="0"/>
                <a:ea typeface="楷体_GB2312"/>
              </a:rPr>
              <a:t>SaaS</a:t>
            </a:r>
            <a:endParaRPr lang="en-US" sz="1500" b="1" dirty="0">
              <a:solidFill>
                <a:schemeClr val="tx1"/>
              </a:solidFill>
              <a:latin typeface="Verdana" pitchFamily="34" charset="0"/>
              <a:ea typeface="楷体_GB2312"/>
            </a:endParaRP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C944BA87-BF6E-458F-8243-13C182357EC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830537" y="5098622"/>
            <a:ext cx="273549" cy="36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云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国家为什么要鼓励发展云计算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718D750-EEE6-40E5-A4EE-CE347C93BDCA}"/>
              </a:ext>
            </a:extLst>
          </p:cNvPr>
          <p:cNvSpPr/>
          <p:nvPr/>
        </p:nvSpPr>
        <p:spPr>
          <a:xfrm>
            <a:off x="611560" y="1916832"/>
            <a:ext cx="7920880" cy="253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没有信息化就没有现代化。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每投入信息化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元钱就能创造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8-10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元的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GDP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昂贵的基础设施建设，企业不专业，建设风险大，使信息化可望而不可及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持续不断的维护成本：人才，管理，软件，数据，信息和网络安全等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平台运维中的各种问题：消防，稳定，故障等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…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5" name="Picture 3">
            <a:extLst>
              <a:ext uri="{FF2B5EF4-FFF2-40B4-BE49-F238E27FC236}">
                <a16:creationId xmlns:a16="http://schemas.microsoft.com/office/drawing/2014/main" id="{EDED9092-2202-4372-9F5D-5C2B8FF5E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4365104"/>
            <a:ext cx="42336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 descr="IT工程师.jpg">
            <a:extLst>
              <a:ext uri="{FF2B5EF4-FFF2-40B4-BE49-F238E27FC236}">
                <a16:creationId xmlns:a16="http://schemas.microsoft.com/office/drawing/2014/main" id="{59AFAA88-4700-4F83-85D9-7913C58AE5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r="12842"/>
          <a:stretch/>
        </p:blipFill>
        <p:spPr>
          <a:xfrm>
            <a:off x="6270576" y="4365104"/>
            <a:ext cx="138296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355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2044700" y="2060575"/>
            <a:ext cx="5335612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500" kern="0" dirty="0">
                <a:solidFill>
                  <a:srgbClr val="000000"/>
                </a:solidFill>
                <a:latin typeface="+mj-ea"/>
                <a:ea typeface="+mj-ea"/>
              </a:rPr>
              <a:t>云计算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90688" y="2181225"/>
            <a:ext cx="646112" cy="674688"/>
            <a:chOff x="1289" y="587"/>
            <a:chExt cx="666" cy="647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822450" y="2274888"/>
            <a:ext cx="31115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1978024" y="3214688"/>
            <a:ext cx="5402287" cy="863600"/>
          </a:xfrm>
          <a:prstGeom prst="roundRect">
            <a:avLst>
              <a:gd name="adj" fmla="val 1231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n-ea"/>
              </a:rPr>
              <a:t>大数据和人工智能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63700" y="3332163"/>
            <a:ext cx="646113" cy="674687"/>
            <a:chOff x="1289" y="587"/>
            <a:chExt cx="666" cy="647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795463" y="3425825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1981216" y="4351350"/>
            <a:ext cx="5399096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kern="0" dirty="0">
                <a:solidFill>
                  <a:srgbClr val="000000"/>
                </a:solidFill>
                <a:latin typeface="+mj-ea"/>
                <a:ea typeface="+mj-ea"/>
              </a:rPr>
              <a:t>     云计算、大数据及人工智能有何关系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66891" y="4468825"/>
            <a:ext cx="646113" cy="674687"/>
            <a:chOff x="1289" y="587"/>
            <a:chExt cx="666" cy="647"/>
          </a:xfrm>
        </p:grpSpPr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1798654" y="4562487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85DEF7CA-6111-4C39-B1DB-9D41D043C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目录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什么是大数据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Big Data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）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zh-CN" altLang="en-US" sz="2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24C7A0-4E73-4FC6-B505-8DCC472FC4AD}"/>
              </a:ext>
            </a:extLst>
          </p:cNvPr>
          <p:cNvSpPr/>
          <p:nvPr/>
        </p:nvSpPr>
        <p:spPr>
          <a:xfrm>
            <a:off x="611560" y="1772816"/>
            <a:ext cx="7920880" cy="253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数据集合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是一种规模大到在获取、存储、管理、分析方面大大超出了传统数据库软件工具能力范围的数据集合。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四大特征：海量的数据规模、快速的数据流转、多样的数据类型和价值密度低四大特征。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数字呈现：用户通过数字形式获得精准数据呈现。也是一门统计学。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国家战略：是继边防、海防、空防之后的第四个大国博弈的空间。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781C138-42A1-4B6F-985D-3ABEACCE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581128"/>
            <a:ext cx="2448272" cy="144227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7A347D-776C-4C32-AC1A-C1FBB10C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581128"/>
            <a:ext cx="2520280" cy="14422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C99503-3B89-433C-A24E-263A6357C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581128"/>
            <a:ext cx="2305489" cy="14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4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大数据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的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4V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特征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81776F8-A883-4307-94DE-B92ED3E22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8" y="1988840"/>
            <a:ext cx="850102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83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大数据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的主要因素和变革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24C7A0-4E73-4FC6-B505-8DCC472FC4AD}"/>
              </a:ext>
            </a:extLst>
          </p:cNvPr>
          <p:cNvSpPr/>
          <p:nvPr/>
        </p:nvSpPr>
        <p:spPr>
          <a:xfrm>
            <a:off x="660959" y="1844824"/>
            <a:ext cx="7920880" cy="170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主要因素：思维、数据、技术。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三项变革：商业变革、管理变革、思维变革。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滞后变成预见：改变认识世界和改变世界的方式。洞察市场，提高效率。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已经发生的未来：人类行为的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93%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是可以预测的，“数据将主宰一切”。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854AE6-E68F-44A8-8635-0D5828A7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861048"/>
            <a:ext cx="3888432" cy="23042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0DAE39-74FE-4E36-AA50-BB0568A15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861048"/>
            <a:ext cx="355928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7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大数据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的决策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24C7A0-4E73-4FC6-B505-8DCC472FC4AD}"/>
              </a:ext>
            </a:extLst>
          </p:cNvPr>
          <p:cNvSpPr/>
          <p:nvPr/>
        </p:nvSpPr>
        <p:spPr>
          <a:xfrm>
            <a:off x="611560" y="1772816"/>
            <a:ext cx="7920880" cy="4200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决策：将基于数据和分析而做出，而并非基于经验和直觉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Google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仅凭网民访问痕迹，能得出与事实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97%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相似的结论，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2009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年比疾控中心提前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周具体到特定地区准确预测了甲型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H1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N1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流感的爆发，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2013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年成功预测了美国流感的爆发。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：奥巴马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2008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年的选举，设置了首席数据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科学家，利用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Facebook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Twitter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进行数据分析，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定位目标选民，筛选出潜在的竞选志愿者。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：微软通过大数据分析处理，对新一届奥斯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卡金像奖作出“预言”，结果除“最佳导演”外，其他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项大奖全部命中。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522243F-BD28-43B9-A0DE-F00C61500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3277430"/>
            <a:ext cx="22669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0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大数据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的三大趋势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24C7A0-4E73-4FC6-B505-8DCC472FC4AD}"/>
              </a:ext>
            </a:extLst>
          </p:cNvPr>
          <p:cNvSpPr/>
          <p:nvPr/>
        </p:nvSpPr>
        <p:spPr>
          <a:xfrm>
            <a:off x="611560" y="1772816"/>
            <a:ext cx="7920880" cy="406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趋势一：数据的资源化</a:t>
            </a:r>
          </a:p>
          <a:p>
            <a:pPr>
              <a:lnSpc>
                <a:spcPts val="26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 大数据成为企业和社会关注的重要战略资源，并成为争相抢夺的新焦点。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趋势二：与云计算的深度结合</a:t>
            </a:r>
          </a:p>
          <a:p>
            <a:pPr>
              <a:lnSpc>
                <a:spcPts val="26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大数据离不开云处理，云处理为大数据提供了弹性可拓展的基础设备，是产生大数据的平台之一。物联网、移动互联网等也助力大数据革命。</a:t>
            </a:r>
          </a:p>
          <a:p>
            <a:pPr>
              <a:lnSpc>
                <a:spcPts val="2600"/>
              </a:lnSpc>
            </a:pP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趋势三：科学理论的突破</a:t>
            </a:r>
          </a:p>
          <a:p>
            <a:pPr>
              <a:lnSpc>
                <a:spcPts val="26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  大数据是新一轮的技术革命。随之兴起的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数据挖掘、机器学习和人工智能等相关技术，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将会改变数据世界里的很多算法和基础理论，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</a:pP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实现科技新突破。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62E5C1-0F5D-4659-ADA2-56BA7F708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090506"/>
            <a:ext cx="2952328" cy="174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3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目录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2044700" y="2060575"/>
            <a:ext cx="5335612" cy="863600"/>
          </a:xfrm>
          <a:prstGeom prst="roundRect">
            <a:avLst>
              <a:gd name="adj" fmla="val 1231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</a:rPr>
              <a:t>云计算</a:t>
            </a:r>
          </a:p>
        </p:txBody>
      </p: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690688" y="2181225"/>
            <a:ext cx="646112" cy="674688"/>
            <a:chOff x="1289" y="587"/>
            <a:chExt cx="666" cy="647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822450" y="2274888"/>
            <a:ext cx="31115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1978024" y="3214688"/>
            <a:ext cx="5402287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kern="0" dirty="0">
                <a:solidFill>
                  <a:srgbClr val="000000"/>
                </a:solidFill>
                <a:latin typeface="+mj-ea"/>
                <a:ea typeface="+mj-ea"/>
              </a:rPr>
              <a:t>大数据和人工智能</a:t>
            </a:r>
          </a:p>
        </p:txBody>
      </p:sp>
      <p:grpSp>
        <p:nvGrpSpPr>
          <p:cNvPr id="48" name="Group 15"/>
          <p:cNvGrpSpPr>
            <a:grpSpLocks/>
          </p:cNvGrpSpPr>
          <p:nvPr/>
        </p:nvGrpSpPr>
        <p:grpSpPr bwMode="auto">
          <a:xfrm>
            <a:off x="1663700" y="3332163"/>
            <a:ext cx="646113" cy="674687"/>
            <a:chOff x="1289" y="587"/>
            <a:chExt cx="666" cy="647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795463" y="3425825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1981216" y="4351350"/>
            <a:ext cx="5399096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kern="0" dirty="0">
                <a:solidFill>
                  <a:srgbClr val="000000"/>
                </a:solidFill>
                <a:latin typeface="+mj-ea"/>
                <a:ea typeface="+mj-ea"/>
              </a:rPr>
              <a:t>     云计算、大数据及人工智能有何关系</a:t>
            </a:r>
          </a:p>
        </p:txBody>
      </p: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1666891" y="4468825"/>
            <a:ext cx="646113" cy="674687"/>
            <a:chOff x="1289" y="587"/>
            <a:chExt cx="666" cy="647"/>
          </a:xfrm>
        </p:grpSpPr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1798654" y="4562487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大数据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的应用步骤</a:t>
            </a:r>
          </a:p>
        </p:txBody>
      </p:sp>
      <p:pic>
        <p:nvPicPr>
          <p:cNvPr id="4" name="图片 3" descr="图片包含 屏幕截图, 文字&#10;&#10;描述已自动生成">
            <a:extLst>
              <a:ext uri="{FF2B5EF4-FFF2-40B4-BE49-F238E27FC236}">
                <a16:creationId xmlns:a16="http://schemas.microsoft.com/office/drawing/2014/main" id="{4D5A9D35-357E-4413-B4FD-D4AFAC1DC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91" y="1628800"/>
            <a:ext cx="7362818" cy="45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5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大数据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的应用和智慧生态</a:t>
            </a:r>
          </a:p>
        </p:txBody>
      </p:sp>
      <p:pic>
        <p:nvPicPr>
          <p:cNvPr id="3" name="图片 2" descr="图片包含 文字, 地图&#10;&#10;描述已自动生成">
            <a:extLst>
              <a:ext uri="{FF2B5EF4-FFF2-40B4-BE49-F238E27FC236}">
                <a16:creationId xmlns:a16="http://schemas.microsoft.com/office/drawing/2014/main" id="{AEE0F3AB-C960-4E91-B387-DF209BB85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97" y="1772816"/>
            <a:ext cx="6696739" cy="45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2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大数据将被人工智能所拥抱</a:t>
            </a:r>
            <a:endParaRPr lang="zh-CN" altLang="en-US" sz="2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9CC2364-89ED-47C4-9BF2-F51D1796FAB5}"/>
              </a:ext>
            </a:extLst>
          </p:cNvPr>
          <p:cNvSpPr/>
          <p:nvPr/>
        </p:nvSpPr>
        <p:spPr>
          <a:xfrm>
            <a:off x="611560" y="1772816"/>
            <a:ext cx="7920880" cy="87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让机器学会推理、交给机器知识、模拟大脑的工作方式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人类开始从机器的世界，反思人类的世界是怎么工作的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EA9C1313-D4AE-4E72-B9B4-B5204EAFF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3" y="3284984"/>
            <a:ext cx="7488832" cy="27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01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大数据将被人工智能所拥抱</a:t>
            </a:r>
            <a:endParaRPr lang="zh-CN" altLang="en-US" sz="2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9CC2364-89ED-47C4-9BF2-F51D1796FAB5}"/>
              </a:ext>
            </a:extLst>
          </p:cNvPr>
          <p:cNvSpPr/>
          <p:nvPr/>
        </p:nvSpPr>
        <p:spPr>
          <a:xfrm>
            <a:off x="611560" y="1772816"/>
            <a:ext cx="7920880" cy="87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用一个数学单元模拟神经元：有输入，有输出，输入和输出之间通过一个公式来表示，输入根据重要程度不同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权重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，影响着输出。</a:t>
            </a:r>
          </a:p>
        </p:txBody>
      </p:sp>
      <p:pic>
        <p:nvPicPr>
          <p:cNvPr id="6" name="图片 5" descr="图片包含 文字, 地图&#10;&#10;描述已自动生成">
            <a:extLst>
              <a:ext uri="{FF2B5EF4-FFF2-40B4-BE49-F238E27FC236}">
                <a16:creationId xmlns:a16="http://schemas.microsoft.com/office/drawing/2014/main" id="{E3ECFB4C-5A36-4EE4-B51C-B26CF7508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2924944"/>
            <a:ext cx="6552728" cy="33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90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2044700" y="2060575"/>
            <a:ext cx="5335612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500" kern="0" dirty="0">
                <a:solidFill>
                  <a:srgbClr val="000000"/>
                </a:solidFill>
                <a:latin typeface="+mj-ea"/>
                <a:ea typeface="+mj-ea"/>
              </a:rPr>
              <a:t>云计算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90688" y="2181225"/>
            <a:ext cx="646112" cy="674688"/>
            <a:chOff x="1289" y="587"/>
            <a:chExt cx="666" cy="647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822450" y="2274888"/>
            <a:ext cx="31115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1978024" y="3214688"/>
            <a:ext cx="5402287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500" kern="0" dirty="0">
                <a:solidFill>
                  <a:srgbClr val="000000"/>
                </a:solidFill>
                <a:latin typeface="+mj-ea"/>
                <a:ea typeface="+mj-ea"/>
              </a:rPr>
              <a:t>大数据和人工智能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63700" y="3332163"/>
            <a:ext cx="646113" cy="674687"/>
            <a:chOff x="1289" y="587"/>
            <a:chExt cx="666" cy="647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795463" y="3425825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1981216" y="4351350"/>
            <a:ext cx="5399096" cy="863600"/>
          </a:xfrm>
          <a:prstGeom prst="roundRect">
            <a:avLst>
              <a:gd name="adj" fmla="val 1231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n-ea"/>
              </a:rPr>
              <a:t>     云计算、大数据及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</a:rPr>
              <a:t>人工智能</a:t>
            </a:r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n-ea"/>
              </a:rPr>
              <a:t>有何关系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66891" y="4468825"/>
            <a:ext cx="646113" cy="674687"/>
            <a:chOff x="1289" y="587"/>
            <a:chExt cx="666" cy="647"/>
          </a:xfrm>
        </p:grpSpPr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1798654" y="4562487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 dirty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799A6584-ACF8-47A5-B8FA-63339CBFC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目录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云计算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、</a:t>
            </a: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大数据及人工智能的关系</a:t>
            </a:r>
            <a:endParaRPr lang="zh-CN" altLang="en-US" sz="2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24C7A0-4E73-4FC6-B505-8DCC472FC4AD}"/>
              </a:ext>
            </a:extLst>
          </p:cNvPr>
          <p:cNvSpPr/>
          <p:nvPr/>
        </p:nvSpPr>
        <p:spPr>
          <a:xfrm>
            <a:off x="611560" y="1772816"/>
            <a:ext cx="7920880" cy="2226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大数据需要云计算，云计算需要大数据，人工智能融合云计算和大数据。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云计算强调的是计算，大数据是计算的对象。大数据也会使用人工智能算法提供服务。对于人工智能，也不可能没有大数据和云计算平台支撑。所以云计算，大数据，人工智能就这样整合起来，完成了相遇，相识，相知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3E07A3D-2AB0-4719-85D0-3A55F9261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26" y="4365104"/>
            <a:ext cx="2363389" cy="15121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EFF4F83-F7BC-4390-B2A1-447BC5E12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365104"/>
            <a:ext cx="2390559" cy="15121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0713459-66DA-4F55-82D5-08160DB25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890" y="4365104"/>
            <a:ext cx="270759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99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844675"/>
            <a:ext cx="3563938" cy="936625"/>
          </a:xfrm>
          <a:prstGeom prst="rect">
            <a:avLst/>
          </a:prstGeom>
          <a:solidFill>
            <a:srgbClr val="2154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9394" y="1774825"/>
            <a:ext cx="310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</a:rPr>
              <a:t>Thanks!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96975" y="3532712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扫码微信交流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96975" y="4461500"/>
            <a:ext cx="3090654" cy="1415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手机：</a:t>
            </a:r>
            <a:r>
              <a:rPr lang="en-US" altLang="zh-CN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132 0518 9999</a:t>
            </a:r>
          </a:p>
          <a:p>
            <a:pPr>
              <a:defRPr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Http://ChinaNet.CC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0512-8886-8888 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传真：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0512-8886-8899 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D66CD13-2DAE-4B31-A504-A88A17D0F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532712"/>
            <a:ext cx="2339102" cy="234284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87CEC8F-E1D4-4476-810B-5D38B6F3B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云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计算和大数据交流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9">
            <a:extLst>
              <a:ext uri="{FF2B5EF4-FFF2-40B4-BE49-F238E27FC236}">
                <a16:creationId xmlns:a16="http://schemas.microsoft.com/office/drawing/2014/main" id="{FFB9EEDB-E6F9-4B74-85A6-7D185137B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9168"/>
            <a:ext cx="9144000" cy="175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4207401A-68A8-4F38-9A36-8E5D8A8BFC66}"/>
              </a:ext>
            </a:extLst>
          </p:cNvPr>
          <p:cNvSpPr/>
          <p:nvPr/>
        </p:nvSpPr>
        <p:spPr>
          <a:xfrm>
            <a:off x="0" y="0"/>
            <a:ext cx="9144000" cy="1440159"/>
          </a:xfrm>
          <a:prstGeom prst="rect">
            <a:avLst/>
          </a:prstGeom>
          <a:solidFill>
            <a:schemeClr val="bg1">
              <a:alpha val="54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68470" tIns="34235" rIns="68470" bIns="34235" rtlCol="0" anchor="ctr"/>
          <a:lstStyle/>
          <a:p>
            <a:pPr defTabSz="68453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00" b="0" kern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什么是云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计算（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Cloud Computing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）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  <a:endParaRPr lang="zh-CN" altLang="en-US" sz="2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24C7A0-4E73-4FC6-B505-8DCC472FC4AD}"/>
              </a:ext>
            </a:extLst>
          </p:cNvPr>
          <p:cNvSpPr/>
          <p:nvPr/>
        </p:nvSpPr>
        <p:spPr>
          <a:xfrm>
            <a:off x="611560" y="1772816"/>
            <a:ext cx="7920880" cy="295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通俗定义：通过互联网络，将需要计算的服务，交给服务器去计算。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一种模式：一种按使用量付费的模式，提供快速可用的、便捷的、按需的可配置的计算资源共享池（网络，服务器，存储，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IT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资源、应用软件，数据、服务），只需投入很少的管理工作，或与服务供应商进行很少的交互。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一种技术：通过虚拟化技术将资源虚拟成资源池。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一个说法：是基于网络互联的一种比喻说法。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一种便利：类似于像使用自来水、供电、管道气一样便利。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云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计算模型的变迁</a:t>
            </a: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327600B6-E004-4331-BF28-B66F4A280414}"/>
              </a:ext>
            </a:extLst>
          </p:cNvPr>
          <p:cNvGrpSpPr/>
          <p:nvPr/>
        </p:nvGrpSpPr>
        <p:grpSpPr>
          <a:xfrm>
            <a:off x="639441" y="1796534"/>
            <a:ext cx="7897340" cy="4282797"/>
            <a:chOff x="639441" y="1796534"/>
            <a:chExt cx="7897340" cy="4282797"/>
          </a:xfrm>
        </p:grpSpPr>
        <p:sp>
          <p:nvSpPr>
            <p:cNvPr id="62" name="内容占位符 2">
              <a:extLst>
                <a:ext uri="{FF2B5EF4-FFF2-40B4-BE49-F238E27FC236}">
                  <a16:creationId xmlns:a16="http://schemas.microsoft.com/office/drawing/2014/main" id="{1A15003B-20A3-4A59-BD7B-E9B47B34B6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0022" y="1981200"/>
              <a:ext cx="2227239" cy="367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科学计算</a:t>
              </a:r>
              <a:endParaRPr lang="en-US" altLang="zh-CN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indent="284163"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科研，军用</a:t>
              </a:r>
              <a:endParaRPr lang="en-US" altLang="zh-CN" sz="18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altLang="zh-CN" sz="18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商用计算</a:t>
              </a:r>
              <a:endParaRPr lang="en-US" altLang="zh-CN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indent="284163"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银行，航空</a:t>
              </a:r>
              <a:endParaRPr lang="en-US" altLang="zh-CN" sz="18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indent="-254000"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altLang="zh-CN" sz="18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个人计算</a:t>
              </a:r>
              <a:endParaRPr lang="en-US" altLang="zh-CN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indent="284163"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办公，游戏</a:t>
              </a:r>
              <a:endParaRPr lang="en-US" altLang="zh-CN" sz="18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indent="-254000"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altLang="zh-CN" sz="18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互联网计算</a:t>
              </a:r>
              <a:endParaRPr lang="en-US" altLang="zh-CN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indent="284163" algn="l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搜索，电子商务</a:t>
              </a:r>
              <a:endParaRPr lang="en-US" altLang="zh-CN" sz="18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63" name="Picture 3">
              <a:extLst>
                <a:ext uri="{FF2B5EF4-FFF2-40B4-BE49-F238E27FC236}">
                  <a16:creationId xmlns:a16="http://schemas.microsoft.com/office/drawing/2014/main" id="{8901887C-FD34-4AF1-A1BE-D5AAF9D56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31781" y="4764664"/>
              <a:ext cx="1905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4">
              <a:extLst>
                <a:ext uri="{FF2B5EF4-FFF2-40B4-BE49-F238E27FC236}">
                  <a16:creationId xmlns:a16="http://schemas.microsoft.com/office/drawing/2014/main" id="{AF149040-9034-42F7-BA48-0542A584D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36769" y="1897996"/>
              <a:ext cx="1739900" cy="40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5">
              <a:extLst>
                <a:ext uri="{FF2B5EF4-FFF2-40B4-BE49-F238E27FC236}">
                  <a16:creationId xmlns:a16="http://schemas.microsoft.com/office/drawing/2014/main" id="{EE33F70A-911D-4EFF-A3DA-A1DE84ACA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8032" y="2393279"/>
              <a:ext cx="679450" cy="547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">
              <a:extLst>
                <a:ext uri="{FF2B5EF4-FFF2-40B4-BE49-F238E27FC236}">
                  <a16:creationId xmlns:a16="http://schemas.microsoft.com/office/drawing/2014/main" id="{ED496B46-8EBA-4FDA-81DA-1832A2748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36741" y="1939647"/>
              <a:ext cx="927100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8">
              <a:extLst>
                <a:ext uri="{FF2B5EF4-FFF2-40B4-BE49-F238E27FC236}">
                  <a16:creationId xmlns:a16="http://schemas.microsoft.com/office/drawing/2014/main" id="{6AA22408-3ED7-4419-8782-38068F0CA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36741" y="4070425"/>
              <a:ext cx="1447800" cy="56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9">
              <a:extLst>
                <a:ext uri="{FF2B5EF4-FFF2-40B4-BE49-F238E27FC236}">
                  <a16:creationId xmlns:a16="http://schemas.microsoft.com/office/drawing/2014/main" id="{AF5F1DE1-162F-4311-89C2-047FAC936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22280" y="3258242"/>
              <a:ext cx="131762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0">
              <a:extLst>
                <a:ext uri="{FF2B5EF4-FFF2-40B4-BE49-F238E27FC236}">
                  <a16:creationId xmlns:a16="http://schemas.microsoft.com/office/drawing/2014/main" id="{51EA2228-3836-459A-B665-46FEB6B0A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26056" y="3928684"/>
              <a:ext cx="1096963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1">
              <a:extLst>
                <a:ext uri="{FF2B5EF4-FFF2-40B4-BE49-F238E27FC236}">
                  <a16:creationId xmlns:a16="http://schemas.microsoft.com/office/drawing/2014/main" id="{CBBD28FE-F116-4080-ACAB-CA44F499F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948432" y="3177748"/>
              <a:ext cx="1219200" cy="51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203CD44B-5B40-4131-8BAD-53E7C5B11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036741" y="4769355"/>
              <a:ext cx="15367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3">
              <a:extLst>
                <a:ext uri="{FF2B5EF4-FFF2-40B4-BE49-F238E27FC236}">
                  <a16:creationId xmlns:a16="http://schemas.microsoft.com/office/drawing/2014/main" id="{FA5B381D-BD97-4D40-BF08-26DAD4A30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96883" y="5439330"/>
              <a:ext cx="1435100" cy="54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6">
              <a:extLst>
                <a:ext uri="{FF2B5EF4-FFF2-40B4-BE49-F238E27FC236}">
                  <a16:creationId xmlns:a16="http://schemas.microsoft.com/office/drawing/2014/main" id="{9F5BE1B8-2837-441D-903A-25793E10D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045646" y="5457585"/>
              <a:ext cx="1458913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CE255D50-2335-4343-B8F0-909E056A1164}"/>
                </a:ext>
              </a:extLst>
            </p:cNvPr>
            <p:cNvSpPr/>
            <p:nvPr/>
          </p:nvSpPr>
          <p:spPr>
            <a:xfrm>
              <a:off x="639441" y="5709999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2010</a:t>
              </a:r>
            </a:p>
          </p:txBody>
        </p:sp>
        <p:sp>
          <p:nvSpPr>
            <p:cNvPr id="102" name="Rectangle 26">
              <a:extLst>
                <a:ext uri="{FF2B5EF4-FFF2-40B4-BE49-F238E27FC236}">
                  <a16:creationId xmlns:a16="http://schemas.microsoft.com/office/drawing/2014/main" id="{A67065B9-EFFF-44AA-9422-6B1111AF0CBC}"/>
                </a:ext>
              </a:extLst>
            </p:cNvPr>
            <p:cNvSpPr/>
            <p:nvPr/>
          </p:nvSpPr>
          <p:spPr>
            <a:xfrm>
              <a:off x="644532" y="1796534"/>
              <a:ext cx="6524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1950</a:t>
              </a:r>
            </a:p>
          </p:txBody>
        </p:sp>
        <p:sp>
          <p:nvSpPr>
            <p:cNvPr id="103" name="Rectangle 27">
              <a:extLst>
                <a:ext uri="{FF2B5EF4-FFF2-40B4-BE49-F238E27FC236}">
                  <a16:creationId xmlns:a16="http://schemas.microsoft.com/office/drawing/2014/main" id="{554BCCF7-24E5-4391-8E35-599748480C81}"/>
                </a:ext>
              </a:extLst>
            </p:cNvPr>
            <p:cNvSpPr/>
            <p:nvPr/>
          </p:nvSpPr>
          <p:spPr>
            <a:xfrm>
              <a:off x="639441" y="4971523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1990</a:t>
              </a:r>
            </a:p>
          </p:txBody>
        </p:sp>
        <p:sp>
          <p:nvSpPr>
            <p:cNvPr id="104" name="Rectangle 28">
              <a:extLst>
                <a:ext uri="{FF2B5EF4-FFF2-40B4-BE49-F238E27FC236}">
                  <a16:creationId xmlns:a16="http://schemas.microsoft.com/office/drawing/2014/main" id="{30148D5E-4E8F-4B28-9442-081D1E0D9F47}"/>
                </a:ext>
              </a:extLst>
            </p:cNvPr>
            <p:cNvSpPr/>
            <p:nvPr/>
          </p:nvSpPr>
          <p:spPr>
            <a:xfrm>
              <a:off x="639441" y="3918110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1980</a:t>
              </a: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0DC60B0A-48D5-4892-8FEF-CB8F89F1EA39}"/>
                </a:ext>
              </a:extLst>
            </p:cNvPr>
            <p:cNvSpPr/>
            <p:nvPr/>
          </p:nvSpPr>
          <p:spPr>
            <a:xfrm>
              <a:off x="639441" y="2919691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1960</a:t>
              </a:r>
            </a:p>
          </p:txBody>
        </p:sp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426001C8-4529-4967-827F-3E25DDFDEABE}"/>
                </a:ext>
              </a:extLst>
            </p:cNvPr>
            <p:cNvGrpSpPr/>
            <p:nvPr/>
          </p:nvGrpSpPr>
          <p:grpSpPr>
            <a:xfrm>
              <a:off x="1415263" y="2057033"/>
              <a:ext cx="409575" cy="3581400"/>
              <a:chOff x="1266825" y="1524000"/>
              <a:chExt cx="409575" cy="4648200"/>
            </a:xfrm>
          </p:grpSpPr>
          <p:cxnSp>
            <p:nvCxnSpPr>
              <p:cNvPr id="108" name="Straight Arrow Connector 18">
                <a:extLst>
                  <a:ext uri="{FF2B5EF4-FFF2-40B4-BE49-F238E27FC236}">
                    <a16:creationId xmlns:a16="http://schemas.microsoft.com/office/drawing/2014/main" id="{E1938255-70A4-402D-829A-6A285782C164}"/>
                  </a:ext>
                </a:extLst>
              </p:cNvPr>
              <p:cNvCxnSpPr/>
              <p:nvPr/>
            </p:nvCxnSpPr>
            <p:spPr>
              <a:xfrm rot="16200000" flipH="1">
                <a:off x="990600" y="5867400"/>
                <a:ext cx="609600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headEnd type="none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20">
                <a:extLst>
                  <a:ext uri="{FF2B5EF4-FFF2-40B4-BE49-F238E27FC236}">
                    <a16:creationId xmlns:a16="http://schemas.microsoft.com/office/drawing/2014/main" id="{3520DEF2-73F7-45CD-843C-238FB9802BE3}"/>
                  </a:ext>
                </a:extLst>
              </p:cNvPr>
              <p:cNvCxnSpPr/>
              <p:nvPr/>
            </p:nvCxnSpPr>
            <p:spPr>
              <a:xfrm>
                <a:off x="1295400" y="1600200"/>
                <a:ext cx="381000" cy="1588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22">
                <a:extLst>
                  <a:ext uri="{FF2B5EF4-FFF2-40B4-BE49-F238E27FC236}">
                    <a16:creationId xmlns:a16="http://schemas.microsoft.com/office/drawing/2014/main" id="{2DCB472D-14C5-4937-9952-F4741DBC94A0}"/>
                  </a:ext>
                </a:extLst>
              </p:cNvPr>
              <p:cNvCxnSpPr/>
              <p:nvPr/>
            </p:nvCxnSpPr>
            <p:spPr>
              <a:xfrm>
                <a:off x="1266825" y="2895600"/>
                <a:ext cx="381000" cy="1588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23">
                <a:extLst>
                  <a:ext uri="{FF2B5EF4-FFF2-40B4-BE49-F238E27FC236}">
                    <a16:creationId xmlns:a16="http://schemas.microsoft.com/office/drawing/2014/main" id="{C7DB6F45-2F1C-43E1-BD0F-306542984932}"/>
                  </a:ext>
                </a:extLst>
              </p:cNvPr>
              <p:cNvCxnSpPr/>
              <p:nvPr/>
            </p:nvCxnSpPr>
            <p:spPr>
              <a:xfrm>
                <a:off x="1266825" y="4191000"/>
                <a:ext cx="381000" cy="1588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24">
                <a:extLst>
                  <a:ext uri="{FF2B5EF4-FFF2-40B4-BE49-F238E27FC236}">
                    <a16:creationId xmlns:a16="http://schemas.microsoft.com/office/drawing/2014/main" id="{D7BE281E-8D4D-4E2C-9CAA-CAE94033B1EE}"/>
                  </a:ext>
                </a:extLst>
              </p:cNvPr>
              <p:cNvCxnSpPr/>
              <p:nvPr/>
            </p:nvCxnSpPr>
            <p:spPr>
              <a:xfrm>
                <a:off x="1266825" y="5561013"/>
                <a:ext cx="381000" cy="1587"/>
              </a:xfrm>
              <a:prstGeom prst="line">
                <a:avLst/>
              </a:prstGeom>
              <a:ln w="571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31">
                <a:extLst>
                  <a:ext uri="{FF2B5EF4-FFF2-40B4-BE49-F238E27FC236}">
                    <a16:creationId xmlns:a16="http://schemas.microsoft.com/office/drawing/2014/main" id="{69CD89BA-B3A3-4F54-9A74-5BCA4C344151}"/>
                  </a:ext>
                </a:extLst>
              </p:cNvPr>
              <p:cNvCxnSpPr/>
              <p:nvPr/>
            </p:nvCxnSpPr>
            <p:spPr>
              <a:xfrm rot="5400000">
                <a:off x="610394" y="4876006"/>
                <a:ext cx="1371600" cy="1588"/>
              </a:xfrm>
              <a:prstGeom prst="line">
                <a:avLst/>
              </a:prstGeom>
              <a:ln w="571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37">
                <a:extLst>
                  <a:ext uri="{FF2B5EF4-FFF2-40B4-BE49-F238E27FC236}">
                    <a16:creationId xmlns:a16="http://schemas.microsoft.com/office/drawing/2014/main" id="{6E78D289-2C87-4329-B53F-36210629612E}"/>
                  </a:ext>
                </a:extLst>
              </p:cNvPr>
              <p:cNvCxnSpPr/>
              <p:nvPr/>
            </p:nvCxnSpPr>
            <p:spPr>
              <a:xfrm rot="5400000">
                <a:off x="610394" y="3504406"/>
                <a:ext cx="1371600" cy="1588"/>
              </a:xfrm>
              <a:prstGeom prst="line">
                <a:avLst/>
              </a:prstGeom>
              <a:ln w="571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38">
                <a:extLst>
                  <a:ext uri="{FF2B5EF4-FFF2-40B4-BE49-F238E27FC236}">
                    <a16:creationId xmlns:a16="http://schemas.microsoft.com/office/drawing/2014/main" id="{37309E67-AEC0-4358-AF88-EB47D7C2E6B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10394" y="2209006"/>
                <a:ext cx="1371600" cy="1588"/>
              </a:xfrm>
              <a:prstGeom prst="line">
                <a:avLst/>
              </a:prstGeom>
              <a:ln w="57150">
                <a:solidFill>
                  <a:srgbClr val="0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DE412CEB-05E7-42D9-88C8-D841BC3CC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967" y="2616838"/>
              <a:ext cx="1813359" cy="569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921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云计算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计算模型的变迁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集群和计算能力提升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128264B-A631-4854-B9DD-C4935F77CD36}"/>
              </a:ext>
            </a:extLst>
          </p:cNvPr>
          <p:cNvGrpSpPr/>
          <p:nvPr/>
        </p:nvGrpSpPr>
        <p:grpSpPr>
          <a:xfrm>
            <a:off x="648073" y="3107287"/>
            <a:ext cx="4124374" cy="1460975"/>
            <a:chOff x="352171" y="3736933"/>
            <a:chExt cx="4124374" cy="1460975"/>
          </a:xfrm>
        </p:grpSpPr>
        <p:pic>
          <p:nvPicPr>
            <p:cNvPr id="4" name="Picture 3" descr="IMAGE_00079">
              <a:extLst>
                <a:ext uri="{FF2B5EF4-FFF2-40B4-BE49-F238E27FC236}">
                  <a16:creationId xmlns:a16="http://schemas.microsoft.com/office/drawing/2014/main" id="{59015C7E-3094-494E-AD81-10EFE325F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171" y="3736933"/>
              <a:ext cx="2056622" cy="146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IMAGE_00078">
              <a:extLst>
                <a:ext uri="{FF2B5EF4-FFF2-40B4-BE49-F238E27FC236}">
                  <a16:creationId xmlns:a16="http://schemas.microsoft.com/office/drawing/2014/main" id="{7DE1BBB5-F402-4CAA-81FC-ECFE4225B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1605" y="3736933"/>
              <a:ext cx="2004940" cy="146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 descr="IMAGE_00076">
            <a:extLst>
              <a:ext uri="{FF2B5EF4-FFF2-40B4-BE49-F238E27FC236}">
                <a16:creationId xmlns:a16="http://schemas.microsoft.com/office/drawing/2014/main" id="{A90F3AF2-BCCE-4AA6-AB8B-834C686C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072" y="4642251"/>
            <a:ext cx="2056623" cy="136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MAGE_00073">
            <a:extLst>
              <a:ext uri="{FF2B5EF4-FFF2-40B4-BE49-F238E27FC236}">
                <a16:creationId xmlns:a16="http://schemas.microsoft.com/office/drawing/2014/main" id="{20C37846-1927-43C9-B4A0-231DE1DC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7507" y="4642251"/>
            <a:ext cx="2004940" cy="136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9441170-C7D5-4078-8C63-DDC06B3AA416}"/>
              </a:ext>
            </a:extLst>
          </p:cNvPr>
          <p:cNvSpPr/>
          <p:nvPr/>
        </p:nvSpPr>
        <p:spPr>
          <a:xfrm>
            <a:off x="648072" y="2204864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通过云计算来进行服务器整合意味着能够将这样的环境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…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7542FCF-7B69-4AB5-B6B1-FADB6CE3E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452" y="2268488"/>
            <a:ext cx="2004940" cy="37367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830613C-CDED-4328-89C9-FFF61BDDB085}"/>
              </a:ext>
            </a:extLst>
          </p:cNvPr>
          <p:cNvSpPr txBox="1"/>
          <p:nvPr/>
        </p:nvSpPr>
        <p:spPr>
          <a:xfrm>
            <a:off x="5580112" y="2204864"/>
            <a:ext cx="461665" cy="3021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改造成这样简捷的配置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532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云计算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变迁导致诞生</a:t>
            </a:r>
            <a:r>
              <a:rPr lang="en-US" altLang="zh-CN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特征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A34091B-E23F-48CF-A287-3EAF389F097A}"/>
              </a:ext>
            </a:extLst>
          </p:cNvPr>
          <p:cNvGrpSpPr/>
          <p:nvPr/>
        </p:nvGrpSpPr>
        <p:grpSpPr>
          <a:xfrm>
            <a:off x="570349" y="2021575"/>
            <a:ext cx="7796231" cy="4104456"/>
            <a:chOff x="570349" y="2021575"/>
            <a:chExt cx="7796231" cy="4104456"/>
          </a:xfrm>
        </p:grpSpPr>
        <p:sp>
          <p:nvSpPr>
            <p:cNvPr id="40" name="内容占位符 2">
              <a:extLst>
                <a:ext uri="{FF2B5EF4-FFF2-40B4-BE49-F238E27FC236}">
                  <a16:creationId xmlns:a16="http://schemas.microsoft.com/office/drawing/2014/main" id="{3344F0AB-ED43-4C67-BAB8-87C0D7D6ED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0349" y="2146103"/>
              <a:ext cx="4073659" cy="395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rmAutofit/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kumimoji="1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72000" algn="l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不断增长的计算资源</a:t>
              </a:r>
              <a:endParaRPr lang="en-US" altLang="zh-CN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72000" lvl="1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处理器核数</a:t>
              </a:r>
              <a:r>
                <a:rPr lang="en-US" altLang="zh-CN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:</a:t>
              </a: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每</a:t>
              </a:r>
              <a:r>
                <a:rPr lang="en-US" altLang="zh-CN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</a:t>
              </a: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个月 </a:t>
              </a:r>
              <a:r>
                <a:rPr lang="en-US" altLang="zh-CN" sz="1800" b="1" kern="0" dirty="0">
                  <a:solidFill>
                    <a:srgbClr val="00B05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100%</a:t>
              </a:r>
              <a:r>
                <a:rPr lang="en-US" altLang="zh-CN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 </a:t>
              </a:r>
            </a:p>
            <a:p>
              <a:pPr marL="72000" lvl="1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内存</a:t>
              </a:r>
              <a:r>
                <a:rPr lang="en-US" altLang="zh-CN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/</a:t>
              </a: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硬盘容量</a:t>
              </a:r>
              <a:r>
                <a:rPr lang="en-US" altLang="zh-CN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: </a:t>
              </a: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每年 </a:t>
              </a:r>
              <a:r>
                <a:rPr lang="en-US" altLang="zh-CN" sz="1800" b="1" kern="0" dirty="0">
                  <a:solidFill>
                    <a:srgbClr val="00B05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60</a:t>
              </a:r>
              <a:r>
                <a:rPr lang="zh-CN" altLang="en-US" sz="1800" b="1" kern="0" dirty="0">
                  <a:solidFill>
                    <a:srgbClr val="00B05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％</a:t>
              </a:r>
              <a:endParaRPr lang="en-US" altLang="zh-CN" sz="1800" b="1" kern="0" dirty="0">
                <a:solidFill>
                  <a:srgbClr val="00B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72000" lvl="1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网络带宽</a:t>
              </a:r>
              <a:r>
                <a:rPr lang="en-US" altLang="zh-CN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: </a:t>
              </a: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每年 </a:t>
              </a:r>
              <a:r>
                <a:rPr lang="en-US" altLang="zh-CN" sz="1800" b="1" kern="0" dirty="0">
                  <a:solidFill>
                    <a:srgbClr val="00B05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100</a:t>
              </a:r>
              <a:r>
                <a:rPr lang="zh-CN" altLang="en-US" sz="1800" b="1" kern="0" dirty="0">
                  <a:solidFill>
                    <a:srgbClr val="00B05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％</a:t>
              </a:r>
              <a:endParaRPr lang="en-US" altLang="zh-CN" sz="1800" b="1" kern="0" dirty="0">
                <a:solidFill>
                  <a:srgbClr val="00B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7200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en-US" altLang="zh-CN" sz="18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72000" algn="l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现有计算模型的局限</a:t>
              </a:r>
              <a:endParaRPr lang="en-US" altLang="zh-CN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72000" lvl="1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低利用率</a:t>
              </a:r>
              <a:r>
                <a:rPr lang="en-US" altLang="zh-CN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: </a:t>
              </a:r>
              <a:r>
                <a:rPr lang="en-US" altLang="zh-CN" sz="1800" b="1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&lt;20%</a:t>
              </a:r>
            </a:p>
            <a:p>
              <a:pPr marL="72000" lvl="1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高维护费用</a:t>
              </a:r>
              <a:r>
                <a:rPr lang="en-US" altLang="zh-CN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: </a:t>
              </a: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软硬件成本的 </a:t>
              </a:r>
              <a:r>
                <a:rPr lang="en-US" altLang="zh-CN" sz="1800" b="1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x5</a:t>
              </a:r>
              <a:r>
                <a:rPr lang="zh-CN" altLang="en-US" sz="1800" b="1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～</a:t>
              </a:r>
              <a:r>
                <a:rPr lang="en-US" altLang="zh-CN" sz="1800" b="1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x10</a:t>
              </a:r>
              <a:endParaRPr lang="en-US" altLang="zh-CN" sz="18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marL="72000" lvl="1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低可用性</a:t>
              </a:r>
              <a:r>
                <a:rPr lang="en-US" altLang="zh-CN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:</a:t>
              </a: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</a:t>
              </a:r>
              <a:r>
                <a:rPr lang="en-US" altLang="zh-CN" sz="1800" b="1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65</a:t>
              </a:r>
              <a:r>
                <a:rPr lang="zh-CN" altLang="en-US" sz="1800" b="1" kern="0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％</a:t>
              </a:r>
              <a:r>
                <a:rPr lang="zh-CN" altLang="en-US" sz="1800" b="1" kern="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服务存在不可用现象</a:t>
              </a:r>
              <a:endParaRPr lang="en-US" altLang="zh-CN" sz="1800" b="1" kern="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cxnSp>
          <p:nvCxnSpPr>
            <p:cNvPr id="42" name="Straight Arrow Connector 5">
              <a:extLst>
                <a:ext uri="{FF2B5EF4-FFF2-40B4-BE49-F238E27FC236}">
                  <a16:creationId xmlns:a16="http://schemas.microsoft.com/office/drawing/2014/main" id="{2845B48D-C044-4B9C-B3E8-0F5C61EFD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840" y="3501008"/>
              <a:ext cx="0" cy="28803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5">
              <a:extLst>
                <a:ext uri="{FF2B5EF4-FFF2-40B4-BE49-F238E27FC236}">
                  <a16:creationId xmlns:a16="http://schemas.microsoft.com/office/drawing/2014/main" id="{A622E0E3-4776-4AE3-A4BC-1D0A103408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3888" y="3140968"/>
              <a:ext cx="0" cy="28803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5">
              <a:extLst>
                <a:ext uri="{FF2B5EF4-FFF2-40B4-BE49-F238E27FC236}">
                  <a16:creationId xmlns:a16="http://schemas.microsoft.com/office/drawing/2014/main" id="{9AD86997-DB53-4A2C-A81B-0D987FC10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1920" y="2708920"/>
              <a:ext cx="0" cy="28803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1A6237DF-99CD-48F0-A078-A8CA1F4B47A3}"/>
                </a:ext>
              </a:extLst>
            </p:cNvPr>
            <p:cNvGrpSpPr/>
            <p:nvPr/>
          </p:nvGrpSpPr>
          <p:grpSpPr>
            <a:xfrm>
              <a:off x="4708129" y="2021575"/>
              <a:ext cx="3410566" cy="4104456"/>
              <a:chOff x="-1600438" y="-743703"/>
              <a:chExt cx="6942047" cy="8483695"/>
            </a:xfrm>
          </p:grpSpPr>
          <p:sp>
            <p:nvSpPr>
              <p:cNvPr id="67" name="流程图: 决策 66">
                <a:extLst>
                  <a:ext uri="{FF2B5EF4-FFF2-40B4-BE49-F238E27FC236}">
                    <a16:creationId xmlns:a16="http://schemas.microsoft.com/office/drawing/2014/main" id="{035E846E-1C38-4F2B-A7FD-F688D543E352}"/>
                  </a:ext>
                </a:extLst>
              </p:cNvPr>
              <p:cNvSpPr/>
              <p:nvPr/>
            </p:nvSpPr>
            <p:spPr>
              <a:xfrm>
                <a:off x="915036" y="1133445"/>
                <a:ext cx="4040169" cy="3830494"/>
              </a:xfrm>
              <a:prstGeom prst="flowChartDecision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ffectLst>
                <a:innerShdw blurRad="241300" dist="266700" dir="135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中网</a:t>
                </a:r>
                <a:endParaRPr lang="en-US" altLang="zh-CN" dirty="0"/>
              </a:p>
              <a:p>
                <a:pPr algn="ctr"/>
                <a:r>
                  <a:rPr lang="zh-CN" altLang="en-US" dirty="0"/>
                  <a:t>云计算</a:t>
                </a:r>
                <a:endParaRPr lang="en-US" altLang="zh-CN" dirty="0"/>
              </a:p>
              <a:p>
                <a:pPr algn="ctr"/>
                <a:r>
                  <a:rPr lang="zh-CN" altLang="en-US" dirty="0"/>
                  <a:t>特征</a:t>
                </a:r>
              </a:p>
            </p:txBody>
          </p:sp>
          <p:sp>
            <p:nvSpPr>
              <p:cNvPr id="68" name="流程图: 决策 67">
                <a:extLst>
                  <a:ext uri="{FF2B5EF4-FFF2-40B4-BE49-F238E27FC236}">
                    <a16:creationId xmlns:a16="http://schemas.microsoft.com/office/drawing/2014/main" id="{203D4307-6CB0-4855-AACF-A5ED2EBB4897}"/>
                  </a:ext>
                </a:extLst>
              </p:cNvPr>
              <p:cNvSpPr/>
              <p:nvPr/>
            </p:nvSpPr>
            <p:spPr>
              <a:xfrm>
                <a:off x="3136761" y="-41747"/>
                <a:ext cx="2204848" cy="2090422"/>
              </a:xfrm>
              <a:prstGeom prst="flowChartDecision">
                <a:avLst/>
              </a:prstGeom>
              <a:gradFill flip="none" rotWithShape="1">
                <a:gsLst>
                  <a:gs pos="100000">
                    <a:srgbClr val="00C898"/>
                  </a:gs>
                  <a:gs pos="0">
                    <a:srgbClr val="04B5EC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流程图: 决策 68">
                <a:extLst>
                  <a:ext uri="{FF2B5EF4-FFF2-40B4-BE49-F238E27FC236}">
                    <a16:creationId xmlns:a16="http://schemas.microsoft.com/office/drawing/2014/main" id="{87152082-21B2-4126-A916-A9B2B63F8E33}"/>
                  </a:ext>
                </a:extLst>
              </p:cNvPr>
              <p:cNvSpPr/>
              <p:nvPr/>
            </p:nvSpPr>
            <p:spPr>
              <a:xfrm>
                <a:off x="-1155988" y="-743703"/>
                <a:ext cx="3797678" cy="3600587"/>
              </a:xfrm>
              <a:prstGeom prst="flowChartDecision">
                <a:avLst/>
              </a:prstGeom>
              <a:gradFill flip="none" rotWithShape="1">
                <a:gsLst>
                  <a:gs pos="100000">
                    <a:srgbClr val="00C898"/>
                  </a:gs>
                  <a:gs pos="0">
                    <a:srgbClr val="04B5EC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直角三角形 69">
                <a:extLst>
                  <a:ext uri="{FF2B5EF4-FFF2-40B4-BE49-F238E27FC236}">
                    <a16:creationId xmlns:a16="http://schemas.microsoft.com/office/drawing/2014/main" id="{A3279AC3-F92F-4D26-B2BD-87D7B53F6F3E}"/>
                  </a:ext>
                </a:extLst>
              </p:cNvPr>
              <p:cNvSpPr/>
              <p:nvPr/>
            </p:nvSpPr>
            <p:spPr>
              <a:xfrm rot="4680755">
                <a:off x="3856184" y="4430225"/>
                <a:ext cx="567268" cy="567268"/>
              </a:xfrm>
              <a:prstGeom prst="rtTriangle">
                <a:avLst/>
              </a:prstGeom>
              <a:gradFill flip="none" rotWithShape="1">
                <a:gsLst>
                  <a:gs pos="100000">
                    <a:srgbClr val="00C898"/>
                  </a:gs>
                  <a:gs pos="0">
                    <a:srgbClr val="04B5EC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直角三角形 70">
                <a:extLst>
                  <a:ext uri="{FF2B5EF4-FFF2-40B4-BE49-F238E27FC236}">
                    <a16:creationId xmlns:a16="http://schemas.microsoft.com/office/drawing/2014/main" id="{CF7A7946-0B7F-4555-8269-9C96A96FABE8}"/>
                  </a:ext>
                </a:extLst>
              </p:cNvPr>
              <p:cNvSpPr/>
              <p:nvPr/>
            </p:nvSpPr>
            <p:spPr>
              <a:xfrm rot="15485977">
                <a:off x="4412419" y="3904937"/>
                <a:ext cx="567268" cy="567268"/>
              </a:xfrm>
              <a:prstGeom prst="rtTriangle">
                <a:avLst/>
              </a:prstGeom>
              <a:gradFill flip="none" rotWithShape="1">
                <a:gsLst>
                  <a:gs pos="100000">
                    <a:srgbClr val="00C898"/>
                  </a:gs>
                  <a:gs pos="0">
                    <a:srgbClr val="04B5EC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流程图: 决策 71">
                <a:extLst>
                  <a:ext uri="{FF2B5EF4-FFF2-40B4-BE49-F238E27FC236}">
                    <a16:creationId xmlns:a16="http://schemas.microsoft.com/office/drawing/2014/main" id="{76D21CA6-DAD0-45B7-B5DB-2EC31EE63A78}"/>
                  </a:ext>
                </a:extLst>
              </p:cNvPr>
              <p:cNvSpPr/>
              <p:nvPr/>
            </p:nvSpPr>
            <p:spPr>
              <a:xfrm>
                <a:off x="-1600438" y="2334760"/>
                <a:ext cx="2964358" cy="2810515"/>
              </a:xfrm>
              <a:prstGeom prst="flowChartDecision">
                <a:avLst/>
              </a:prstGeom>
              <a:gradFill flip="none" rotWithShape="1">
                <a:gsLst>
                  <a:gs pos="100000">
                    <a:srgbClr val="00C898"/>
                  </a:gs>
                  <a:gs pos="0">
                    <a:srgbClr val="04B5EC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流程图: 决策 72">
                <a:extLst>
                  <a:ext uri="{FF2B5EF4-FFF2-40B4-BE49-F238E27FC236}">
                    <a16:creationId xmlns:a16="http://schemas.microsoft.com/office/drawing/2014/main" id="{43F7B0A9-21A7-4F82-8517-FF71C8777187}"/>
                  </a:ext>
                </a:extLst>
              </p:cNvPr>
              <p:cNvSpPr/>
              <p:nvPr/>
            </p:nvSpPr>
            <p:spPr>
              <a:xfrm>
                <a:off x="1764060" y="5373216"/>
                <a:ext cx="2496329" cy="2366776"/>
              </a:xfrm>
              <a:prstGeom prst="flowChartDecision">
                <a:avLst/>
              </a:prstGeom>
              <a:gradFill flip="none" rotWithShape="1">
                <a:gsLst>
                  <a:gs pos="100000">
                    <a:srgbClr val="00C898"/>
                  </a:gs>
                  <a:gs pos="0">
                    <a:srgbClr val="04B5EC"/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52400" dist="63500" dir="2700000" sx="101000" sy="101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流程图: 决策 73">
                <a:extLst>
                  <a:ext uri="{FF2B5EF4-FFF2-40B4-BE49-F238E27FC236}">
                    <a16:creationId xmlns:a16="http://schemas.microsoft.com/office/drawing/2014/main" id="{756ED2AB-2119-4F8C-B639-3F74FD629CEB}"/>
                  </a:ext>
                </a:extLst>
              </p:cNvPr>
              <p:cNvSpPr/>
              <p:nvPr/>
            </p:nvSpPr>
            <p:spPr>
              <a:xfrm>
                <a:off x="168931" y="3968039"/>
                <a:ext cx="2635914" cy="2499117"/>
              </a:xfrm>
              <a:prstGeom prst="flowChartDecision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ffectLst>
                <a:innerShdw blurRad="241300" dist="266700" dir="13500000">
                  <a:prstClr val="black">
                    <a:alpha val="3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文本框 43">
              <a:extLst>
                <a:ext uri="{FF2B5EF4-FFF2-40B4-BE49-F238E27FC236}">
                  <a16:creationId xmlns:a16="http://schemas.microsoft.com/office/drawing/2014/main" id="{A28E3D5A-A8DE-4239-A2B8-9522F960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7981" y="2674433"/>
              <a:ext cx="12016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操作易用</a:t>
              </a:r>
              <a:endPara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易管理</a:t>
              </a:r>
              <a:endPara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6" name="文本框 46">
              <a:extLst>
                <a:ext uri="{FF2B5EF4-FFF2-40B4-BE49-F238E27FC236}">
                  <a16:creationId xmlns:a16="http://schemas.microsoft.com/office/drawing/2014/main" id="{8944AD35-0C39-4ADD-9842-8409B286B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231" y="5320544"/>
              <a:ext cx="10990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灵活性</a:t>
              </a:r>
              <a:endPara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弹性扩展</a:t>
              </a:r>
              <a:endPara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7" name="文本框 43">
              <a:extLst>
                <a:ext uri="{FF2B5EF4-FFF2-40B4-BE49-F238E27FC236}">
                  <a16:creationId xmlns:a16="http://schemas.microsoft.com/office/drawing/2014/main" id="{1A69EC7C-21BC-45D7-B7FF-D359B3528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6735" y="4704739"/>
              <a:ext cx="12016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高资源</a:t>
              </a:r>
              <a:endPara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利用率</a:t>
              </a:r>
              <a:endPara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8" name="文本框 38">
              <a:extLst>
                <a:ext uri="{FF2B5EF4-FFF2-40B4-BE49-F238E27FC236}">
                  <a16:creationId xmlns:a16="http://schemas.microsoft.com/office/drawing/2014/main" id="{B7D532E5-9ADD-4BE3-9E58-DC6AE96EB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677" y="3967446"/>
              <a:ext cx="91416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高可靠性</a:t>
              </a:r>
              <a:endPara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容灾备份</a:t>
              </a:r>
              <a:endPara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9" name="文本框 43">
              <a:extLst>
                <a:ext uri="{FF2B5EF4-FFF2-40B4-BE49-F238E27FC236}">
                  <a16:creationId xmlns:a16="http://schemas.microsoft.com/office/drawing/2014/main" id="{A14F7CBC-A186-411B-8AAE-7820BA78A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598" y="2662000"/>
              <a:ext cx="12016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高安全性</a:t>
              </a:r>
              <a:endPara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集群安全策略</a:t>
              </a:r>
              <a:endParaRPr lang="en-US" altLang="zh-CN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文本框 43">
              <a:extLst>
                <a:ext uri="{FF2B5EF4-FFF2-40B4-BE49-F238E27FC236}">
                  <a16:creationId xmlns:a16="http://schemas.microsoft.com/office/drawing/2014/main" id="{7718747D-12BB-4BCC-A27D-7334C574D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935" y="4602785"/>
              <a:ext cx="12016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92D05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低成本</a:t>
              </a:r>
              <a:endParaRPr lang="en-US" altLang="zh-CN" sz="1200" b="1" dirty="0">
                <a:solidFill>
                  <a:srgbClr val="92D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rgbClr val="92D05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性价比高</a:t>
              </a:r>
              <a:endParaRPr lang="en-US" altLang="zh-CN" sz="1200" b="1" dirty="0">
                <a:solidFill>
                  <a:srgbClr val="92D05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18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云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计算的本质</a:t>
            </a:r>
          </a:p>
        </p:txBody>
      </p:sp>
      <p:pic>
        <p:nvPicPr>
          <p:cNvPr id="3" name="图片 2" descr="图片包含 屏幕截图, 文字&#10;&#10;描述已自动生成">
            <a:extLst>
              <a:ext uri="{FF2B5EF4-FFF2-40B4-BE49-F238E27FC236}">
                <a16:creationId xmlns:a16="http://schemas.microsoft.com/office/drawing/2014/main" id="{8578B60F-3647-44EE-B797-E3BAEFE6A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2" y="1988840"/>
            <a:ext cx="799090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9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云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计算的用户角色分类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9745C42-973D-42F9-99D2-261157632F1C}"/>
              </a:ext>
            </a:extLst>
          </p:cNvPr>
          <p:cNvSpPr/>
          <p:nvPr/>
        </p:nvSpPr>
        <p:spPr>
          <a:xfrm>
            <a:off x="611560" y="2228671"/>
            <a:ext cx="7920880" cy="12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公有云：向公众提供计算资源的服务。资源共享、高性价比、弹性扩展。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私有云：为单个客户而构建。私有云的核心属性是专有资源。</a:t>
            </a: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★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混合云：融合公有云和私有云优势的云服务混合模式。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E93F1FB-49D6-4787-981D-CFAEF01D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7" y="3645024"/>
            <a:ext cx="6114286" cy="2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6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C7B3720-46A2-4362-BFD1-3C60AC2D3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14" y="351305"/>
            <a:ext cx="681397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云</a:t>
            </a:r>
            <a:r>
              <a:rPr lang="zh-CN" altLang="en-US" sz="2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计算服务模式的分类（三层）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5516F7D-4FF2-439C-B636-DDDC121F3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00" y="2675384"/>
            <a:ext cx="5451475" cy="304800"/>
          </a:xfrm>
          <a:custGeom>
            <a:avLst/>
            <a:gdLst>
              <a:gd name="T0" fmla="*/ 5319226 w 21600"/>
              <a:gd name="T1" fmla="*/ 152400 h 21600"/>
              <a:gd name="T2" fmla="*/ 2725738 w 21600"/>
              <a:gd name="T3" fmla="*/ 304800 h 21600"/>
              <a:gd name="T4" fmla="*/ 132249 w 21600"/>
              <a:gd name="T5" fmla="*/ 152400 h 21600"/>
              <a:gd name="T6" fmla="*/ 27257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4 w 21600"/>
              <a:gd name="T13" fmla="*/ 2324 h 21600"/>
              <a:gd name="T14" fmla="*/ 19276 w 21600"/>
              <a:gd name="T15" fmla="*/ 19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47" y="21600"/>
                </a:lnTo>
                <a:lnTo>
                  <a:pt x="20553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C9C9C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6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EC15B76C-8FD0-4EB9-9347-F75E86E2F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12" y="6004520"/>
            <a:ext cx="4867275" cy="304800"/>
          </a:xfrm>
          <a:custGeom>
            <a:avLst/>
            <a:gdLst>
              <a:gd name="T0" fmla="*/ 4749199 w 21600"/>
              <a:gd name="T1" fmla="*/ 152400 h 21600"/>
              <a:gd name="T2" fmla="*/ 2433638 w 21600"/>
              <a:gd name="T3" fmla="*/ 304800 h 21600"/>
              <a:gd name="T4" fmla="*/ 118076 w 21600"/>
              <a:gd name="T5" fmla="*/ 152400 h 21600"/>
              <a:gd name="T6" fmla="*/ 24336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4 w 21600"/>
              <a:gd name="T13" fmla="*/ 2324 h 21600"/>
              <a:gd name="T14" fmla="*/ 19276 w 21600"/>
              <a:gd name="T15" fmla="*/ 19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47" y="21600"/>
                </a:lnTo>
                <a:lnTo>
                  <a:pt x="20553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C9C9C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00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60B7EC24-7A27-4132-9DC8-CED282DFE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50" y="4259560"/>
            <a:ext cx="5422900" cy="304800"/>
          </a:xfrm>
          <a:custGeom>
            <a:avLst/>
            <a:gdLst>
              <a:gd name="T0" fmla="*/ 5291345 w 21600"/>
              <a:gd name="T1" fmla="*/ 152400 h 21600"/>
              <a:gd name="T2" fmla="*/ 2711450 w 21600"/>
              <a:gd name="T3" fmla="*/ 304800 h 21600"/>
              <a:gd name="T4" fmla="*/ 131556 w 21600"/>
              <a:gd name="T5" fmla="*/ 152400 h 21600"/>
              <a:gd name="T6" fmla="*/ 27114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2324 w 21600"/>
              <a:gd name="T13" fmla="*/ 2324 h 21600"/>
              <a:gd name="T14" fmla="*/ 19276 w 21600"/>
              <a:gd name="T15" fmla="*/ 19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47" y="21600"/>
                </a:lnTo>
                <a:lnTo>
                  <a:pt x="20553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C9C9C"/>
              </a:gs>
              <a:gs pos="100000">
                <a:srgbClr val="FFFF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6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235E4CA-7A41-4FBD-B7F7-9C079A4E6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00" y="1912739"/>
            <a:ext cx="5486400" cy="856432"/>
          </a:xfrm>
          <a:prstGeom prst="rect">
            <a:avLst/>
          </a:prstGeom>
          <a:gradFill rotWithShape="1">
            <a:gsLst>
              <a:gs pos="0">
                <a:srgbClr val="F5A54D"/>
              </a:gs>
              <a:gs pos="100000">
                <a:srgbClr val="714C24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6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0FB5F12F-F1FC-4779-AB39-31914C408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00" y="3237979"/>
            <a:ext cx="5486400" cy="106521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5E00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6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B5EC4E4F-A770-461F-B0C3-7D41B500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00" y="4822627"/>
            <a:ext cx="5486400" cy="1253901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100000">
                <a:srgbClr val="475E00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6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C32977FD-74BE-4F69-83BB-ABAB39349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00" y="1760339"/>
            <a:ext cx="2333625" cy="306388"/>
          </a:xfrm>
          <a:prstGeom prst="hexagon">
            <a:avLst>
              <a:gd name="adj" fmla="val 39881"/>
              <a:gd name="vf" fmla="val 115470"/>
            </a:avLst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0" scaled="1"/>
          </a:gradFill>
          <a:ln w="19050" algn="ctr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6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FD436E79-36FF-4AF3-AFAD-E55E6543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12" y="3085579"/>
            <a:ext cx="2333625" cy="304800"/>
          </a:xfrm>
          <a:prstGeom prst="hexagon">
            <a:avLst>
              <a:gd name="adj" fmla="val 40089"/>
              <a:gd name="vf" fmla="val 115470"/>
            </a:avLst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0" scaled="1"/>
          </a:gradFill>
          <a:ln w="19050" algn="ctr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6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B97C74FD-A0FF-4143-B788-ADD168630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50" y="4660702"/>
            <a:ext cx="2333625" cy="304800"/>
          </a:xfrm>
          <a:prstGeom prst="hexagon">
            <a:avLst>
              <a:gd name="adj" fmla="val 40089"/>
              <a:gd name="vf" fmla="val 115470"/>
            </a:avLst>
          </a:prstGeom>
          <a:gradFill rotWithShape="1">
            <a:gsLst>
              <a:gs pos="0">
                <a:srgbClr val="76765E"/>
              </a:gs>
              <a:gs pos="50000">
                <a:srgbClr val="FFFFCC"/>
              </a:gs>
              <a:gs pos="100000">
                <a:srgbClr val="76765E"/>
              </a:gs>
            </a:gsLst>
            <a:lin ang="0" scaled="1"/>
          </a:gradFill>
          <a:ln w="19050" algn="ctr">
            <a:solidFill>
              <a:srgbClr val="4D4D4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16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4A40D073-E57D-4788-84B0-A1B0885D2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539" y="1736079"/>
            <a:ext cx="599170" cy="3520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9200" tIns="39600" rIns="79200" bIns="39600">
            <a:spAutoFit/>
          </a:bodyPr>
          <a:lstStyle/>
          <a:p>
            <a:pPr algn="ctr" defTabSz="801688">
              <a:lnSpc>
                <a:spcPct val="12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SaaS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200CC193-7886-4D1E-892E-FFFDDE64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193" y="3060196"/>
            <a:ext cx="597952" cy="3520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9200" tIns="39600" rIns="79200" bIns="39600">
            <a:spAutoFit/>
          </a:bodyPr>
          <a:lstStyle/>
          <a:p>
            <a:pPr algn="ctr" defTabSz="801688">
              <a:lnSpc>
                <a:spcPct val="12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PaaS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03F2CB80-2DEC-4EFC-8430-D6BEF80AC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194" y="4633871"/>
            <a:ext cx="539859" cy="3520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79200" tIns="39600" rIns="79200" bIns="39600">
            <a:spAutoFit/>
          </a:bodyPr>
          <a:lstStyle/>
          <a:p>
            <a:pPr algn="ctr" defTabSz="801688">
              <a:lnSpc>
                <a:spcPct val="12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IaaS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9C5A0DE3-E684-459F-9061-A760971FE26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65175" y="2085989"/>
            <a:ext cx="53276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－（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Software as a Service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）软件即服务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SaaS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侧重于服务，通过网络提供软件程序服务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4745ED06-AC8F-4783-9790-D533C953B8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65175" y="3555521"/>
            <a:ext cx="53276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rgbClr val="FE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－（</a:t>
            </a:r>
            <a:r>
              <a:rPr lang="en-US" altLang="zh-CN" sz="1600" dirty="0">
                <a:solidFill>
                  <a:srgbClr val="FE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Platform as a Service </a:t>
            </a:r>
            <a:r>
              <a:rPr lang="zh-CN" altLang="en-US" sz="1600" dirty="0">
                <a:solidFill>
                  <a:srgbClr val="FE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）平台即服务</a:t>
            </a:r>
            <a:endParaRPr lang="en-US" altLang="zh-CN" sz="1600" dirty="0">
              <a:solidFill>
                <a:srgbClr val="FE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0" hangingPunct="0"/>
            <a:r>
              <a:rPr lang="en-US" altLang="zh-CN" sz="1600" dirty="0">
                <a:solidFill>
                  <a:srgbClr val="FE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PaaS</a:t>
            </a:r>
            <a:r>
              <a:rPr lang="zh-CN" altLang="en-US" sz="1600" dirty="0">
                <a:solidFill>
                  <a:srgbClr val="FE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侧重于服务，以服务器平台或者开发环境提供服务</a:t>
            </a:r>
            <a:endParaRPr lang="en-US" altLang="zh-CN" sz="1600" dirty="0">
              <a:solidFill>
                <a:srgbClr val="FE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E41A0B6A-3C43-464B-B714-827B2E0220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65175" y="5140127"/>
            <a:ext cx="53276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－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(Infrastructure as a Service)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基础设施即服务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0" hangingPunct="0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IaaS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注重计算资源的共享 ，消费者通过 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Internet 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可以从完善的计算机基础设施获得服务</a:t>
            </a:r>
            <a:endParaRPr lang="en-US" altLang="zh-CN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0" name="图片 1">
            <a:extLst>
              <a:ext uri="{FF2B5EF4-FFF2-40B4-BE49-F238E27FC236}">
                <a16:creationId xmlns:a16="http://schemas.microsoft.com/office/drawing/2014/main" id="{12B706A2-E573-484C-85C5-3CA721AC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1912737"/>
            <a:ext cx="1462790" cy="8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9FCC348D-BA62-4C1A-B8A2-EE76FA0FB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37979"/>
            <a:ext cx="146279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9">
            <a:extLst>
              <a:ext uri="{FF2B5EF4-FFF2-40B4-BE49-F238E27FC236}">
                <a16:creationId xmlns:a16="http://schemas.microsoft.com/office/drawing/2014/main" id="{2869C541-F57F-4D8E-8254-5518FC051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22627"/>
            <a:ext cx="1452954" cy="125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0">
            <a:extLst>
              <a:ext uri="{FF2B5EF4-FFF2-40B4-BE49-F238E27FC236}">
                <a16:creationId xmlns:a16="http://schemas.microsoft.com/office/drawing/2014/main" id="{E90BF4C3-CEE9-48D6-9502-21EF5602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452954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672732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25704</TotalTime>
  <Words>1540</Words>
  <Application>Microsoft Office PowerPoint</Application>
  <PresentationFormat>全屏显示(4:3)</PresentationFormat>
  <Paragraphs>178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標楷體</vt:lpstr>
      <vt:lpstr>华文行楷</vt:lpstr>
      <vt:lpstr>楷体_GB2312</vt:lpstr>
      <vt:lpstr>宋体</vt:lpstr>
      <vt:lpstr>微软雅黑</vt:lpstr>
      <vt:lpstr>微软雅黑 Light</vt:lpstr>
      <vt:lpstr>Arial</vt:lpstr>
      <vt:lpstr>Calibri</vt:lpstr>
      <vt:lpstr>Comic Sans MS</vt:lpstr>
      <vt:lpstr>Verdana</vt:lpstr>
      <vt:lpstr>Vrinda</vt:lpstr>
      <vt:lpstr>預設簡報設計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Trustview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TrustView Training Course - COM</dc:title>
  <dc:creator>Administrator</dc:creator>
  <cp:lastModifiedBy>long wang</cp:lastModifiedBy>
  <cp:revision>1030</cp:revision>
  <dcterms:created xsi:type="dcterms:W3CDTF">2007-06-04T07:07:01Z</dcterms:created>
  <dcterms:modified xsi:type="dcterms:W3CDTF">2019-05-28T07:12:13Z</dcterms:modified>
</cp:coreProperties>
</file>