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71" r:id="rId2"/>
    <p:sldId id="521" r:id="rId3"/>
    <p:sldId id="511" r:id="rId4"/>
    <p:sldId id="522" r:id="rId5"/>
    <p:sldId id="528" r:id="rId6"/>
    <p:sldId id="574" r:id="rId7"/>
    <p:sldId id="575" r:id="rId8"/>
    <p:sldId id="543" r:id="rId9"/>
    <p:sldId id="573" r:id="rId10"/>
    <p:sldId id="576" r:id="rId11"/>
    <p:sldId id="577" r:id="rId12"/>
    <p:sldId id="609" r:id="rId13"/>
    <p:sldId id="610" r:id="rId14"/>
    <p:sldId id="578" r:id="rId15"/>
    <p:sldId id="622" r:id="rId16"/>
    <p:sldId id="580" r:id="rId17"/>
    <p:sldId id="618" r:id="rId18"/>
    <p:sldId id="582" r:id="rId19"/>
    <p:sldId id="620" r:id="rId20"/>
    <p:sldId id="621" r:id="rId21"/>
    <p:sldId id="602" r:id="rId22"/>
    <p:sldId id="619" r:id="rId23"/>
    <p:sldId id="614" r:id="rId24"/>
    <p:sldId id="616" r:id="rId25"/>
    <p:sldId id="584" r:id="rId26"/>
    <p:sldId id="585" r:id="rId27"/>
    <p:sldId id="587" r:id="rId28"/>
    <p:sldId id="588" r:id="rId29"/>
    <p:sldId id="613" r:id="rId30"/>
    <p:sldId id="624" r:id="rId31"/>
    <p:sldId id="591" r:id="rId32"/>
    <p:sldId id="594" r:id="rId33"/>
    <p:sldId id="617" r:id="rId34"/>
    <p:sldId id="526" r:id="rId35"/>
    <p:sldId id="595" r:id="rId36"/>
    <p:sldId id="597" r:id="rId37"/>
    <p:sldId id="612" r:id="rId38"/>
    <p:sldId id="596" r:id="rId39"/>
    <p:sldId id="572" r:id="rId40"/>
  </p:sldIdLst>
  <p:sldSz cx="9145588" cy="5145088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34CEF005-A0CD-49D8-A327-C1078D003B42}">
          <p14:sldIdLst>
            <p14:sldId id="571"/>
            <p14:sldId id="521"/>
            <p14:sldId id="511"/>
            <p14:sldId id="522"/>
            <p14:sldId id="528"/>
            <p14:sldId id="574"/>
            <p14:sldId id="575"/>
            <p14:sldId id="543"/>
            <p14:sldId id="573"/>
            <p14:sldId id="576"/>
            <p14:sldId id="577"/>
            <p14:sldId id="609"/>
            <p14:sldId id="610"/>
            <p14:sldId id="578"/>
            <p14:sldId id="622"/>
            <p14:sldId id="580"/>
            <p14:sldId id="618"/>
            <p14:sldId id="582"/>
            <p14:sldId id="620"/>
            <p14:sldId id="621"/>
            <p14:sldId id="602"/>
            <p14:sldId id="619"/>
            <p14:sldId id="614"/>
            <p14:sldId id="616"/>
            <p14:sldId id="584"/>
            <p14:sldId id="585"/>
            <p14:sldId id="587"/>
            <p14:sldId id="588"/>
            <p14:sldId id="613"/>
            <p14:sldId id="624"/>
            <p14:sldId id="591"/>
            <p14:sldId id="594"/>
            <p14:sldId id="617"/>
            <p14:sldId id="526"/>
            <p14:sldId id="595"/>
            <p14:sldId id="597"/>
            <p14:sldId id="612"/>
            <p14:sldId id="596"/>
            <p14:sldId id="5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00CCFF"/>
    <a:srgbClr val="FFCC00"/>
    <a:srgbClr val="D62470"/>
    <a:srgbClr val="009BD2"/>
    <a:srgbClr val="0282D0"/>
    <a:srgbClr val="FF9900"/>
    <a:srgbClr val="FF3300"/>
    <a:srgbClr val="ECC4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2" autoAdjust="0"/>
    <p:restoredTop sz="89111" autoAdjust="0"/>
  </p:normalViewPr>
  <p:slideViewPr>
    <p:cSldViewPr>
      <p:cViewPr varScale="1">
        <p:scale>
          <a:sx n="113" d="100"/>
          <a:sy n="113" d="100"/>
        </p:scale>
        <p:origin x="88" y="792"/>
      </p:cViewPr>
      <p:guideLst>
        <p:guide orient="horz" pos="16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76" y="-96"/>
      </p:cViewPr>
      <p:guideLst>
        <p:guide orient="horz" pos="300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/>
              <a:t>2019-05-21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089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3015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19" y="457342"/>
            <a:ext cx="7773750" cy="3201388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38" y="3715897"/>
            <a:ext cx="6401912" cy="914682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pic>
        <p:nvPicPr>
          <p:cNvPr id="1026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transition spd="slow" advClick="0" advTm="0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2" y="1200521"/>
            <a:ext cx="8231029" cy="3395520"/>
          </a:xfrm>
          <a:prstGeom prst="rect">
            <a:avLst/>
          </a:prstGeom>
        </p:spPr>
        <p:txBody>
          <a:bodyPr lIns="91432" tIns="45716" rIns="91432" bIns="45716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7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1029018"/>
            <a:ext cx="7773750" cy="1879386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3052515"/>
            <a:ext cx="7773750" cy="849177"/>
          </a:xfrm>
          <a:prstGeom prst="rect">
            <a:avLst/>
          </a:prstGeom>
        </p:spPr>
        <p:txBody>
          <a:bodyPr lIns="91432" tIns="45716" rIns="91432" bIns="45716"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7" name="Oval 6"/>
          <p:cNvSpPr/>
          <p:nvPr/>
        </p:nvSpPr>
        <p:spPr>
          <a:xfrm>
            <a:off x="4496583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6640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7476" y="2944134"/>
            <a:ext cx="84787" cy="6359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007" y="1200521"/>
            <a:ext cx="4039301" cy="3395520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823" y="1200521"/>
            <a:ext cx="4042350" cy="3395758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pic>
        <p:nvPicPr>
          <p:cNvPr id="8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9" y="1200523"/>
            <a:ext cx="4040890" cy="457341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9008" y="1200523"/>
            <a:ext cx="4042477" cy="457341"/>
          </a:xfrm>
          <a:prstGeom prst="rect">
            <a:avLst/>
          </a:prstGeom>
        </p:spPr>
        <p:txBody>
          <a:bodyPr lIns="91432" tIns="45716" rIns="91432" bIns="45716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79" y="1660149"/>
            <a:ext cx="4042350" cy="2936130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3395" y="1660149"/>
            <a:ext cx="4042350" cy="2935796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pic>
        <p:nvPicPr>
          <p:cNvPr id="10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2" y="2"/>
            <a:ext cx="8231029" cy="1200521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6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114" y="200087"/>
            <a:ext cx="3008835" cy="1572110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64" y="204851"/>
            <a:ext cx="4996731" cy="4391190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8114" y="1829365"/>
            <a:ext cx="3008835" cy="2766676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8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868" y="171503"/>
            <a:ext cx="5712816" cy="671720"/>
          </a:xfrm>
          <a:prstGeom prst="rect">
            <a:avLst/>
          </a:prstGeom>
        </p:spPr>
        <p:txBody>
          <a:bodyPr lIns="91432" tIns="45716" rIns="91432" bIns="45716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390" y="857515"/>
            <a:ext cx="6055775" cy="340683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lIns="91432" tIns="45716" rIns="91432" bIns="45716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868" y="4359033"/>
            <a:ext cx="5712816" cy="400174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4453" y="4768735"/>
            <a:ext cx="2086337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pPr eaLnBrk="1" latinLnBrk="0" hangingPunct="1"/>
            <a:fld id="{544213AF-26F6-41FA-8D85-E2C5388D6E58}" type="datetimeFigureOut">
              <a:rPr lang="en-US" smtClean="0"/>
              <a:t>5/21/2019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280" y="4768735"/>
            <a:ext cx="2848470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4762" y="4768735"/>
            <a:ext cx="562073" cy="273928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D5BBC35B-A44B-4119-B8DA-DE9E3DFADA20}" type="slidenum">
              <a:rPr kumimoji="0" lang="en-US" smtClean="0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pic>
        <p:nvPicPr>
          <p:cNvPr id="8" name="Picture 2" descr="C:\Users\Administrator.2013-20151220XJ\Desktop\564ec4e0ca402 拷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henkui\Desktop\未命名的-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-5556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18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openxmlformats.org/officeDocument/2006/relationships/image" Target="../media/image49.jpeg"/><Relationship Id="rId3" Type="http://schemas.openxmlformats.org/officeDocument/2006/relationships/image" Target="../media/image18.pn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594"/>
            <a:ext cx="9181344" cy="348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22" name="图片 9" descr="云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206" y="875507"/>
            <a:ext cx="22685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23" name="图片 11" descr="云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94" y="1628091"/>
            <a:ext cx="29940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-15534" y="768952"/>
            <a:ext cx="9181344" cy="0"/>
          </a:xfrm>
          <a:prstGeom prst="line">
            <a:avLst/>
          </a:prstGeom>
          <a:noFill/>
          <a:ln w="1524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-15534" y="4325144"/>
            <a:ext cx="9173822" cy="0"/>
          </a:xfrm>
          <a:prstGeom prst="line">
            <a:avLst/>
          </a:prstGeom>
          <a:noFill/>
          <a:ln w="1524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Picture 35" descr="热气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86" y="-201009"/>
            <a:ext cx="9731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28" name="TextBox 22"/>
          <p:cNvSpPr>
            <a:spLocks noChangeArrowheads="1"/>
          </p:cNvSpPr>
          <p:nvPr/>
        </p:nvSpPr>
        <p:spPr bwMode="auto">
          <a:xfrm>
            <a:off x="7242729" y="4810145"/>
            <a:ext cx="1942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>
                <a:solidFill>
                  <a:srgbClr val="0282D0"/>
                </a:solidFill>
                <a:ea typeface="+mn-ea"/>
              </a:rPr>
              <a:t>Https://www.ChinaNet.CC</a:t>
            </a:r>
            <a:endParaRPr lang="zh-CN" altLang="en-US" sz="1200" b="0" dirty="0">
              <a:solidFill>
                <a:srgbClr val="0282D0"/>
              </a:solidFill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50" y="94891"/>
            <a:ext cx="1076668" cy="4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100321\Downloads\专注专业专心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9" y="4706144"/>
            <a:ext cx="1501345" cy="31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981994" y="1962944"/>
            <a:ext cx="5410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2700">
                  <a:noFill/>
                  <a:prstDash val="solid"/>
                </a:ln>
                <a:solidFill>
                  <a:srgbClr val="0282D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数据中心综合代维服务解决方案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2302" y="-19744"/>
            <a:ext cx="646636" cy="27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5062E-6 L 0.10017 0.11482 C 0.12101 0.1426 0.15226 0.15618 0.18524 0.15618 C 0.22257 0.15618 0.2526 0.1426 0.27344 0.11482 L 0.37378 -3.95062E-6 " pathEditMode="relative" rAng="0" ptsTypes="FffFF">
                                      <p:cBhvr>
                                        <p:cTn id="6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7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5062E-6 L 0.10017 0.11482 C 0.12101 0.1426 0.15226 0.15618 0.18524 0.15618 C 0.22257 0.15618 0.2526 0.1426 0.27344 0.11482 L 0.37378 -3.95062E-6 " pathEditMode="relative" rAng="0" ptsTypes="FffFF">
                                      <p:cBhvr>
                                        <p:cTn id="8" dur="3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7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4" dur="1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6" dur="15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80104 0.08889 " pathEditMode="relative" rAng="0" ptsTypes="AA">
                                      <p:cBhvr>
                                        <p:cTn id="18" dur="5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52" y="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625 L -1.84818 0.03449 " pathEditMode="relative" rAng="0" ptsTypes="AA">
                                      <p:cBhvr>
                                        <p:cTn id="20" dur="5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09" y="14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1838947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现状</a:t>
            </a:r>
            <a:r>
              <a:rPr lang="en-US" altLang="zh-CN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zh-CN" altLang="en-US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施工问题案例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QQ图片20161204171111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28" y="2786858"/>
            <a:ext cx="2520000" cy="144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4" name="Picture 73" descr="C:\Users\Administrator\AppData\Roaming\Tencent\Users\364513608\QQ\WinTemp\RichOle\S2M}534MB{NGSGSEZY~8@G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3594" y="880194"/>
            <a:ext cx="2520000" cy="144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5" name="图片 34" descr="914263972.jpg"/>
          <p:cNvPicPr/>
          <p:nvPr/>
        </p:nvPicPr>
        <p:blipFill>
          <a:blip r:embed="rId5"/>
          <a:srcRect t="11628" b="30232"/>
          <a:stretch>
            <a:fillRect/>
          </a:stretch>
        </p:blipFill>
        <p:spPr>
          <a:xfrm>
            <a:off x="6287306" y="2786858"/>
            <a:ext cx="2520000" cy="144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6" name="Picture 40" descr="SAM_4988"/>
          <p:cNvPicPr>
            <a:picLocks noChangeArrowheads="1"/>
          </p:cNvPicPr>
          <p:nvPr/>
        </p:nvPicPr>
        <p:blipFill>
          <a:blip r:embed="rId6" cstate="print"/>
          <a:srcRect b="9276"/>
          <a:stretch>
            <a:fillRect/>
          </a:stretch>
        </p:blipFill>
        <p:spPr bwMode="auto">
          <a:xfrm>
            <a:off x="3429786" y="2786858"/>
            <a:ext cx="2520000" cy="1440000"/>
          </a:xfrm>
          <a:prstGeom prst="rect">
            <a:avLst/>
          </a:prstGeom>
          <a:noFill/>
          <a:ln w="9525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7" name="Picture 59" descr="20140121_165258"/>
          <p:cNvPicPr>
            <a:picLocks noChangeArrowheads="1"/>
          </p:cNvPicPr>
          <p:nvPr/>
        </p:nvPicPr>
        <p:blipFill>
          <a:blip r:embed="rId7" cstate="print"/>
          <a:srcRect b="10944"/>
          <a:stretch>
            <a:fillRect/>
          </a:stretch>
        </p:blipFill>
        <p:spPr bwMode="auto">
          <a:xfrm>
            <a:off x="6215868" y="858032"/>
            <a:ext cx="2520000" cy="1440000"/>
          </a:xfrm>
          <a:prstGeom prst="rect">
            <a:avLst/>
          </a:prstGeom>
          <a:noFill/>
          <a:ln w="9525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8" name="Picture 2" descr="E:\南通项目文件\基础设施\运维报告\设备照片\UPS电源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266" y="858032"/>
            <a:ext cx="2443247" cy="1500198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548464" y="2461504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未做防尘保护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1224" y="242966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线缆护口缺失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87306" y="242966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室外配电箱防护等级低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2266" y="421561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配电柜上方遗留杂物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01224" y="421561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排水管偏离地漏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87306" y="421561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地漏高于地面排水难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1685059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现状</a:t>
            </a:r>
            <a:r>
              <a:rPr lang="en-US" altLang="zh-CN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zh-CN" altLang="en-US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管理碎片化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21"/>
          <p:cNvSpPr/>
          <p:nvPr/>
        </p:nvSpPr>
        <p:spPr>
          <a:xfrm>
            <a:off x="1748011" y="3617798"/>
            <a:ext cx="6406184" cy="938179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rgbClr val="B2B2B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21"/>
          <p:cNvSpPr/>
          <p:nvPr/>
        </p:nvSpPr>
        <p:spPr>
          <a:xfrm>
            <a:off x="1067594" y="2550996"/>
            <a:ext cx="6330811" cy="938179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rgbClr val="B2B2B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21"/>
          <p:cNvSpPr/>
          <p:nvPr/>
        </p:nvSpPr>
        <p:spPr>
          <a:xfrm>
            <a:off x="2021573" y="1454615"/>
            <a:ext cx="6132621" cy="938179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solidFill>
            <a:srgbClr val="B2B2B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1375353" y="1277144"/>
            <a:ext cx="1292441" cy="129312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11672" y="1750526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zh-CN" altLang="en-US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物业管理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371975" y="1341800"/>
            <a:ext cx="387732" cy="390121"/>
            <a:chOff x="1807482" y="1521065"/>
            <a:chExt cx="517088" cy="520001"/>
          </a:xfrm>
        </p:grpSpPr>
        <p:sp>
          <p:nvSpPr>
            <p:cNvPr id="38" name="椭圆 37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rgbClr val="0067B4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83122" y="1548776"/>
              <a:ext cx="425850" cy="49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963194" y="1652938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人员管理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物品管理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门禁系统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消防系统</a:t>
            </a:r>
            <a:endParaRPr lang="en-US" altLang="zh-CN" sz="1200" b="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视频监控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参观接待</a:t>
            </a:r>
          </a:p>
        </p:txBody>
      </p:sp>
      <p:sp>
        <p:nvSpPr>
          <p:cNvPr id="41" name="椭圆 40"/>
          <p:cNvSpPr/>
          <p:nvPr/>
        </p:nvSpPr>
        <p:spPr bwMode="auto">
          <a:xfrm>
            <a:off x="6557372" y="2281310"/>
            <a:ext cx="1292441" cy="1293120"/>
          </a:xfrm>
          <a:prstGeom prst="ellipse">
            <a:avLst/>
          </a:prstGeom>
          <a:solidFill>
            <a:srgbClr val="009BD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17546" y="2754692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基础设施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553994" y="2345966"/>
            <a:ext cx="387732" cy="390121"/>
            <a:chOff x="1807482" y="1521065"/>
            <a:chExt cx="517088" cy="520001"/>
          </a:xfrm>
        </p:grpSpPr>
        <p:sp>
          <p:nvSpPr>
            <p:cNvPr id="44" name="椭圆 43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rgbClr val="0067B4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83122" y="1548776"/>
              <a:ext cx="425850" cy="49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821225" y="2887933"/>
            <a:ext cx="30469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配电设备   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制冷设备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应急电源   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弱电系统</a:t>
            </a:r>
          </a:p>
        </p:txBody>
      </p:sp>
      <p:sp>
        <p:nvSpPr>
          <p:cNvPr id="47" name="椭圆 46"/>
          <p:cNvSpPr/>
          <p:nvPr/>
        </p:nvSpPr>
        <p:spPr bwMode="auto">
          <a:xfrm>
            <a:off x="994771" y="3348110"/>
            <a:ext cx="1292441" cy="1293120"/>
          </a:xfrm>
          <a:prstGeom prst="ellipse">
            <a:avLst/>
          </a:prstGeom>
          <a:solidFill>
            <a:srgbClr val="0067B4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40791" y="3821492"/>
            <a:ext cx="821362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设施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991394" y="3412766"/>
            <a:ext cx="387732" cy="390121"/>
            <a:chOff x="1807482" y="1521065"/>
            <a:chExt cx="517088" cy="520001"/>
          </a:xfrm>
        </p:grpSpPr>
        <p:sp>
          <p:nvSpPr>
            <p:cNvPr id="50" name="椭圆 49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rgbClr val="0067B4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83122" y="1548776"/>
              <a:ext cx="425850" cy="49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583225" y="3954733"/>
            <a:ext cx="32755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服务器上下架 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网络维护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服务器性能                    </a:t>
            </a:r>
            <a:r>
              <a:rPr lang="en-US" altLang="zh-CN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200" b="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系统维护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7594" y="743744"/>
            <a:ext cx="4953000" cy="549399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200" b="0" kern="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三大部门相对独立，横向信息交互不畅，问题定位困难，</a:t>
            </a:r>
          </a:p>
          <a:p>
            <a:pPr marL="171450" marR="0" lvl="0" indent="-17145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200" b="0" kern="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协调难度大，团队人员结构臃肿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6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6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24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/>
          <p:bldP spid="40" grpId="0"/>
          <p:bldP spid="41" grpId="0" animBg="1"/>
          <p:bldP spid="42" grpId="0"/>
          <p:bldP spid="46" grpId="0"/>
          <p:bldP spid="47" grpId="0" animBg="1"/>
          <p:bldP spid="48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6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6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24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/>
          <p:bldP spid="40" grpId="0"/>
          <p:bldP spid="41" grpId="0" animBg="1"/>
          <p:bldP spid="42" grpId="0"/>
          <p:bldP spid="46" grpId="0"/>
          <p:bldP spid="47" grpId="0" animBg="1"/>
          <p:bldP spid="48" grpId="0"/>
          <p:bldP spid="52" grpId="0"/>
          <p:bldP spid="5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410869" y="1787905"/>
            <a:ext cx="962981" cy="2603660"/>
            <a:chOff x="4410869" y="1787905"/>
            <a:chExt cx="962981" cy="2603660"/>
          </a:xfrm>
        </p:grpSpPr>
        <p:sp>
          <p:nvSpPr>
            <p:cNvPr id="68" name="Rectangle 16"/>
            <p:cNvSpPr>
              <a:spLocks noChangeArrowheads="1"/>
            </p:cNvSpPr>
            <p:nvPr/>
          </p:nvSpPr>
          <p:spPr bwMode="auto">
            <a:xfrm>
              <a:off x="4442255" y="1787905"/>
              <a:ext cx="873997" cy="2603660"/>
            </a:xfrm>
            <a:prstGeom prst="round2SameRect">
              <a:avLst/>
            </a:prstGeom>
            <a:solidFill>
              <a:srgbClr val="6699FF"/>
            </a:solidFill>
            <a:ln w="28575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lIns="90000" tIns="46800" rIns="90000" bIns="46800" anchor="ctr"/>
            <a:lstStyle/>
            <a:p>
              <a:pPr eaLnBrk="0" hangingPunct="0">
                <a:buClr>
                  <a:srgbClr val="A4001E"/>
                </a:buClr>
              </a:pPr>
              <a:endPara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Rectangle 17"/>
            <p:cNvSpPr>
              <a:spLocks noChangeArrowheads="1"/>
            </p:cNvSpPr>
            <p:nvPr/>
          </p:nvSpPr>
          <p:spPr bwMode="auto">
            <a:xfrm>
              <a:off x="4443478" y="1873932"/>
              <a:ext cx="881792" cy="26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lvl="1" indent="-457200"/>
              <a:r>
                <a:rPr lang="zh-CN" altLang="en-US" sz="900" b="1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运维服务竞争</a:t>
              </a:r>
              <a:endParaRPr lang="zh-CN" altLang="en-US" sz="9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4410869" y="3166713"/>
              <a:ext cx="962981" cy="59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algn="l"/>
              <a:r>
                <a:rPr lang="zh-CN" altLang="en-US" sz="900" b="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体现在技术服务方面，在业务转型中显得尤为重要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75987" y="2297637"/>
            <a:ext cx="910892" cy="2093928"/>
            <a:chOff x="3575987" y="2297637"/>
            <a:chExt cx="910892" cy="2093928"/>
          </a:xfrm>
        </p:grpSpPr>
        <p:sp>
          <p:nvSpPr>
            <p:cNvPr id="61" name="Rectangle 9"/>
            <p:cNvSpPr>
              <a:spLocks noChangeArrowheads="1"/>
            </p:cNvSpPr>
            <p:nvPr/>
          </p:nvSpPr>
          <p:spPr bwMode="auto">
            <a:xfrm>
              <a:off x="3610769" y="2297637"/>
              <a:ext cx="826325" cy="2093928"/>
            </a:xfrm>
            <a:prstGeom prst="round2SameRect">
              <a:avLst/>
            </a:prstGeom>
            <a:solidFill>
              <a:srgbClr val="FFFF99"/>
            </a:solidFill>
            <a:ln w="28575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lIns="90000" tIns="46800" rIns="90000" bIns="46800" anchor="ctr"/>
            <a:lstStyle/>
            <a:p>
              <a:pPr eaLnBrk="0" hangingPunct="0">
                <a:buClr>
                  <a:srgbClr val="A4001E"/>
                </a:buClr>
              </a:pPr>
              <a:endPara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Rectangle 18"/>
            <p:cNvSpPr>
              <a:spLocks noChangeArrowheads="1"/>
            </p:cNvSpPr>
            <p:nvPr/>
          </p:nvSpPr>
          <p:spPr bwMode="auto">
            <a:xfrm>
              <a:off x="3599433" y="2379662"/>
              <a:ext cx="858108" cy="25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marL="179705" lvl="1" indent="-179705"/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客户服务竞争</a:t>
              </a:r>
              <a:endPara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3575987" y="3182144"/>
              <a:ext cx="910892" cy="66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algn="just"/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主要体现在对客户的外部服务上，多利用商务接洽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95160" y="2801144"/>
            <a:ext cx="891809" cy="1590310"/>
            <a:chOff x="2795160" y="2801255"/>
            <a:chExt cx="891809" cy="1590310"/>
          </a:xfrm>
        </p:grpSpPr>
        <p:sp>
          <p:nvSpPr>
            <p:cNvPr id="60" name="Rectangle 8"/>
            <p:cNvSpPr>
              <a:spLocks noChangeArrowheads="1"/>
            </p:cNvSpPr>
            <p:nvPr/>
          </p:nvSpPr>
          <p:spPr bwMode="auto">
            <a:xfrm>
              <a:off x="2814670" y="2801255"/>
              <a:ext cx="798212" cy="1590310"/>
            </a:xfrm>
            <a:prstGeom prst="round2Same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lIns="90000" tIns="46800" rIns="90000" bIns="46800" anchor="ctr"/>
            <a:lstStyle/>
            <a:p>
              <a:pPr eaLnBrk="0" hangingPunct="0">
                <a:buClr>
                  <a:srgbClr val="A4001E"/>
                </a:buClr>
              </a:pPr>
              <a:endPara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2817639" y="2876534"/>
              <a:ext cx="795243" cy="172260"/>
            </a:xfrm>
            <a:prstGeom prst="round2Same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marL="179705" lvl="1" indent="-179705"/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业务竞争</a:t>
              </a:r>
              <a:endPara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2795160" y="3292619"/>
              <a:ext cx="891809" cy="499125"/>
            </a:xfrm>
            <a:prstGeom prst="round2Same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algn="l"/>
              <a:r>
                <a:rPr lang="zh-CN" altLang="en-US" sz="900" b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更多的体现在价格战和业务提供方面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05794" y="3348879"/>
            <a:ext cx="936992" cy="1042686"/>
            <a:chOff x="1905794" y="3348879"/>
            <a:chExt cx="936992" cy="1042686"/>
          </a:xfrm>
        </p:grpSpPr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966342" y="3348879"/>
              <a:ext cx="848328" cy="1042686"/>
            </a:xfrm>
            <a:prstGeom prst="round2SameRect">
              <a:avLst/>
            </a:prstGeom>
            <a:solidFill>
              <a:srgbClr val="CCFFFF"/>
            </a:solidFill>
            <a:ln w="28575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lIns="90000" tIns="46800" rIns="90000" bIns="46800" anchor="ctr"/>
            <a:lstStyle/>
            <a:p>
              <a:pPr eaLnBrk="0" hangingPunct="0">
                <a:buClr>
                  <a:srgbClr val="A4001E"/>
                </a:buClr>
              </a:pPr>
              <a:endPara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1905794" y="3408776"/>
              <a:ext cx="936992" cy="409496"/>
            </a:xfrm>
            <a:prstGeom prst="round2Same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marL="179705" lvl="1" indent="-179705"/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用户市场竞争</a:t>
              </a:r>
            </a:p>
            <a:p>
              <a:pPr marL="179705" lvl="1" indent="-179705"/>
              <a:r>
                <a:rPr lang="zh-CN" altLang="en-US" sz="900" b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设施配套竞争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108251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cs typeface="Arial" panose="020B0604020202020204" pitchFamily="34" charset="0"/>
              </a:rPr>
              <a:t>行业外部现状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1081791" y="819944"/>
            <a:ext cx="8215403" cy="320040"/>
          </a:xfrm>
          <a:prstGeom prst="rect">
            <a:avLst/>
          </a:prstGeom>
          <a:noFill/>
        </p:spPr>
        <p:txBody>
          <a:bodyPr lIns="0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355600" indent="-355600" algn="l">
              <a:lnSpc>
                <a:spcPct val="120000"/>
              </a:lnSpc>
            </a:pPr>
            <a:r>
              <a:rPr lang="zh-CN" altLang="en-US" sz="1200" b="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数据中心全业务运营时代，需要运维管理发挥其隐性的服务竞争能力，打造企业前后一体化的综合服务竞争优势</a:t>
            </a:r>
            <a:endParaRPr lang="zh-CN" altLang="en-US" sz="1200" b="0" i="1" dirty="0">
              <a:solidFill>
                <a:srgbClr val="00B0F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5755833" y="1748549"/>
            <a:ext cx="3084161" cy="67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171450" indent="-171450" algn="l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1"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当电信市场从垄断走向竞争，当表象竞争达到充分阶段，隐性的竞争能力将成为转型时期企业客户服务能力竞争的重点手段</a:t>
            </a:r>
            <a:r>
              <a:rPr kumimoji="1" lang="en-US" altLang="zh-CN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kumimoji="1"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1215803" y="3818271"/>
            <a:ext cx="750538" cy="583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0000" tIns="46800" rIns="90000" bIns="46800" anchor="ctr"/>
          <a:lstStyle/>
          <a:p>
            <a:pPr eaLnBrk="0" hangingPunct="0">
              <a:buClr>
                <a:srgbClr val="A4001E"/>
              </a:buClr>
            </a:pP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 flipV="1">
            <a:off x="1275661" y="1306238"/>
            <a:ext cx="3982933" cy="2531348"/>
          </a:xfrm>
          <a:prstGeom prst="line">
            <a:avLst/>
          </a:prstGeom>
          <a:noFill/>
          <a:ln w="19050">
            <a:solidFill>
              <a:srgbClr val="7030A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Rectangle 12"/>
          <p:cNvSpPr>
            <a:spLocks noChangeArrowheads="1"/>
          </p:cNvSpPr>
          <p:nvPr/>
        </p:nvSpPr>
        <p:spPr bwMode="auto">
          <a:xfrm>
            <a:off x="1980405" y="3818271"/>
            <a:ext cx="2463072" cy="583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eaLnBrk="0" hangingPunct="0">
              <a:buClr>
                <a:srgbClr val="A4001E"/>
              </a:buClr>
            </a:pP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1966341" y="3884279"/>
            <a:ext cx="2467752" cy="4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00" tIns="39780" rIns="76500" bIns="39780"/>
          <a:lstStyle>
            <a:lvl1pPr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/>
            <a:r>
              <a:rPr lang="zh-CN" altLang="en-US" sz="11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前端竞争  </a:t>
            </a:r>
          </a:p>
          <a:p>
            <a:pPr algn="ctr" eaLnBrk="1" hangingPunct="1"/>
            <a:r>
              <a:rPr lang="zh-CN" altLang="en-US" sz="11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表象</a:t>
            </a:r>
            <a:r>
              <a:rPr lang="zh-CN" altLang="en-US" sz="11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</a:t>
            </a:r>
            <a:endParaRPr lang="zh-CN" altLang="en-US" sz="1100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Rectangle 14"/>
          <p:cNvSpPr>
            <a:spLocks noChangeArrowheads="1"/>
          </p:cNvSpPr>
          <p:nvPr/>
        </p:nvSpPr>
        <p:spPr bwMode="auto">
          <a:xfrm>
            <a:off x="4443477" y="3818160"/>
            <a:ext cx="872775" cy="583073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76500" tIns="39780" rIns="76500" bIns="39780" anchor="ctr"/>
          <a:lstStyle/>
          <a:p>
            <a:pPr algn="ctr"/>
            <a:endParaRPr lang="zh-CN" altLang="zh-CN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auto">
          <a:xfrm>
            <a:off x="4486879" y="3890804"/>
            <a:ext cx="796988" cy="44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00" tIns="39780" rIns="76500" bIns="39780"/>
          <a:lstStyle>
            <a:lvl1pPr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80808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1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后端竞争 </a:t>
            </a:r>
          </a:p>
          <a:p>
            <a:pPr eaLnBrk="1" hangingPunct="1"/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隐性竞争</a:t>
            </a:r>
            <a:endParaRPr lang="zh-CN" altLang="en-US" sz="1100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Rectangle 21"/>
          <p:cNvSpPr>
            <a:spLocks noChangeArrowheads="1"/>
          </p:cNvSpPr>
          <p:nvPr/>
        </p:nvSpPr>
        <p:spPr bwMode="auto">
          <a:xfrm>
            <a:off x="1215803" y="3906061"/>
            <a:ext cx="750539" cy="4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24" tIns="38862" rIns="77724" bIns="38862"/>
          <a:lstStyle/>
          <a:p>
            <a:pPr lvl="1" indent="-457200"/>
            <a:r>
              <a:rPr lang="zh-CN" altLang="en-US" sz="11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垄断</a:t>
            </a:r>
          </a:p>
          <a:p>
            <a:pPr lvl="1" indent="-457200"/>
            <a:r>
              <a:rPr lang="zh-CN" altLang="en-US" sz="11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无竞争</a:t>
            </a:r>
          </a:p>
        </p:txBody>
      </p:sp>
      <p:sp>
        <p:nvSpPr>
          <p:cNvPr id="76" name="Oval 24"/>
          <p:cNvSpPr>
            <a:spLocks noChangeArrowheads="1"/>
          </p:cNvSpPr>
          <p:nvPr/>
        </p:nvSpPr>
        <p:spPr bwMode="auto">
          <a:xfrm>
            <a:off x="1166527" y="3711606"/>
            <a:ext cx="250588" cy="232538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</a:ln>
        </p:spPr>
        <p:txBody>
          <a:bodyPr lIns="90000" tIns="46800" rIns="90000" bIns="46800" anchor="ctr"/>
          <a:lstStyle/>
          <a:p>
            <a:pPr eaLnBrk="0" hangingPunct="0">
              <a:buClr>
                <a:srgbClr val="A4001E"/>
              </a:buClr>
            </a:pP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14670" y="1331960"/>
            <a:ext cx="2501581" cy="336153"/>
            <a:chOff x="2814670" y="1331960"/>
            <a:chExt cx="2501581" cy="336153"/>
          </a:xfrm>
        </p:grpSpPr>
        <p:sp>
          <p:nvSpPr>
            <p:cNvPr id="74" name="Line 22"/>
            <p:cNvSpPr>
              <a:spLocks noChangeShapeType="1"/>
            </p:cNvSpPr>
            <p:nvPr/>
          </p:nvSpPr>
          <p:spPr bwMode="auto">
            <a:xfrm>
              <a:off x="2814670" y="1331960"/>
              <a:ext cx="2501074" cy="0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3353594" y="1371077"/>
              <a:ext cx="1334833" cy="29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724" tIns="38862" rIns="77724" bIns="38862"/>
            <a:lstStyle/>
            <a:p>
              <a:pPr lvl="1" indent="-457200"/>
              <a:r>
                <a:rPr lang="zh-CN" altLang="en-US" sz="1200" b="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综合服务竞争</a:t>
              </a:r>
            </a:p>
            <a:p>
              <a:pPr algn="l"/>
              <a:endParaRPr lang="en-US" altLang="zh-CN" sz="120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Line 31"/>
            <p:cNvSpPr>
              <a:spLocks noChangeShapeType="1"/>
            </p:cNvSpPr>
            <p:nvPr/>
          </p:nvSpPr>
          <p:spPr bwMode="auto">
            <a:xfrm>
              <a:off x="2817638" y="1668113"/>
              <a:ext cx="2498613" cy="0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Rectangle 3"/>
          <p:cNvSpPr>
            <a:spLocks noChangeArrowheads="1"/>
          </p:cNvSpPr>
          <p:nvPr/>
        </p:nvSpPr>
        <p:spPr bwMode="auto">
          <a:xfrm>
            <a:off x="5755833" y="2877344"/>
            <a:ext cx="3084161" cy="8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171450" indent="-171450" algn="l">
              <a:lnSpc>
                <a:spcPct val="125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1"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当客户服务的竞争成为市场竞争焦点的时候，运维服务逐步成为保证数据中心隐性竞争优势的有力手段，是构建企业综合竞争优势不可或缺的部分</a:t>
            </a:r>
            <a:r>
              <a:rPr kumimoji="1" lang="en-US" altLang="zh-CN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kumimoji="1"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Line 30"/>
          <p:cNvSpPr>
            <a:spLocks noChangeShapeType="1"/>
          </p:cNvSpPr>
          <p:nvPr/>
        </p:nvSpPr>
        <p:spPr bwMode="auto">
          <a:xfrm flipV="1">
            <a:off x="5315744" y="1199943"/>
            <a:ext cx="0" cy="3201400"/>
          </a:xfrm>
          <a:prstGeom prst="line">
            <a:avLst/>
          </a:prstGeom>
          <a:ln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000" tIns="46800" rIns="90000" bIns="46800" anchor="ctr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Line 29"/>
          <p:cNvSpPr>
            <a:spLocks noChangeShapeType="1"/>
          </p:cNvSpPr>
          <p:nvPr/>
        </p:nvSpPr>
        <p:spPr bwMode="auto">
          <a:xfrm flipV="1">
            <a:off x="2808558" y="1199943"/>
            <a:ext cx="0" cy="3191622"/>
          </a:xfrm>
          <a:prstGeom prst="line">
            <a:avLst/>
          </a:prstGeom>
          <a:ln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000" tIns="46800" rIns="90000" bIns="46800" anchor="ctr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0.39045 -0.437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-2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32 -0.4377 L 0.39032 -0.4065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5" grpId="0"/>
      <p:bldP spid="58" grpId="0" animBg="1"/>
      <p:bldP spid="62" grpId="0" animBg="1"/>
      <p:bldP spid="64" grpId="0" animBg="1"/>
      <p:bldP spid="65" grpId="0"/>
      <p:bldP spid="66" grpId="0" animBg="1"/>
      <p:bldP spid="67" grpId="0"/>
      <p:bldP spid="73" grpId="0"/>
      <p:bldP spid="76" grpId="0" animBg="1"/>
      <p:bldP spid="76" grpId="1" animBg="1"/>
      <p:bldP spid="76" grpId="2" animBg="1"/>
      <p:bldP spid="86" grpId="0"/>
      <p:bldP spid="83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070053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cs typeface="Arial" panose="020B0604020202020204" pitchFamily="34" charset="0"/>
              </a:rPr>
              <a:t>运维外包是发展趋势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内容占位符 2"/>
          <p:cNvSpPr txBox="1"/>
          <p:nvPr/>
        </p:nvSpPr>
        <p:spPr>
          <a:xfrm>
            <a:off x="1081789" y="783590"/>
            <a:ext cx="7743629" cy="4935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99"/>
              </a:buClr>
              <a:buNone/>
            </a:pPr>
            <a:r>
              <a:rPr lang="zh-CN" altLang="en-US" sz="1200" b="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pitchFamily="2" charset="-122"/>
              </a:rPr>
              <a:t>运维外包有效解决自维人员严重不足和维护工作不断增加的矛盾，推进基础设施维护工作社会化，将现有人力资源集中到高层次的运营管理和优化调整等工作上来，进一步提高对外服务质量，提升企业的核心竞争力。</a:t>
            </a:r>
          </a:p>
        </p:txBody>
      </p:sp>
      <p:sp>
        <p:nvSpPr>
          <p:cNvPr id="102" name="Oval 47"/>
          <p:cNvSpPr/>
          <p:nvPr/>
        </p:nvSpPr>
        <p:spPr bwMode="auto">
          <a:xfrm>
            <a:off x="728401" y="1357108"/>
            <a:ext cx="2089032" cy="2089032"/>
          </a:xfrm>
          <a:prstGeom prst="ellipse">
            <a:avLst/>
          </a:prstGeom>
          <a:noFill/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/>
          <a:lstStyle/>
          <a:p>
            <a:pPr marL="0" marR="0" lvl="0" indent="0" algn="ctr" defTabSz="9505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5417">
                    <a:srgbClr val="442359"/>
                  </a:gs>
                  <a:gs pos="100000">
                    <a:srgbClr val="442359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Oval 48"/>
          <p:cNvSpPr/>
          <p:nvPr/>
        </p:nvSpPr>
        <p:spPr bwMode="auto">
          <a:xfrm>
            <a:off x="2219968" y="1348846"/>
            <a:ext cx="2089032" cy="2089032"/>
          </a:xfrm>
          <a:prstGeom prst="ellipse">
            <a:avLst/>
          </a:prstGeom>
          <a:noFill/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/>
          <a:lstStyle/>
          <a:p>
            <a:pPr marL="0" marR="0" lvl="0" indent="0" algn="ctr" defTabSz="9505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5417">
                    <a:srgbClr val="442359"/>
                  </a:gs>
                  <a:gs pos="100000">
                    <a:srgbClr val="442359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4" name="Group 183"/>
          <p:cNvGrpSpPr/>
          <p:nvPr/>
        </p:nvGrpSpPr>
        <p:grpSpPr>
          <a:xfrm>
            <a:off x="2192880" y="3844431"/>
            <a:ext cx="485929" cy="462699"/>
            <a:chOff x="4900563" y="5408043"/>
            <a:chExt cx="1074464" cy="1023102"/>
          </a:xfrm>
        </p:grpSpPr>
        <p:sp>
          <p:nvSpPr>
            <p:cNvPr id="203" name="Freeform 58"/>
            <p:cNvSpPr>
              <a:spLocks noEditPoints="1"/>
            </p:cNvSpPr>
            <p:nvPr/>
          </p:nvSpPr>
          <p:spPr bwMode="auto">
            <a:xfrm>
              <a:off x="4900563" y="5408043"/>
              <a:ext cx="1074464" cy="643784"/>
            </a:xfrm>
            <a:custGeom>
              <a:avLst/>
              <a:gdLst>
                <a:gd name="T0" fmla="*/ 56 w 302"/>
                <a:gd name="T1" fmla="*/ 77 h 180"/>
                <a:gd name="T2" fmla="*/ 9 w 302"/>
                <a:gd name="T3" fmla="*/ 123 h 180"/>
                <a:gd name="T4" fmla="*/ 56 w 302"/>
                <a:gd name="T5" fmla="*/ 171 h 180"/>
                <a:gd name="T6" fmla="*/ 245 w 302"/>
                <a:gd name="T7" fmla="*/ 171 h 180"/>
                <a:gd name="T8" fmla="*/ 292 w 302"/>
                <a:gd name="T9" fmla="*/ 123 h 180"/>
                <a:gd name="T10" fmla="*/ 248 w 302"/>
                <a:gd name="T11" fmla="*/ 77 h 180"/>
                <a:gd name="T12" fmla="*/ 243 w 302"/>
                <a:gd name="T13" fmla="*/ 76 h 180"/>
                <a:gd name="T14" fmla="*/ 244 w 302"/>
                <a:gd name="T15" fmla="*/ 71 h 180"/>
                <a:gd name="T16" fmla="*/ 246 w 302"/>
                <a:gd name="T17" fmla="*/ 56 h 180"/>
                <a:gd name="T18" fmla="*/ 200 w 302"/>
                <a:gd name="T19" fmla="*/ 9 h 180"/>
                <a:gd name="T20" fmla="*/ 155 w 302"/>
                <a:gd name="T21" fmla="*/ 43 h 180"/>
                <a:gd name="T22" fmla="*/ 153 w 302"/>
                <a:gd name="T23" fmla="*/ 50 h 180"/>
                <a:gd name="T24" fmla="*/ 147 w 302"/>
                <a:gd name="T25" fmla="*/ 45 h 180"/>
                <a:gd name="T26" fmla="*/ 119 w 302"/>
                <a:gd name="T27" fmla="*/ 36 h 180"/>
                <a:gd name="T28" fmla="*/ 73 w 302"/>
                <a:gd name="T29" fmla="*/ 74 h 180"/>
                <a:gd name="T30" fmla="*/ 72 w 302"/>
                <a:gd name="T31" fmla="*/ 79 h 180"/>
                <a:gd name="T32" fmla="*/ 67 w 302"/>
                <a:gd name="T33" fmla="*/ 78 h 180"/>
                <a:gd name="T34" fmla="*/ 56 w 302"/>
                <a:gd name="T35" fmla="*/ 77 h 180"/>
                <a:gd name="T36" fmla="*/ 245 w 302"/>
                <a:gd name="T37" fmla="*/ 180 h 180"/>
                <a:gd name="T38" fmla="*/ 56 w 302"/>
                <a:gd name="T39" fmla="*/ 180 h 180"/>
                <a:gd name="T40" fmla="*/ 0 w 302"/>
                <a:gd name="T41" fmla="*/ 123 h 180"/>
                <a:gd name="T42" fmla="*/ 56 w 302"/>
                <a:gd name="T43" fmla="*/ 67 h 180"/>
                <a:gd name="T44" fmla="*/ 65 w 302"/>
                <a:gd name="T45" fmla="*/ 68 h 180"/>
                <a:gd name="T46" fmla="*/ 119 w 302"/>
                <a:gd name="T47" fmla="*/ 27 h 180"/>
                <a:gd name="T48" fmla="*/ 148 w 302"/>
                <a:gd name="T49" fmla="*/ 34 h 180"/>
                <a:gd name="T50" fmla="*/ 200 w 302"/>
                <a:gd name="T51" fmla="*/ 0 h 180"/>
                <a:gd name="T52" fmla="*/ 255 w 302"/>
                <a:gd name="T53" fmla="*/ 56 h 180"/>
                <a:gd name="T54" fmla="*/ 254 w 302"/>
                <a:gd name="T55" fmla="*/ 68 h 180"/>
                <a:gd name="T56" fmla="*/ 302 w 302"/>
                <a:gd name="T57" fmla="*/ 123 h 180"/>
                <a:gd name="T58" fmla="*/ 245 w 302"/>
                <a:gd name="T5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2" h="180">
                  <a:moveTo>
                    <a:pt x="56" y="77"/>
                  </a:moveTo>
                  <a:cubicBezTo>
                    <a:pt x="31" y="77"/>
                    <a:pt x="9" y="98"/>
                    <a:pt x="9" y="123"/>
                  </a:cubicBezTo>
                  <a:cubicBezTo>
                    <a:pt x="9" y="149"/>
                    <a:pt x="31" y="171"/>
                    <a:pt x="56" y="171"/>
                  </a:cubicBezTo>
                  <a:cubicBezTo>
                    <a:pt x="245" y="171"/>
                    <a:pt x="245" y="171"/>
                    <a:pt x="245" y="171"/>
                  </a:cubicBezTo>
                  <a:cubicBezTo>
                    <a:pt x="271" y="171"/>
                    <a:pt x="292" y="149"/>
                    <a:pt x="292" y="123"/>
                  </a:cubicBezTo>
                  <a:cubicBezTo>
                    <a:pt x="292" y="99"/>
                    <a:pt x="273" y="78"/>
                    <a:pt x="248" y="77"/>
                  </a:cubicBezTo>
                  <a:cubicBezTo>
                    <a:pt x="243" y="76"/>
                    <a:pt x="243" y="76"/>
                    <a:pt x="243" y="76"/>
                  </a:cubicBezTo>
                  <a:cubicBezTo>
                    <a:pt x="244" y="71"/>
                    <a:pt x="244" y="71"/>
                    <a:pt x="244" y="71"/>
                  </a:cubicBezTo>
                  <a:cubicBezTo>
                    <a:pt x="245" y="66"/>
                    <a:pt x="246" y="61"/>
                    <a:pt x="246" y="56"/>
                  </a:cubicBezTo>
                  <a:cubicBezTo>
                    <a:pt x="246" y="30"/>
                    <a:pt x="225" y="9"/>
                    <a:pt x="200" y="9"/>
                  </a:cubicBezTo>
                  <a:cubicBezTo>
                    <a:pt x="180" y="9"/>
                    <a:pt x="161" y="23"/>
                    <a:pt x="155" y="43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0" y="39"/>
                    <a:pt x="131" y="36"/>
                    <a:pt x="119" y="36"/>
                  </a:cubicBezTo>
                  <a:cubicBezTo>
                    <a:pt x="96" y="36"/>
                    <a:pt x="77" y="52"/>
                    <a:pt x="73" y="74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4" y="77"/>
                    <a:pt x="60" y="77"/>
                    <a:pt x="56" y="77"/>
                  </a:cubicBezTo>
                  <a:moveTo>
                    <a:pt x="245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26" y="180"/>
                    <a:pt x="0" y="154"/>
                    <a:pt x="0" y="123"/>
                  </a:cubicBezTo>
                  <a:cubicBezTo>
                    <a:pt x="0" y="93"/>
                    <a:pt x="26" y="67"/>
                    <a:pt x="56" y="67"/>
                  </a:cubicBezTo>
                  <a:cubicBezTo>
                    <a:pt x="59" y="67"/>
                    <a:pt x="62" y="67"/>
                    <a:pt x="65" y="68"/>
                  </a:cubicBezTo>
                  <a:cubicBezTo>
                    <a:pt x="72" y="43"/>
                    <a:pt x="93" y="27"/>
                    <a:pt x="119" y="27"/>
                  </a:cubicBezTo>
                  <a:cubicBezTo>
                    <a:pt x="130" y="27"/>
                    <a:pt x="140" y="29"/>
                    <a:pt x="148" y="34"/>
                  </a:cubicBezTo>
                  <a:cubicBezTo>
                    <a:pt x="157" y="14"/>
                    <a:pt x="177" y="0"/>
                    <a:pt x="200" y="0"/>
                  </a:cubicBezTo>
                  <a:cubicBezTo>
                    <a:pt x="230" y="0"/>
                    <a:pt x="255" y="25"/>
                    <a:pt x="255" y="56"/>
                  </a:cubicBezTo>
                  <a:cubicBezTo>
                    <a:pt x="255" y="60"/>
                    <a:pt x="255" y="64"/>
                    <a:pt x="254" y="68"/>
                  </a:cubicBezTo>
                  <a:cubicBezTo>
                    <a:pt x="281" y="72"/>
                    <a:pt x="302" y="95"/>
                    <a:pt x="302" y="123"/>
                  </a:cubicBezTo>
                  <a:cubicBezTo>
                    <a:pt x="302" y="155"/>
                    <a:pt x="276" y="180"/>
                    <a:pt x="245" y="18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Freeform 185"/>
            <p:cNvSpPr>
              <a:spLocks noChangeAspect="1"/>
            </p:cNvSpPr>
            <p:nvPr/>
          </p:nvSpPr>
          <p:spPr bwMode="black">
            <a:xfrm>
              <a:off x="5114408" y="5804307"/>
              <a:ext cx="433465" cy="177545"/>
            </a:xfrm>
            <a:custGeom>
              <a:avLst/>
              <a:gdLst>
                <a:gd name="connsiteX0" fmla="*/ 86785 w 736822"/>
                <a:gd name="connsiteY0" fmla="*/ 206310 h 301799"/>
                <a:gd name="connsiteX1" fmla="*/ 53215 w 736822"/>
                <a:gd name="connsiteY1" fmla="*/ 239880 h 301799"/>
                <a:gd name="connsiteX2" fmla="*/ 86785 w 736822"/>
                <a:gd name="connsiteY2" fmla="*/ 273450 h 301799"/>
                <a:gd name="connsiteX3" fmla="*/ 120355 w 736822"/>
                <a:gd name="connsiteY3" fmla="*/ 239880 h 301799"/>
                <a:gd name="connsiteX4" fmla="*/ 86785 w 736822"/>
                <a:gd name="connsiteY4" fmla="*/ 206310 h 301799"/>
                <a:gd name="connsiteX5" fmla="*/ 21282 w 736822"/>
                <a:gd name="connsiteY5" fmla="*/ 174113 h 301799"/>
                <a:gd name="connsiteX6" fmla="*/ 715541 w 736822"/>
                <a:gd name="connsiteY6" fmla="*/ 174113 h 301799"/>
                <a:gd name="connsiteX7" fmla="*/ 736822 w 736822"/>
                <a:gd name="connsiteY7" fmla="*/ 195394 h 301799"/>
                <a:gd name="connsiteX8" fmla="*/ 736822 w 736822"/>
                <a:gd name="connsiteY8" fmla="*/ 280518 h 301799"/>
                <a:gd name="connsiteX9" fmla="*/ 715541 w 736822"/>
                <a:gd name="connsiteY9" fmla="*/ 301799 h 301799"/>
                <a:gd name="connsiteX10" fmla="*/ 21282 w 736822"/>
                <a:gd name="connsiteY10" fmla="*/ 301799 h 301799"/>
                <a:gd name="connsiteX11" fmla="*/ 0 w 736822"/>
                <a:gd name="connsiteY11" fmla="*/ 280518 h 301799"/>
                <a:gd name="connsiteX12" fmla="*/ 0 w 736822"/>
                <a:gd name="connsiteY12" fmla="*/ 195394 h 301799"/>
                <a:gd name="connsiteX13" fmla="*/ 21282 w 736822"/>
                <a:gd name="connsiteY13" fmla="*/ 174113 h 301799"/>
                <a:gd name="connsiteX14" fmla="*/ 86785 w 736822"/>
                <a:gd name="connsiteY14" fmla="*/ 32196 h 301799"/>
                <a:gd name="connsiteX15" fmla="*/ 53215 w 736822"/>
                <a:gd name="connsiteY15" fmla="*/ 65766 h 301799"/>
                <a:gd name="connsiteX16" fmla="*/ 86785 w 736822"/>
                <a:gd name="connsiteY16" fmla="*/ 99337 h 301799"/>
                <a:gd name="connsiteX17" fmla="*/ 120355 w 736822"/>
                <a:gd name="connsiteY17" fmla="*/ 65766 h 301799"/>
                <a:gd name="connsiteX18" fmla="*/ 86785 w 736822"/>
                <a:gd name="connsiteY18" fmla="*/ 32196 h 301799"/>
                <a:gd name="connsiteX19" fmla="*/ 21282 w 736822"/>
                <a:gd name="connsiteY19" fmla="*/ 0 h 301799"/>
                <a:gd name="connsiteX20" fmla="*/ 715541 w 736822"/>
                <a:gd name="connsiteY20" fmla="*/ 0 h 301799"/>
                <a:gd name="connsiteX21" fmla="*/ 736822 w 736822"/>
                <a:gd name="connsiteY21" fmla="*/ 21281 h 301799"/>
                <a:gd name="connsiteX22" fmla="*/ 736822 w 736822"/>
                <a:gd name="connsiteY22" fmla="*/ 106404 h 301799"/>
                <a:gd name="connsiteX23" fmla="*/ 715541 w 736822"/>
                <a:gd name="connsiteY23" fmla="*/ 127686 h 301799"/>
                <a:gd name="connsiteX24" fmla="*/ 21282 w 736822"/>
                <a:gd name="connsiteY24" fmla="*/ 127686 h 301799"/>
                <a:gd name="connsiteX25" fmla="*/ 0 w 736822"/>
                <a:gd name="connsiteY25" fmla="*/ 106404 h 301799"/>
                <a:gd name="connsiteX26" fmla="*/ 0 w 736822"/>
                <a:gd name="connsiteY26" fmla="*/ 21281 h 301799"/>
                <a:gd name="connsiteX27" fmla="*/ 21282 w 736822"/>
                <a:gd name="connsiteY27" fmla="*/ 0 h 3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6822" h="301799">
                  <a:moveTo>
                    <a:pt x="86785" y="206310"/>
                  </a:moveTo>
                  <a:cubicBezTo>
                    <a:pt x="68245" y="206310"/>
                    <a:pt x="53215" y="221339"/>
                    <a:pt x="53215" y="239880"/>
                  </a:cubicBezTo>
                  <a:cubicBezTo>
                    <a:pt x="53215" y="258420"/>
                    <a:pt x="68245" y="273450"/>
                    <a:pt x="86785" y="273450"/>
                  </a:cubicBezTo>
                  <a:cubicBezTo>
                    <a:pt x="105326" y="273450"/>
                    <a:pt x="120355" y="258420"/>
                    <a:pt x="120355" y="239880"/>
                  </a:cubicBezTo>
                  <a:cubicBezTo>
                    <a:pt x="120355" y="221339"/>
                    <a:pt x="105326" y="206310"/>
                    <a:pt x="86785" y="206310"/>
                  </a:cubicBezTo>
                  <a:close/>
                  <a:moveTo>
                    <a:pt x="21282" y="174113"/>
                  </a:moveTo>
                  <a:lnTo>
                    <a:pt x="715541" y="174113"/>
                  </a:lnTo>
                  <a:cubicBezTo>
                    <a:pt x="727295" y="174113"/>
                    <a:pt x="736822" y="183642"/>
                    <a:pt x="736822" y="195394"/>
                  </a:cubicBezTo>
                  <a:lnTo>
                    <a:pt x="736822" y="280518"/>
                  </a:lnTo>
                  <a:cubicBezTo>
                    <a:pt x="736822" y="292271"/>
                    <a:pt x="727295" y="301799"/>
                    <a:pt x="715541" y="301799"/>
                  </a:cubicBezTo>
                  <a:lnTo>
                    <a:pt x="21282" y="301799"/>
                  </a:lnTo>
                  <a:cubicBezTo>
                    <a:pt x="9529" y="301799"/>
                    <a:pt x="0" y="292271"/>
                    <a:pt x="0" y="280518"/>
                  </a:cubicBezTo>
                  <a:lnTo>
                    <a:pt x="0" y="195394"/>
                  </a:lnTo>
                  <a:cubicBezTo>
                    <a:pt x="0" y="183642"/>
                    <a:pt x="9529" y="174113"/>
                    <a:pt x="21282" y="174113"/>
                  </a:cubicBezTo>
                  <a:close/>
                  <a:moveTo>
                    <a:pt x="86785" y="32196"/>
                  </a:moveTo>
                  <a:cubicBezTo>
                    <a:pt x="68245" y="32196"/>
                    <a:pt x="53215" y="47226"/>
                    <a:pt x="53215" y="65766"/>
                  </a:cubicBezTo>
                  <a:cubicBezTo>
                    <a:pt x="53215" y="84306"/>
                    <a:pt x="68245" y="99337"/>
                    <a:pt x="86785" y="99337"/>
                  </a:cubicBezTo>
                  <a:cubicBezTo>
                    <a:pt x="105326" y="99337"/>
                    <a:pt x="120355" y="84306"/>
                    <a:pt x="120355" y="65766"/>
                  </a:cubicBezTo>
                  <a:cubicBezTo>
                    <a:pt x="120355" y="47226"/>
                    <a:pt x="105326" y="32196"/>
                    <a:pt x="86785" y="32196"/>
                  </a:cubicBezTo>
                  <a:close/>
                  <a:moveTo>
                    <a:pt x="21282" y="0"/>
                  </a:moveTo>
                  <a:lnTo>
                    <a:pt x="715541" y="0"/>
                  </a:lnTo>
                  <a:cubicBezTo>
                    <a:pt x="727295" y="0"/>
                    <a:pt x="736822" y="9527"/>
                    <a:pt x="736822" y="21281"/>
                  </a:cubicBezTo>
                  <a:lnTo>
                    <a:pt x="736822" y="106404"/>
                  </a:lnTo>
                  <a:cubicBezTo>
                    <a:pt x="736822" y="118157"/>
                    <a:pt x="727295" y="127686"/>
                    <a:pt x="715541" y="127686"/>
                  </a:cubicBezTo>
                  <a:lnTo>
                    <a:pt x="21282" y="127686"/>
                  </a:lnTo>
                  <a:cubicBezTo>
                    <a:pt x="9529" y="127686"/>
                    <a:pt x="0" y="118157"/>
                    <a:pt x="0" y="106404"/>
                  </a:cubicBezTo>
                  <a:lnTo>
                    <a:pt x="0" y="21281"/>
                  </a:lnTo>
                  <a:cubicBezTo>
                    <a:pt x="0" y="9527"/>
                    <a:pt x="9529" y="0"/>
                    <a:pt x="21282" y="0"/>
                  </a:cubicBezTo>
                  <a:close/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3218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05" name="Freeform 186"/>
            <p:cNvSpPr/>
            <p:nvPr/>
          </p:nvSpPr>
          <p:spPr bwMode="auto">
            <a:xfrm>
              <a:off x="5136687" y="6075685"/>
              <a:ext cx="761366" cy="355460"/>
            </a:xfrm>
            <a:custGeom>
              <a:avLst/>
              <a:gdLst>
                <a:gd name="connsiteX0" fmla="*/ 8276748 w 8830290"/>
                <a:gd name="connsiteY0" fmla="*/ 3569053 h 4122595"/>
                <a:gd name="connsiteX1" fmla="*/ 8830290 w 8830290"/>
                <a:gd name="connsiteY1" fmla="*/ 3569053 h 4122595"/>
                <a:gd name="connsiteX2" fmla="*/ 8830290 w 8830290"/>
                <a:gd name="connsiteY2" fmla="*/ 4122595 h 4122595"/>
                <a:gd name="connsiteX3" fmla="*/ 8276748 w 8830290"/>
                <a:gd name="connsiteY3" fmla="*/ 4122595 h 4122595"/>
                <a:gd name="connsiteX4" fmla="*/ 7045967 w 8830290"/>
                <a:gd name="connsiteY4" fmla="*/ 3569053 h 4122595"/>
                <a:gd name="connsiteX5" fmla="*/ 7599509 w 8830290"/>
                <a:gd name="connsiteY5" fmla="*/ 3569053 h 4122595"/>
                <a:gd name="connsiteX6" fmla="*/ 7599509 w 8830290"/>
                <a:gd name="connsiteY6" fmla="*/ 4122595 h 4122595"/>
                <a:gd name="connsiteX7" fmla="*/ 7045967 w 8830290"/>
                <a:gd name="connsiteY7" fmla="*/ 4122595 h 4122595"/>
                <a:gd name="connsiteX8" fmla="*/ 5815186 w 8830290"/>
                <a:gd name="connsiteY8" fmla="*/ 3569053 h 4122595"/>
                <a:gd name="connsiteX9" fmla="*/ 6368728 w 8830290"/>
                <a:gd name="connsiteY9" fmla="*/ 3569053 h 4122595"/>
                <a:gd name="connsiteX10" fmla="*/ 6368728 w 8830290"/>
                <a:gd name="connsiteY10" fmla="*/ 4122595 h 4122595"/>
                <a:gd name="connsiteX11" fmla="*/ 5815186 w 8830290"/>
                <a:gd name="connsiteY11" fmla="*/ 4122595 h 4122595"/>
                <a:gd name="connsiteX12" fmla="*/ 4584405 w 8830290"/>
                <a:gd name="connsiteY12" fmla="*/ 3569053 h 4122595"/>
                <a:gd name="connsiteX13" fmla="*/ 5137947 w 8830290"/>
                <a:gd name="connsiteY13" fmla="*/ 3569053 h 4122595"/>
                <a:gd name="connsiteX14" fmla="*/ 5137947 w 8830290"/>
                <a:gd name="connsiteY14" fmla="*/ 4122595 h 4122595"/>
                <a:gd name="connsiteX15" fmla="*/ 4584405 w 8830290"/>
                <a:gd name="connsiteY15" fmla="*/ 4122595 h 4122595"/>
                <a:gd name="connsiteX16" fmla="*/ 3353626 w 8830290"/>
                <a:gd name="connsiteY16" fmla="*/ 3569053 h 4122595"/>
                <a:gd name="connsiteX17" fmla="*/ 3907168 w 8830290"/>
                <a:gd name="connsiteY17" fmla="*/ 3569053 h 4122595"/>
                <a:gd name="connsiteX18" fmla="*/ 3907168 w 8830290"/>
                <a:gd name="connsiteY18" fmla="*/ 4122595 h 4122595"/>
                <a:gd name="connsiteX19" fmla="*/ 3353626 w 8830290"/>
                <a:gd name="connsiteY19" fmla="*/ 4122595 h 4122595"/>
                <a:gd name="connsiteX20" fmla="*/ 2122844 w 8830290"/>
                <a:gd name="connsiteY20" fmla="*/ 3569053 h 4122595"/>
                <a:gd name="connsiteX21" fmla="*/ 2676386 w 8830290"/>
                <a:gd name="connsiteY21" fmla="*/ 3569053 h 4122595"/>
                <a:gd name="connsiteX22" fmla="*/ 2676386 w 8830290"/>
                <a:gd name="connsiteY22" fmla="*/ 4122595 h 4122595"/>
                <a:gd name="connsiteX23" fmla="*/ 2122844 w 8830290"/>
                <a:gd name="connsiteY23" fmla="*/ 4122595 h 4122595"/>
                <a:gd name="connsiteX24" fmla="*/ 958200 w 8830290"/>
                <a:gd name="connsiteY24" fmla="*/ 3569053 h 4122595"/>
                <a:gd name="connsiteX25" fmla="*/ 1511742 w 8830290"/>
                <a:gd name="connsiteY25" fmla="*/ 3569053 h 4122595"/>
                <a:gd name="connsiteX26" fmla="*/ 1511742 w 8830290"/>
                <a:gd name="connsiteY26" fmla="*/ 4122595 h 4122595"/>
                <a:gd name="connsiteX27" fmla="*/ 958200 w 8830290"/>
                <a:gd name="connsiteY27" fmla="*/ 4122595 h 4122595"/>
                <a:gd name="connsiteX28" fmla="*/ 0 w 8830290"/>
                <a:gd name="connsiteY28" fmla="*/ 3569053 h 4122595"/>
                <a:gd name="connsiteX29" fmla="*/ 553543 w 8830290"/>
                <a:gd name="connsiteY29" fmla="*/ 3569053 h 4122595"/>
                <a:gd name="connsiteX30" fmla="*/ 553543 w 8830290"/>
                <a:gd name="connsiteY30" fmla="*/ 4122595 h 4122595"/>
                <a:gd name="connsiteX31" fmla="*/ 0 w 8830290"/>
                <a:gd name="connsiteY31" fmla="*/ 4122595 h 4122595"/>
                <a:gd name="connsiteX32" fmla="*/ 958201 w 8830290"/>
                <a:gd name="connsiteY32" fmla="*/ 2328102 h 4122595"/>
                <a:gd name="connsiteX33" fmla="*/ 1511743 w 8830290"/>
                <a:gd name="connsiteY33" fmla="*/ 2328102 h 4122595"/>
                <a:gd name="connsiteX34" fmla="*/ 1511743 w 8830290"/>
                <a:gd name="connsiteY34" fmla="*/ 2881644 h 4122595"/>
                <a:gd name="connsiteX35" fmla="*/ 958201 w 8830290"/>
                <a:gd name="connsiteY35" fmla="*/ 2881644 h 4122595"/>
                <a:gd name="connsiteX36" fmla="*/ 1 w 8830290"/>
                <a:gd name="connsiteY36" fmla="*/ 2328102 h 4122595"/>
                <a:gd name="connsiteX37" fmla="*/ 553543 w 8830290"/>
                <a:gd name="connsiteY37" fmla="*/ 2328102 h 4122595"/>
                <a:gd name="connsiteX38" fmla="*/ 553543 w 8830290"/>
                <a:gd name="connsiteY38" fmla="*/ 2881644 h 4122595"/>
                <a:gd name="connsiteX39" fmla="*/ 1 w 8830290"/>
                <a:gd name="connsiteY39" fmla="*/ 2881644 h 4122595"/>
                <a:gd name="connsiteX40" fmla="*/ 2122843 w 8830290"/>
                <a:gd name="connsiteY40" fmla="*/ 1107781 h 4122595"/>
                <a:gd name="connsiteX41" fmla="*/ 2676385 w 8830290"/>
                <a:gd name="connsiteY41" fmla="*/ 1107781 h 4122595"/>
                <a:gd name="connsiteX42" fmla="*/ 2676385 w 8830290"/>
                <a:gd name="connsiteY42" fmla="*/ 1661323 h 4122595"/>
                <a:gd name="connsiteX43" fmla="*/ 2122843 w 8830290"/>
                <a:gd name="connsiteY43" fmla="*/ 1661323 h 4122595"/>
                <a:gd name="connsiteX44" fmla="*/ 958201 w 8830290"/>
                <a:gd name="connsiteY44" fmla="*/ 1107781 h 4122595"/>
                <a:gd name="connsiteX45" fmla="*/ 1511743 w 8830290"/>
                <a:gd name="connsiteY45" fmla="*/ 1107781 h 4122595"/>
                <a:gd name="connsiteX46" fmla="*/ 1511743 w 8830290"/>
                <a:gd name="connsiteY46" fmla="*/ 1661323 h 4122595"/>
                <a:gd name="connsiteX47" fmla="*/ 958201 w 8830290"/>
                <a:gd name="connsiteY47" fmla="*/ 1661323 h 4122595"/>
                <a:gd name="connsiteX48" fmla="*/ 1 w 8830290"/>
                <a:gd name="connsiteY48" fmla="*/ 1107781 h 4122595"/>
                <a:gd name="connsiteX49" fmla="*/ 553543 w 8830290"/>
                <a:gd name="connsiteY49" fmla="*/ 1107781 h 4122595"/>
                <a:gd name="connsiteX50" fmla="*/ 553543 w 8830290"/>
                <a:gd name="connsiteY50" fmla="*/ 1661323 h 4122595"/>
                <a:gd name="connsiteX51" fmla="*/ 1 w 8830290"/>
                <a:gd name="connsiteY51" fmla="*/ 1661323 h 4122595"/>
                <a:gd name="connsiteX52" fmla="*/ 1 w 8830290"/>
                <a:gd name="connsiteY52" fmla="*/ 1 h 4122595"/>
                <a:gd name="connsiteX53" fmla="*/ 553543 w 8830290"/>
                <a:gd name="connsiteY53" fmla="*/ 1 h 4122595"/>
                <a:gd name="connsiteX54" fmla="*/ 553543 w 8830290"/>
                <a:gd name="connsiteY54" fmla="*/ 553542 h 4122595"/>
                <a:gd name="connsiteX55" fmla="*/ 1 w 8830290"/>
                <a:gd name="connsiteY55" fmla="*/ 553542 h 4122595"/>
                <a:gd name="connsiteX56" fmla="*/ 958201 w 8830290"/>
                <a:gd name="connsiteY56" fmla="*/ 0 h 4122595"/>
                <a:gd name="connsiteX57" fmla="*/ 1511743 w 8830290"/>
                <a:gd name="connsiteY57" fmla="*/ 0 h 4122595"/>
                <a:gd name="connsiteX58" fmla="*/ 1511743 w 8830290"/>
                <a:gd name="connsiteY58" fmla="*/ 553542 h 4122595"/>
                <a:gd name="connsiteX59" fmla="*/ 958201 w 8830290"/>
                <a:gd name="connsiteY59" fmla="*/ 553542 h 4122595"/>
                <a:gd name="connsiteX60" fmla="*/ 2122843 w 8830290"/>
                <a:gd name="connsiteY60" fmla="*/ 0 h 4122595"/>
                <a:gd name="connsiteX61" fmla="*/ 2676385 w 8830290"/>
                <a:gd name="connsiteY61" fmla="*/ 0 h 4122595"/>
                <a:gd name="connsiteX62" fmla="*/ 2676385 w 8830290"/>
                <a:gd name="connsiteY62" fmla="*/ 553542 h 4122595"/>
                <a:gd name="connsiteX63" fmla="*/ 2122843 w 8830290"/>
                <a:gd name="connsiteY63" fmla="*/ 553542 h 41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830290" h="4122595">
                  <a:moveTo>
                    <a:pt x="8276748" y="3569053"/>
                  </a:moveTo>
                  <a:lnTo>
                    <a:pt x="8830290" y="3569053"/>
                  </a:lnTo>
                  <a:lnTo>
                    <a:pt x="8830290" y="4122595"/>
                  </a:lnTo>
                  <a:lnTo>
                    <a:pt x="8276748" y="4122595"/>
                  </a:lnTo>
                  <a:close/>
                  <a:moveTo>
                    <a:pt x="7045967" y="3569053"/>
                  </a:moveTo>
                  <a:lnTo>
                    <a:pt x="7599509" y="3569053"/>
                  </a:lnTo>
                  <a:lnTo>
                    <a:pt x="7599509" y="4122595"/>
                  </a:lnTo>
                  <a:lnTo>
                    <a:pt x="7045967" y="4122595"/>
                  </a:lnTo>
                  <a:close/>
                  <a:moveTo>
                    <a:pt x="5815186" y="3569053"/>
                  </a:moveTo>
                  <a:lnTo>
                    <a:pt x="6368728" y="3569053"/>
                  </a:lnTo>
                  <a:lnTo>
                    <a:pt x="6368728" y="4122595"/>
                  </a:lnTo>
                  <a:lnTo>
                    <a:pt x="5815186" y="4122595"/>
                  </a:lnTo>
                  <a:close/>
                  <a:moveTo>
                    <a:pt x="4584405" y="3569053"/>
                  </a:moveTo>
                  <a:lnTo>
                    <a:pt x="5137947" y="3569053"/>
                  </a:lnTo>
                  <a:lnTo>
                    <a:pt x="5137947" y="4122595"/>
                  </a:lnTo>
                  <a:lnTo>
                    <a:pt x="4584405" y="4122595"/>
                  </a:lnTo>
                  <a:close/>
                  <a:moveTo>
                    <a:pt x="3353626" y="3569053"/>
                  </a:moveTo>
                  <a:lnTo>
                    <a:pt x="3907168" y="3569053"/>
                  </a:lnTo>
                  <a:lnTo>
                    <a:pt x="3907168" y="4122595"/>
                  </a:lnTo>
                  <a:lnTo>
                    <a:pt x="3353626" y="4122595"/>
                  </a:lnTo>
                  <a:close/>
                  <a:moveTo>
                    <a:pt x="2122844" y="3569053"/>
                  </a:moveTo>
                  <a:lnTo>
                    <a:pt x="2676386" y="3569053"/>
                  </a:lnTo>
                  <a:lnTo>
                    <a:pt x="2676386" y="4122595"/>
                  </a:lnTo>
                  <a:lnTo>
                    <a:pt x="2122844" y="4122595"/>
                  </a:lnTo>
                  <a:close/>
                  <a:moveTo>
                    <a:pt x="958200" y="3569053"/>
                  </a:moveTo>
                  <a:lnTo>
                    <a:pt x="1511742" y="3569053"/>
                  </a:lnTo>
                  <a:lnTo>
                    <a:pt x="1511742" y="4122595"/>
                  </a:lnTo>
                  <a:lnTo>
                    <a:pt x="958200" y="4122595"/>
                  </a:lnTo>
                  <a:close/>
                  <a:moveTo>
                    <a:pt x="0" y="3569053"/>
                  </a:moveTo>
                  <a:lnTo>
                    <a:pt x="553543" y="3569053"/>
                  </a:lnTo>
                  <a:lnTo>
                    <a:pt x="553543" y="4122595"/>
                  </a:lnTo>
                  <a:lnTo>
                    <a:pt x="0" y="4122595"/>
                  </a:lnTo>
                  <a:close/>
                  <a:moveTo>
                    <a:pt x="958201" y="2328102"/>
                  </a:moveTo>
                  <a:lnTo>
                    <a:pt x="1511743" y="2328102"/>
                  </a:lnTo>
                  <a:lnTo>
                    <a:pt x="1511743" y="2881644"/>
                  </a:lnTo>
                  <a:lnTo>
                    <a:pt x="958201" y="2881644"/>
                  </a:lnTo>
                  <a:close/>
                  <a:moveTo>
                    <a:pt x="1" y="2328102"/>
                  </a:moveTo>
                  <a:lnTo>
                    <a:pt x="553543" y="2328102"/>
                  </a:lnTo>
                  <a:lnTo>
                    <a:pt x="553543" y="2881644"/>
                  </a:lnTo>
                  <a:lnTo>
                    <a:pt x="1" y="2881644"/>
                  </a:lnTo>
                  <a:close/>
                  <a:moveTo>
                    <a:pt x="2122843" y="1107781"/>
                  </a:moveTo>
                  <a:lnTo>
                    <a:pt x="2676385" y="1107781"/>
                  </a:lnTo>
                  <a:lnTo>
                    <a:pt x="2676385" y="1661323"/>
                  </a:lnTo>
                  <a:lnTo>
                    <a:pt x="2122843" y="1661323"/>
                  </a:lnTo>
                  <a:close/>
                  <a:moveTo>
                    <a:pt x="958201" y="1107781"/>
                  </a:moveTo>
                  <a:lnTo>
                    <a:pt x="1511743" y="1107781"/>
                  </a:lnTo>
                  <a:lnTo>
                    <a:pt x="1511743" y="1661323"/>
                  </a:lnTo>
                  <a:lnTo>
                    <a:pt x="958201" y="1661323"/>
                  </a:lnTo>
                  <a:close/>
                  <a:moveTo>
                    <a:pt x="1" y="1107781"/>
                  </a:moveTo>
                  <a:lnTo>
                    <a:pt x="553543" y="1107781"/>
                  </a:lnTo>
                  <a:lnTo>
                    <a:pt x="553543" y="1661323"/>
                  </a:lnTo>
                  <a:lnTo>
                    <a:pt x="1" y="1661323"/>
                  </a:lnTo>
                  <a:close/>
                  <a:moveTo>
                    <a:pt x="1" y="1"/>
                  </a:moveTo>
                  <a:lnTo>
                    <a:pt x="553543" y="1"/>
                  </a:lnTo>
                  <a:lnTo>
                    <a:pt x="553543" y="553542"/>
                  </a:lnTo>
                  <a:lnTo>
                    <a:pt x="1" y="553542"/>
                  </a:lnTo>
                  <a:close/>
                  <a:moveTo>
                    <a:pt x="958201" y="0"/>
                  </a:moveTo>
                  <a:lnTo>
                    <a:pt x="1511743" y="0"/>
                  </a:lnTo>
                  <a:lnTo>
                    <a:pt x="1511743" y="553542"/>
                  </a:lnTo>
                  <a:lnTo>
                    <a:pt x="958201" y="553542"/>
                  </a:lnTo>
                  <a:close/>
                  <a:moveTo>
                    <a:pt x="2122843" y="0"/>
                  </a:moveTo>
                  <a:lnTo>
                    <a:pt x="2676385" y="0"/>
                  </a:lnTo>
                  <a:lnTo>
                    <a:pt x="2676385" y="553542"/>
                  </a:lnTo>
                  <a:lnTo>
                    <a:pt x="2122843" y="553542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/>
            <a:lstStyle/>
            <a:p>
              <a:pPr marL="0" marR="0" lvl="0" indent="0" algn="ctr" defTabSz="9505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4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17">
                      <a:srgbClr val="442359"/>
                    </a:gs>
                    <a:gs pos="100000">
                      <a:srgbClr val="442359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VENDING"/>
          <p:cNvGrpSpPr/>
          <p:nvPr/>
        </p:nvGrpSpPr>
        <p:grpSpPr>
          <a:xfrm>
            <a:off x="4362616" y="3615171"/>
            <a:ext cx="317628" cy="705872"/>
            <a:chOff x="4943850" y="3035753"/>
            <a:chExt cx="757741" cy="1946246"/>
          </a:xfrm>
          <a:noFill/>
        </p:grpSpPr>
        <p:sp>
          <p:nvSpPr>
            <p:cNvPr id="191" name="Oval 142"/>
            <p:cNvSpPr/>
            <p:nvPr/>
          </p:nvSpPr>
          <p:spPr>
            <a:xfrm>
              <a:off x="4953000" y="3035753"/>
              <a:ext cx="735289" cy="397094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grp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Rectangle 2048"/>
            <p:cNvSpPr>
              <a:spLocks noChangeAspect="1"/>
            </p:cNvSpPr>
            <p:nvPr/>
          </p:nvSpPr>
          <p:spPr bwMode="auto">
            <a:xfrm flipV="1">
              <a:off x="4943850" y="3465247"/>
              <a:ext cx="757741" cy="1516752"/>
            </a:xfrm>
            <a:custGeom>
              <a:avLst/>
              <a:gdLst/>
              <a:ahLst/>
              <a:cxnLst/>
              <a:rect l="l" t="t" r="r" b="b"/>
              <a:pathLst>
                <a:path w="1402492" h="2959444">
                  <a:moveTo>
                    <a:pt x="0" y="37870"/>
                  </a:moveTo>
                  <a:lnTo>
                    <a:pt x="1402492" y="37870"/>
                  </a:lnTo>
                  <a:lnTo>
                    <a:pt x="1402492" y="0"/>
                  </a:lnTo>
                  <a:lnTo>
                    <a:pt x="0" y="0"/>
                  </a:lnTo>
                  <a:close/>
                  <a:moveTo>
                    <a:pt x="1122231" y="170769"/>
                  </a:moveTo>
                  <a:cubicBezTo>
                    <a:pt x="1117181" y="170769"/>
                    <a:pt x="1113087" y="166675"/>
                    <a:pt x="1113087" y="161625"/>
                  </a:cubicBezTo>
                  <a:lnTo>
                    <a:pt x="1113087" y="88473"/>
                  </a:lnTo>
                  <a:cubicBezTo>
                    <a:pt x="1113087" y="83423"/>
                    <a:pt x="1117181" y="79329"/>
                    <a:pt x="1122231" y="79329"/>
                  </a:cubicBezTo>
                  <a:cubicBezTo>
                    <a:pt x="1127281" y="79329"/>
                    <a:pt x="1131375" y="83423"/>
                    <a:pt x="1131375" y="88473"/>
                  </a:cubicBezTo>
                  <a:lnTo>
                    <a:pt x="1131375" y="161625"/>
                  </a:lnTo>
                  <a:cubicBezTo>
                    <a:pt x="1131375" y="166675"/>
                    <a:pt x="1127281" y="170769"/>
                    <a:pt x="1122231" y="170769"/>
                  </a:cubicBezTo>
                  <a:close/>
                  <a:moveTo>
                    <a:pt x="1094233" y="170769"/>
                  </a:moveTo>
                  <a:cubicBezTo>
                    <a:pt x="1089183" y="170769"/>
                    <a:pt x="1085089" y="166675"/>
                    <a:pt x="1085089" y="161625"/>
                  </a:cubicBezTo>
                  <a:lnTo>
                    <a:pt x="1085089" y="88473"/>
                  </a:lnTo>
                  <a:cubicBezTo>
                    <a:pt x="1085089" y="83423"/>
                    <a:pt x="1089183" y="79329"/>
                    <a:pt x="1094233" y="79329"/>
                  </a:cubicBezTo>
                  <a:cubicBezTo>
                    <a:pt x="1099283" y="79329"/>
                    <a:pt x="1103377" y="83423"/>
                    <a:pt x="1103377" y="88473"/>
                  </a:cubicBezTo>
                  <a:lnTo>
                    <a:pt x="1103377" y="161625"/>
                  </a:lnTo>
                  <a:cubicBezTo>
                    <a:pt x="1103377" y="166675"/>
                    <a:pt x="1099283" y="170769"/>
                    <a:pt x="1094233" y="170769"/>
                  </a:cubicBezTo>
                  <a:close/>
                  <a:moveTo>
                    <a:pt x="1066239" y="170769"/>
                  </a:moveTo>
                  <a:cubicBezTo>
                    <a:pt x="1061189" y="170769"/>
                    <a:pt x="1057095" y="166675"/>
                    <a:pt x="1057095" y="161625"/>
                  </a:cubicBezTo>
                  <a:lnTo>
                    <a:pt x="1057095" y="88473"/>
                  </a:lnTo>
                  <a:cubicBezTo>
                    <a:pt x="1057095" y="83423"/>
                    <a:pt x="1061189" y="79329"/>
                    <a:pt x="1066239" y="79329"/>
                  </a:cubicBezTo>
                  <a:cubicBezTo>
                    <a:pt x="1071289" y="79329"/>
                    <a:pt x="1075383" y="83423"/>
                    <a:pt x="1075383" y="88473"/>
                  </a:cubicBezTo>
                  <a:lnTo>
                    <a:pt x="1075383" y="161625"/>
                  </a:lnTo>
                  <a:cubicBezTo>
                    <a:pt x="1075383" y="166675"/>
                    <a:pt x="1071289" y="170769"/>
                    <a:pt x="1066239" y="170769"/>
                  </a:cubicBezTo>
                  <a:close/>
                  <a:moveTo>
                    <a:pt x="1038245" y="170769"/>
                  </a:moveTo>
                  <a:cubicBezTo>
                    <a:pt x="1033195" y="170769"/>
                    <a:pt x="1029101" y="166675"/>
                    <a:pt x="1029101" y="161625"/>
                  </a:cubicBezTo>
                  <a:lnTo>
                    <a:pt x="1029101" y="88473"/>
                  </a:lnTo>
                  <a:cubicBezTo>
                    <a:pt x="1029101" y="83423"/>
                    <a:pt x="1033195" y="79329"/>
                    <a:pt x="1038245" y="79329"/>
                  </a:cubicBezTo>
                  <a:cubicBezTo>
                    <a:pt x="1043295" y="79329"/>
                    <a:pt x="1047389" y="83423"/>
                    <a:pt x="1047389" y="88473"/>
                  </a:cubicBezTo>
                  <a:lnTo>
                    <a:pt x="1047389" y="161625"/>
                  </a:lnTo>
                  <a:cubicBezTo>
                    <a:pt x="1047389" y="166675"/>
                    <a:pt x="1043295" y="170769"/>
                    <a:pt x="1038245" y="170769"/>
                  </a:cubicBezTo>
                  <a:close/>
                  <a:moveTo>
                    <a:pt x="1010251" y="170769"/>
                  </a:moveTo>
                  <a:cubicBezTo>
                    <a:pt x="1005201" y="170769"/>
                    <a:pt x="1001107" y="166675"/>
                    <a:pt x="1001107" y="161625"/>
                  </a:cubicBezTo>
                  <a:lnTo>
                    <a:pt x="1001107" y="88473"/>
                  </a:lnTo>
                  <a:cubicBezTo>
                    <a:pt x="1001107" y="83423"/>
                    <a:pt x="1005201" y="79329"/>
                    <a:pt x="1010251" y="79329"/>
                  </a:cubicBezTo>
                  <a:cubicBezTo>
                    <a:pt x="1015301" y="79329"/>
                    <a:pt x="1019395" y="83423"/>
                    <a:pt x="1019395" y="88473"/>
                  </a:cubicBezTo>
                  <a:lnTo>
                    <a:pt x="1019395" y="161625"/>
                  </a:lnTo>
                  <a:cubicBezTo>
                    <a:pt x="1019395" y="166675"/>
                    <a:pt x="1015301" y="170769"/>
                    <a:pt x="1010251" y="170769"/>
                  </a:cubicBezTo>
                  <a:close/>
                  <a:moveTo>
                    <a:pt x="982257" y="170769"/>
                  </a:moveTo>
                  <a:cubicBezTo>
                    <a:pt x="977207" y="170769"/>
                    <a:pt x="973113" y="166675"/>
                    <a:pt x="973113" y="161625"/>
                  </a:cubicBezTo>
                  <a:lnTo>
                    <a:pt x="973113" y="88473"/>
                  </a:lnTo>
                  <a:cubicBezTo>
                    <a:pt x="973113" y="83423"/>
                    <a:pt x="977207" y="79329"/>
                    <a:pt x="982257" y="79329"/>
                  </a:cubicBezTo>
                  <a:cubicBezTo>
                    <a:pt x="987307" y="79329"/>
                    <a:pt x="991401" y="83423"/>
                    <a:pt x="991401" y="88473"/>
                  </a:cubicBezTo>
                  <a:lnTo>
                    <a:pt x="991401" y="161625"/>
                  </a:lnTo>
                  <a:cubicBezTo>
                    <a:pt x="991401" y="166675"/>
                    <a:pt x="987307" y="170769"/>
                    <a:pt x="982257" y="170769"/>
                  </a:cubicBezTo>
                  <a:close/>
                  <a:moveTo>
                    <a:pt x="954263" y="170769"/>
                  </a:moveTo>
                  <a:cubicBezTo>
                    <a:pt x="949213" y="170769"/>
                    <a:pt x="945119" y="166675"/>
                    <a:pt x="945119" y="161625"/>
                  </a:cubicBezTo>
                  <a:lnTo>
                    <a:pt x="945119" y="88473"/>
                  </a:lnTo>
                  <a:cubicBezTo>
                    <a:pt x="945119" y="83423"/>
                    <a:pt x="949213" y="79329"/>
                    <a:pt x="954263" y="79329"/>
                  </a:cubicBezTo>
                  <a:cubicBezTo>
                    <a:pt x="959313" y="79329"/>
                    <a:pt x="963407" y="83423"/>
                    <a:pt x="963407" y="88473"/>
                  </a:cubicBezTo>
                  <a:lnTo>
                    <a:pt x="963407" y="161625"/>
                  </a:lnTo>
                  <a:cubicBezTo>
                    <a:pt x="963407" y="166675"/>
                    <a:pt x="959313" y="170769"/>
                    <a:pt x="954263" y="170769"/>
                  </a:cubicBezTo>
                  <a:close/>
                  <a:moveTo>
                    <a:pt x="926269" y="170769"/>
                  </a:moveTo>
                  <a:cubicBezTo>
                    <a:pt x="921219" y="170769"/>
                    <a:pt x="917125" y="166675"/>
                    <a:pt x="917125" y="161625"/>
                  </a:cubicBezTo>
                  <a:lnTo>
                    <a:pt x="917125" y="88473"/>
                  </a:lnTo>
                  <a:cubicBezTo>
                    <a:pt x="917125" y="83423"/>
                    <a:pt x="921219" y="79329"/>
                    <a:pt x="926269" y="79329"/>
                  </a:cubicBezTo>
                  <a:cubicBezTo>
                    <a:pt x="931319" y="79329"/>
                    <a:pt x="935413" y="83423"/>
                    <a:pt x="935413" y="88473"/>
                  </a:cubicBezTo>
                  <a:lnTo>
                    <a:pt x="935413" y="161625"/>
                  </a:lnTo>
                  <a:cubicBezTo>
                    <a:pt x="935413" y="166675"/>
                    <a:pt x="931319" y="170769"/>
                    <a:pt x="926269" y="170769"/>
                  </a:cubicBezTo>
                  <a:close/>
                  <a:moveTo>
                    <a:pt x="898275" y="170769"/>
                  </a:moveTo>
                  <a:cubicBezTo>
                    <a:pt x="893225" y="170769"/>
                    <a:pt x="889131" y="166675"/>
                    <a:pt x="889131" y="161625"/>
                  </a:cubicBezTo>
                  <a:lnTo>
                    <a:pt x="889131" y="88473"/>
                  </a:lnTo>
                  <a:cubicBezTo>
                    <a:pt x="889131" y="83423"/>
                    <a:pt x="893225" y="79329"/>
                    <a:pt x="898275" y="79329"/>
                  </a:cubicBezTo>
                  <a:cubicBezTo>
                    <a:pt x="903325" y="79329"/>
                    <a:pt x="907419" y="83423"/>
                    <a:pt x="907419" y="88473"/>
                  </a:cubicBezTo>
                  <a:lnTo>
                    <a:pt x="907419" y="161625"/>
                  </a:lnTo>
                  <a:cubicBezTo>
                    <a:pt x="907419" y="166675"/>
                    <a:pt x="903325" y="170769"/>
                    <a:pt x="898275" y="170769"/>
                  </a:cubicBezTo>
                  <a:close/>
                  <a:moveTo>
                    <a:pt x="870281" y="170769"/>
                  </a:moveTo>
                  <a:cubicBezTo>
                    <a:pt x="865231" y="170769"/>
                    <a:pt x="861137" y="166675"/>
                    <a:pt x="861137" y="161625"/>
                  </a:cubicBezTo>
                  <a:lnTo>
                    <a:pt x="861137" y="88473"/>
                  </a:lnTo>
                  <a:cubicBezTo>
                    <a:pt x="861137" y="83423"/>
                    <a:pt x="865231" y="79329"/>
                    <a:pt x="870281" y="79329"/>
                  </a:cubicBezTo>
                  <a:cubicBezTo>
                    <a:pt x="875331" y="79329"/>
                    <a:pt x="879425" y="83423"/>
                    <a:pt x="879425" y="88473"/>
                  </a:cubicBezTo>
                  <a:lnTo>
                    <a:pt x="879425" y="161625"/>
                  </a:lnTo>
                  <a:cubicBezTo>
                    <a:pt x="879425" y="166675"/>
                    <a:pt x="875331" y="170769"/>
                    <a:pt x="870281" y="170769"/>
                  </a:cubicBezTo>
                  <a:close/>
                  <a:moveTo>
                    <a:pt x="842287" y="170769"/>
                  </a:moveTo>
                  <a:cubicBezTo>
                    <a:pt x="837237" y="170769"/>
                    <a:pt x="833143" y="166675"/>
                    <a:pt x="833143" y="161625"/>
                  </a:cubicBezTo>
                  <a:lnTo>
                    <a:pt x="833143" y="88473"/>
                  </a:lnTo>
                  <a:cubicBezTo>
                    <a:pt x="833143" y="83423"/>
                    <a:pt x="837237" y="79329"/>
                    <a:pt x="842287" y="79329"/>
                  </a:cubicBezTo>
                  <a:cubicBezTo>
                    <a:pt x="847337" y="79329"/>
                    <a:pt x="851431" y="83423"/>
                    <a:pt x="851431" y="88473"/>
                  </a:cubicBezTo>
                  <a:lnTo>
                    <a:pt x="851431" y="161625"/>
                  </a:lnTo>
                  <a:cubicBezTo>
                    <a:pt x="851431" y="166675"/>
                    <a:pt x="847337" y="170769"/>
                    <a:pt x="842287" y="170769"/>
                  </a:cubicBezTo>
                  <a:close/>
                  <a:moveTo>
                    <a:pt x="814293" y="170769"/>
                  </a:moveTo>
                  <a:cubicBezTo>
                    <a:pt x="809243" y="170769"/>
                    <a:pt x="805149" y="166675"/>
                    <a:pt x="805149" y="161625"/>
                  </a:cubicBezTo>
                  <a:lnTo>
                    <a:pt x="805149" y="88473"/>
                  </a:lnTo>
                  <a:cubicBezTo>
                    <a:pt x="805149" y="83423"/>
                    <a:pt x="809243" y="79329"/>
                    <a:pt x="814293" y="79329"/>
                  </a:cubicBezTo>
                  <a:cubicBezTo>
                    <a:pt x="819343" y="79329"/>
                    <a:pt x="823437" y="83423"/>
                    <a:pt x="823437" y="88473"/>
                  </a:cubicBezTo>
                  <a:lnTo>
                    <a:pt x="823437" y="161625"/>
                  </a:lnTo>
                  <a:cubicBezTo>
                    <a:pt x="823437" y="166675"/>
                    <a:pt x="819343" y="170769"/>
                    <a:pt x="814293" y="170769"/>
                  </a:cubicBezTo>
                  <a:close/>
                  <a:moveTo>
                    <a:pt x="786299" y="170769"/>
                  </a:moveTo>
                  <a:cubicBezTo>
                    <a:pt x="781249" y="170769"/>
                    <a:pt x="777155" y="166675"/>
                    <a:pt x="777155" y="161625"/>
                  </a:cubicBezTo>
                  <a:lnTo>
                    <a:pt x="777155" y="88473"/>
                  </a:lnTo>
                  <a:cubicBezTo>
                    <a:pt x="777155" y="83423"/>
                    <a:pt x="781249" y="79329"/>
                    <a:pt x="786299" y="79329"/>
                  </a:cubicBezTo>
                  <a:cubicBezTo>
                    <a:pt x="791349" y="79329"/>
                    <a:pt x="795443" y="83423"/>
                    <a:pt x="795443" y="88473"/>
                  </a:cubicBezTo>
                  <a:lnTo>
                    <a:pt x="795443" y="161625"/>
                  </a:lnTo>
                  <a:cubicBezTo>
                    <a:pt x="795443" y="166675"/>
                    <a:pt x="791349" y="170769"/>
                    <a:pt x="786299" y="170769"/>
                  </a:cubicBezTo>
                  <a:close/>
                  <a:moveTo>
                    <a:pt x="758305" y="170769"/>
                  </a:moveTo>
                  <a:cubicBezTo>
                    <a:pt x="753255" y="170769"/>
                    <a:pt x="749161" y="166675"/>
                    <a:pt x="749161" y="161625"/>
                  </a:cubicBezTo>
                  <a:lnTo>
                    <a:pt x="749161" y="88473"/>
                  </a:lnTo>
                  <a:cubicBezTo>
                    <a:pt x="749161" y="83423"/>
                    <a:pt x="753255" y="79329"/>
                    <a:pt x="758305" y="79329"/>
                  </a:cubicBezTo>
                  <a:cubicBezTo>
                    <a:pt x="763355" y="79329"/>
                    <a:pt x="767449" y="83423"/>
                    <a:pt x="767449" y="88473"/>
                  </a:cubicBezTo>
                  <a:lnTo>
                    <a:pt x="767449" y="161625"/>
                  </a:lnTo>
                  <a:cubicBezTo>
                    <a:pt x="767449" y="166675"/>
                    <a:pt x="763355" y="170769"/>
                    <a:pt x="758305" y="170769"/>
                  </a:cubicBezTo>
                  <a:close/>
                  <a:moveTo>
                    <a:pt x="730311" y="170769"/>
                  </a:moveTo>
                  <a:cubicBezTo>
                    <a:pt x="725261" y="170769"/>
                    <a:pt x="721167" y="166675"/>
                    <a:pt x="721167" y="161625"/>
                  </a:cubicBezTo>
                  <a:lnTo>
                    <a:pt x="721167" y="88473"/>
                  </a:lnTo>
                  <a:cubicBezTo>
                    <a:pt x="721167" y="83423"/>
                    <a:pt x="725261" y="79329"/>
                    <a:pt x="730311" y="79329"/>
                  </a:cubicBezTo>
                  <a:cubicBezTo>
                    <a:pt x="735361" y="79329"/>
                    <a:pt x="739455" y="83423"/>
                    <a:pt x="739455" y="88473"/>
                  </a:cubicBezTo>
                  <a:lnTo>
                    <a:pt x="739455" y="161625"/>
                  </a:lnTo>
                  <a:cubicBezTo>
                    <a:pt x="739455" y="166675"/>
                    <a:pt x="735361" y="170769"/>
                    <a:pt x="730311" y="170769"/>
                  </a:cubicBezTo>
                  <a:close/>
                  <a:moveTo>
                    <a:pt x="702317" y="170769"/>
                  </a:moveTo>
                  <a:cubicBezTo>
                    <a:pt x="697267" y="170769"/>
                    <a:pt x="693173" y="166675"/>
                    <a:pt x="693173" y="161625"/>
                  </a:cubicBezTo>
                  <a:lnTo>
                    <a:pt x="693173" y="88473"/>
                  </a:lnTo>
                  <a:cubicBezTo>
                    <a:pt x="693173" y="83423"/>
                    <a:pt x="697267" y="79329"/>
                    <a:pt x="702317" y="79329"/>
                  </a:cubicBezTo>
                  <a:cubicBezTo>
                    <a:pt x="707367" y="79329"/>
                    <a:pt x="711461" y="83423"/>
                    <a:pt x="711461" y="88473"/>
                  </a:cubicBezTo>
                  <a:lnTo>
                    <a:pt x="711461" y="161625"/>
                  </a:lnTo>
                  <a:cubicBezTo>
                    <a:pt x="711461" y="166675"/>
                    <a:pt x="707367" y="170769"/>
                    <a:pt x="702317" y="170769"/>
                  </a:cubicBezTo>
                  <a:close/>
                  <a:moveTo>
                    <a:pt x="674323" y="170769"/>
                  </a:moveTo>
                  <a:cubicBezTo>
                    <a:pt x="669273" y="170769"/>
                    <a:pt x="665179" y="166675"/>
                    <a:pt x="665179" y="161625"/>
                  </a:cubicBezTo>
                  <a:lnTo>
                    <a:pt x="665179" y="88473"/>
                  </a:lnTo>
                  <a:cubicBezTo>
                    <a:pt x="665179" y="83423"/>
                    <a:pt x="669273" y="79329"/>
                    <a:pt x="674323" y="79329"/>
                  </a:cubicBezTo>
                  <a:cubicBezTo>
                    <a:pt x="679373" y="79329"/>
                    <a:pt x="683467" y="83423"/>
                    <a:pt x="683467" y="88473"/>
                  </a:cubicBezTo>
                  <a:lnTo>
                    <a:pt x="683467" y="161625"/>
                  </a:lnTo>
                  <a:cubicBezTo>
                    <a:pt x="683467" y="166675"/>
                    <a:pt x="679373" y="170769"/>
                    <a:pt x="674323" y="170769"/>
                  </a:cubicBezTo>
                  <a:close/>
                  <a:moveTo>
                    <a:pt x="646329" y="170769"/>
                  </a:moveTo>
                  <a:cubicBezTo>
                    <a:pt x="641279" y="170769"/>
                    <a:pt x="637185" y="166675"/>
                    <a:pt x="637185" y="161625"/>
                  </a:cubicBezTo>
                  <a:lnTo>
                    <a:pt x="637185" y="88473"/>
                  </a:lnTo>
                  <a:cubicBezTo>
                    <a:pt x="637185" y="83423"/>
                    <a:pt x="641279" y="79329"/>
                    <a:pt x="646329" y="79329"/>
                  </a:cubicBezTo>
                  <a:cubicBezTo>
                    <a:pt x="651379" y="79329"/>
                    <a:pt x="655473" y="83423"/>
                    <a:pt x="655473" y="88473"/>
                  </a:cubicBezTo>
                  <a:lnTo>
                    <a:pt x="655473" y="161625"/>
                  </a:lnTo>
                  <a:cubicBezTo>
                    <a:pt x="655473" y="166675"/>
                    <a:pt x="651379" y="170769"/>
                    <a:pt x="646329" y="170769"/>
                  </a:cubicBezTo>
                  <a:close/>
                  <a:moveTo>
                    <a:pt x="618335" y="170769"/>
                  </a:moveTo>
                  <a:cubicBezTo>
                    <a:pt x="613285" y="170769"/>
                    <a:pt x="609191" y="166675"/>
                    <a:pt x="609191" y="161625"/>
                  </a:cubicBezTo>
                  <a:lnTo>
                    <a:pt x="609191" y="88473"/>
                  </a:lnTo>
                  <a:cubicBezTo>
                    <a:pt x="609191" y="83423"/>
                    <a:pt x="613285" y="79329"/>
                    <a:pt x="618335" y="79329"/>
                  </a:cubicBezTo>
                  <a:cubicBezTo>
                    <a:pt x="623385" y="79329"/>
                    <a:pt x="627479" y="83423"/>
                    <a:pt x="627479" y="88473"/>
                  </a:cubicBezTo>
                  <a:lnTo>
                    <a:pt x="627479" y="161625"/>
                  </a:lnTo>
                  <a:cubicBezTo>
                    <a:pt x="627479" y="166675"/>
                    <a:pt x="623385" y="170769"/>
                    <a:pt x="618335" y="170769"/>
                  </a:cubicBezTo>
                  <a:close/>
                  <a:moveTo>
                    <a:pt x="590341" y="170769"/>
                  </a:moveTo>
                  <a:cubicBezTo>
                    <a:pt x="585291" y="170769"/>
                    <a:pt x="581197" y="166675"/>
                    <a:pt x="581197" y="161625"/>
                  </a:cubicBezTo>
                  <a:lnTo>
                    <a:pt x="581197" y="88473"/>
                  </a:lnTo>
                  <a:cubicBezTo>
                    <a:pt x="581197" y="83423"/>
                    <a:pt x="585291" y="79329"/>
                    <a:pt x="590341" y="79329"/>
                  </a:cubicBezTo>
                  <a:cubicBezTo>
                    <a:pt x="595391" y="79329"/>
                    <a:pt x="599485" y="83423"/>
                    <a:pt x="599485" y="88473"/>
                  </a:cubicBezTo>
                  <a:lnTo>
                    <a:pt x="599485" y="161625"/>
                  </a:lnTo>
                  <a:cubicBezTo>
                    <a:pt x="599485" y="166675"/>
                    <a:pt x="595391" y="170769"/>
                    <a:pt x="590341" y="170769"/>
                  </a:cubicBezTo>
                  <a:close/>
                  <a:moveTo>
                    <a:pt x="562347" y="170769"/>
                  </a:moveTo>
                  <a:cubicBezTo>
                    <a:pt x="557297" y="170769"/>
                    <a:pt x="553203" y="166675"/>
                    <a:pt x="553203" y="161625"/>
                  </a:cubicBezTo>
                  <a:lnTo>
                    <a:pt x="553203" y="88473"/>
                  </a:lnTo>
                  <a:cubicBezTo>
                    <a:pt x="553203" y="83423"/>
                    <a:pt x="557297" y="79329"/>
                    <a:pt x="562347" y="79329"/>
                  </a:cubicBezTo>
                  <a:cubicBezTo>
                    <a:pt x="567397" y="79329"/>
                    <a:pt x="571491" y="83423"/>
                    <a:pt x="571491" y="88473"/>
                  </a:cubicBezTo>
                  <a:lnTo>
                    <a:pt x="571491" y="161625"/>
                  </a:lnTo>
                  <a:cubicBezTo>
                    <a:pt x="571491" y="166675"/>
                    <a:pt x="567397" y="170769"/>
                    <a:pt x="562347" y="170769"/>
                  </a:cubicBezTo>
                  <a:close/>
                  <a:moveTo>
                    <a:pt x="534353" y="170769"/>
                  </a:moveTo>
                  <a:cubicBezTo>
                    <a:pt x="529303" y="170769"/>
                    <a:pt x="525209" y="166675"/>
                    <a:pt x="525209" y="161625"/>
                  </a:cubicBezTo>
                  <a:lnTo>
                    <a:pt x="525209" y="88473"/>
                  </a:lnTo>
                  <a:cubicBezTo>
                    <a:pt x="525209" y="83423"/>
                    <a:pt x="529303" y="79329"/>
                    <a:pt x="534353" y="79329"/>
                  </a:cubicBezTo>
                  <a:cubicBezTo>
                    <a:pt x="539403" y="79329"/>
                    <a:pt x="543497" y="83423"/>
                    <a:pt x="543497" y="88473"/>
                  </a:cubicBezTo>
                  <a:lnTo>
                    <a:pt x="543497" y="161625"/>
                  </a:lnTo>
                  <a:cubicBezTo>
                    <a:pt x="543497" y="166675"/>
                    <a:pt x="539403" y="170769"/>
                    <a:pt x="534353" y="170769"/>
                  </a:cubicBezTo>
                  <a:close/>
                  <a:moveTo>
                    <a:pt x="506359" y="170769"/>
                  </a:moveTo>
                  <a:cubicBezTo>
                    <a:pt x="501309" y="170769"/>
                    <a:pt x="497215" y="166675"/>
                    <a:pt x="497215" y="161625"/>
                  </a:cubicBezTo>
                  <a:lnTo>
                    <a:pt x="497215" y="88473"/>
                  </a:lnTo>
                  <a:cubicBezTo>
                    <a:pt x="497215" y="83423"/>
                    <a:pt x="501309" y="79329"/>
                    <a:pt x="506359" y="79329"/>
                  </a:cubicBezTo>
                  <a:cubicBezTo>
                    <a:pt x="511409" y="79329"/>
                    <a:pt x="515503" y="83423"/>
                    <a:pt x="515503" y="88473"/>
                  </a:cubicBezTo>
                  <a:lnTo>
                    <a:pt x="515503" y="161625"/>
                  </a:lnTo>
                  <a:cubicBezTo>
                    <a:pt x="515503" y="166675"/>
                    <a:pt x="511409" y="170769"/>
                    <a:pt x="506359" y="170769"/>
                  </a:cubicBezTo>
                  <a:close/>
                  <a:moveTo>
                    <a:pt x="478365" y="170769"/>
                  </a:moveTo>
                  <a:cubicBezTo>
                    <a:pt x="473315" y="170769"/>
                    <a:pt x="469221" y="166675"/>
                    <a:pt x="469221" y="161625"/>
                  </a:cubicBezTo>
                  <a:lnTo>
                    <a:pt x="469221" y="88473"/>
                  </a:lnTo>
                  <a:cubicBezTo>
                    <a:pt x="469221" y="83423"/>
                    <a:pt x="473315" y="79329"/>
                    <a:pt x="478365" y="79329"/>
                  </a:cubicBezTo>
                  <a:cubicBezTo>
                    <a:pt x="483415" y="79329"/>
                    <a:pt x="487509" y="83423"/>
                    <a:pt x="487509" y="88473"/>
                  </a:cubicBezTo>
                  <a:lnTo>
                    <a:pt x="487509" y="161625"/>
                  </a:lnTo>
                  <a:cubicBezTo>
                    <a:pt x="487509" y="166675"/>
                    <a:pt x="483415" y="170769"/>
                    <a:pt x="478365" y="170769"/>
                  </a:cubicBezTo>
                  <a:close/>
                  <a:moveTo>
                    <a:pt x="450371" y="170769"/>
                  </a:moveTo>
                  <a:cubicBezTo>
                    <a:pt x="445321" y="170769"/>
                    <a:pt x="441227" y="166675"/>
                    <a:pt x="441227" y="161625"/>
                  </a:cubicBezTo>
                  <a:lnTo>
                    <a:pt x="441227" y="88473"/>
                  </a:lnTo>
                  <a:cubicBezTo>
                    <a:pt x="441227" y="83423"/>
                    <a:pt x="445321" y="79329"/>
                    <a:pt x="450371" y="79329"/>
                  </a:cubicBezTo>
                  <a:cubicBezTo>
                    <a:pt x="455421" y="79329"/>
                    <a:pt x="459515" y="83423"/>
                    <a:pt x="459515" y="88473"/>
                  </a:cubicBezTo>
                  <a:lnTo>
                    <a:pt x="459515" y="161625"/>
                  </a:lnTo>
                  <a:cubicBezTo>
                    <a:pt x="459515" y="166675"/>
                    <a:pt x="455421" y="170769"/>
                    <a:pt x="450371" y="170769"/>
                  </a:cubicBezTo>
                  <a:close/>
                  <a:moveTo>
                    <a:pt x="422377" y="170769"/>
                  </a:moveTo>
                  <a:cubicBezTo>
                    <a:pt x="417327" y="170769"/>
                    <a:pt x="413233" y="166675"/>
                    <a:pt x="413233" y="161625"/>
                  </a:cubicBezTo>
                  <a:lnTo>
                    <a:pt x="413233" y="88473"/>
                  </a:lnTo>
                  <a:cubicBezTo>
                    <a:pt x="413233" y="83423"/>
                    <a:pt x="417327" y="79329"/>
                    <a:pt x="422377" y="79329"/>
                  </a:cubicBezTo>
                  <a:cubicBezTo>
                    <a:pt x="427427" y="79329"/>
                    <a:pt x="431521" y="83423"/>
                    <a:pt x="431521" y="88473"/>
                  </a:cubicBezTo>
                  <a:lnTo>
                    <a:pt x="431521" y="161625"/>
                  </a:lnTo>
                  <a:cubicBezTo>
                    <a:pt x="431521" y="166675"/>
                    <a:pt x="427427" y="170769"/>
                    <a:pt x="422377" y="170769"/>
                  </a:cubicBezTo>
                  <a:close/>
                  <a:moveTo>
                    <a:pt x="394383" y="170769"/>
                  </a:moveTo>
                  <a:cubicBezTo>
                    <a:pt x="389333" y="170769"/>
                    <a:pt x="385239" y="166675"/>
                    <a:pt x="385239" y="161625"/>
                  </a:cubicBezTo>
                  <a:lnTo>
                    <a:pt x="385239" y="88473"/>
                  </a:lnTo>
                  <a:cubicBezTo>
                    <a:pt x="385239" y="83423"/>
                    <a:pt x="389333" y="79329"/>
                    <a:pt x="394383" y="79329"/>
                  </a:cubicBezTo>
                  <a:cubicBezTo>
                    <a:pt x="399433" y="79329"/>
                    <a:pt x="403527" y="83423"/>
                    <a:pt x="403527" y="88473"/>
                  </a:cubicBezTo>
                  <a:lnTo>
                    <a:pt x="403527" y="161625"/>
                  </a:lnTo>
                  <a:cubicBezTo>
                    <a:pt x="403527" y="166675"/>
                    <a:pt x="399433" y="170769"/>
                    <a:pt x="394383" y="170769"/>
                  </a:cubicBezTo>
                  <a:close/>
                  <a:moveTo>
                    <a:pt x="366389" y="170769"/>
                  </a:moveTo>
                  <a:cubicBezTo>
                    <a:pt x="361339" y="170769"/>
                    <a:pt x="357245" y="166675"/>
                    <a:pt x="357245" y="161625"/>
                  </a:cubicBezTo>
                  <a:lnTo>
                    <a:pt x="357245" y="88473"/>
                  </a:lnTo>
                  <a:cubicBezTo>
                    <a:pt x="357245" y="83423"/>
                    <a:pt x="361339" y="79329"/>
                    <a:pt x="366389" y="79329"/>
                  </a:cubicBezTo>
                  <a:cubicBezTo>
                    <a:pt x="371439" y="79329"/>
                    <a:pt x="375533" y="83423"/>
                    <a:pt x="375533" y="88473"/>
                  </a:cubicBezTo>
                  <a:lnTo>
                    <a:pt x="375533" y="161625"/>
                  </a:lnTo>
                  <a:cubicBezTo>
                    <a:pt x="375533" y="166675"/>
                    <a:pt x="371439" y="170769"/>
                    <a:pt x="366389" y="170769"/>
                  </a:cubicBezTo>
                  <a:close/>
                  <a:moveTo>
                    <a:pt x="338395" y="170769"/>
                  </a:moveTo>
                  <a:cubicBezTo>
                    <a:pt x="333345" y="170769"/>
                    <a:pt x="329251" y="166675"/>
                    <a:pt x="329251" y="161625"/>
                  </a:cubicBezTo>
                  <a:lnTo>
                    <a:pt x="329251" y="88473"/>
                  </a:lnTo>
                  <a:cubicBezTo>
                    <a:pt x="329251" y="83423"/>
                    <a:pt x="333345" y="79329"/>
                    <a:pt x="338395" y="79329"/>
                  </a:cubicBezTo>
                  <a:cubicBezTo>
                    <a:pt x="343445" y="79329"/>
                    <a:pt x="347539" y="83423"/>
                    <a:pt x="347539" y="88473"/>
                  </a:cubicBezTo>
                  <a:lnTo>
                    <a:pt x="347539" y="161625"/>
                  </a:lnTo>
                  <a:cubicBezTo>
                    <a:pt x="347539" y="166675"/>
                    <a:pt x="343445" y="170769"/>
                    <a:pt x="338395" y="170769"/>
                  </a:cubicBezTo>
                  <a:close/>
                  <a:moveTo>
                    <a:pt x="310401" y="170769"/>
                  </a:moveTo>
                  <a:cubicBezTo>
                    <a:pt x="305351" y="170769"/>
                    <a:pt x="301257" y="166675"/>
                    <a:pt x="301257" y="161625"/>
                  </a:cubicBezTo>
                  <a:lnTo>
                    <a:pt x="301257" y="88473"/>
                  </a:lnTo>
                  <a:cubicBezTo>
                    <a:pt x="301257" y="83423"/>
                    <a:pt x="305351" y="79329"/>
                    <a:pt x="310401" y="79329"/>
                  </a:cubicBezTo>
                  <a:cubicBezTo>
                    <a:pt x="315451" y="79329"/>
                    <a:pt x="319545" y="83423"/>
                    <a:pt x="319545" y="88473"/>
                  </a:cubicBezTo>
                  <a:lnTo>
                    <a:pt x="319545" y="161625"/>
                  </a:lnTo>
                  <a:cubicBezTo>
                    <a:pt x="319545" y="166675"/>
                    <a:pt x="315451" y="170769"/>
                    <a:pt x="310401" y="170769"/>
                  </a:cubicBezTo>
                  <a:close/>
                  <a:moveTo>
                    <a:pt x="282407" y="170769"/>
                  </a:moveTo>
                  <a:cubicBezTo>
                    <a:pt x="277357" y="170769"/>
                    <a:pt x="273263" y="166675"/>
                    <a:pt x="273263" y="161625"/>
                  </a:cubicBezTo>
                  <a:lnTo>
                    <a:pt x="273263" y="88473"/>
                  </a:lnTo>
                  <a:cubicBezTo>
                    <a:pt x="273263" y="83423"/>
                    <a:pt x="277357" y="79329"/>
                    <a:pt x="282407" y="79329"/>
                  </a:cubicBezTo>
                  <a:cubicBezTo>
                    <a:pt x="287457" y="79329"/>
                    <a:pt x="291551" y="83423"/>
                    <a:pt x="291551" y="88473"/>
                  </a:cubicBezTo>
                  <a:lnTo>
                    <a:pt x="291551" y="161625"/>
                  </a:lnTo>
                  <a:cubicBezTo>
                    <a:pt x="291551" y="166675"/>
                    <a:pt x="287457" y="170769"/>
                    <a:pt x="282407" y="170769"/>
                  </a:cubicBezTo>
                  <a:close/>
                  <a:moveTo>
                    <a:pt x="0" y="187436"/>
                  </a:moveTo>
                  <a:lnTo>
                    <a:pt x="1402492" y="187436"/>
                  </a:lnTo>
                  <a:lnTo>
                    <a:pt x="1402492" y="56158"/>
                  </a:lnTo>
                  <a:lnTo>
                    <a:pt x="0" y="56158"/>
                  </a:lnTo>
                  <a:close/>
                  <a:moveTo>
                    <a:pt x="448311" y="646221"/>
                  </a:moveTo>
                  <a:cubicBezTo>
                    <a:pt x="435378" y="646221"/>
                    <a:pt x="424893" y="635736"/>
                    <a:pt x="424893" y="622803"/>
                  </a:cubicBezTo>
                  <a:lnTo>
                    <a:pt x="424893" y="400558"/>
                  </a:lnTo>
                  <a:cubicBezTo>
                    <a:pt x="424893" y="387625"/>
                    <a:pt x="435378" y="377140"/>
                    <a:pt x="448311" y="377140"/>
                  </a:cubicBezTo>
                  <a:lnTo>
                    <a:pt x="1211100" y="377140"/>
                  </a:lnTo>
                  <a:cubicBezTo>
                    <a:pt x="1224033" y="377140"/>
                    <a:pt x="1234518" y="387625"/>
                    <a:pt x="1234518" y="400558"/>
                  </a:cubicBezTo>
                  <a:lnTo>
                    <a:pt x="1234518" y="622803"/>
                  </a:lnTo>
                  <a:cubicBezTo>
                    <a:pt x="1234518" y="635736"/>
                    <a:pt x="1224033" y="646221"/>
                    <a:pt x="1211100" y="646221"/>
                  </a:cubicBezTo>
                  <a:close/>
                  <a:moveTo>
                    <a:pt x="1157297" y="896251"/>
                  </a:moveTo>
                  <a:cubicBezTo>
                    <a:pt x="1142981" y="896251"/>
                    <a:pt x="1131375" y="884645"/>
                    <a:pt x="1131375" y="870329"/>
                  </a:cubicBezTo>
                  <a:lnTo>
                    <a:pt x="1131375" y="765012"/>
                  </a:lnTo>
                  <a:cubicBezTo>
                    <a:pt x="1131375" y="750696"/>
                    <a:pt x="1142981" y="739090"/>
                    <a:pt x="1157297" y="739090"/>
                  </a:cubicBezTo>
                  <a:lnTo>
                    <a:pt x="1260983" y="739090"/>
                  </a:lnTo>
                  <a:cubicBezTo>
                    <a:pt x="1275299" y="739090"/>
                    <a:pt x="1286905" y="750696"/>
                    <a:pt x="1286905" y="765012"/>
                  </a:cubicBezTo>
                  <a:lnTo>
                    <a:pt x="1286905" y="870329"/>
                  </a:lnTo>
                  <a:cubicBezTo>
                    <a:pt x="1286905" y="884645"/>
                    <a:pt x="1275299" y="896251"/>
                    <a:pt x="1260983" y="896251"/>
                  </a:cubicBezTo>
                  <a:close/>
                  <a:moveTo>
                    <a:pt x="193380" y="1417901"/>
                  </a:moveTo>
                  <a:lnTo>
                    <a:pt x="236685" y="1417901"/>
                  </a:lnTo>
                  <a:lnTo>
                    <a:pt x="276969" y="1362511"/>
                  </a:lnTo>
                  <a:lnTo>
                    <a:pt x="276969" y="1190793"/>
                  </a:lnTo>
                  <a:lnTo>
                    <a:pt x="319776" y="1190793"/>
                  </a:lnTo>
                  <a:lnTo>
                    <a:pt x="319049" y="1364525"/>
                  </a:lnTo>
                  <a:lnTo>
                    <a:pt x="355305" y="1417901"/>
                  </a:lnTo>
                  <a:lnTo>
                    <a:pt x="398610" y="1417901"/>
                  </a:lnTo>
                  <a:lnTo>
                    <a:pt x="438894" y="1362511"/>
                  </a:lnTo>
                  <a:lnTo>
                    <a:pt x="438894" y="1190793"/>
                  </a:lnTo>
                  <a:lnTo>
                    <a:pt x="486464" y="1190793"/>
                  </a:lnTo>
                  <a:lnTo>
                    <a:pt x="485737" y="1364525"/>
                  </a:lnTo>
                  <a:lnTo>
                    <a:pt x="521993" y="1417901"/>
                  </a:lnTo>
                  <a:lnTo>
                    <a:pt x="565298" y="1417901"/>
                  </a:lnTo>
                  <a:lnTo>
                    <a:pt x="605582" y="1362511"/>
                  </a:lnTo>
                  <a:lnTo>
                    <a:pt x="605582" y="1190793"/>
                  </a:lnTo>
                  <a:lnTo>
                    <a:pt x="658202" y="1190793"/>
                  </a:lnTo>
                  <a:lnTo>
                    <a:pt x="657475" y="1364525"/>
                  </a:lnTo>
                  <a:lnTo>
                    <a:pt x="693731" y="1417901"/>
                  </a:lnTo>
                  <a:lnTo>
                    <a:pt x="737036" y="1417901"/>
                  </a:lnTo>
                  <a:lnTo>
                    <a:pt x="777320" y="1362511"/>
                  </a:lnTo>
                  <a:lnTo>
                    <a:pt x="777320" y="1190793"/>
                  </a:lnTo>
                  <a:lnTo>
                    <a:pt x="811843" y="1190793"/>
                  </a:lnTo>
                  <a:lnTo>
                    <a:pt x="811843" y="1092914"/>
                  </a:lnTo>
                  <a:lnTo>
                    <a:pt x="126043" y="1092914"/>
                  </a:lnTo>
                  <a:lnTo>
                    <a:pt x="126043" y="1190793"/>
                  </a:lnTo>
                  <a:lnTo>
                    <a:pt x="157851" y="1190793"/>
                  </a:lnTo>
                  <a:lnTo>
                    <a:pt x="157124" y="1364525"/>
                  </a:lnTo>
                  <a:close/>
                  <a:moveTo>
                    <a:pt x="715384" y="1461206"/>
                  </a:moveTo>
                  <a:lnTo>
                    <a:pt x="733542" y="1459289"/>
                  </a:lnTo>
                  <a:lnTo>
                    <a:pt x="739046" y="1457208"/>
                  </a:lnTo>
                  <a:lnTo>
                    <a:pt x="741065" y="1454659"/>
                  </a:lnTo>
                  <a:lnTo>
                    <a:pt x="741065" y="1428476"/>
                  </a:lnTo>
                  <a:lnTo>
                    <a:pt x="739046" y="1425927"/>
                  </a:lnTo>
                  <a:lnTo>
                    <a:pt x="733542" y="1423846"/>
                  </a:lnTo>
                  <a:cubicBezTo>
                    <a:pt x="728894" y="1422661"/>
                    <a:pt x="722474" y="1421929"/>
                    <a:pt x="715384" y="1421929"/>
                  </a:cubicBezTo>
                  <a:cubicBezTo>
                    <a:pt x="704748" y="1421929"/>
                    <a:pt x="695620" y="1423577"/>
                    <a:pt x="691721" y="1425927"/>
                  </a:cubicBezTo>
                  <a:cubicBezTo>
                    <a:pt x="690421" y="1426711"/>
                    <a:pt x="689703" y="1427572"/>
                    <a:pt x="689703" y="1428476"/>
                  </a:cubicBezTo>
                  <a:lnTo>
                    <a:pt x="689703" y="1454659"/>
                  </a:lnTo>
                  <a:cubicBezTo>
                    <a:pt x="689703" y="1456467"/>
                    <a:pt x="692578" y="1458104"/>
                    <a:pt x="697225" y="1459289"/>
                  </a:cubicBezTo>
                  <a:cubicBezTo>
                    <a:pt x="701873" y="1460473"/>
                    <a:pt x="708293" y="1461206"/>
                    <a:pt x="715384" y="1461206"/>
                  </a:cubicBezTo>
                  <a:close/>
                  <a:moveTo>
                    <a:pt x="543646" y="1461206"/>
                  </a:moveTo>
                  <a:lnTo>
                    <a:pt x="561804" y="1459289"/>
                  </a:lnTo>
                  <a:lnTo>
                    <a:pt x="567308" y="1457208"/>
                  </a:lnTo>
                  <a:lnTo>
                    <a:pt x="569327" y="1454659"/>
                  </a:lnTo>
                  <a:lnTo>
                    <a:pt x="569327" y="1428476"/>
                  </a:lnTo>
                  <a:lnTo>
                    <a:pt x="567308" y="1425927"/>
                  </a:lnTo>
                  <a:lnTo>
                    <a:pt x="561804" y="1423846"/>
                  </a:lnTo>
                  <a:cubicBezTo>
                    <a:pt x="557156" y="1422661"/>
                    <a:pt x="550736" y="1421929"/>
                    <a:pt x="543646" y="1421929"/>
                  </a:cubicBezTo>
                  <a:cubicBezTo>
                    <a:pt x="533010" y="1421929"/>
                    <a:pt x="523882" y="1423577"/>
                    <a:pt x="519983" y="1425927"/>
                  </a:cubicBezTo>
                  <a:cubicBezTo>
                    <a:pt x="518683" y="1426711"/>
                    <a:pt x="517965" y="1427572"/>
                    <a:pt x="517965" y="1428476"/>
                  </a:cubicBezTo>
                  <a:lnTo>
                    <a:pt x="517965" y="1454659"/>
                  </a:lnTo>
                  <a:cubicBezTo>
                    <a:pt x="517965" y="1456467"/>
                    <a:pt x="520840" y="1458104"/>
                    <a:pt x="525487" y="1459289"/>
                  </a:cubicBezTo>
                  <a:cubicBezTo>
                    <a:pt x="530135" y="1460473"/>
                    <a:pt x="536555" y="1461206"/>
                    <a:pt x="543646" y="1461206"/>
                  </a:cubicBezTo>
                  <a:close/>
                  <a:moveTo>
                    <a:pt x="376958" y="1461206"/>
                  </a:moveTo>
                  <a:lnTo>
                    <a:pt x="395116" y="1459289"/>
                  </a:lnTo>
                  <a:lnTo>
                    <a:pt x="400620" y="1457208"/>
                  </a:lnTo>
                  <a:lnTo>
                    <a:pt x="402639" y="1454659"/>
                  </a:lnTo>
                  <a:lnTo>
                    <a:pt x="402639" y="1428476"/>
                  </a:lnTo>
                  <a:lnTo>
                    <a:pt x="400620" y="1425927"/>
                  </a:lnTo>
                  <a:lnTo>
                    <a:pt x="395116" y="1423846"/>
                  </a:lnTo>
                  <a:cubicBezTo>
                    <a:pt x="390468" y="1422661"/>
                    <a:pt x="384048" y="1421929"/>
                    <a:pt x="376958" y="1421929"/>
                  </a:cubicBezTo>
                  <a:cubicBezTo>
                    <a:pt x="366322" y="1421929"/>
                    <a:pt x="357194" y="1423577"/>
                    <a:pt x="353295" y="1425927"/>
                  </a:cubicBezTo>
                  <a:cubicBezTo>
                    <a:pt x="351995" y="1426711"/>
                    <a:pt x="351277" y="1427572"/>
                    <a:pt x="351277" y="1428476"/>
                  </a:cubicBezTo>
                  <a:lnTo>
                    <a:pt x="351277" y="1454659"/>
                  </a:lnTo>
                  <a:cubicBezTo>
                    <a:pt x="351277" y="1456467"/>
                    <a:pt x="354152" y="1458104"/>
                    <a:pt x="358799" y="1459289"/>
                  </a:cubicBezTo>
                  <a:cubicBezTo>
                    <a:pt x="363447" y="1460473"/>
                    <a:pt x="369867" y="1461206"/>
                    <a:pt x="376958" y="1461206"/>
                  </a:cubicBezTo>
                  <a:close/>
                  <a:moveTo>
                    <a:pt x="215033" y="1461206"/>
                  </a:moveTo>
                  <a:lnTo>
                    <a:pt x="233191" y="1459289"/>
                  </a:lnTo>
                  <a:lnTo>
                    <a:pt x="238695" y="1457208"/>
                  </a:lnTo>
                  <a:lnTo>
                    <a:pt x="240714" y="1454659"/>
                  </a:lnTo>
                  <a:lnTo>
                    <a:pt x="240714" y="1428476"/>
                  </a:lnTo>
                  <a:lnTo>
                    <a:pt x="238695" y="1425927"/>
                  </a:lnTo>
                  <a:lnTo>
                    <a:pt x="233191" y="1423846"/>
                  </a:lnTo>
                  <a:cubicBezTo>
                    <a:pt x="228543" y="1422661"/>
                    <a:pt x="222123" y="1421929"/>
                    <a:pt x="215033" y="1421929"/>
                  </a:cubicBezTo>
                  <a:cubicBezTo>
                    <a:pt x="204397" y="1421929"/>
                    <a:pt x="195269" y="1423577"/>
                    <a:pt x="191370" y="1425927"/>
                  </a:cubicBezTo>
                  <a:cubicBezTo>
                    <a:pt x="190070" y="1426711"/>
                    <a:pt x="189352" y="1427572"/>
                    <a:pt x="189352" y="1428476"/>
                  </a:cubicBezTo>
                  <a:lnTo>
                    <a:pt x="189352" y="1454659"/>
                  </a:lnTo>
                  <a:cubicBezTo>
                    <a:pt x="189352" y="1456467"/>
                    <a:pt x="192227" y="1458104"/>
                    <a:pt x="196874" y="1459289"/>
                  </a:cubicBezTo>
                  <a:cubicBezTo>
                    <a:pt x="201522" y="1460473"/>
                    <a:pt x="207942" y="1461206"/>
                    <a:pt x="215033" y="1461206"/>
                  </a:cubicBezTo>
                  <a:close/>
                  <a:moveTo>
                    <a:pt x="486552" y="1531448"/>
                  </a:moveTo>
                  <a:cubicBezTo>
                    <a:pt x="486158" y="1531123"/>
                    <a:pt x="486146" y="1530770"/>
                    <a:pt x="486146" y="1530415"/>
                  </a:cubicBezTo>
                  <a:lnTo>
                    <a:pt x="486560" y="1529359"/>
                  </a:lnTo>
                  <a:close/>
                  <a:moveTo>
                    <a:pt x="319858" y="1532686"/>
                  </a:moveTo>
                  <a:cubicBezTo>
                    <a:pt x="319027" y="1532018"/>
                    <a:pt x="318967" y="1531224"/>
                    <a:pt x="318967" y="1530415"/>
                  </a:cubicBezTo>
                  <a:lnTo>
                    <a:pt x="319878" y="1528094"/>
                  </a:lnTo>
                  <a:close/>
                  <a:moveTo>
                    <a:pt x="157929" y="1533624"/>
                  </a:moveTo>
                  <a:cubicBezTo>
                    <a:pt x="156796" y="1532725"/>
                    <a:pt x="156670" y="1531585"/>
                    <a:pt x="156670" y="1530415"/>
                  </a:cubicBezTo>
                  <a:lnTo>
                    <a:pt x="157957" y="1527136"/>
                  </a:lnTo>
                  <a:close/>
                  <a:moveTo>
                    <a:pt x="658276" y="1534776"/>
                  </a:moveTo>
                  <a:cubicBezTo>
                    <a:pt x="656808" y="1533616"/>
                    <a:pt x="656564" y="1532045"/>
                    <a:pt x="656564" y="1530415"/>
                  </a:cubicBezTo>
                  <a:lnTo>
                    <a:pt x="658313" y="1525960"/>
                  </a:lnTo>
                  <a:close/>
                  <a:moveTo>
                    <a:pt x="1191766" y="1623750"/>
                  </a:moveTo>
                  <a:lnTo>
                    <a:pt x="1199790" y="1623750"/>
                  </a:lnTo>
                  <a:lnTo>
                    <a:pt x="1199790" y="1566817"/>
                  </a:lnTo>
                  <a:lnTo>
                    <a:pt x="1191766" y="1566817"/>
                  </a:lnTo>
                  <a:close/>
                  <a:moveTo>
                    <a:pt x="1197062" y="1639589"/>
                  </a:moveTo>
                  <a:cubicBezTo>
                    <a:pt x="1172200" y="1639589"/>
                    <a:pt x="1152046" y="1619435"/>
                    <a:pt x="1152046" y="1594573"/>
                  </a:cubicBezTo>
                  <a:cubicBezTo>
                    <a:pt x="1152046" y="1569711"/>
                    <a:pt x="1172200" y="1549557"/>
                    <a:pt x="1197062" y="1549557"/>
                  </a:cubicBezTo>
                  <a:cubicBezTo>
                    <a:pt x="1221924" y="1549557"/>
                    <a:pt x="1242079" y="1569711"/>
                    <a:pt x="1242079" y="1594573"/>
                  </a:cubicBezTo>
                  <a:cubicBezTo>
                    <a:pt x="1242079" y="1619435"/>
                    <a:pt x="1221924" y="1639589"/>
                    <a:pt x="1197062" y="1639589"/>
                  </a:cubicBezTo>
                  <a:close/>
                  <a:moveTo>
                    <a:pt x="193380" y="1779536"/>
                  </a:moveTo>
                  <a:lnTo>
                    <a:pt x="236685" y="1779536"/>
                  </a:lnTo>
                  <a:lnTo>
                    <a:pt x="276969" y="1724146"/>
                  </a:lnTo>
                  <a:lnTo>
                    <a:pt x="276969" y="1571626"/>
                  </a:lnTo>
                  <a:lnTo>
                    <a:pt x="319696" y="1571626"/>
                  </a:lnTo>
                  <a:lnTo>
                    <a:pt x="319049" y="1726160"/>
                  </a:lnTo>
                  <a:lnTo>
                    <a:pt x="355305" y="1779536"/>
                  </a:lnTo>
                  <a:lnTo>
                    <a:pt x="398610" y="1779536"/>
                  </a:lnTo>
                  <a:lnTo>
                    <a:pt x="438894" y="1724146"/>
                  </a:lnTo>
                  <a:lnTo>
                    <a:pt x="438894" y="1571626"/>
                  </a:lnTo>
                  <a:lnTo>
                    <a:pt x="486384" y="1571626"/>
                  </a:lnTo>
                  <a:lnTo>
                    <a:pt x="485737" y="1726160"/>
                  </a:lnTo>
                  <a:lnTo>
                    <a:pt x="521993" y="1779536"/>
                  </a:lnTo>
                  <a:lnTo>
                    <a:pt x="565298" y="1779536"/>
                  </a:lnTo>
                  <a:lnTo>
                    <a:pt x="605582" y="1724146"/>
                  </a:lnTo>
                  <a:lnTo>
                    <a:pt x="605582" y="1571626"/>
                  </a:lnTo>
                  <a:lnTo>
                    <a:pt x="658122" y="1571626"/>
                  </a:lnTo>
                  <a:lnTo>
                    <a:pt x="657475" y="1726160"/>
                  </a:lnTo>
                  <a:lnTo>
                    <a:pt x="693731" y="1779536"/>
                  </a:lnTo>
                  <a:lnTo>
                    <a:pt x="737036" y="1779536"/>
                  </a:lnTo>
                  <a:lnTo>
                    <a:pt x="777320" y="1724146"/>
                  </a:lnTo>
                  <a:lnTo>
                    <a:pt x="777320" y="1571626"/>
                  </a:lnTo>
                  <a:lnTo>
                    <a:pt x="807081" y="1571626"/>
                  </a:lnTo>
                  <a:lnTo>
                    <a:pt x="807081" y="1473747"/>
                  </a:lnTo>
                  <a:lnTo>
                    <a:pt x="121281" y="1473747"/>
                  </a:lnTo>
                  <a:lnTo>
                    <a:pt x="121281" y="1571626"/>
                  </a:lnTo>
                  <a:lnTo>
                    <a:pt x="157771" y="1571626"/>
                  </a:lnTo>
                  <a:lnTo>
                    <a:pt x="157124" y="1726160"/>
                  </a:lnTo>
                  <a:close/>
                  <a:moveTo>
                    <a:pt x="715384" y="1822841"/>
                  </a:moveTo>
                  <a:lnTo>
                    <a:pt x="733542" y="1820924"/>
                  </a:lnTo>
                  <a:lnTo>
                    <a:pt x="739046" y="1818843"/>
                  </a:lnTo>
                  <a:lnTo>
                    <a:pt x="741065" y="1816294"/>
                  </a:lnTo>
                  <a:lnTo>
                    <a:pt x="741065" y="1790112"/>
                  </a:lnTo>
                  <a:lnTo>
                    <a:pt x="739046" y="1787563"/>
                  </a:lnTo>
                  <a:lnTo>
                    <a:pt x="733542" y="1785481"/>
                  </a:lnTo>
                  <a:cubicBezTo>
                    <a:pt x="728894" y="1784297"/>
                    <a:pt x="722474" y="1783564"/>
                    <a:pt x="715384" y="1783564"/>
                  </a:cubicBezTo>
                  <a:cubicBezTo>
                    <a:pt x="704748" y="1783564"/>
                    <a:pt x="695620" y="1785212"/>
                    <a:pt x="691721" y="1787563"/>
                  </a:cubicBezTo>
                  <a:cubicBezTo>
                    <a:pt x="690421" y="1788346"/>
                    <a:pt x="689703" y="1789207"/>
                    <a:pt x="689703" y="1790112"/>
                  </a:cubicBezTo>
                  <a:lnTo>
                    <a:pt x="689703" y="1816294"/>
                  </a:lnTo>
                  <a:cubicBezTo>
                    <a:pt x="689703" y="1818102"/>
                    <a:pt x="692578" y="1819739"/>
                    <a:pt x="697225" y="1820924"/>
                  </a:cubicBezTo>
                  <a:cubicBezTo>
                    <a:pt x="701873" y="1822109"/>
                    <a:pt x="708293" y="1822841"/>
                    <a:pt x="715384" y="1822841"/>
                  </a:cubicBezTo>
                  <a:close/>
                  <a:moveTo>
                    <a:pt x="543646" y="1822841"/>
                  </a:moveTo>
                  <a:lnTo>
                    <a:pt x="561804" y="1820924"/>
                  </a:lnTo>
                  <a:lnTo>
                    <a:pt x="567308" y="1818843"/>
                  </a:lnTo>
                  <a:lnTo>
                    <a:pt x="569327" y="1816294"/>
                  </a:lnTo>
                  <a:lnTo>
                    <a:pt x="569327" y="1790112"/>
                  </a:lnTo>
                  <a:lnTo>
                    <a:pt x="567308" y="1787563"/>
                  </a:lnTo>
                  <a:lnTo>
                    <a:pt x="561804" y="1785481"/>
                  </a:lnTo>
                  <a:cubicBezTo>
                    <a:pt x="557156" y="1784297"/>
                    <a:pt x="550736" y="1783564"/>
                    <a:pt x="543646" y="1783564"/>
                  </a:cubicBezTo>
                  <a:cubicBezTo>
                    <a:pt x="533010" y="1783564"/>
                    <a:pt x="523882" y="1785212"/>
                    <a:pt x="519983" y="1787563"/>
                  </a:cubicBezTo>
                  <a:cubicBezTo>
                    <a:pt x="518683" y="1788346"/>
                    <a:pt x="517965" y="1789207"/>
                    <a:pt x="517965" y="1790112"/>
                  </a:cubicBezTo>
                  <a:lnTo>
                    <a:pt x="517965" y="1816294"/>
                  </a:lnTo>
                  <a:cubicBezTo>
                    <a:pt x="517965" y="1818102"/>
                    <a:pt x="520840" y="1819739"/>
                    <a:pt x="525487" y="1820924"/>
                  </a:cubicBezTo>
                  <a:cubicBezTo>
                    <a:pt x="530135" y="1822109"/>
                    <a:pt x="536555" y="1822841"/>
                    <a:pt x="543646" y="1822841"/>
                  </a:cubicBezTo>
                  <a:close/>
                  <a:moveTo>
                    <a:pt x="376958" y="1822841"/>
                  </a:moveTo>
                  <a:lnTo>
                    <a:pt x="395116" y="1820924"/>
                  </a:lnTo>
                  <a:lnTo>
                    <a:pt x="400620" y="1818843"/>
                  </a:lnTo>
                  <a:lnTo>
                    <a:pt x="402639" y="1816294"/>
                  </a:lnTo>
                  <a:lnTo>
                    <a:pt x="402639" y="1790112"/>
                  </a:lnTo>
                  <a:lnTo>
                    <a:pt x="400620" y="1787563"/>
                  </a:lnTo>
                  <a:lnTo>
                    <a:pt x="395116" y="1785481"/>
                  </a:lnTo>
                  <a:cubicBezTo>
                    <a:pt x="390468" y="1784297"/>
                    <a:pt x="384048" y="1783564"/>
                    <a:pt x="376958" y="1783564"/>
                  </a:cubicBezTo>
                  <a:cubicBezTo>
                    <a:pt x="366322" y="1783564"/>
                    <a:pt x="357194" y="1785212"/>
                    <a:pt x="353295" y="1787563"/>
                  </a:cubicBezTo>
                  <a:cubicBezTo>
                    <a:pt x="351995" y="1788346"/>
                    <a:pt x="351277" y="1789207"/>
                    <a:pt x="351277" y="1790112"/>
                  </a:cubicBezTo>
                  <a:lnTo>
                    <a:pt x="351277" y="1816294"/>
                  </a:lnTo>
                  <a:cubicBezTo>
                    <a:pt x="351277" y="1818102"/>
                    <a:pt x="354152" y="1819739"/>
                    <a:pt x="358799" y="1820924"/>
                  </a:cubicBezTo>
                  <a:cubicBezTo>
                    <a:pt x="363447" y="1822109"/>
                    <a:pt x="369867" y="1822841"/>
                    <a:pt x="376958" y="1822841"/>
                  </a:cubicBezTo>
                  <a:close/>
                  <a:moveTo>
                    <a:pt x="215033" y="1822841"/>
                  </a:moveTo>
                  <a:lnTo>
                    <a:pt x="233191" y="1820924"/>
                  </a:lnTo>
                  <a:lnTo>
                    <a:pt x="238695" y="1818843"/>
                  </a:lnTo>
                  <a:lnTo>
                    <a:pt x="240714" y="1816294"/>
                  </a:lnTo>
                  <a:lnTo>
                    <a:pt x="240714" y="1790112"/>
                  </a:lnTo>
                  <a:lnTo>
                    <a:pt x="238695" y="1787563"/>
                  </a:lnTo>
                  <a:lnTo>
                    <a:pt x="233191" y="1785481"/>
                  </a:lnTo>
                  <a:cubicBezTo>
                    <a:pt x="228543" y="1784297"/>
                    <a:pt x="222123" y="1783564"/>
                    <a:pt x="215033" y="1783564"/>
                  </a:cubicBezTo>
                  <a:cubicBezTo>
                    <a:pt x="204397" y="1783564"/>
                    <a:pt x="195269" y="1785212"/>
                    <a:pt x="191370" y="1787563"/>
                  </a:cubicBezTo>
                  <a:cubicBezTo>
                    <a:pt x="190070" y="1788346"/>
                    <a:pt x="189352" y="1789207"/>
                    <a:pt x="189352" y="1790112"/>
                  </a:cubicBezTo>
                  <a:lnTo>
                    <a:pt x="189352" y="1816294"/>
                  </a:lnTo>
                  <a:cubicBezTo>
                    <a:pt x="189352" y="1818102"/>
                    <a:pt x="192227" y="1819739"/>
                    <a:pt x="196874" y="1820924"/>
                  </a:cubicBezTo>
                  <a:cubicBezTo>
                    <a:pt x="201522" y="1822109"/>
                    <a:pt x="207942" y="1822841"/>
                    <a:pt x="215033" y="1822841"/>
                  </a:cubicBezTo>
                  <a:close/>
                  <a:moveTo>
                    <a:pt x="986109" y="1830956"/>
                  </a:moveTo>
                  <a:lnTo>
                    <a:pt x="986109" y="1782631"/>
                  </a:lnTo>
                  <a:lnTo>
                    <a:pt x="1102789" y="1782631"/>
                  </a:lnTo>
                  <a:lnTo>
                    <a:pt x="1102789" y="1830956"/>
                  </a:lnTo>
                  <a:close/>
                  <a:moveTo>
                    <a:pt x="486503" y="1896847"/>
                  </a:moveTo>
                  <a:cubicBezTo>
                    <a:pt x="486155" y="1896558"/>
                    <a:pt x="486146" y="1896249"/>
                    <a:pt x="486146" y="1895937"/>
                  </a:cubicBezTo>
                  <a:lnTo>
                    <a:pt x="486511" y="1895007"/>
                  </a:lnTo>
                  <a:close/>
                  <a:moveTo>
                    <a:pt x="319810" y="1898084"/>
                  </a:moveTo>
                  <a:cubicBezTo>
                    <a:pt x="319020" y="1897449"/>
                    <a:pt x="318967" y="1896699"/>
                    <a:pt x="318967" y="1895937"/>
                  </a:cubicBezTo>
                  <a:lnTo>
                    <a:pt x="319828" y="1893743"/>
                  </a:lnTo>
                  <a:close/>
                  <a:moveTo>
                    <a:pt x="157881" y="1899022"/>
                  </a:moveTo>
                  <a:cubicBezTo>
                    <a:pt x="156786" y="1898152"/>
                    <a:pt x="156670" y="1897059"/>
                    <a:pt x="156670" y="1895937"/>
                  </a:cubicBezTo>
                  <a:lnTo>
                    <a:pt x="157907" y="1892784"/>
                  </a:lnTo>
                  <a:close/>
                  <a:moveTo>
                    <a:pt x="658227" y="1900174"/>
                  </a:moveTo>
                  <a:cubicBezTo>
                    <a:pt x="656794" y="1899041"/>
                    <a:pt x="656564" y="1897517"/>
                    <a:pt x="656564" y="1895937"/>
                  </a:cubicBezTo>
                  <a:lnTo>
                    <a:pt x="658263" y="1891608"/>
                  </a:lnTo>
                  <a:close/>
                  <a:moveTo>
                    <a:pt x="967231" y="1907087"/>
                  </a:moveTo>
                  <a:lnTo>
                    <a:pt x="1121668" y="1907087"/>
                  </a:lnTo>
                  <a:cubicBezTo>
                    <a:pt x="1127283" y="1907087"/>
                    <a:pt x="1131834" y="1902535"/>
                    <a:pt x="1131834" y="1896920"/>
                  </a:cubicBezTo>
                  <a:lnTo>
                    <a:pt x="1131834" y="1764992"/>
                  </a:lnTo>
                  <a:cubicBezTo>
                    <a:pt x="1131834" y="1759378"/>
                    <a:pt x="1127283" y="1754826"/>
                    <a:pt x="1121668" y="1754826"/>
                  </a:cubicBezTo>
                  <a:lnTo>
                    <a:pt x="967231" y="1754826"/>
                  </a:lnTo>
                  <a:cubicBezTo>
                    <a:pt x="961616" y="1754826"/>
                    <a:pt x="957065" y="1759378"/>
                    <a:pt x="957065" y="1764992"/>
                  </a:cubicBezTo>
                  <a:lnTo>
                    <a:pt x="957065" y="1896920"/>
                  </a:lnTo>
                  <a:cubicBezTo>
                    <a:pt x="957065" y="1902535"/>
                    <a:pt x="961616" y="1907087"/>
                    <a:pt x="967231" y="1907087"/>
                  </a:cubicBezTo>
                  <a:close/>
                  <a:moveTo>
                    <a:pt x="970657" y="1920328"/>
                  </a:moveTo>
                  <a:cubicBezTo>
                    <a:pt x="954570" y="1920328"/>
                    <a:pt x="941528" y="1907287"/>
                    <a:pt x="941528" y="1891200"/>
                  </a:cubicBezTo>
                  <a:lnTo>
                    <a:pt x="941528" y="1774688"/>
                  </a:lnTo>
                  <a:cubicBezTo>
                    <a:pt x="941528" y="1758600"/>
                    <a:pt x="954570" y="1745559"/>
                    <a:pt x="970657" y="1745559"/>
                  </a:cubicBezTo>
                  <a:lnTo>
                    <a:pt x="1114973" y="1745559"/>
                  </a:lnTo>
                  <a:cubicBezTo>
                    <a:pt x="1131061" y="1745559"/>
                    <a:pt x="1144102" y="1758600"/>
                    <a:pt x="1144102" y="1774688"/>
                  </a:cubicBezTo>
                  <a:lnTo>
                    <a:pt x="1144102" y="1891200"/>
                  </a:lnTo>
                  <a:cubicBezTo>
                    <a:pt x="1144102" y="1907287"/>
                    <a:pt x="1131061" y="1920328"/>
                    <a:pt x="1114973" y="1920328"/>
                  </a:cubicBezTo>
                  <a:close/>
                  <a:moveTo>
                    <a:pt x="1109480" y="1998069"/>
                  </a:moveTo>
                  <a:cubicBezTo>
                    <a:pt x="1115019" y="1998069"/>
                    <a:pt x="1119510" y="1993578"/>
                    <a:pt x="1119510" y="1988039"/>
                  </a:cubicBezTo>
                  <a:cubicBezTo>
                    <a:pt x="1119510" y="1982500"/>
                    <a:pt x="1115019" y="1978010"/>
                    <a:pt x="1109480" y="1978010"/>
                  </a:cubicBezTo>
                  <a:cubicBezTo>
                    <a:pt x="1103941" y="1978010"/>
                    <a:pt x="1099451" y="1982500"/>
                    <a:pt x="1099451" y="1988039"/>
                  </a:cubicBezTo>
                  <a:cubicBezTo>
                    <a:pt x="1099451" y="1993578"/>
                    <a:pt x="1103941" y="1998069"/>
                    <a:pt x="1109480" y="1998069"/>
                  </a:cubicBezTo>
                  <a:close/>
                  <a:moveTo>
                    <a:pt x="1064099" y="1998069"/>
                  </a:moveTo>
                  <a:cubicBezTo>
                    <a:pt x="1069638" y="1998069"/>
                    <a:pt x="1074128" y="1993578"/>
                    <a:pt x="1074128" y="1988039"/>
                  </a:cubicBezTo>
                  <a:cubicBezTo>
                    <a:pt x="1074128" y="1982500"/>
                    <a:pt x="1069638" y="1978010"/>
                    <a:pt x="1064099" y="1978010"/>
                  </a:cubicBezTo>
                  <a:cubicBezTo>
                    <a:pt x="1058560" y="1978010"/>
                    <a:pt x="1054069" y="1982500"/>
                    <a:pt x="1054069" y="1988039"/>
                  </a:cubicBezTo>
                  <a:cubicBezTo>
                    <a:pt x="1054069" y="1993578"/>
                    <a:pt x="1058560" y="1998069"/>
                    <a:pt x="1064099" y="1998069"/>
                  </a:cubicBezTo>
                  <a:close/>
                  <a:moveTo>
                    <a:pt x="1015110" y="1998069"/>
                  </a:moveTo>
                  <a:cubicBezTo>
                    <a:pt x="1020649" y="1998069"/>
                    <a:pt x="1025139" y="1993578"/>
                    <a:pt x="1025139" y="1988039"/>
                  </a:cubicBezTo>
                  <a:cubicBezTo>
                    <a:pt x="1025139" y="1982500"/>
                    <a:pt x="1020649" y="1978010"/>
                    <a:pt x="1015110" y="1978010"/>
                  </a:cubicBezTo>
                  <a:cubicBezTo>
                    <a:pt x="1009571" y="1978010"/>
                    <a:pt x="1005081" y="1982500"/>
                    <a:pt x="1005081" y="1988039"/>
                  </a:cubicBezTo>
                  <a:cubicBezTo>
                    <a:pt x="1005081" y="1993578"/>
                    <a:pt x="1009571" y="1998069"/>
                    <a:pt x="1015110" y="1998069"/>
                  </a:cubicBezTo>
                  <a:close/>
                  <a:moveTo>
                    <a:pt x="972742" y="1998069"/>
                  </a:moveTo>
                  <a:cubicBezTo>
                    <a:pt x="978281" y="1998069"/>
                    <a:pt x="982771" y="1993578"/>
                    <a:pt x="982771" y="1988039"/>
                  </a:cubicBezTo>
                  <a:cubicBezTo>
                    <a:pt x="982771" y="1982500"/>
                    <a:pt x="978281" y="1978010"/>
                    <a:pt x="972742" y="1978010"/>
                  </a:cubicBezTo>
                  <a:cubicBezTo>
                    <a:pt x="967203" y="1978010"/>
                    <a:pt x="962712" y="1982500"/>
                    <a:pt x="962712" y="1988039"/>
                  </a:cubicBezTo>
                  <a:cubicBezTo>
                    <a:pt x="962712" y="1993578"/>
                    <a:pt x="967203" y="1998069"/>
                    <a:pt x="972742" y="1998069"/>
                  </a:cubicBezTo>
                  <a:close/>
                  <a:moveTo>
                    <a:pt x="954327" y="2039489"/>
                  </a:moveTo>
                  <a:cubicBezTo>
                    <a:pt x="947259" y="2039489"/>
                    <a:pt x="941528" y="2033759"/>
                    <a:pt x="941528" y="2026690"/>
                  </a:cubicBezTo>
                  <a:lnTo>
                    <a:pt x="941528" y="1975495"/>
                  </a:lnTo>
                  <a:cubicBezTo>
                    <a:pt x="941528" y="1968426"/>
                    <a:pt x="947259" y="1962696"/>
                    <a:pt x="954327" y="1962696"/>
                  </a:cubicBezTo>
                  <a:lnTo>
                    <a:pt x="1131303" y="1962696"/>
                  </a:lnTo>
                  <a:cubicBezTo>
                    <a:pt x="1138372" y="1962696"/>
                    <a:pt x="1144102" y="1968426"/>
                    <a:pt x="1144102" y="1975495"/>
                  </a:cubicBezTo>
                  <a:lnTo>
                    <a:pt x="1144102" y="2026690"/>
                  </a:lnTo>
                  <a:cubicBezTo>
                    <a:pt x="1144102" y="2033759"/>
                    <a:pt x="1138372" y="2039489"/>
                    <a:pt x="1131303" y="2039489"/>
                  </a:cubicBezTo>
                  <a:close/>
                  <a:moveTo>
                    <a:pt x="921012" y="2072589"/>
                  </a:moveTo>
                  <a:lnTo>
                    <a:pt x="1276369" y="2072589"/>
                  </a:lnTo>
                  <a:cubicBezTo>
                    <a:pt x="1285949" y="2072589"/>
                    <a:pt x="1293715" y="2064823"/>
                    <a:pt x="1293715" y="2055243"/>
                  </a:cubicBezTo>
                  <a:lnTo>
                    <a:pt x="1293715" y="1533850"/>
                  </a:lnTo>
                  <a:cubicBezTo>
                    <a:pt x="1293715" y="1524271"/>
                    <a:pt x="1285949" y="1516505"/>
                    <a:pt x="1276369" y="1516505"/>
                  </a:cubicBezTo>
                  <a:lnTo>
                    <a:pt x="921012" y="1516505"/>
                  </a:lnTo>
                  <a:cubicBezTo>
                    <a:pt x="911432" y="1516505"/>
                    <a:pt x="903666" y="1524271"/>
                    <a:pt x="903666" y="1533850"/>
                  </a:cubicBezTo>
                  <a:lnTo>
                    <a:pt x="903666" y="2055243"/>
                  </a:lnTo>
                  <a:cubicBezTo>
                    <a:pt x="903666" y="2064823"/>
                    <a:pt x="911432" y="2072589"/>
                    <a:pt x="921012" y="2072589"/>
                  </a:cubicBezTo>
                  <a:close/>
                  <a:moveTo>
                    <a:pt x="902336" y="2084495"/>
                  </a:moveTo>
                  <a:cubicBezTo>
                    <a:pt x="893786" y="2084495"/>
                    <a:pt x="886855" y="2077564"/>
                    <a:pt x="886855" y="2069014"/>
                  </a:cubicBezTo>
                  <a:lnTo>
                    <a:pt x="886855" y="1516570"/>
                  </a:lnTo>
                  <a:cubicBezTo>
                    <a:pt x="886855" y="1508020"/>
                    <a:pt x="893786" y="1501089"/>
                    <a:pt x="902336" y="1501089"/>
                  </a:cubicBezTo>
                  <a:lnTo>
                    <a:pt x="1292855" y="1501089"/>
                  </a:lnTo>
                  <a:cubicBezTo>
                    <a:pt x="1301405" y="1501089"/>
                    <a:pt x="1308336" y="1508020"/>
                    <a:pt x="1308336" y="1516570"/>
                  </a:cubicBezTo>
                  <a:lnTo>
                    <a:pt x="1308336" y="2069014"/>
                  </a:lnTo>
                  <a:cubicBezTo>
                    <a:pt x="1308336" y="2077564"/>
                    <a:pt x="1301405" y="2084495"/>
                    <a:pt x="1292855" y="2084495"/>
                  </a:cubicBezTo>
                  <a:close/>
                  <a:moveTo>
                    <a:pt x="193380" y="2133342"/>
                  </a:moveTo>
                  <a:lnTo>
                    <a:pt x="236685" y="2133342"/>
                  </a:lnTo>
                  <a:lnTo>
                    <a:pt x="276969" y="2077952"/>
                  </a:lnTo>
                  <a:lnTo>
                    <a:pt x="276969" y="1937148"/>
                  </a:lnTo>
                  <a:lnTo>
                    <a:pt x="319647" y="1937148"/>
                  </a:lnTo>
                  <a:lnTo>
                    <a:pt x="319049" y="2079966"/>
                  </a:lnTo>
                  <a:lnTo>
                    <a:pt x="355305" y="2133342"/>
                  </a:lnTo>
                  <a:lnTo>
                    <a:pt x="398610" y="2133342"/>
                  </a:lnTo>
                  <a:lnTo>
                    <a:pt x="438894" y="2077952"/>
                  </a:lnTo>
                  <a:lnTo>
                    <a:pt x="438894" y="1937148"/>
                  </a:lnTo>
                  <a:lnTo>
                    <a:pt x="486335" y="1937148"/>
                  </a:lnTo>
                  <a:lnTo>
                    <a:pt x="485737" y="2079966"/>
                  </a:lnTo>
                  <a:lnTo>
                    <a:pt x="521993" y="2133342"/>
                  </a:lnTo>
                  <a:lnTo>
                    <a:pt x="565298" y="2133342"/>
                  </a:lnTo>
                  <a:lnTo>
                    <a:pt x="605582" y="2077952"/>
                  </a:lnTo>
                  <a:lnTo>
                    <a:pt x="605582" y="1937148"/>
                  </a:lnTo>
                  <a:lnTo>
                    <a:pt x="658072" y="1937148"/>
                  </a:lnTo>
                  <a:lnTo>
                    <a:pt x="657475" y="2079966"/>
                  </a:lnTo>
                  <a:lnTo>
                    <a:pt x="693731" y="2133342"/>
                  </a:lnTo>
                  <a:lnTo>
                    <a:pt x="737036" y="2133342"/>
                  </a:lnTo>
                  <a:lnTo>
                    <a:pt x="777320" y="2077952"/>
                  </a:lnTo>
                  <a:lnTo>
                    <a:pt x="777320" y="1937148"/>
                  </a:lnTo>
                  <a:lnTo>
                    <a:pt x="807081" y="1937148"/>
                  </a:lnTo>
                  <a:lnTo>
                    <a:pt x="807081" y="1839269"/>
                  </a:lnTo>
                  <a:lnTo>
                    <a:pt x="777320" y="1839269"/>
                  </a:lnTo>
                  <a:lnTo>
                    <a:pt x="658482" y="1839269"/>
                  </a:lnTo>
                  <a:lnTo>
                    <a:pt x="605582" y="1839269"/>
                  </a:lnTo>
                  <a:lnTo>
                    <a:pt x="486744" y="1839269"/>
                  </a:lnTo>
                  <a:lnTo>
                    <a:pt x="438894" y="1839269"/>
                  </a:lnTo>
                  <a:lnTo>
                    <a:pt x="320056" y="1839269"/>
                  </a:lnTo>
                  <a:lnTo>
                    <a:pt x="276969" y="1839269"/>
                  </a:lnTo>
                  <a:lnTo>
                    <a:pt x="158131" y="1839269"/>
                  </a:lnTo>
                  <a:lnTo>
                    <a:pt x="121281" y="1839269"/>
                  </a:lnTo>
                  <a:lnTo>
                    <a:pt x="121281" y="1937148"/>
                  </a:lnTo>
                  <a:lnTo>
                    <a:pt x="157721" y="1937148"/>
                  </a:lnTo>
                  <a:lnTo>
                    <a:pt x="157124" y="2079966"/>
                  </a:lnTo>
                  <a:close/>
                  <a:moveTo>
                    <a:pt x="715384" y="2176647"/>
                  </a:moveTo>
                  <a:lnTo>
                    <a:pt x="733542" y="2174730"/>
                  </a:lnTo>
                  <a:lnTo>
                    <a:pt x="739046" y="2172649"/>
                  </a:lnTo>
                  <a:lnTo>
                    <a:pt x="741065" y="2170100"/>
                  </a:lnTo>
                  <a:lnTo>
                    <a:pt x="741065" y="2143918"/>
                  </a:lnTo>
                  <a:lnTo>
                    <a:pt x="739046" y="2141369"/>
                  </a:lnTo>
                  <a:lnTo>
                    <a:pt x="733542" y="2139287"/>
                  </a:lnTo>
                  <a:cubicBezTo>
                    <a:pt x="728894" y="2138103"/>
                    <a:pt x="722474" y="2137370"/>
                    <a:pt x="715384" y="2137370"/>
                  </a:cubicBezTo>
                  <a:cubicBezTo>
                    <a:pt x="704748" y="2137370"/>
                    <a:pt x="695620" y="2139018"/>
                    <a:pt x="691721" y="2141369"/>
                  </a:cubicBezTo>
                  <a:cubicBezTo>
                    <a:pt x="690421" y="2142152"/>
                    <a:pt x="689703" y="2143013"/>
                    <a:pt x="689703" y="2143918"/>
                  </a:cubicBezTo>
                  <a:lnTo>
                    <a:pt x="689703" y="2170100"/>
                  </a:lnTo>
                  <a:cubicBezTo>
                    <a:pt x="689703" y="2171908"/>
                    <a:pt x="692578" y="2173545"/>
                    <a:pt x="697225" y="2174730"/>
                  </a:cubicBezTo>
                  <a:cubicBezTo>
                    <a:pt x="701873" y="2175915"/>
                    <a:pt x="708293" y="2176647"/>
                    <a:pt x="715384" y="2176647"/>
                  </a:cubicBezTo>
                  <a:close/>
                  <a:moveTo>
                    <a:pt x="543646" y="2176647"/>
                  </a:moveTo>
                  <a:lnTo>
                    <a:pt x="561804" y="2174730"/>
                  </a:lnTo>
                  <a:lnTo>
                    <a:pt x="567308" y="2172649"/>
                  </a:lnTo>
                  <a:lnTo>
                    <a:pt x="569327" y="2170100"/>
                  </a:lnTo>
                  <a:lnTo>
                    <a:pt x="569327" y="2143918"/>
                  </a:lnTo>
                  <a:lnTo>
                    <a:pt x="567308" y="2141369"/>
                  </a:lnTo>
                  <a:lnTo>
                    <a:pt x="561804" y="2139287"/>
                  </a:lnTo>
                  <a:cubicBezTo>
                    <a:pt x="557156" y="2138103"/>
                    <a:pt x="550736" y="2137370"/>
                    <a:pt x="543646" y="2137370"/>
                  </a:cubicBezTo>
                  <a:cubicBezTo>
                    <a:pt x="533010" y="2137370"/>
                    <a:pt x="523882" y="2139018"/>
                    <a:pt x="519983" y="2141369"/>
                  </a:cubicBezTo>
                  <a:cubicBezTo>
                    <a:pt x="518683" y="2142152"/>
                    <a:pt x="517965" y="2143013"/>
                    <a:pt x="517965" y="2143918"/>
                  </a:cubicBezTo>
                  <a:lnTo>
                    <a:pt x="517965" y="2170100"/>
                  </a:lnTo>
                  <a:cubicBezTo>
                    <a:pt x="517965" y="2171908"/>
                    <a:pt x="520840" y="2173545"/>
                    <a:pt x="525487" y="2174730"/>
                  </a:cubicBezTo>
                  <a:cubicBezTo>
                    <a:pt x="530135" y="2175915"/>
                    <a:pt x="536555" y="2176647"/>
                    <a:pt x="543646" y="2176647"/>
                  </a:cubicBezTo>
                  <a:close/>
                  <a:moveTo>
                    <a:pt x="376958" y="2176647"/>
                  </a:moveTo>
                  <a:lnTo>
                    <a:pt x="395116" y="2174730"/>
                  </a:lnTo>
                  <a:lnTo>
                    <a:pt x="400620" y="2172649"/>
                  </a:lnTo>
                  <a:lnTo>
                    <a:pt x="402639" y="2170100"/>
                  </a:lnTo>
                  <a:lnTo>
                    <a:pt x="402639" y="2143918"/>
                  </a:lnTo>
                  <a:lnTo>
                    <a:pt x="400620" y="2141369"/>
                  </a:lnTo>
                  <a:lnTo>
                    <a:pt x="395116" y="2139287"/>
                  </a:lnTo>
                  <a:cubicBezTo>
                    <a:pt x="390468" y="2138103"/>
                    <a:pt x="384048" y="2137370"/>
                    <a:pt x="376958" y="2137370"/>
                  </a:cubicBezTo>
                  <a:cubicBezTo>
                    <a:pt x="366322" y="2137370"/>
                    <a:pt x="357194" y="2139018"/>
                    <a:pt x="353295" y="2141369"/>
                  </a:cubicBezTo>
                  <a:cubicBezTo>
                    <a:pt x="351995" y="2142152"/>
                    <a:pt x="351277" y="2143013"/>
                    <a:pt x="351277" y="2143918"/>
                  </a:cubicBezTo>
                  <a:lnTo>
                    <a:pt x="351277" y="2170100"/>
                  </a:lnTo>
                  <a:cubicBezTo>
                    <a:pt x="351277" y="2171908"/>
                    <a:pt x="354152" y="2173545"/>
                    <a:pt x="358799" y="2174730"/>
                  </a:cubicBezTo>
                  <a:cubicBezTo>
                    <a:pt x="363447" y="2175915"/>
                    <a:pt x="369867" y="2176647"/>
                    <a:pt x="376958" y="2176647"/>
                  </a:cubicBezTo>
                  <a:close/>
                  <a:moveTo>
                    <a:pt x="215033" y="2176647"/>
                  </a:moveTo>
                  <a:lnTo>
                    <a:pt x="233191" y="2174730"/>
                  </a:lnTo>
                  <a:lnTo>
                    <a:pt x="238695" y="2172649"/>
                  </a:lnTo>
                  <a:lnTo>
                    <a:pt x="240714" y="2170100"/>
                  </a:lnTo>
                  <a:lnTo>
                    <a:pt x="240714" y="2143918"/>
                  </a:lnTo>
                  <a:lnTo>
                    <a:pt x="238695" y="2141369"/>
                  </a:lnTo>
                  <a:lnTo>
                    <a:pt x="233191" y="2139287"/>
                  </a:lnTo>
                  <a:cubicBezTo>
                    <a:pt x="228543" y="2138103"/>
                    <a:pt x="222123" y="2137370"/>
                    <a:pt x="215033" y="2137370"/>
                  </a:cubicBezTo>
                  <a:cubicBezTo>
                    <a:pt x="204397" y="2137370"/>
                    <a:pt x="195269" y="2139018"/>
                    <a:pt x="191370" y="2141369"/>
                  </a:cubicBezTo>
                  <a:cubicBezTo>
                    <a:pt x="190070" y="2142152"/>
                    <a:pt x="189352" y="2143013"/>
                    <a:pt x="189352" y="2143918"/>
                  </a:cubicBezTo>
                  <a:lnTo>
                    <a:pt x="189352" y="2170100"/>
                  </a:lnTo>
                  <a:cubicBezTo>
                    <a:pt x="189352" y="2171908"/>
                    <a:pt x="192227" y="2173545"/>
                    <a:pt x="196874" y="2174730"/>
                  </a:cubicBezTo>
                  <a:cubicBezTo>
                    <a:pt x="201522" y="2175915"/>
                    <a:pt x="207942" y="2176647"/>
                    <a:pt x="215033" y="2176647"/>
                  </a:cubicBezTo>
                  <a:close/>
                  <a:moveTo>
                    <a:pt x="193380" y="2523867"/>
                  </a:moveTo>
                  <a:lnTo>
                    <a:pt x="236685" y="2523867"/>
                  </a:lnTo>
                  <a:lnTo>
                    <a:pt x="276969" y="2468477"/>
                  </a:lnTo>
                  <a:lnTo>
                    <a:pt x="276969" y="2311314"/>
                  </a:lnTo>
                  <a:lnTo>
                    <a:pt x="319938" y="2311314"/>
                  </a:lnTo>
                  <a:lnTo>
                    <a:pt x="319272" y="2470491"/>
                  </a:lnTo>
                  <a:lnTo>
                    <a:pt x="355528" y="2523867"/>
                  </a:lnTo>
                  <a:lnTo>
                    <a:pt x="398833" y="2523867"/>
                  </a:lnTo>
                  <a:lnTo>
                    <a:pt x="439117" y="2468477"/>
                  </a:lnTo>
                  <a:lnTo>
                    <a:pt x="439117" y="2311314"/>
                  </a:lnTo>
                  <a:lnTo>
                    <a:pt x="482085" y="2311314"/>
                  </a:lnTo>
                  <a:lnTo>
                    <a:pt x="481419" y="2470491"/>
                  </a:lnTo>
                  <a:lnTo>
                    <a:pt x="517675" y="2523867"/>
                  </a:lnTo>
                  <a:lnTo>
                    <a:pt x="560980" y="2523867"/>
                  </a:lnTo>
                  <a:lnTo>
                    <a:pt x="601264" y="2468477"/>
                  </a:lnTo>
                  <a:lnTo>
                    <a:pt x="601264" y="2311314"/>
                  </a:lnTo>
                  <a:lnTo>
                    <a:pt x="644232" y="2311314"/>
                  </a:lnTo>
                  <a:lnTo>
                    <a:pt x="643566" y="2470491"/>
                  </a:lnTo>
                  <a:lnTo>
                    <a:pt x="679822" y="2523867"/>
                  </a:lnTo>
                  <a:lnTo>
                    <a:pt x="723127" y="2523867"/>
                  </a:lnTo>
                  <a:lnTo>
                    <a:pt x="763411" y="2468477"/>
                  </a:lnTo>
                  <a:lnTo>
                    <a:pt x="763411" y="2311314"/>
                  </a:lnTo>
                  <a:lnTo>
                    <a:pt x="806379" y="2311314"/>
                  </a:lnTo>
                  <a:lnTo>
                    <a:pt x="805713" y="2470491"/>
                  </a:lnTo>
                  <a:lnTo>
                    <a:pt x="841969" y="2523867"/>
                  </a:lnTo>
                  <a:lnTo>
                    <a:pt x="885274" y="2523867"/>
                  </a:lnTo>
                  <a:lnTo>
                    <a:pt x="925558" y="2468477"/>
                  </a:lnTo>
                  <a:lnTo>
                    <a:pt x="925558" y="2311314"/>
                  </a:lnTo>
                  <a:lnTo>
                    <a:pt x="968527" y="2311314"/>
                  </a:lnTo>
                  <a:lnTo>
                    <a:pt x="967861" y="2470491"/>
                  </a:lnTo>
                  <a:lnTo>
                    <a:pt x="1004117" y="2523867"/>
                  </a:lnTo>
                  <a:lnTo>
                    <a:pt x="1047422" y="2523867"/>
                  </a:lnTo>
                  <a:lnTo>
                    <a:pt x="1087706" y="2468477"/>
                  </a:lnTo>
                  <a:lnTo>
                    <a:pt x="1087706" y="2311314"/>
                  </a:lnTo>
                  <a:lnTo>
                    <a:pt x="1130675" y="2311314"/>
                  </a:lnTo>
                  <a:lnTo>
                    <a:pt x="1130009" y="2470491"/>
                  </a:lnTo>
                  <a:lnTo>
                    <a:pt x="1166265" y="2523867"/>
                  </a:lnTo>
                  <a:lnTo>
                    <a:pt x="1209570" y="2523867"/>
                  </a:lnTo>
                  <a:lnTo>
                    <a:pt x="1249854" y="2468477"/>
                  </a:lnTo>
                  <a:lnTo>
                    <a:pt x="1249854" y="2311314"/>
                  </a:lnTo>
                  <a:lnTo>
                    <a:pt x="1273424" y="2311314"/>
                  </a:lnTo>
                  <a:lnTo>
                    <a:pt x="1273424" y="2229586"/>
                  </a:lnTo>
                  <a:lnTo>
                    <a:pt x="121280" y="2229586"/>
                  </a:lnTo>
                  <a:lnTo>
                    <a:pt x="121280" y="2311314"/>
                  </a:lnTo>
                  <a:lnTo>
                    <a:pt x="157790" y="2311314"/>
                  </a:lnTo>
                  <a:lnTo>
                    <a:pt x="157124" y="2470491"/>
                  </a:lnTo>
                  <a:close/>
                  <a:moveTo>
                    <a:pt x="1187918" y="2567172"/>
                  </a:moveTo>
                  <a:lnTo>
                    <a:pt x="1206076" y="2565255"/>
                  </a:lnTo>
                  <a:lnTo>
                    <a:pt x="1211580" y="2563174"/>
                  </a:lnTo>
                  <a:lnTo>
                    <a:pt x="1213599" y="2560625"/>
                  </a:lnTo>
                  <a:lnTo>
                    <a:pt x="1213599" y="2534442"/>
                  </a:lnTo>
                  <a:lnTo>
                    <a:pt x="1211580" y="2531893"/>
                  </a:lnTo>
                  <a:lnTo>
                    <a:pt x="1206076" y="2529812"/>
                  </a:lnTo>
                  <a:cubicBezTo>
                    <a:pt x="1201428" y="2528628"/>
                    <a:pt x="1195008" y="2527895"/>
                    <a:pt x="1187918" y="2527895"/>
                  </a:cubicBezTo>
                  <a:cubicBezTo>
                    <a:pt x="1177282" y="2527895"/>
                    <a:pt x="1168154" y="2529543"/>
                    <a:pt x="1164255" y="2531893"/>
                  </a:cubicBezTo>
                  <a:cubicBezTo>
                    <a:pt x="1162955" y="2532677"/>
                    <a:pt x="1162237" y="2533538"/>
                    <a:pt x="1162237" y="2534442"/>
                  </a:cubicBezTo>
                  <a:lnTo>
                    <a:pt x="1162237" y="2560625"/>
                  </a:lnTo>
                  <a:cubicBezTo>
                    <a:pt x="1162237" y="2562433"/>
                    <a:pt x="1165112" y="2564070"/>
                    <a:pt x="1169759" y="2565255"/>
                  </a:cubicBezTo>
                  <a:cubicBezTo>
                    <a:pt x="1174407" y="2566440"/>
                    <a:pt x="1180827" y="2567172"/>
                    <a:pt x="1187918" y="2567172"/>
                  </a:cubicBezTo>
                  <a:close/>
                  <a:moveTo>
                    <a:pt x="1025770" y="2567172"/>
                  </a:moveTo>
                  <a:lnTo>
                    <a:pt x="1043928" y="2565255"/>
                  </a:lnTo>
                  <a:lnTo>
                    <a:pt x="1049432" y="2563174"/>
                  </a:lnTo>
                  <a:lnTo>
                    <a:pt x="1051451" y="2560625"/>
                  </a:lnTo>
                  <a:lnTo>
                    <a:pt x="1051451" y="2534442"/>
                  </a:lnTo>
                  <a:lnTo>
                    <a:pt x="1049432" y="2531893"/>
                  </a:lnTo>
                  <a:lnTo>
                    <a:pt x="1043928" y="2529812"/>
                  </a:lnTo>
                  <a:cubicBezTo>
                    <a:pt x="1039280" y="2528628"/>
                    <a:pt x="1032860" y="2527895"/>
                    <a:pt x="1025770" y="2527895"/>
                  </a:cubicBezTo>
                  <a:cubicBezTo>
                    <a:pt x="1015134" y="2527895"/>
                    <a:pt x="1006006" y="2529543"/>
                    <a:pt x="1002107" y="2531893"/>
                  </a:cubicBezTo>
                  <a:cubicBezTo>
                    <a:pt x="1000807" y="2532677"/>
                    <a:pt x="1000089" y="2533538"/>
                    <a:pt x="1000089" y="2534442"/>
                  </a:cubicBezTo>
                  <a:lnTo>
                    <a:pt x="1000089" y="2560625"/>
                  </a:lnTo>
                  <a:cubicBezTo>
                    <a:pt x="1000089" y="2562433"/>
                    <a:pt x="1002964" y="2564070"/>
                    <a:pt x="1007611" y="2565255"/>
                  </a:cubicBezTo>
                  <a:cubicBezTo>
                    <a:pt x="1012259" y="2566440"/>
                    <a:pt x="1018679" y="2567172"/>
                    <a:pt x="1025770" y="2567172"/>
                  </a:cubicBezTo>
                  <a:close/>
                  <a:moveTo>
                    <a:pt x="863622" y="2567172"/>
                  </a:moveTo>
                  <a:lnTo>
                    <a:pt x="881780" y="2565255"/>
                  </a:lnTo>
                  <a:lnTo>
                    <a:pt x="887284" y="2563174"/>
                  </a:lnTo>
                  <a:lnTo>
                    <a:pt x="889303" y="2560625"/>
                  </a:lnTo>
                  <a:lnTo>
                    <a:pt x="889303" y="2534442"/>
                  </a:lnTo>
                  <a:lnTo>
                    <a:pt x="887284" y="2531893"/>
                  </a:lnTo>
                  <a:lnTo>
                    <a:pt x="881780" y="2529812"/>
                  </a:lnTo>
                  <a:cubicBezTo>
                    <a:pt x="877132" y="2528628"/>
                    <a:pt x="870712" y="2527895"/>
                    <a:pt x="863622" y="2527895"/>
                  </a:cubicBezTo>
                  <a:cubicBezTo>
                    <a:pt x="852986" y="2527895"/>
                    <a:pt x="843858" y="2529543"/>
                    <a:pt x="839959" y="2531893"/>
                  </a:cubicBezTo>
                  <a:cubicBezTo>
                    <a:pt x="838659" y="2532677"/>
                    <a:pt x="837941" y="2533538"/>
                    <a:pt x="837941" y="2534442"/>
                  </a:cubicBezTo>
                  <a:lnTo>
                    <a:pt x="837941" y="2560625"/>
                  </a:lnTo>
                  <a:cubicBezTo>
                    <a:pt x="837941" y="2562433"/>
                    <a:pt x="840816" y="2564070"/>
                    <a:pt x="845463" y="2565255"/>
                  </a:cubicBezTo>
                  <a:cubicBezTo>
                    <a:pt x="850111" y="2566440"/>
                    <a:pt x="856531" y="2567172"/>
                    <a:pt x="863622" y="2567172"/>
                  </a:cubicBezTo>
                  <a:close/>
                  <a:moveTo>
                    <a:pt x="701475" y="2567172"/>
                  </a:moveTo>
                  <a:lnTo>
                    <a:pt x="719633" y="2565255"/>
                  </a:lnTo>
                  <a:lnTo>
                    <a:pt x="725137" y="2563174"/>
                  </a:lnTo>
                  <a:lnTo>
                    <a:pt x="727156" y="2560625"/>
                  </a:lnTo>
                  <a:lnTo>
                    <a:pt x="727156" y="2534442"/>
                  </a:lnTo>
                  <a:lnTo>
                    <a:pt x="725137" y="2531893"/>
                  </a:lnTo>
                  <a:lnTo>
                    <a:pt x="719633" y="2529812"/>
                  </a:lnTo>
                  <a:cubicBezTo>
                    <a:pt x="714985" y="2528628"/>
                    <a:pt x="708565" y="2527895"/>
                    <a:pt x="701475" y="2527895"/>
                  </a:cubicBezTo>
                  <a:cubicBezTo>
                    <a:pt x="690839" y="2527895"/>
                    <a:pt x="681711" y="2529543"/>
                    <a:pt x="677812" y="2531893"/>
                  </a:cubicBezTo>
                  <a:cubicBezTo>
                    <a:pt x="676512" y="2532677"/>
                    <a:pt x="675794" y="2533538"/>
                    <a:pt x="675794" y="2534442"/>
                  </a:cubicBezTo>
                  <a:lnTo>
                    <a:pt x="675794" y="2560625"/>
                  </a:lnTo>
                  <a:cubicBezTo>
                    <a:pt x="675794" y="2562433"/>
                    <a:pt x="678669" y="2564070"/>
                    <a:pt x="683316" y="2565255"/>
                  </a:cubicBezTo>
                  <a:cubicBezTo>
                    <a:pt x="687964" y="2566440"/>
                    <a:pt x="694384" y="2567172"/>
                    <a:pt x="701475" y="2567172"/>
                  </a:cubicBezTo>
                  <a:close/>
                  <a:moveTo>
                    <a:pt x="539328" y="2567172"/>
                  </a:moveTo>
                  <a:lnTo>
                    <a:pt x="557486" y="2565255"/>
                  </a:lnTo>
                  <a:lnTo>
                    <a:pt x="562990" y="2563174"/>
                  </a:lnTo>
                  <a:lnTo>
                    <a:pt x="565009" y="2560625"/>
                  </a:lnTo>
                  <a:lnTo>
                    <a:pt x="565009" y="2534442"/>
                  </a:lnTo>
                  <a:lnTo>
                    <a:pt x="562990" y="2531893"/>
                  </a:lnTo>
                  <a:lnTo>
                    <a:pt x="557486" y="2529812"/>
                  </a:lnTo>
                  <a:cubicBezTo>
                    <a:pt x="552838" y="2528628"/>
                    <a:pt x="546418" y="2527895"/>
                    <a:pt x="539328" y="2527895"/>
                  </a:cubicBezTo>
                  <a:cubicBezTo>
                    <a:pt x="528692" y="2527895"/>
                    <a:pt x="519564" y="2529543"/>
                    <a:pt x="515665" y="2531893"/>
                  </a:cubicBezTo>
                  <a:cubicBezTo>
                    <a:pt x="514365" y="2532677"/>
                    <a:pt x="513647" y="2533538"/>
                    <a:pt x="513647" y="2534442"/>
                  </a:cubicBezTo>
                  <a:lnTo>
                    <a:pt x="513647" y="2560625"/>
                  </a:lnTo>
                  <a:cubicBezTo>
                    <a:pt x="513647" y="2562433"/>
                    <a:pt x="516522" y="2564070"/>
                    <a:pt x="521169" y="2565255"/>
                  </a:cubicBezTo>
                  <a:cubicBezTo>
                    <a:pt x="525817" y="2566440"/>
                    <a:pt x="532237" y="2567172"/>
                    <a:pt x="539328" y="2567172"/>
                  </a:cubicBezTo>
                  <a:close/>
                  <a:moveTo>
                    <a:pt x="377181" y="2567172"/>
                  </a:moveTo>
                  <a:lnTo>
                    <a:pt x="395339" y="2565255"/>
                  </a:lnTo>
                  <a:lnTo>
                    <a:pt x="400843" y="2563174"/>
                  </a:lnTo>
                  <a:lnTo>
                    <a:pt x="402862" y="2560625"/>
                  </a:lnTo>
                  <a:lnTo>
                    <a:pt x="402862" y="2534442"/>
                  </a:lnTo>
                  <a:lnTo>
                    <a:pt x="400843" y="2531893"/>
                  </a:lnTo>
                  <a:lnTo>
                    <a:pt x="395339" y="2529812"/>
                  </a:lnTo>
                  <a:cubicBezTo>
                    <a:pt x="390691" y="2528628"/>
                    <a:pt x="384271" y="2527895"/>
                    <a:pt x="377181" y="2527895"/>
                  </a:cubicBezTo>
                  <a:cubicBezTo>
                    <a:pt x="366545" y="2527895"/>
                    <a:pt x="357417" y="2529543"/>
                    <a:pt x="353518" y="2531893"/>
                  </a:cubicBezTo>
                  <a:cubicBezTo>
                    <a:pt x="352218" y="2532677"/>
                    <a:pt x="351500" y="2533538"/>
                    <a:pt x="351500" y="2534442"/>
                  </a:cubicBezTo>
                  <a:lnTo>
                    <a:pt x="351500" y="2560625"/>
                  </a:lnTo>
                  <a:cubicBezTo>
                    <a:pt x="351500" y="2562433"/>
                    <a:pt x="354375" y="2564070"/>
                    <a:pt x="359022" y="2565255"/>
                  </a:cubicBezTo>
                  <a:cubicBezTo>
                    <a:pt x="363670" y="2566440"/>
                    <a:pt x="370090" y="2567172"/>
                    <a:pt x="377181" y="2567172"/>
                  </a:cubicBezTo>
                  <a:close/>
                  <a:moveTo>
                    <a:pt x="215033" y="2567172"/>
                  </a:moveTo>
                  <a:lnTo>
                    <a:pt x="233191" y="2565255"/>
                  </a:lnTo>
                  <a:lnTo>
                    <a:pt x="238695" y="2563174"/>
                  </a:lnTo>
                  <a:lnTo>
                    <a:pt x="240714" y="2560625"/>
                  </a:lnTo>
                  <a:lnTo>
                    <a:pt x="240714" y="2534442"/>
                  </a:lnTo>
                  <a:lnTo>
                    <a:pt x="238695" y="2531893"/>
                  </a:lnTo>
                  <a:lnTo>
                    <a:pt x="233191" y="2529812"/>
                  </a:lnTo>
                  <a:cubicBezTo>
                    <a:pt x="228543" y="2528628"/>
                    <a:pt x="222123" y="2527895"/>
                    <a:pt x="215033" y="2527895"/>
                  </a:cubicBezTo>
                  <a:cubicBezTo>
                    <a:pt x="204397" y="2527895"/>
                    <a:pt x="195269" y="2529543"/>
                    <a:pt x="191370" y="2531893"/>
                  </a:cubicBezTo>
                  <a:cubicBezTo>
                    <a:pt x="190070" y="2532677"/>
                    <a:pt x="189352" y="2533538"/>
                    <a:pt x="189352" y="2534442"/>
                  </a:cubicBezTo>
                  <a:lnTo>
                    <a:pt x="189352" y="2560625"/>
                  </a:lnTo>
                  <a:cubicBezTo>
                    <a:pt x="189352" y="2562433"/>
                    <a:pt x="192227" y="2564070"/>
                    <a:pt x="196874" y="2565255"/>
                  </a:cubicBezTo>
                  <a:cubicBezTo>
                    <a:pt x="201522" y="2566440"/>
                    <a:pt x="207942" y="2567172"/>
                    <a:pt x="215033" y="2567172"/>
                  </a:cubicBezTo>
                  <a:close/>
                  <a:moveTo>
                    <a:pt x="146290" y="2789345"/>
                  </a:moveTo>
                  <a:cubicBezTo>
                    <a:pt x="123931" y="2789345"/>
                    <a:pt x="105805" y="2771219"/>
                    <a:pt x="105805" y="2748860"/>
                  </a:cubicBezTo>
                  <a:lnTo>
                    <a:pt x="105805" y="2201180"/>
                  </a:lnTo>
                  <a:lnTo>
                    <a:pt x="107588" y="2196877"/>
                  </a:lnTo>
                  <a:lnTo>
                    <a:pt x="105805" y="2188048"/>
                  </a:lnTo>
                  <a:lnTo>
                    <a:pt x="105805" y="1092736"/>
                  </a:lnTo>
                  <a:cubicBezTo>
                    <a:pt x="105805" y="1067074"/>
                    <a:pt x="126609" y="1046270"/>
                    <a:pt x="152271" y="1046270"/>
                  </a:cubicBezTo>
                  <a:lnTo>
                    <a:pt x="780858" y="1046270"/>
                  </a:lnTo>
                  <a:cubicBezTo>
                    <a:pt x="806520" y="1046270"/>
                    <a:pt x="827324" y="1067074"/>
                    <a:pt x="827324" y="1092736"/>
                  </a:cubicBezTo>
                  <a:lnTo>
                    <a:pt x="827324" y="2160695"/>
                  </a:lnTo>
                  <a:lnTo>
                    <a:pt x="1255945" y="2160695"/>
                  </a:lnTo>
                  <a:cubicBezTo>
                    <a:pt x="1278304" y="2160695"/>
                    <a:pt x="1296430" y="2178821"/>
                    <a:pt x="1296430" y="2201180"/>
                  </a:cubicBezTo>
                  <a:lnTo>
                    <a:pt x="1296430" y="2748860"/>
                  </a:lnTo>
                  <a:cubicBezTo>
                    <a:pt x="1296430" y="2771219"/>
                    <a:pt x="1278304" y="2789345"/>
                    <a:pt x="1255945" y="2789345"/>
                  </a:cubicBezTo>
                  <a:close/>
                  <a:moveTo>
                    <a:pt x="0" y="2959444"/>
                  </a:moveTo>
                  <a:lnTo>
                    <a:pt x="1402492" y="2959444"/>
                  </a:lnTo>
                  <a:lnTo>
                    <a:pt x="1402492" y="205724"/>
                  </a:lnTo>
                  <a:lnTo>
                    <a:pt x="0" y="20572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5117" tIns="47558" rIns="47558" bIns="95117" numCol="1" spcCol="0" rtlCol="0" fromWordArt="0" anchor="b" anchorCtr="0" forceAA="0" compatLnSpc="1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505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1200" cap="none" spc="-52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193" name="Group 162"/>
            <p:cNvGrpSpPr/>
            <p:nvPr/>
          </p:nvGrpSpPr>
          <p:grpSpPr>
            <a:xfrm flipV="1">
              <a:off x="5154351" y="3126375"/>
              <a:ext cx="312238" cy="306471"/>
              <a:chOff x="-9407836" y="120612"/>
              <a:chExt cx="1474396" cy="1455780"/>
            </a:xfrm>
            <a:grpFill/>
          </p:grpSpPr>
          <p:sp>
            <p:nvSpPr>
              <p:cNvPr id="194" name="Oval 163"/>
              <p:cNvSpPr/>
              <p:nvPr/>
            </p:nvSpPr>
            <p:spPr>
              <a:xfrm>
                <a:off x="-8928872" y="595592"/>
                <a:ext cx="489390" cy="489390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5" name="Straight Connector 164"/>
              <p:cNvCxnSpPr/>
              <p:nvPr/>
            </p:nvCxnSpPr>
            <p:spPr>
              <a:xfrm>
                <a:off x="-8679053" y="120612"/>
                <a:ext cx="0" cy="33097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65"/>
              <p:cNvCxnSpPr/>
              <p:nvPr/>
            </p:nvCxnSpPr>
            <p:spPr>
              <a:xfrm>
                <a:off x="-8679053" y="1245413"/>
                <a:ext cx="0" cy="33097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66"/>
              <p:cNvCxnSpPr/>
              <p:nvPr/>
            </p:nvCxnSpPr>
            <p:spPr>
              <a:xfrm rot="16200000">
                <a:off x="-8103656" y="672726"/>
                <a:ext cx="2655" cy="33777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67"/>
              <p:cNvCxnSpPr/>
              <p:nvPr/>
            </p:nvCxnSpPr>
            <p:spPr>
              <a:xfrm rot="16200000">
                <a:off x="-9240275" y="672726"/>
                <a:ext cx="2655" cy="33777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68"/>
              <p:cNvCxnSpPr/>
              <p:nvPr/>
            </p:nvCxnSpPr>
            <p:spPr>
              <a:xfrm>
                <a:off x="-9070059" y="451591"/>
                <a:ext cx="99256" cy="103778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69"/>
              <p:cNvCxnSpPr/>
              <p:nvPr/>
            </p:nvCxnSpPr>
            <p:spPr>
              <a:xfrm flipV="1">
                <a:off x="-9075516" y="1127860"/>
                <a:ext cx="99256" cy="103778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170"/>
              <p:cNvCxnSpPr/>
              <p:nvPr/>
            </p:nvCxnSpPr>
            <p:spPr>
              <a:xfrm flipH="1">
                <a:off x="-8380667" y="451591"/>
                <a:ext cx="99256" cy="103778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171"/>
              <p:cNvCxnSpPr/>
              <p:nvPr/>
            </p:nvCxnSpPr>
            <p:spPr>
              <a:xfrm flipH="1" flipV="1">
                <a:off x="-8386124" y="1127860"/>
                <a:ext cx="99256" cy="103778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CAR"/>
          <p:cNvGrpSpPr/>
          <p:nvPr/>
        </p:nvGrpSpPr>
        <p:grpSpPr>
          <a:xfrm>
            <a:off x="3634776" y="3639344"/>
            <a:ext cx="478073" cy="553557"/>
            <a:chOff x="970509" y="4093413"/>
            <a:chExt cx="1049828" cy="1233722"/>
          </a:xfrm>
          <a:noFill/>
        </p:grpSpPr>
        <p:sp>
          <p:nvSpPr>
            <p:cNvPr id="181" name="VEHICLE TRACKING"/>
            <p:cNvSpPr>
              <a:spLocks noChangeAspect="1"/>
            </p:cNvSpPr>
            <p:nvPr/>
          </p:nvSpPr>
          <p:spPr bwMode="auto">
            <a:xfrm>
              <a:off x="970509" y="4541752"/>
              <a:ext cx="1049828" cy="785383"/>
            </a:xfrm>
            <a:custGeom>
              <a:avLst/>
              <a:gdLst/>
              <a:ahLst/>
              <a:cxnLst/>
              <a:rect l="l" t="t" r="r" b="b"/>
              <a:pathLst>
                <a:path w="779174" h="582906">
                  <a:moveTo>
                    <a:pt x="640768" y="456982"/>
                  </a:moveTo>
                  <a:lnTo>
                    <a:pt x="711568" y="456982"/>
                  </a:lnTo>
                  <a:cubicBezTo>
                    <a:pt x="726718" y="456982"/>
                    <a:pt x="739000" y="469264"/>
                    <a:pt x="739000" y="484414"/>
                  </a:cubicBezTo>
                  <a:cubicBezTo>
                    <a:pt x="739000" y="499564"/>
                    <a:pt x="726718" y="511846"/>
                    <a:pt x="711568" y="511846"/>
                  </a:cubicBezTo>
                  <a:lnTo>
                    <a:pt x="640768" y="511846"/>
                  </a:lnTo>
                  <a:cubicBezTo>
                    <a:pt x="625618" y="511846"/>
                    <a:pt x="613336" y="499564"/>
                    <a:pt x="613336" y="484414"/>
                  </a:cubicBezTo>
                  <a:cubicBezTo>
                    <a:pt x="613336" y="469264"/>
                    <a:pt x="625618" y="456982"/>
                    <a:pt x="640768" y="456982"/>
                  </a:cubicBezTo>
                  <a:close/>
                  <a:moveTo>
                    <a:pt x="440533" y="392281"/>
                  </a:moveTo>
                  <a:cubicBezTo>
                    <a:pt x="423466" y="392281"/>
                    <a:pt x="409629" y="405409"/>
                    <a:pt x="409629" y="421602"/>
                  </a:cubicBezTo>
                  <a:cubicBezTo>
                    <a:pt x="409629" y="437795"/>
                    <a:pt x="423466" y="450923"/>
                    <a:pt x="440533" y="450923"/>
                  </a:cubicBezTo>
                  <a:cubicBezTo>
                    <a:pt x="457600" y="450923"/>
                    <a:pt x="471435" y="437795"/>
                    <a:pt x="471435" y="421602"/>
                  </a:cubicBezTo>
                  <a:cubicBezTo>
                    <a:pt x="471435" y="405409"/>
                    <a:pt x="457600" y="392281"/>
                    <a:pt x="440533" y="392281"/>
                  </a:cubicBezTo>
                  <a:close/>
                  <a:moveTo>
                    <a:pt x="74716" y="392281"/>
                  </a:moveTo>
                  <a:cubicBezTo>
                    <a:pt x="57649" y="392281"/>
                    <a:pt x="43813" y="405409"/>
                    <a:pt x="43813" y="421602"/>
                  </a:cubicBezTo>
                  <a:cubicBezTo>
                    <a:pt x="43813" y="437795"/>
                    <a:pt x="57649" y="450923"/>
                    <a:pt x="74716" y="450923"/>
                  </a:cubicBezTo>
                  <a:cubicBezTo>
                    <a:pt x="91783" y="450923"/>
                    <a:pt x="105619" y="437795"/>
                    <a:pt x="105619" y="421602"/>
                  </a:cubicBezTo>
                  <a:cubicBezTo>
                    <a:pt x="105619" y="405409"/>
                    <a:pt x="91783" y="392281"/>
                    <a:pt x="74716" y="392281"/>
                  </a:cubicBezTo>
                  <a:close/>
                  <a:moveTo>
                    <a:pt x="680516" y="320756"/>
                  </a:moveTo>
                  <a:cubicBezTo>
                    <a:pt x="655266" y="320756"/>
                    <a:pt x="634796" y="341226"/>
                    <a:pt x="634796" y="366476"/>
                  </a:cubicBezTo>
                  <a:cubicBezTo>
                    <a:pt x="634796" y="391726"/>
                    <a:pt x="655266" y="412196"/>
                    <a:pt x="680516" y="412196"/>
                  </a:cubicBezTo>
                  <a:cubicBezTo>
                    <a:pt x="705766" y="412196"/>
                    <a:pt x="726236" y="391726"/>
                    <a:pt x="726236" y="366476"/>
                  </a:cubicBezTo>
                  <a:cubicBezTo>
                    <a:pt x="726236" y="341226"/>
                    <a:pt x="705766" y="320756"/>
                    <a:pt x="680516" y="320756"/>
                  </a:cubicBezTo>
                  <a:close/>
                  <a:moveTo>
                    <a:pt x="133583" y="194372"/>
                  </a:moveTo>
                  <a:cubicBezTo>
                    <a:pt x="123760" y="195437"/>
                    <a:pt x="107202" y="197301"/>
                    <a:pt x="99063" y="219136"/>
                  </a:cubicBezTo>
                  <a:lnTo>
                    <a:pt x="60670" y="331331"/>
                  </a:lnTo>
                  <a:lnTo>
                    <a:pt x="454632" y="331331"/>
                  </a:lnTo>
                  <a:lnTo>
                    <a:pt x="458839" y="332137"/>
                  </a:lnTo>
                  <a:lnTo>
                    <a:pt x="418166" y="220734"/>
                  </a:lnTo>
                  <a:cubicBezTo>
                    <a:pt x="410307" y="203958"/>
                    <a:pt x="408343" y="195171"/>
                    <a:pt x="379436" y="194372"/>
                  </a:cubicBezTo>
                  <a:close/>
                  <a:moveTo>
                    <a:pt x="136109" y="172004"/>
                  </a:moveTo>
                  <a:lnTo>
                    <a:pt x="384488" y="172004"/>
                  </a:lnTo>
                  <a:cubicBezTo>
                    <a:pt x="419008" y="175200"/>
                    <a:pt x="423218" y="191975"/>
                    <a:pt x="432479" y="207952"/>
                  </a:cubicBezTo>
                  <a:lnTo>
                    <a:pt x="489525" y="343266"/>
                  </a:lnTo>
                  <a:cubicBezTo>
                    <a:pt x="504729" y="352772"/>
                    <a:pt x="514176" y="369253"/>
                    <a:pt x="514176" y="387826"/>
                  </a:cubicBezTo>
                  <a:lnTo>
                    <a:pt x="514176" y="450205"/>
                  </a:lnTo>
                  <a:cubicBezTo>
                    <a:pt x="514176" y="476177"/>
                    <a:pt x="495706" y="498055"/>
                    <a:pt x="470268" y="503705"/>
                  </a:cubicBezTo>
                  <a:lnTo>
                    <a:pt x="470268" y="559252"/>
                  </a:lnTo>
                  <a:cubicBezTo>
                    <a:pt x="470268" y="572315"/>
                    <a:pt x="459107" y="582906"/>
                    <a:pt x="445338" y="582906"/>
                  </a:cubicBezTo>
                  <a:lnTo>
                    <a:pt x="417811" y="582906"/>
                  </a:lnTo>
                  <a:cubicBezTo>
                    <a:pt x="404043" y="582906"/>
                    <a:pt x="392881" y="572315"/>
                    <a:pt x="392881" y="559252"/>
                  </a:cubicBezTo>
                  <a:lnTo>
                    <a:pt x="392881" y="506700"/>
                  </a:lnTo>
                  <a:lnTo>
                    <a:pt x="124415" y="506700"/>
                  </a:lnTo>
                  <a:lnTo>
                    <a:pt x="124415" y="559253"/>
                  </a:lnTo>
                  <a:cubicBezTo>
                    <a:pt x="124415" y="572316"/>
                    <a:pt x="113253" y="582906"/>
                    <a:pt x="99485" y="582906"/>
                  </a:cubicBezTo>
                  <a:lnTo>
                    <a:pt x="71958" y="582906"/>
                  </a:lnTo>
                  <a:cubicBezTo>
                    <a:pt x="58189" y="582906"/>
                    <a:pt x="47028" y="572316"/>
                    <a:pt x="47028" y="559253"/>
                  </a:cubicBezTo>
                  <a:lnTo>
                    <a:pt x="47028" y="504302"/>
                  </a:lnTo>
                  <a:cubicBezTo>
                    <a:pt x="20025" y="499853"/>
                    <a:pt x="0" y="477248"/>
                    <a:pt x="0" y="450205"/>
                  </a:cubicBezTo>
                  <a:lnTo>
                    <a:pt x="0" y="387826"/>
                  </a:lnTo>
                  <a:cubicBezTo>
                    <a:pt x="0" y="368466"/>
                    <a:pt x="10264" y="351380"/>
                    <a:pt x="26534" y="342061"/>
                  </a:cubicBezTo>
                  <a:lnTo>
                    <a:pt x="85592" y="202360"/>
                  </a:lnTo>
                  <a:cubicBezTo>
                    <a:pt x="97379" y="186650"/>
                    <a:pt x="106640" y="173335"/>
                    <a:pt x="136109" y="172004"/>
                  </a:cubicBezTo>
                  <a:close/>
                  <a:moveTo>
                    <a:pt x="344827" y="0"/>
                  </a:moveTo>
                  <a:lnTo>
                    <a:pt x="748300" y="0"/>
                  </a:lnTo>
                  <a:cubicBezTo>
                    <a:pt x="759814" y="0"/>
                    <a:pt x="769148" y="9334"/>
                    <a:pt x="769148" y="20848"/>
                  </a:cubicBezTo>
                  <a:lnTo>
                    <a:pt x="769148" y="268862"/>
                  </a:lnTo>
                  <a:cubicBezTo>
                    <a:pt x="774898" y="269223"/>
                    <a:pt x="779174" y="274149"/>
                    <a:pt x="779174" y="280073"/>
                  </a:cubicBezTo>
                  <a:lnTo>
                    <a:pt x="779174" y="443168"/>
                  </a:lnTo>
                  <a:cubicBezTo>
                    <a:pt x="779174" y="449823"/>
                    <a:pt x="773779" y="455218"/>
                    <a:pt x="767124" y="455218"/>
                  </a:cubicBezTo>
                  <a:lnTo>
                    <a:pt x="523551" y="455218"/>
                  </a:lnTo>
                  <a:cubicBezTo>
                    <a:pt x="522461" y="437854"/>
                    <a:pt x="521167" y="424811"/>
                    <a:pt x="521167" y="369749"/>
                  </a:cubicBezTo>
                  <a:cubicBezTo>
                    <a:pt x="518187" y="352715"/>
                    <a:pt x="510532" y="348310"/>
                    <a:pt x="497199" y="338488"/>
                  </a:cubicBezTo>
                  <a:cubicBezTo>
                    <a:pt x="484856" y="310893"/>
                    <a:pt x="474350" y="284477"/>
                    <a:pt x="464289" y="260833"/>
                  </a:cubicBezTo>
                  <a:lnTo>
                    <a:pt x="710995" y="260833"/>
                  </a:lnTo>
                  <a:lnTo>
                    <a:pt x="693825" y="115562"/>
                  </a:lnTo>
                  <a:lnTo>
                    <a:pt x="384033" y="115562"/>
                  </a:lnTo>
                  <a:lnTo>
                    <a:pt x="379179" y="156629"/>
                  </a:lnTo>
                  <a:lnTo>
                    <a:pt x="323979" y="156629"/>
                  </a:lnTo>
                  <a:lnTo>
                    <a:pt x="323979" y="20848"/>
                  </a:lnTo>
                  <a:cubicBezTo>
                    <a:pt x="323979" y="9334"/>
                    <a:pt x="333313" y="0"/>
                    <a:pt x="344827" y="0"/>
                  </a:cubicBez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117" tIns="47558" rIns="47558" bIns="95117" numCol="1" spcCol="0" rtlCol="0" fromWordArt="0" anchor="b" anchorCtr="0" forceAA="0" compatLnSpc="1">
              <a:noAutofit/>
            </a:bodyPr>
            <a:lstStyle/>
            <a:p>
              <a:pPr marL="0" marR="0" lvl="0" indent="0" algn="ctr" defTabSz="9505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-52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182" name="Group 174"/>
            <p:cNvGrpSpPr/>
            <p:nvPr/>
          </p:nvGrpSpPr>
          <p:grpSpPr>
            <a:xfrm>
              <a:off x="1375400" y="4219528"/>
              <a:ext cx="240047" cy="250622"/>
              <a:chOff x="6356211" y="-986246"/>
              <a:chExt cx="322176" cy="336369"/>
            </a:xfrm>
            <a:grpFill/>
          </p:grpSpPr>
          <p:sp>
            <p:nvSpPr>
              <p:cNvPr id="184" name="Oval 176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85" name="Straight Connector 177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78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79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0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1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2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Oval 142"/>
            <p:cNvSpPr/>
            <p:nvPr/>
          </p:nvSpPr>
          <p:spPr>
            <a:xfrm>
              <a:off x="994466" y="4093413"/>
              <a:ext cx="1001915" cy="500958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grp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Group 187"/>
          <p:cNvGrpSpPr/>
          <p:nvPr/>
        </p:nvGrpSpPr>
        <p:grpSpPr>
          <a:xfrm>
            <a:off x="2936597" y="3887320"/>
            <a:ext cx="496541" cy="410810"/>
            <a:chOff x="3427203" y="1415129"/>
            <a:chExt cx="822983" cy="680888"/>
          </a:xfrm>
          <a:noFill/>
        </p:grpSpPr>
        <p:sp>
          <p:nvSpPr>
            <p:cNvPr id="172" name="Freeform 5"/>
            <p:cNvSpPr>
              <a:spLocks noEditPoints="1"/>
            </p:cNvSpPr>
            <p:nvPr/>
          </p:nvSpPr>
          <p:spPr bwMode="auto">
            <a:xfrm>
              <a:off x="3856088" y="1450494"/>
              <a:ext cx="147736" cy="153817"/>
            </a:xfrm>
            <a:custGeom>
              <a:avLst/>
              <a:gdLst>
                <a:gd name="T0" fmla="*/ 75 w 152"/>
                <a:gd name="T1" fmla="*/ 152 h 152"/>
                <a:gd name="T2" fmla="*/ 152 w 152"/>
                <a:gd name="T3" fmla="*/ 76 h 152"/>
                <a:gd name="T4" fmla="*/ 75 w 152"/>
                <a:gd name="T5" fmla="*/ 0 h 152"/>
                <a:gd name="T6" fmla="*/ 0 w 152"/>
                <a:gd name="T7" fmla="*/ 76 h 152"/>
                <a:gd name="T8" fmla="*/ 75 w 152"/>
                <a:gd name="T9" fmla="*/ 152 h 152"/>
                <a:gd name="T10" fmla="*/ 75 w 152"/>
                <a:gd name="T11" fmla="*/ 32 h 152"/>
                <a:gd name="T12" fmla="*/ 119 w 152"/>
                <a:gd name="T13" fmla="*/ 76 h 152"/>
                <a:gd name="T14" fmla="*/ 75 w 152"/>
                <a:gd name="T15" fmla="*/ 119 h 152"/>
                <a:gd name="T16" fmla="*/ 32 w 152"/>
                <a:gd name="T17" fmla="*/ 76 h 152"/>
                <a:gd name="T18" fmla="*/ 75 w 152"/>
                <a:gd name="T19" fmla="*/ 3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52">
                  <a:moveTo>
                    <a:pt x="75" y="152"/>
                  </a:move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  <a:close/>
                  <a:moveTo>
                    <a:pt x="75" y="32"/>
                  </a:moveTo>
                  <a:cubicBezTo>
                    <a:pt x="100" y="32"/>
                    <a:pt x="119" y="52"/>
                    <a:pt x="119" y="76"/>
                  </a:cubicBezTo>
                  <a:cubicBezTo>
                    <a:pt x="119" y="100"/>
                    <a:pt x="100" y="119"/>
                    <a:pt x="75" y="119"/>
                  </a:cubicBezTo>
                  <a:cubicBezTo>
                    <a:pt x="51" y="119"/>
                    <a:pt x="32" y="100"/>
                    <a:pt x="32" y="76"/>
                  </a:cubicBezTo>
                  <a:cubicBezTo>
                    <a:pt x="32" y="52"/>
                    <a:pt x="51" y="32"/>
                    <a:pt x="75" y="32"/>
                  </a:cubicBez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Oval 6"/>
            <p:cNvSpPr>
              <a:spLocks noChangeArrowheads="1"/>
            </p:cNvSpPr>
            <p:nvPr/>
          </p:nvSpPr>
          <p:spPr bwMode="auto">
            <a:xfrm>
              <a:off x="3907652" y="1504181"/>
              <a:ext cx="43380" cy="45592"/>
            </a:xfrm>
            <a:prstGeom prst="ellipse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Freeform 7"/>
            <p:cNvSpPr>
              <a:spLocks noEditPoints="1"/>
            </p:cNvSpPr>
            <p:nvPr/>
          </p:nvSpPr>
          <p:spPr bwMode="auto">
            <a:xfrm>
              <a:off x="3427203" y="1415129"/>
              <a:ext cx="201756" cy="210488"/>
            </a:xfrm>
            <a:custGeom>
              <a:avLst/>
              <a:gdLst>
                <a:gd name="T0" fmla="*/ 208 w 208"/>
                <a:gd name="T1" fmla="*/ 104 h 208"/>
                <a:gd name="T2" fmla="*/ 104 w 208"/>
                <a:gd name="T3" fmla="*/ 0 h 208"/>
                <a:gd name="T4" fmla="*/ 0 w 208"/>
                <a:gd name="T5" fmla="*/ 104 h 208"/>
                <a:gd name="T6" fmla="*/ 104 w 208"/>
                <a:gd name="T7" fmla="*/ 208 h 208"/>
                <a:gd name="T8" fmla="*/ 208 w 208"/>
                <a:gd name="T9" fmla="*/ 104 h 208"/>
                <a:gd name="T10" fmla="*/ 49 w 208"/>
                <a:gd name="T11" fmla="*/ 104 h 208"/>
                <a:gd name="T12" fmla="*/ 104 w 208"/>
                <a:gd name="T13" fmla="*/ 49 h 208"/>
                <a:gd name="T14" fmla="*/ 159 w 208"/>
                <a:gd name="T15" fmla="*/ 104 h 208"/>
                <a:gd name="T16" fmla="*/ 104 w 208"/>
                <a:gd name="T17" fmla="*/ 159 h 208"/>
                <a:gd name="T18" fmla="*/ 49 w 208"/>
                <a:gd name="T1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208" y="104"/>
                  </a:moveTo>
                  <a:cubicBezTo>
                    <a:pt x="208" y="46"/>
                    <a:pt x="161" y="0"/>
                    <a:pt x="104" y="0"/>
                  </a:cubicBezTo>
                  <a:cubicBezTo>
                    <a:pt x="46" y="0"/>
                    <a:pt x="0" y="46"/>
                    <a:pt x="0" y="104"/>
                  </a:cubicBezTo>
                  <a:cubicBezTo>
                    <a:pt x="0" y="161"/>
                    <a:pt x="46" y="208"/>
                    <a:pt x="104" y="208"/>
                  </a:cubicBezTo>
                  <a:cubicBezTo>
                    <a:pt x="161" y="208"/>
                    <a:pt x="208" y="161"/>
                    <a:pt x="208" y="104"/>
                  </a:cubicBezTo>
                  <a:close/>
                  <a:moveTo>
                    <a:pt x="49" y="104"/>
                  </a:moveTo>
                  <a:cubicBezTo>
                    <a:pt x="49" y="73"/>
                    <a:pt x="73" y="49"/>
                    <a:pt x="104" y="49"/>
                  </a:cubicBezTo>
                  <a:cubicBezTo>
                    <a:pt x="134" y="49"/>
                    <a:pt x="159" y="73"/>
                    <a:pt x="159" y="104"/>
                  </a:cubicBezTo>
                  <a:cubicBezTo>
                    <a:pt x="159" y="134"/>
                    <a:pt x="134" y="159"/>
                    <a:pt x="104" y="159"/>
                  </a:cubicBezTo>
                  <a:cubicBezTo>
                    <a:pt x="73" y="159"/>
                    <a:pt x="49" y="134"/>
                    <a:pt x="49" y="104"/>
                  </a:cubicBez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Oval 8"/>
            <p:cNvSpPr>
              <a:spLocks noChangeArrowheads="1"/>
            </p:cNvSpPr>
            <p:nvPr/>
          </p:nvSpPr>
          <p:spPr bwMode="auto">
            <a:xfrm>
              <a:off x="3498002" y="1489269"/>
              <a:ext cx="59339" cy="62635"/>
            </a:xfrm>
            <a:prstGeom prst="ellipse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Freeform 9"/>
            <p:cNvSpPr/>
            <p:nvPr/>
          </p:nvSpPr>
          <p:spPr bwMode="auto">
            <a:xfrm>
              <a:off x="4108588" y="1808834"/>
              <a:ext cx="118270" cy="196852"/>
            </a:xfrm>
            <a:custGeom>
              <a:avLst/>
              <a:gdLst>
                <a:gd name="T0" fmla="*/ 0 w 122"/>
                <a:gd name="T1" fmla="*/ 61 h 195"/>
                <a:gd name="T2" fmla="*/ 33 w 122"/>
                <a:gd name="T3" fmla="*/ 115 h 195"/>
                <a:gd name="T4" fmla="*/ 33 w 122"/>
                <a:gd name="T5" fmla="*/ 151 h 195"/>
                <a:gd name="T6" fmla="*/ 47 w 122"/>
                <a:gd name="T7" fmla="*/ 151 h 195"/>
                <a:gd name="T8" fmla="*/ 47 w 122"/>
                <a:gd name="T9" fmla="*/ 166 h 195"/>
                <a:gd name="T10" fmla="*/ 56 w 122"/>
                <a:gd name="T11" fmla="*/ 166 h 195"/>
                <a:gd name="T12" fmla="*/ 56 w 122"/>
                <a:gd name="T13" fmla="*/ 195 h 195"/>
                <a:gd name="T14" fmla="*/ 71 w 122"/>
                <a:gd name="T15" fmla="*/ 195 h 195"/>
                <a:gd name="T16" fmla="*/ 71 w 122"/>
                <a:gd name="T17" fmla="*/ 166 h 195"/>
                <a:gd name="T18" fmla="*/ 79 w 122"/>
                <a:gd name="T19" fmla="*/ 166 h 195"/>
                <a:gd name="T20" fmla="*/ 79 w 122"/>
                <a:gd name="T21" fmla="*/ 151 h 195"/>
                <a:gd name="T22" fmla="*/ 91 w 122"/>
                <a:gd name="T23" fmla="*/ 151 h 195"/>
                <a:gd name="T24" fmla="*/ 91 w 122"/>
                <a:gd name="T25" fmla="*/ 114 h 195"/>
                <a:gd name="T26" fmla="*/ 122 w 122"/>
                <a:gd name="T27" fmla="*/ 61 h 195"/>
                <a:gd name="T28" fmla="*/ 61 w 122"/>
                <a:gd name="T29" fmla="*/ 0 h 195"/>
                <a:gd name="T30" fmla="*/ 0 w 122"/>
                <a:gd name="T31" fmla="*/ 6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195">
                  <a:moveTo>
                    <a:pt x="0" y="61"/>
                  </a:moveTo>
                  <a:cubicBezTo>
                    <a:pt x="0" y="85"/>
                    <a:pt x="14" y="105"/>
                    <a:pt x="33" y="115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7" y="166"/>
                    <a:pt x="47" y="166"/>
                    <a:pt x="47" y="166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110" y="104"/>
                    <a:pt x="122" y="84"/>
                    <a:pt x="122" y="61"/>
                  </a:cubicBezTo>
                  <a:cubicBezTo>
                    <a:pt x="122" y="28"/>
                    <a:pt x="95" y="0"/>
                    <a:pt x="61" y="0"/>
                  </a:cubicBezTo>
                  <a:cubicBezTo>
                    <a:pt x="28" y="0"/>
                    <a:pt x="0" y="28"/>
                    <a:pt x="0" y="61"/>
                  </a:cubicBez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Freeform 10"/>
            <p:cNvSpPr/>
            <p:nvPr/>
          </p:nvSpPr>
          <p:spPr bwMode="auto">
            <a:xfrm>
              <a:off x="3478767" y="1915782"/>
              <a:ext cx="771419" cy="180235"/>
            </a:xfrm>
            <a:custGeom>
              <a:avLst/>
              <a:gdLst>
                <a:gd name="T0" fmla="*/ 777 w 1885"/>
                <a:gd name="T1" fmla="*/ 313 h 423"/>
                <a:gd name="T2" fmla="*/ 777 w 1885"/>
                <a:gd name="T3" fmla="*/ 143 h 423"/>
                <a:gd name="T4" fmla="*/ 685 w 1885"/>
                <a:gd name="T5" fmla="*/ 143 h 423"/>
                <a:gd name="T6" fmla="*/ 685 w 1885"/>
                <a:gd name="T7" fmla="*/ 0 h 423"/>
                <a:gd name="T8" fmla="*/ 173 w 1885"/>
                <a:gd name="T9" fmla="*/ 0 h 423"/>
                <a:gd name="T10" fmla="*/ 173 w 1885"/>
                <a:gd name="T11" fmla="*/ 143 h 423"/>
                <a:gd name="T12" fmla="*/ 80 w 1885"/>
                <a:gd name="T13" fmla="*/ 143 h 423"/>
                <a:gd name="T14" fmla="*/ 80 w 1885"/>
                <a:gd name="T15" fmla="*/ 313 h 423"/>
                <a:gd name="T16" fmla="*/ 0 w 1885"/>
                <a:gd name="T17" fmla="*/ 313 h 423"/>
                <a:gd name="T18" fmla="*/ 0 w 1885"/>
                <a:gd name="T19" fmla="*/ 423 h 423"/>
                <a:gd name="T20" fmla="*/ 1885 w 1885"/>
                <a:gd name="T21" fmla="*/ 423 h 423"/>
                <a:gd name="T22" fmla="*/ 1885 w 1885"/>
                <a:gd name="T23" fmla="*/ 313 h 423"/>
                <a:gd name="T24" fmla="*/ 777 w 1885"/>
                <a:gd name="T25" fmla="*/ 31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5" h="423">
                  <a:moveTo>
                    <a:pt x="777" y="313"/>
                  </a:moveTo>
                  <a:lnTo>
                    <a:pt x="777" y="143"/>
                  </a:lnTo>
                  <a:lnTo>
                    <a:pt x="685" y="143"/>
                  </a:lnTo>
                  <a:lnTo>
                    <a:pt x="685" y="0"/>
                  </a:lnTo>
                  <a:lnTo>
                    <a:pt x="173" y="0"/>
                  </a:lnTo>
                  <a:lnTo>
                    <a:pt x="173" y="143"/>
                  </a:lnTo>
                  <a:lnTo>
                    <a:pt x="80" y="143"/>
                  </a:lnTo>
                  <a:lnTo>
                    <a:pt x="80" y="313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1885" y="423"/>
                  </a:lnTo>
                  <a:lnTo>
                    <a:pt x="1885" y="313"/>
                  </a:lnTo>
                  <a:lnTo>
                    <a:pt x="777" y="313"/>
                  </a:ln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Freeform 11"/>
            <p:cNvSpPr/>
            <p:nvPr/>
          </p:nvSpPr>
          <p:spPr bwMode="auto">
            <a:xfrm>
              <a:off x="3513553" y="1613685"/>
              <a:ext cx="260277" cy="269714"/>
            </a:xfrm>
            <a:custGeom>
              <a:avLst/>
              <a:gdLst>
                <a:gd name="T0" fmla="*/ 0 w 268"/>
                <a:gd name="T1" fmla="*/ 55 h 267"/>
                <a:gd name="T2" fmla="*/ 53 w 268"/>
                <a:gd name="T3" fmla="*/ 203 h 267"/>
                <a:gd name="T4" fmla="*/ 15 w 268"/>
                <a:gd name="T5" fmla="*/ 203 h 267"/>
                <a:gd name="T6" fmla="*/ 15 w 268"/>
                <a:gd name="T7" fmla="*/ 267 h 267"/>
                <a:gd name="T8" fmla="*/ 268 w 268"/>
                <a:gd name="T9" fmla="*/ 267 h 267"/>
                <a:gd name="T10" fmla="*/ 268 w 268"/>
                <a:gd name="T11" fmla="*/ 203 h 267"/>
                <a:gd name="T12" fmla="*/ 230 w 268"/>
                <a:gd name="T13" fmla="*/ 203 h 267"/>
                <a:gd name="T14" fmla="*/ 131 w 268"/>
                <a:gd name="T15" fmla="*/ 0 h 267"/>
                <a:gd name="T16" fmla="*/ 15 w 268"/>
                <a:gd name="T17" fmla="*/ 56 h 267"/>
                <a:gd name="T18" fmla="*/ 0 w 268"/>
                <a:gd name="T19" fmla="*/ 5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7">
                  <a:moveTo>
                    <a:pt x="0" y="55"/>
                  </a:moveTo>
                  <a:cubicBezTo>
                    <a:pt x="53" y="203"/>
                    <a:pt x="53" y="203"/>
                    <a:pt x="53" y="203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5" y="267"/>
                    <a:pt x="15" y="267"/>
                    <a:pt x="15" y="267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30" y="203"/>
                    <a:pt x="230" y="203"/>
                    <a:pt x="230" y="203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04" y="34"/>
                    <a:pt x="62" y="56"/>
                    <a:pt x="15" y="56"/>
                  </a:cubicBezTo>
                  <a:cubicBezTo>
                    <a:pt x="10" y="56"/>
                    <a:pt x="5" y="56"/>
                    <a:pt x="0" y="55"/>
                  </a:cubicBez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Freeform 12"/>
            <p:cNvSpPr/>
            <p:nvPr/>
          </p:nvSpPr>
          <p:spPr bwMode="auto">
            <a:xfrm>
              <a:off x="3652285" y="1462851"/>
              <a:ext cx="185386" cy="132514"/>
            </a:xfrm>
            <a:custGeom>
              <a:avLst/>
              <a:gdLst>
                <a:gd name="T0" fmla="*/ 186 w 191"/>
                <a:gd name="T1" fmla="*/ 114 h 131"/>
                <a:gd name="T2" fmla="*/ 174 w 191"/>
                <a:gd name="T3" fmla="*/ 64 h 131"/>
                <a:gd name="T4" fmla="*/ 191 w 191"/>
                <a:gd name="T5" fmla="*/ 5 h 131"/>
                <a:gd name="T6" fmla="*/ 9 w 191"/>
                <a:gd name="T7" fmla="*/ 0 h 131"/>
                <a:gd name="T8" fmla="*/ 20 w 191"/>
                <a:gd name="T9" fmla="*/ 57 h 131"/>
                <a:gd name="T10" fmla="*/ 0 w 191"/>
                <a:gd name="T11" fmla="*/ 131 h 131"/>
                <a:gd name="T12" fmla="*/ 186 w 191"/>
                <a:gd name="T13" fmla="*/ 1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31">
                  <a:moveTo>
                    <a:pt x="186" y="114"/>
                  </a:moveTo>
                  <a:cubicBezTo>
                    <a:pt x="179" y="99"/>
                    <a:pt x="174" y="82"/>
                    <a:pt x="174" y="64"/>
                  </a:cubicBezTo>
                  <a:cubicBezTo>
                    <a:pt x="174" y="42"/>
                    <a:pt x="180" y="22"/>
                    <a:pt x="191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6" y="17"/>
                    <a:pt x="20" y="37"/>
                    <a:pt x="20" y="57"/>
                  </a:cubicBezTo>
                  <a:cubicBezTo>
                    <a:pt x="20" y="84"/>
                    <a:pt x="13" y="109"/>
                    <a:pt x="0" y="131"/>
                  </a:cubicBezTo>
                  <a:lnTo>
                    <a:pt x="186" y="114"/>
                  </a:ln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Freeform 13"/>
            <p:cNvSpPr/>
            <p:nvPr/>
          </p:nvSpPr>
          <p:spPr bwMode="auto">
            <a:xfrm>
              <a:off x="3939572" y="1583007"/>
              <a:ext cx="226309" cy="256931"/>
            </a:xfrm>
            <a:custGeom>
              <a:avLst/>
              <a:gdLst>
                <a:gd name="T0" fmla="*/ 155 w 233"/>
                <a:gd name="T1" fmla="*/ 254 h 254"/>
                <a:gd name="T2" fmla="*/ 233 w 233"/>
                <a:gd name="T3" fmla="*/ 197 h 254"/>
                <a:gd name="T4" fmla="*/ 86 w 233"/>
                <a:gd name="T5" fmla="*/ 0 h 254"/>
                <a:gd name="T6" fmla="*/ 0 w 233"/>
                <a:gd name="T7" fmla="*/ 55 h 254"/>
                <a:gd name="T8" fmla="*/ 155 w 233"/>
                <a:gd name="T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54">
                  <a:moveTo>
                    <a:pt x="155" y="254"/>
                  </a:moveTo>
                  <a:cubicBezTo>
                    <a:pt x="166" y="222"/>
                    <a:pt x="197" y="198"/>
                    <a:pt x="233" y="197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68" y="30"/>
                    <a:pt x="37" y="52"/>
                    <a:pt x="0" y="55"/>
                  </a:cubicBezTo>
                  <a:lnTo>
                    <a:pt x="155" y="254"/>
                  </a:lnTo>
                  <a:close/>
                </a:path>
              </a:pathLst>
            </a:cu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34" tIns="46616" rIns="93234" bIns="46616" numCol="1" anchor="t" anchorCtr="0" compatLnSpc="1"/>
            <a:lstStyle/>
            <a:p>
              <a:pPr marL="0" marR="0" lvl="0" indent="0" algn="l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29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Group 197"/>
          <p:cNvGrpSpPr/>
          <p:nvPr/>
        </p:nvGrpSpPr>
        <p:grpSpPr>
          <a:xfrm>
            <a:off x="2943163" y="3645174"/>
            <a:ext cx="365879" cy="182940"/>
            <a:chOff x="10150591" y="2174149"/>
            <a:chExt cx="693244" cy="346623"/>
          </a:xfrm>
        </p:grpSpPr>
        <p:sp>
          <p:nvSpPr>
            <p:cNvPr id="163" name="Oval 142"/>
            <p:cNvSpPr/>
            <p:nvPr/>
          </p:nvSpPr>
          <p:spPr>
            <a:xfrm>
              <a:off x="10150591" y="2174149"/>
              <a:ext cx="693244" cy="346623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no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4" name="Group 199"/>
            <p:cNvGrpSpPr/>
            <p:nvPr/>
          </p:nvGrpSpPr>
          <p:grpSpPr>
            <a:xfrm>
              <a:off x="10405158" y="2303619"/>
              <a:ext cx="184110" cy="192221"/>
              <a:chOff x="6356211" y="-986246"/>
              <a:chExt cx="322176" cy="336369"/>
            </a:xfrm>
            <a:noFill/>
          </p:grpSpPr>
          <p:sp>
            <p:nvSpPr>
              <p:cNvPr id="165" name="Oval 200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66" name="Straight Connector 201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202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203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204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205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206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9" name="Freeform 207"/>
          <p:cNvSpPr>
            <a:spLocks noChangeAspect="1"/>
          </p:cNvSpPr>
          <p:nvPr/>
        </p:nvSpPr>
        <p:spPr bwMode="black">
          <a:xfrm>
            <a:off x="361047" y="3908537"/>
            <a:ext cx="397368" cy="312728"/>
          </a:xfrm>
          <a:custGeom>
            <a:avLst/>
            <a:gdLst>
              <a:gd name="connsiteX0" fmla="*/ 427036 w 1971675"/>
              <a:gd name="connsiteY0" fmla="*/ 1374775 h 1409700"/>
              <a:gd name="connsiteX1" fmla="*/ 1544636 w 1971675"/>
              <a:gd name="connsiteY1" fmla="*/ 1374775 h 1409700"/>
              <a:gd name="connsiteX2" fmla="*/ 1544636 w 1971675"/>
              <a:gd name="connsiteY2" fmla="*/ 1409700 h 1409700"/>
              <a:gd name="connsiteX3" fmla="*/ 427036 w 1971675"/>
              <a:gd name="connsiteY3" fmla="*/ 1409700 h 1409700"/>
              <a:gd name="connsiteX4" fmla="*/ 104775 w 1971675"/>
              <a:gd name="connsiteY4" fmla="*/ 104775 h 1409700"/>
              <a:gd name="connsiteX5" fmla="*/ 104775 w 1971675"/>
              <a:gd name="connsiteY5" fmla="*/ 1028700 h 1409700"/>
              <a:gd name="connsiteX6" fmla="*/ 761999 w 1971675"/>
              <a:gd name="connsiteY6" fmla="*/ 1028700 h 1409700"/>
              <a:gd name="connsiteX7" fmla="*/ 1198562 w 1971675"/>
              <a:gd name="connsiteY7" fmla="*/ 1028700 h 1409700"/>
              <a:gd name="connsiteX8" fmla="*/ 1879600 w 1971675"/>
              <a:gd name="connsiteY8" fmla="*/ 1028700 h 1409700"/>
              <a:gd name="connsiteX9" fmla="*/ 1879600 w 1971675"/>
              <a:gd name="connsiteY9" fmla="*/ 104775 h 1409700"/>
              <a:gd name="connsiteX10" fmla="*/ 985837 w 1971675"/>
              <a:gd name="connsiteY10" fmla="*/ 23812 h 1409700"/>
              <a:gd name="connsiteX11" fmla="*/ 957262 w 1971675"/>
              <a:gd name="connsiteY11" fmla="*/ 46831 h 1409700"/>
              <a:gd name="connsiteX12" fmla="*/ 985837 w 1971675"/>
              <a:gd name="connsiteY12" fmla="*/ 69850 h 1409700"/>
              <a:gd name="connsiteX13" fmla="*/ 1014412 w 1971675"/>
              <a:gd name="connsiteY13" fmla="*/ 46831 h 1409700"/>
              <a:gd name="connsiteX14" fmla="*/ 985837 w 1971675"/>
              <a:gd name="connsiteY14" fmla="*/ 23812 h 1409700"/>
              <a:gd name="connsiteX15" fmla="*/ 103772 w 1971675"/>
              <a:gd name="connsiteY15" fmla="*/ 0 h 1409700"/>
              <a:gd name="connsiteX16" fmla="*/ 1856372 w 1971675"/>
              <a:gd name="connsiteY16" fmla="*/ 0 h 1409700"/>
              <a:gd name="connsiteX17" fmla="*/ 1971675 w 1971675"/>
              <a:gd name="connsiteY17" fmla="*/ 103909 h 1409700"/>
              <a:gd name="connsiteX18" fmla="*/ 1971675 w 1971675"/>
              <a:gd name="connsiteY18" fmla="*/ 1027546 h 1409700"/>
              <a:gd name="connsiteX19" fmla="*/ 1856372 w 1971675"/>
              <a:gd name="connsiteY19" fmla="*/ 1143000 h 1409700"/>
              <a:gd name="connsiteX20" fmla="*/ 1277877 w 1971675"/>
              <a:gd name="connsiteY20" fmla="*/ 1143000 h 1409700"/>
              <a:gd name="connsiteX21" fmla="*/ 1198562 w 1971675"/>
              <a:gd name="connsiteY21" fmla="*/ 1143000 h 1409700"/>
              <a:gd name="connsiteX22" fmla="*/ 1198562 w 1971675"/>
              <a:gd name="connsiteY22" fmla="*/ 1212850 h 1409700"/>
              <a:gd name="connsiteX23" fmla="*/ 1198562 w 1971675"/>
              <a:gd name="connsiteY23" fmla="*/ 1258887 h 1409700"/>
              <a:gd name="connsiteX24" fmla="*/ 1452561 w 1971675"/>
              <a:gd name="connsiteY24" fmla="*/ 1258887 h 1409700"/>
              <a:gd name="connsiteX25" fmla="*/ 1544636 w 1971675"/>
              <a:gd name="connsiteY25" fmla="*/ 1374774 h 1409700"/>
              <a:gd name="connsiteX26" fmla="*/ 427036 w 1971675"/>
              <a:gd name="connsiteY26" fmla="*/ 1374774 h 1409700"/>
              <a:gd name="connsiteX27" fmla="*/ 519111 w 1971675"/>
              <a:gd name="connsiteY27" fmla="*/ 1258887 h 1409700"/>
              <a:gd name="connsiteX28" fmla="*/ 761999 w 1971675"/>
              <a:gd name="connsiteY28" fmla="*/ 1258887 h 1409700"/>
              <a:gd name="connsiteX29" fmla="*/ 761999 w 1971675"/>
              <a:gd name="connsiteY29" fmla="*/ 1212850 h 1409700"/>
              <a:gd name="connsiteX30" fmla="*/ 761999 w 1971675"/>
              <a:gd name="connsiteY30" fmla="*/ 1143000 h 1409700"/>
              <a:gd name="connsiteX31" fmla="*/ 673281 w 1971675"/>
              <a:gd name="connsiteY31" fmla="*/ 1143000 h 1409700"/>
              <a:gd name="connsiteX32" fmla="*/ 103772 w 1971675"/>
              <a:gd name="connsiteY32" fmla="*/ 1143000 h 1409700"/>
              <a:gd name="connsiteX33" fmla="*/ 0 w 1971675"/>
              <a:gd name="connsiteY33" fmla="*/ 1027546 h 1409700"/>
              <a:gd name="connsiteX34" fmla="*/ 0 w 1971675"/>
              <a:gd name="connsiteY34" fmla="*/ 103909 h 1409700"/>
              <a:gd name="connsiteX35" fmla="*/ 103772 w 1971675"/>
              <a:gd name="connsiteY35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71675" h="1409700">
                <a:moveTo>
                  <a:pt x="427036" y="1374775"/>
                </a:moveTo>
                <a:lnTo>
                  <a:pt x="1544636" y="1374775"/>
                </a:lnTo>
                <a:lnTo>
                  <a:pt x="1544636" y="1409700"/>
                </a:lnTo>
                <a:lnTo>
                  <a:pt x="427036" y="1409700"/>
                </a:lnTo>
                <a:close/>
                <a:moveTo>
                  <a:pt x="104775" y="104775"/>
                </a:moveTo>
                <a:lnTo>
                  <a:pt x="104775" y="1028700"/>
                </a:lnTo>
                <a:lnTo>
                  <a:pt x="761999" y="1028700"/>
                </a:lnTo>
                <a:lnTo>
                  <a:pt x="1198562" y="1028700"/>
                </a:lnTo>
                <a:lnTo>
                  <a:pt x="1879600" y="1028700"/>
                </a:lnTo>
                <a:lnTo>
                  <a:pt x="1879600" y="104775"/>
                </a:lnTo>
                <a:close/>
                <a:moveTo>
                  <a:pt x="985837" y="23812"/>
                </a:moveTo>
                <a:cubicBezTo>
                  <a:pt x="970055" y="23812"/>
                  <a:pt x="957262" y="34118"/>
                  <a:pt x="957262" y="46831"/>
                </a:cubicBezTo>
                <a:cubicBezTo>
                  <a:pt x="957262" y="59544"/>
                  <a:pt x="970055" y="69850"/>
                  <a:pt x="985837" y="69850"/>
                </a:cubicBezTo>
                <a:cubicBezTo>
                  <a:pt x="1001619" y="69850"/>
                  <a:pt x="1014412" y="59544"/>
                  <a:pt x="1014412" y="46831"/>
                </a:cubicBezTo>
                <a:cubicBezTo>
                  <a:pt x="1014412" y="34118"/>
                  <a:pt x="1001619" y="23812"/>
                  <a:pt x="985837" y="23812"/>
                </a:cubicBezTo>
                <a:close/>
                <a:moveTo>
                  <a:pt x="103772" y="0"/>
                </a:moveTo>
                <a:cubicBezTo>
                  <a:pt x="1856372" y="0"/>
                  <a:pt x="1856372" y="0"/>
                  <a:pt x="1856372" y="0"/>
                </a:cubicBezTo>
                <a:cubicBezTo>
                  <a:pt x="1925554" y="0"/>
                  <a:pt x="1971675" y="46182"/>
                  <a:pt x="1971675" y="103909"/>
                </a:cubicBezTo>
                <a:lnTo>
                  <a:pt x="1971675" y="1027546"/>
                </a:lnTo>
                <a:cubicBezTo>
                  <a:pt x="1971675" y="1085273"/>
                  <a:pt x="1925554" y="1143000"/>
                  <a:pt x="1856372" y="1143000"/>
                </a:cubicBezTo>
                <a:cubicBezTo>
                  <a:pt x="1637297" y="1143000"/>
                  <a:pt x="1445606" y="1143000"/>
                  <a:pt x="1277877" y="1143000"/>
                </a:cubicBezTo>
                <a:lnTo>
                  <a:pt x="1198562" y="1143000"/>
                </a:lnTo>
                <a:lnTo>
                  <a:pt x="1198562" y="1212850"/>
                </a:lnTo>
                <a:lnTo>
                  <a:pt x="1198562" y="1258887"/>
                </a:lnTo>
                <a:lnTo>
                  <a:pt x="1452561" y="1258887"/>
                </a:lnTo>
                <a:lnTo>
                  <a:pt x="1544636" y="1374774"/>
                </a:lnTo>
                <a:lnTo>
                  <a:pt x="427036" y="1374774"/>
                </a:lnTo>
                <a:lnTo>
                  <a:pt x="519111" y="1258887"/>
                </a:lnTo>
                <a:lnTo>
                  <a:pt x="761999" y="1258887"/>
                </a:lnTo>
                <a:lnTo>
                  <a:pt x="761999" y="1212850"/>
                </a:lnTo>
                <a:lnTo>
                  <a:pt x="761999" y="1143000"/>
                </a:lnTo>
                <a:lnTo>
                  <a:pt x="673281" y="1143000"/>
                </a:lnTo>
                <a:cubicBezTo>
                  <a:pt x="103772" y="1143000"/>
                  <a:pt x="103772" y="1143000"/>
                  <a:pt x="103772" y="1143000"/>
                </a:cubicBezTo>
                <a:cubicBezTo>
                  <a:pt x="46121" y="1143000"/>
                  <a:pt x="0" y="1085273"/>
                  <a:pt x="0" y="1027546"/>
                </a:cubicBezTo>
                <a:cubicBezTo>
                  <a:pt x="0" y="103909"/>
                  <a:pt x="0" y="103909"/>
                  <a:pt x="0" y="103909"/>
                </a:cubicBezTo>
                <a:cubicBezTo>
                  <a:pt x="0" y="46182"/>
                  <a:pt x="46121" y="0"/>
                  <a:pt x="10377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noAutofit/>
          </a:bodyPr>
          <a:lstStyle/>
          <a:p>
            <a:pPr marL="0" marR="0" lvl="0" indent="0" algn="ctr" defTabSz="9321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10" name="Freeform 16"/>
          <p:cNvSpPr>
            <a:spLocks noChangeAspect="1" noEditPoints="1"/>
          </p:cNvSpPr>
          <p:nvPr/>
        </p:nvSpPr>
        <p:spPr bwMode="black">
          <a:xfrm>
            <a:off x="1010521" y="3923762"/>
            <a:ext cx="415797" cy="289536"/>
          </a:xfrm>
          <a:custGeom>
            <a:avLst/>
            <a:gdLst>
              <a:gd name="T0" fmla="*/ 912 w 958"/>
              <a:gd name="T1" fmla="*/ 0 h 666"/>
              <a:gd name="T2" fmla="*/ 47 w 958"/>
              <a:gd name="T3" fmla="*/ 0 h 666"/>
              <a:gd name="T4" fmla="*/ 0 w 958"/>
              <a:gd name="T5" fmla="*/ 47 h 666"/>
              <a:gd name="T6" fmla="*/ 0 w 958"/>
              <a:gd name="T7" fmla="*/ 620 h 666"/>
              <a:gd name="T8" fmla="*/ 47 w 958"/>
              <a:gd name="T9" fmla="*/ 666 h 666"/>
              <a:gd name="T10" fmla="*/ 912 w 958"/>
              <a:gd name="T11" fmla="*/ 666 h 666"/>
              <a:gd name="T12" fmla="*/ 958 w 958"/>
              <a:gd name="T13" fmla="*/ 620 h 666"/>
              <a:gd name="T14" fmla="*/ 958 w 958"/>
              <a:gd name="T15" fmla="*/ 47 h 666"/>
              <a:gd name="T16" fmla="*/ 912 w 958"/>
              <a:gd name="T17" fmla="*/ 0 h 666"/>
              <a:gd name="T18" fmla="*/ 479 w 958"/>
              <a:gd name="T19" fmla="*/ 16 h 666"/>
              <a:gd name="T20" fmla="*/ 490 w 958"/>
              <a:gd name="T21" fmla="*/ 26 h 666"/>
              <a:gd name="T22" fmla="*/ 479 w 958"/>
              <a:gd name="T23" fmla="*/ 37 h 666"/>
              <a:gd name="T24" fmla="*/ 468 w 958"/>
              <a:gd name="T25" fmla="*/ 26 h 666"/>
              <a:gd name="T26" fmla="*/ 479 w 958"/>
              <a:gd name="T27" fmla="*/ 16 h 666"/>
              <a:gd name="T28" fmla="*/ 479 w 958"/>
              <a:gd name="T29" fmla="*/ 648 h 666"/>
              <a:gd name="T30" fmla="*/ 458 w 958"/>
              <a:gd name="T31" fmla="*/ 627 h 666"/>
              <a:gd name="T32" fmla="*/ 479 w 958"/>
              <a:gd name="T33" fmla="*/ 606 h 666"/>
              <a:gd name="T34" fmla="*/ 500 w 958"/>
              <a:gd name="T35" fmla="*/ 627 h 666"/>
              <a:gd name="T36" fmla="*/ 479 w 958"/>
              <a:gd name="T37" fmla="*/ 648 h 666"/>
              <a:gd name="T38" fmla="*/ 905 w 958"/>
              <a:gd name="T39" fmla="*/ 594 h 666"/>
              <a:gd name="T40" fmla="*/ 53 w 958"/>
              <a:gd name="T41" fmla="*/ 594 h 666"/>
              <a:gd name="T42" fmla="*/ 53 w 958"/>
              <a:gd name="T43" fmla="*/ 53 h 666"/>
              <a:gd name="T44" fmla="*/ 905 w 958"/>
              <a:gd name="T45" fmla="*/ 53 h 666"/>
              <a:gd name="T46" fmla="*/ 905 w 958"/>
              <a:gd name="T47" fmla="*/ 594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8" h="666">
                <a:moveTo>
                  <a:pt x="912" y="0"/>
                </a:move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620"/>
                  <a:pt x="0" y="620"/>
                  <a:pt x="0" y="620"/>
                </a:cubicBezTo>
                <a:cubicBezTo>
                  <a:pt x="0" y="645"/>
                  <a:pt x="21" y="666"/>
                  <a:pt x="47" y="666"/>
                </a:cubicBezTo>
                <a:cubicBezTo>
                  <a:pt x="912" y="666"/>
                  <a:pt x="912" y="666"/>
                  <a:pt x="912" y="666"/>
                </a:cubicBezTo>
                <a:cubicBezTo>
                  <a:pt x="937" y="666"/>
                  <a:pt x="958" y="645"/>
                  <a:pt x="958" y="620"/>
                </a:cubicBezTo>
                <a:cubicBezTo>
                  <a:pt x="958" y="47"/>
                  <a:pt x="958" y="47"/>
                  <a:pt x="958" y="47"/>
                </a:cubicBezTo>
                <a:cubicBezTo>
                  <a:pt x="958" y="21"/>
                  <a:pt x="937" y="0"/>
                  <a:pt x="912" y="0"/>
                </a:cubicBezTo>
                <a:close/>
                <a:moveTo>
                  <a:pt x="479" y="16"/>
                </a:moveTo>
                <a:cubicBezTo>
                  <a:pt x="485" y="16"/>
                  <a:pt x="490" y="21"/>
                  <a:pt x="490" y="26"/>
                </a:cubicBezTo>
                <a:cubicBezTo>
                  <a:pt x="490" y="32"/>
                  <a:pt x="485" y="37"/>
                  <a:pt x="479" y="37"/>
                </a:cubicBezTo>
                <a:cubicBezTo>
                  <a:pt x="474" y="37"/>
                  <a:pt x="468" y="32"/>
                  <a:pt x="468" y="26"/>
                </a:cubicBezTo>
                <a:cubicBezTo>
                  <a:pt x="468" y="21"/>
                  <a:pt x="474" y="16"/>
                  <a:pt x="479" y="16"/>
                </a:cubicBezTo>
                <a:close/>
                <a:moveTo>
                  <a:pt x="479" y="648"/>
                </a:moveTo>
                <a:cubicBezTo>
                  <a:pt x="467" y="648"/>
                  <a:pt x="458" y="639"/>
                  <a:pt x="458" y="627"/>
                </a:cubicBezTo>
                <a:cubicBezTo>
                  <a:pt x="458" y="616"/>
                  <a:pt x="467" y="606"/>
                  <a:pt x="479" y="606"/>
                </a:cubicBezTo>
                <a:cubicBezTo>
                  <a:pt x="491" y="606"/>
                  <a:pt x="500" y="616"/>
                  <a:pt x="500" y="627"/>
                </a:cubicBezTo>
                <a:cubicBezTo>
                  <a:pt x="500" y="639"/>
                  <a:pt x="491" y="648"/>
                  <a:pt x="479" y="648"/>
                </a:cubicBezTo>
                <a:close/>
                <a:moveTo>
                  <a:pt x="905" y="594"/>
                </a:moveTo>
                <a:cubicBezTo>
                  <a:pt x="53" y="594"/>
                  <a:pt x="53" y="594"/>
                  <a:pt x="53" y="594"/>
                </a:cubicBezTo>
                <a:cubicBezTo>
                  <a:pt x="53" y="53"/>
                  <a:pt x="53" y="53"/>
                  <a:pt x="53" y="53"/>
                </a:cubicBezTo>
                <a:cubicBezTo>
                  <a:pt x="905" y="53"/>
                  <a:pt x="905" y="53"/>
                  <a:pt x="905" y="53"/>
                </a:cubicBezTo>
                <a:lnTo>
                  <a:pt x="905" y="5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noAutofit/>
          </a:bodyPr>
          <a:lstStyle/>
          <a:p>
            <a:pPr marL="0" marR="0" lvl="0" indent="0" algn="ctr" defTabSz="9321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111" name="Group 331"/>
          <p:cNvGrpSpPr>
            <a:grpSpLocks noChangeAspect="1"/>
          </p:cNvGrpSpPr>
          <p:nvPr/>
        </p:nvGrpSpPr>
        <p:grpSpPr bwMode="auto">
          <a:xfrm>
            <a:off x="1635224" y="3915181"/>
            <a:ext cx="453440" cy="270178"/>
            <a:chOff x="3265" y="3229"/>
            <a:chExt cx="433" cy="258"/>
          </a:xfrm>
          <a:solidFill>
            <a:schemeClr val="accent2">
              <a:lumMod val="75000"/>
            </a:schemeClr>
          </a:solidFill>
        </p:grpSpPr>
        <p:sp>
          <p:nvSpPr>
            <p:cNvPr id="154" name="Freeform 332"/>
            <p:cNvSpPr/>
            <p:nvPr/>
          </p:nvSpPr>
          <p:spPr bwMode="auto">
            <a:xfrm>
              <a:off x="3306" y="3229"/>
              <a:ext cx="354" cy="202"/>
            </a:xfrm>
            <a:custGeom>
              <a:avLst/>
              <a:gdLst>
                <a:gd name="T0" fmla="*/ 144 w 147"/>
                <a:gd name="T1" fmla="*/ 83 h 83"/>
                <a:gd name="T2" fmla="*/ 141 w 147"/>
                <a:gd name="T3" fmla="*/ 80 h 83"/>
                <a:gd name="T4" fmla="*/ 141 w 147"/>
                <a:gd name="T5" fmla="*/ 13 h 83"/>
                <a:gd name="T6" fmla="*/ 134 w 147"/>
                <a:gd name="T7" fmla="*/ 7 h 83"/>
                <a:gd name="T8" fmla="*/ 11 w 147"/>
                <a:gd name="T9" fmla="*/ 7 h 83"/>
                <a:gd name="T10" fmla="*/ 6 w 147"/>
                <a:gd name="T11" fmla="*/ 13 h 83"/>
                <a:gd name="T12" fmla="*/ 6 w 147"/>
                <a:gd name="T13" fmla="*/ 80 h 83"/>
                <a:gd name="T14" fmla="*/ 3 w 147"/>
                <a:gd name="T15" fmla="*/ 83 h 83"/>
                <a:gd name="T16" fmla="*/ 0 w 147"/>
                <a:gd name="T17" fmla="*/ 80 h 83"/>
                <a:gd name="T18" fmla="*/ 0 w 147"/>
                <a:gd name="T19" fmla="*/ 13 h 83"/>
                <a:gd name="T20" fmla="*/ 11 w 147"/>
                <a:gd name="T21" fmla="*/ 0 h 83"/>
                <a:gd name="T22" fmla="*/ 134 w 147"/>
                <a:gd name="T23" fmla="*/ 0 h 83"/>
                <a:gd name="T24" fmla="*/ 147 w 147"/>
                <a:gd name="T25" fmla="*/ 13 h 83"/>
                <a:gd name="T26" fmla="*/ 147 w 147"/>
                <a:gd name="T27" fmla="*/ 80 h 83"/>
                <a:gd name="T28" fmla="*/ 144 w 147"/>
                <a:gd name="T2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83">
                  <a:moveTo>
                    <a:pt x="144" y="83"/>
                  </a:moveTo>
                  <a:cubicBezTo>
                    <a:pt x="142" y="83"/>
                    <a:pt x="141" y="82"/>
                    <a:pt x="141" y="80"/>
                  </a:cubicBezTo>
                  <a:cubicBezTo>
                    <a:pt x="141" y="13"/>
                    <a:pt x="141" y="13"/>
                    <a:pt x="141" y="13"/>
                  </a:cubicBezTo>
                  <a:cubicBezTo>
                    <a:pt x="141" y="9"/>
                    <a:pt x="138" y="7"/>
                    <a:pt x="13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" y="7"/>
                    <a:pt x="6" y="10"/>
                    <a:pt x="6" y="13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82"/>
                    <a:pt x="5" y="83"/>
                    <a:pt x="3" y="83"/>
                  </a:cubicBezTo>
                  <a:cubicBezTo>
                    <a:pt x="1" y="83"/>
                    <a:pt x="0" y="82"/>
                    <a:pt x="0" y="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4" y="0"/>
                    <a:pt x="1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41" y="0"/>
                    <a:pt x="147" y="6"/>
                    <a:pt x="147" y="13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2"/>
                    <a:pt x="146" y="83"/>
                    <a:pt x="144" y="83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Freeform 333"/>
            <p:cNvSpPr/>
            <p:nvPr/>
          </p:nvSpPr>
          <p:spPr bwMode="auto">
            <a:xfrm>
              <a:off x="3684" y="3423"/>
              <a:ext cx="14" cy="47"/>
            </a:xfrm>
            <a:custGeom>
              <a:avLst/>
              <a:gdLst>
                <a:gd name="T0" fmla="*/ 3 w 6"/>
                <a:gd name="T1" fmla="*/ 19 h 19"/>
                <a:gd name="T2" fmla="*/ 0 w 6"/>
                <a:gd name="T3" fmla="*/ 16 h 19"/>
                <a:gd name="T4" fmla="*/ 0 w 6"/>
                <a:gd name="T5" fmla="*/ 3 h 19"/>
                <a:gd name="T6" fmla="*/ 3 w 6"/>
                <a:gd name="T7" fmla="*/ 0 h 19"/>
                <a:gd name="T8" fmla="*/ 6 w 6"/>
                <a:gd name="T9" fmla="*/ 3 h 19"/>
                <a:gd name="T10" fmla="*/ 6 w 6"/>
                <a:gd name="T11" fmla="*/ 16 h 19"/>
                <a:gd name="T12" fmla="*/ 3 w 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9">
                  <a:moveTo>
                    <a:pt x="3" y="19"/>
                  </a:moveTo>
                  <a:cubicBezTo>
                    <a:pt x="1" y="19"/>
                    <a:pt x="0" y="18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5" y="19"/>
                    <a:pt x="3" y="19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Freeform 334"/>
            <p:cNvSpPr/>
            <p:nvPr/>
          </p:nvSpPr>
          <p:spPr bwMode="auto">
            <a:xfrm>
              <a:off x="3268" y="3423"/>
              <a:ext cx="175" cy="56"/>
            </a:xfrm>
            <a:custGeom>
              <a:avLst/>
              <a:gdLst>
                <a:gd name="T0" fmla="*/ 3 w 73"/>
                <a:gd name="T1" fmla="*/ 23 h 23"/>
                <a:gd name="T2" fmla="*/ 0 w 73"/>
                <a:gd name="T3" fmla="*/ 19 h 23"/>
                <a:gd name="T4" fmla="*/ 0 w 73"/>
                <a:gd name="T5" fmla="*/ 3 h 23"/>
                <a:gd name="T6" fmla="*/ 3 w 73"/>
                <a:gd name="T7" fmla="*/ 0 h 23"/>
                <a:gd name="T8" fmla="*/ 70 w 73"/>
                <a:gd name="T9" fmla="*/ 0 h 23"/>
                <a:gd name="T10" fmla="*/ 73 w 73"/>
                <a:gd name="T11" fmla="*/ 3 h 23"/>
                <a:gd name="T12" fmla="*/ 70 w 73"/>
                <a:gd name="T13" fmla="*/ 7 h 23"/>
                <a:gd name="T14" fmla="*/ 6 w 73"/>
                <a:gd name="T15" fmla="*/ 7 h 23"/>
                <a:gd name="T16" fmla="*/ 6 w 73"/>
                <a:gd name="T17" fmla="*/ 19 h 23"/>
                <a:gd name="T18" fmla="*/ 3 w 7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23">
                  <a:moveTo>
                    <a:pt x="3" y="23"/>
                  </a:moveTo>
                  <a:cubicBezTo>
                    <a:pt x="1" y="23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3" y="2"/>
                    <a:pt x="73" y="3"/>
                  </a:cubicBezTo>
                  <a:cubicBezTo>
                    <a:pt x="73" y="5"/>
                    <a:pt x="72" y="7"/>
                    <a:pt x="7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3"/>
                    <a:pt x="3" y="23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Freeform 335"/>
            <p:cNvSpPr/>
            <p:nvPr/>
          </p:nvSpPr>
          <p:spPr bwMode="auto">
            <a:xfrm>
              <a:off x="3520" y="3423"/>
              <a:ext cx="178" cy="56"/>
            </a:xfrm>
            <a:custGeom>
              <a:avLst/>
              <a:gdLst>
                <a:gd name="T0" fmla="*/ 71 w 74"/>
                <a:gd name="T1" fmla="*/ 23 h 23"/>
                <a:gd name="T2" fmla="*/ 68 w 74"/>
                <a:gd name="T3" fmla="*/ 19 h 23"/>
                <a:gd name="T4" fmla="*/ 68 w 74"/>
                <a:gd name="T5" fmla="*/ 7 h 23"/>
                <a:gd name="T6" fmla="*/ 3 w 74"/>
                <a:gd name="T7" fmla="*/ 7 h 23"/>
                <a:gd name="T8" fmla="*/ 0 w 74"/>
                <a:gd name="T9" fmla="*/ 3 h 23"/>
                <a:gd name="T10" fmla="*/ 3 w 74"/>
                <a:gd name="T11" fmla="*/ 0 h 23"/>
                <a:gd name="T12" fmla="*/ 71 w 74"/>
                <a:gd name="T13" fmla="*/ 0 h 23"/>
                <a:gd name="T14" fmla="*/ 74 w 74"/>
                <a:gd name="T15" fmla="*/ 3 h 23"/>
                <a:gd name="T16" fmla="*/ 74 w 74"/>
                <a:gd name="T17" fmla="*/ 19 h 23"/>
                <a:gd name="T18" fmla="*/ 71 w 7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23">
                  <a:moveTo>
                    <a:pt x="71" y="23"/>
                  </a:moveTo>
                  <a:cubicBezTo>
                    <a:pt x="69" y="23"/>
                    <a:pt x="68" y="21"/>
                    <a:pt x="68" y="1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0"/>
                    <a:pt x="74" y="2"/>
                    <a:pt x="74" y="3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21"/>
                    <a:pt x="73" y="23"/>
                    <a:pt x="71" y="23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Freeform 336"/>
            <p:cNvSpPr/>
            <p:nvPr/>
          </p:nvSpPr>
          <p:spPr bwMode="auto">
            <a:xfrm>
              <a:off x="3265" y="3462"/>
              <a:ext cx="433" cy="25"/>
            </a:xfrm>
            <a:custGeom>
              <a:avLst/>
              <a:gdLst>
                <a:gd name="T0" fmla="*/ 172 w 180"/>
                <a:gd name="T1" fmla="*/ 10 h 10"/>
                <a:gd name="T2" fmla="*/ 9 w 180"/>
                <a:gd name="T3" fmla="*/ 10 h 10"/>
                <a:gd name="T4" fmla="*/ 1 w 180"/>
                <a:gd name="T5" fmla="*/ 5 h 10"/>
                <a:gd name="T6" fmla="*/ 3 w 180"/>
                <a:gd name="T7" fmla="*/ 0 h 10"/>
                <a:gd name="T8" fmla="*/ 7 w 180"/>
                <a:gd name="T9" fmla="*/ 2 h 10"/>
                <a:gd name="T10" fmla="*/ 9 w 180"/>
                <a:gd name="T11" fmla="*/ 3 h 10"/>
                <a:gd name="T12" fmla="*/ 172 w 180"/>
                <a:gd name="T13" fmla="*/ 3 h 10"/>
                <a:gd name="T14" fmla="*/ 173 w 180"/>
                <a:gd name="T15" fmla="*/ 2 h 10"/>
                <a:gd name="T16" fmla="*/ 178 w 180"/>
                <a:gd name="T17" fmla="*/ 0 h 10"/>
                <a:gd name="T18" fmla="*/ 180 w 180"/>
                <a:gd name="T19" fmla="*/ 5 h 10"/>
                <a:gd name="T20" fmla="*/ 172 w 180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0">
                  <a:moveTo>
                    <a:pt x="172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5" y="10"/>
                    <a:pt x="2" y="8"/>
                    <a:pt x="1" y="5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73" y="3"/>
                    <a:pt x="173" y="3"/>
                    <a:pt x="173" y="2"/>
                  </a:cubicBezTo>
                  <a:cubicBezTo>
                    <a:pt x="174" y="1"/>
                    <a:pt x="176" y="0"/>
                    <a:pt x="178" y="0"/>
                  </a:cubicBezTo>
                  <a:cubicBezTo>
                    <a:pt x="179" y="1"/>
                    <a:pt x="180" y="3"/>
                    <a:pt x="180" y="5"/>
                  </a:cubicBezTo>
                  <a:cubicBezTo>
                    <a:pt x="178" y="8"/>
                    <a:pt x="175" y="10"/>
                    <a:pt x="172" y="10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Freeform 337"/>
            <p:cNvSpPr/>
            <p:nvPr/>
          </p:nvSpPr>
          <p:spPr bwMode="auto">
            <a:xfrm>
              <a:off x="3345" y="3268"/>
              <a:ext cx="276" cy="172"/>
            </a:xfrm>
            <a:custGeom>
              <a:avLst/>
              <a:gdLst>
                <a:gd name="T0" fmla="*/ 113 w 115"/>
                <a:gd name="T1" fmla="*/ 71 h 71"/>
                <a:gd name="T2" fmla="*/ 76 w 115"/>
                <a:gd name="T3" fmla="*/ 71 h 71"/>
                <a:gd name="T4" fmla="*/ 75 w 115"/>
                <a:gd name="T5" fmla="*/ 69 h 71"/>
                <a:gd name="T6" fmla="*/ 76 w 115"/>
                <a:gd name="T7" fmla="*/ 67 h 71"/>
                <a:gd name="T8" fmla="*/ 112 w 115"/>
                <a:gd name="T9" fmla="*/ 67 h 71"/>
                <a:gd name="T10" fmla="*/ 112 w 115"/>
                <a:gd name="T11" fmla="*/ 3 h 71"/>
                <a:gd name="T12" fmla="*/ 3 w 115"/>
                <a:gd name="T13" fmla="*/ 3 h 71"/>
                <a:gd name="T14" fmla="*/ 3 w 115"/>
                <a:gd name="T15" fmla="*/ 67 h 71"/>
                <a:gd name="T16" fmla="*/ 38 w 115"/>
                <a:gd name="T17" fmla="*/ 67 h 71"/>
                <a:gd name="T18" fmla="*/ 40 w 115"/>
                <a:gd name="T19" fmla="*/ 69 h 71"/>
                <a:gd name="T20" fmla="*/ 38 w 115"/>
                <a:gd name="T21" fmla="*/ 71 h 71"/>
                <a:gd name="T22" fmla="*/ 1 w 115"/>
                <a:gd name="T23" fmla="*/ 71 h 71"/>
                <a:gd name="T24" fmla="*/ 0 w 115"/>
                <a:gd name="T25" fmla="*/ 69 h 71"/>
                <a:gd name="T26" fmla="*/ 0 w 115"/>
                <a:gd name="T27" fmla="*/ 2 h 71"/>
                <a:gd name="T28" fmla="*/ 1 w 115"/>
                <a:gd name="T29" fmla="*/ 0 h 71"/>
                <a:gd name="T30" fmla="*/ 113 w 115"/>
                <a:gd name="T31" fmla="*/ 0 h 71"/>
                <a:gd name="T32" fmla="*/ 115 w 115"/>
                <a:gd name="T33" fmla="*/ 2 h 71"/>
                <a:gd name="T34" fmla="*/ 115 w 115"/>
                <a:gd name="T35" fmla="*/ 69 h 71"/>
                <a:gd name="T36" fmla="*/ 113 w 115"/>
                <a:gd name="T3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71">
                  <a:moveTo>
                    <a:pt x="113" y="71"/>
                  </a:moveTo>
                  <a:cubicBezTo>
                    <a:pt x="76" y="71"/>
                    <a:pt x="76" y="71"/>
                    <a:pt x="76" y="71"/>
                  </a:cubicBezTo>
                  <a:cubicBezTo>
                    <a:pt x="76" y="71"/>
                    <a:pt x="75" y="70"/>
                    <a:pt x="75" y="69"/>
                  </a:cubicBezTo>
                  <a:cubicBezTo>
                    <a:pt x="75" y="68"/>
                    <a:pt x="76" y="67"/>
                    <a:pt x="76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7"/>
                    <a:pt x="40" y="68"/>
                    <a:pt x="40" y="69"/>
                  </a:cubicBezTo>
                  <a:cubicBezTo>
                    <a:pt x="40" y="70"/>
                    <a:pt x="39" y="71"/>
                    <a:pt x="38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1"/>
                    <a:pt x="0" y="70"/>
                    <a:pt x="0" y="6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1"/>
                    <a:pt x="115" y="2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70"/>
                    <a:pt x="114" y="71"/>
                    <a:pt x="113" y="71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Oval 338"/>
            <p:cNvSpPr>
              <a:spLocks noChangeArrowheads="1"/>
            </p:cNvSpPr>
            <p:nvPr/>
          </p:nvSpPr>
          <p:spPr bwMode="auto">
            <a:xfrm>
              <a:off x="3475" y="3253"/>
              <a:ext cx="7" cy="8"/>
            </a:xfrm>
            <a:prstGeom prst="ellipse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Freeform 339"/>
            <p:cNvSpPr/>
            <p:nvPr/>
          </p:nvSpPr>
          <p:spPr bwMode="auto">
            <a:xfrm>
              <a:off x="3436" y="3428"/>
              <a:ext cx="94" cy="27"/>
            </a:xfrm>
            <a:custGeom>
              <a:avLst/>
              <a:gdLst>
                <a:gd name="T0" fmla="*/ 27 w 39"/>
                <a:gd name="T1" fmla="*/ 11 h 11"/>
                <a:gd name="T2" fmla="*/ 12 w 39"/>
                <a:gd name="T3" fmla="*/ 11 h 11"/>
                <a:gd name="T4" fmla="*/ 1 w 39"/>
                <a:gd name="T5" fmla="*/ 4 h 11"/>
                <a:gd name="T6" fmla="*/ 0 w 39"/>
                <a:gd name="T7" fmla="*/ 2 h 11"/>
                <a:gd name="T8" fmla="*/ 2 w 39"/>
                <a:gd name="T9" fmla="*/ 0 h 11"/>
                <a:gd name="T10" fmla="*/ 4 w 39"/>
                <a:gd name="T11" fmla="*/ 1 h 11"/>
                <a:gd name="T12" fmla="*/ 4 w 39"/>
                <a:gd name="T13" fmla="*/ 2 h 11"/>
                <a:gd name="T14" fmla="*/ 12 w 39"/>
                <a:gd name="T15" fmla="*/ 8 h 11"/>
                <a:gd name="T16" fmla="*/ 27 w 39"/>
                <a:gd name="T17" fmla="*/ 8 h 11"/>
                <a:gd name="T18" fmla="*/ 35 w 39"/>
                <a:gd name="T19" fmla="*/ 2 h 11"/>
                <a:gd name="T20" fmla="*/ 35 w 39"/>
                <a:gd name="T21" fmla="*/ 1 h 11"/>
                <a:gd name="T22" fmla="*/ 37 w 39"/>
                <a:gd name="T23" fmla="*/ 0 h 11"/>
                <a:gd name="T24" fmla="*/ 38 w 39"/>
                <a:gd name="T25" fmla="*/ 2 h 11"/>
                <a:gd name="T26" fmla="*/ 38 w 39"/>
                <a:gd name="T27" fmla="*/ 4 h 11"/>
                <a:gd name="T28" fmla="*/ 27 w 39"/>
                <a:gd name="T2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11">
                  <a:moveTo>
                    <a:pt x="27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1"/>
                    <a:pt x="3" y="8"/>
                    <a:pt x="1" y="4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6" y="6"/>
                    <a:pt x="9" y="8"/>
                    <a:pt x="1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0" y="8"/>
                    <a:pt x="33" y="6"/>
                    <a:pt x="35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5" y="0"/>
                    <a:pt x="36" y="0"/>
                    <a:pt x="37" y="0"/>
                  </a:cubicBezTo>
                  <a:cubicBezTo>
                    <a:pt x="38" y="0"/>
                    <a:pt x="39" y="1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6" y="8"/>
                    <a:pt x="31" y="11"/>
                    <a:pt x="27" y="11"/>
                  </a:cubicBezTo>
                  <a:close/>
                </a:path>
              </a:pathLst>
            </a:cu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Rectangle 340"/>
            <p:cNvSpPr>
              <a:spLocks noChangeArrowheads="1"/>
            </p:cNvSpPr>
            <p:nvPr/>
          </p:nvSpPr>
          <p:spPr bwMode="auto">
            <a:xfrm>
              <a:off x="3436" y="3431"/>
              <a:ext cx="101" cy="9"/>
            </a:xfrm>
            <a:prstGeom prst="rec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</a:ln>
          </p:spPr>
          <p:txBody>
            <a:bodyPr vert="horz" wrap="square" lIns="93260" tIns="46630" rIns="93260" bIns="46630" numCol="1" anchor="t" anchorCtr="0" compatLnSpc="1"/>
            <a:lstStyle/>
            <a:p>
              <a:pPr marL="0" marR="0" lvl="0" indent="0" algn="l" defTabSz="932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Group 219"/>
          <p:cNvGrpSpPr/>
          <p:nvPr/>
        </p:nvGrpSpPr>
        <p:grpSpPr>
          <a:xfrm>
            <a:off x="1686764" y="3639052"/>
            <a:ext cx="365879" cy="182940"/>
            <a:chOff x="10150591" y="2174149"/>
            <a:chExt cx="693244" cy="346623"/>
          </a:xfrm>
        </p:grpSpPr>
        <p:sp>
          <p:nvSpPr>
            <p:cNvPr id="145" name="Oval 142"/>
            <p:cNvSpPr/>
            <p:nvPr/>
          </p:nvSpPr>
          <p:spPr>
            <a:xfrm>
              <a:off x="10150591" y="2174149"/>
              <a:ext cx="693244" cy="346623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no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6" name="Group 221"/>
            <p:cNvGrpSpPr/>
            <p:nvPr/>
          </p:nvGrpSpPr>
          <p:grpSpPr>
            <a:xfrm>
              <a:off x="10405158" y="2303619"/>
              <a:ext cx="184110" cy="192221"/>
              <a:chOff x="6356211" y="-986246"/>
              <a:chExt cx="322176" cy="336369"/>
            </a:xfrm>
            <a:noFill/>
          </p:grpSpPr>
          <p:sp>
            <p:nvSpPr>
              <p:cNvPr id="147" name="Oval 222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48" name="Straight Connector 223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24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25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26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27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228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" name="Group 229"/>
          <p:cNvGrpSpPr/>
          <p:nvPr/>
        </p:nvGrpSpPr>
        <p:grpSpPr>
          <a:xfrm>
            <a:off x="1029466" y="3639052"/>
            <a:ext cx="365879" cy="182940"/>
            <a:chOff x="10150591" y="2174149"/>
            <a:chExt cx="693244" cy="346623"/>
          </a:xfrm>
        </p:grpSpPr>
        <p:sp>
          <p:nvSpPr>
            <p:cNvPr id="136" name="Oval 142"/>
            <p:cNvSpPr/>
            <p:nvPr/>
          </p:nvSpPr>
          <p:spPr>
            <a:xfrm>
              <a:off x="10150591" y="2174149"/>
              <a:ext cx="693244" cy="346623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no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7" name="Group 231"/>
            <p:cNvGrpSpPr/>
            <p:nvPr/>
          </p:nvGrpSpPr>
          <p:grpSpPr>
            <a:xfrm>
              <a:off x="10405158" y="2303619"/>
              <a:ext cx="184110" cy="192221"/>
              <a:chOff x="6356211" y="-986246"/>
              <a:chExt cx="322176" cy="336369"/>
            </a:xfrm>
            <a:noFill/>
          </p:grpSpPr>
          <p:sp>
            <p:nvSpPr>
              <p:cNvPr id="138" name="Oval 232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39" name="Straight Connector 233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234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235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236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237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238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" name="Group 239"/>
          <p:cNvGrpSpPr/>
          <p:nvPr/>
        </p:nvGrpSpPr>
        <p:grpSpPr>
          <a:xfrm>
            <a:off x="362121" y="3648039"/>
            <a:ext cx="365879" cy="182940"/>
            <a:chOff x="10150591" y="2174149"/>
            <a:chExt cx="693244" cy="346623"/>
          </a:xfrm>
        </p:grpSpPr>
        <p:sp>
          <p:nvSpPr>
            <p:cNvPr id="127" name="Oval 142"/>
            <p:cNvSpPr/>
            <p:nvPr/>
          </p:nvSpPr>
          <p:spPr>
            <a:xfrm>
              <a:off x="10150591" y="2174149"/>
              <a:ext cx="693244" cy="346623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no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8" name="Group 241"/>
            <p:cNvGrpSpPr/>
            <p:nvPr/>
          </p:nvGrpSpPr>
          <p:grpSpPr>
            <a:xfrm>
              <a:off x="10405158" y="2303619"/>
              <a:ext cx="184110" cy="192221"/>
              <a:chOff x="6356211" y="-986246"/>
              <a:chExt cx="322176" cy="336369"/>
            </a:xfrm>
            <a:noFill/>
          </p:grpSpPr>
          <p:sp>
            <p:nvSpPr>
              <p:cNvPr id="129" name="Oval 242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30" name="Straight Connector 243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244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245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246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247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248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249"/>
          <p:cNvGrpSpPr/>
          <p:nvPr/>
        </p:nvGrpSpPr>
        <p:grpSpPr>
          <a:xfrm>
            <a:off x="2276967" y="3639275"/>
            <a:ext cx="365879" cy="182940"/>
            <a:chOff x="10150591" y="2174149"/>
            <a:chExt cx="693244" cy="346623"/>
          </a:xfrm>
        </p:grpSpPr>
        <p:sp>
          <p:nvSpPr>
            <p:cNvPr id="118" name="Oval 142"/>
            <p:cNvSpPr/>
            <p:nvPr/>
          </p:nvSpPr>
          <p:spPr>
            <a:xfrm>
              <a:off x="10150591" y="2174149"/>
              <a:ext cx="693244" cy="346623"/>
            </a:xfrm>
            <a:custGeom>
              <a:avLst/>
              <a:gdLst>
                <a:gd name="connsiteX0" fmla="*/ 0 w 448899"/>
                <a:gd name="connsiteY0" fmla="*/ 224450 h 448899"/>
                <a:gd name="connsiteX1" fmla="*/ 224450 w 448899"/>
                <a:gd name="connsiteY1" fmla="*/ 0 h 448899"/>
                <a:gd name="connsiteX2" fmla="*/ 448900 w 448899"/>
                <a:gd name="connsiteY2" fmla="*/ 224450 h 448899"/>
                <a:gd name="connsiteX3" fmla="*/ 224450 w 448899"/>
                <a:gd name="connsiteY3" fmla="*/ 448900 h 448899"/>
                <a:gd name="connsiteX4" fmla="*/ 0 w 448899"/>
                <a:gd name="connsiteY4" fmla="*/ 224450 h 448899"/>
                <a:gd name="connsiteX0-1" fmla="*/ 224450 w 448900"/>
                <a:gd name="connsiteY0-2" fmla="*/ 448900 h 540340"/>
                <a:gd name="connsiteX1-3" fmla="*/ 0 w 448900"/>
                <a:gd name="connsiteY1-4" fmla="*/ 224450 h 540340"/>
                <a:gd name="connsiteX2-5" fmla="*/ 224450 w 448900"/>
                <a:gd name="connsiteY2-6" fmla="*/ 0 h 540340"/>
                <a:gd name="connsiteX3-7" fmla="*/ 448900 w 448900"/>
                <a:gd name="connsiteY3-8" fmla="*/ 224450 h 540340"/>
                <a:gd name="connsiteX4-9" fmla="*/ 315890 w 448900"/>
                <a:gd name="connsiteY4-10" fmla="*/ 540340 h 540340"/>
                <a:gd name="connsiteX0-11" fmla="*/ 224450 w 448900"/>
                <a:gd name="connsiteY0-12" fmla="*/ 448900 h 448900"/>
                <a:gd name="connsiteX1-13" fmla="*/ 0 w 448900"/>
                <a:gd name="connsiteY1-14" fmla="*/ 224450 h 448900"/>
                <a:gd name="connsiteX2-15" fmla="*/ 224450 w 448900"/>
                <a:gd name="connsiteY2-16" fmla="*/ 0 h 448900"/>
                <a:gd name="connsiteX3-17" fmla="*/ 448900 w 448900"/>
                <a:gd name="connsiteY3-18" fmla="*/ 224450 h 448900"/>
                <a:gd name="connsiteX0-19" fmla="*/ 0 w 448900"/>
                <a:gd name="connsiteY0-20" fmla="*/ 224450 h 224450"/>
                <a:gd name="connsiteX1-21" fmla="*/ 224450 w 448900"/>
                <a:gd name="connsiteY1-22" fmla="*/ 0 h 224450"/>
                <a:gd name="connsiteX2-23" fmla="*/ 448900 w 448900"/>
                <a:gd name="connsiteY2-24" fmla="*/ 224450 h 224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48900" h="224450">
                  <a:moveTo>
                    <a:pt x="0" y="224450"/>
                  </a:moveTo>
                  <a:cubicBezTo>
                    <a:pt x="0" y="100490"/>
                    <a:pt x="100490" y="0"/>
                    <a:pt x="224450" y="0"/>
                  </a:cubicBezTo>
                  <a:cubicBezTo>
                    <a:pt x="348410" y="0"/>
                    <a:pt x="448900" y="100490"/>
                    <a:pt x="448900" y="224450"/>
                  </a:cubicBezTo>
                </a:path>
              </a:pathLst>
            </a:custGeom>
            <a:noFill/>
            <a:ln w="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9" name="Group 251"/>
            <p:cNvGrpSpPr/>
            <p:nvPr/>
          </p:nvGrpSpPr>
          <p:grpSpPr>
            <a:xfrm>
              <a:off x="10405158" y="2303619"/>
              <a:ext cx="184110" cy="192221"/>
              <a:chOff x="6356211" y="-986246"/>
              <a:chExt cx="322176" cy="336369"/>
            </a:xfrm>
            <a:noFill/>
          </p:grpSpPr>
          <p:sp>
            <p:nvSpPr>
              <p:cNvPr id="120" name="Oval 252"/>
              <p:cNvSpPr/>
              <p:nvPr/>
            </p:nvSpPr>
            <p:spPr>
              <a:xfrm>
                <a:off x="6459255" y="-868963"/>
                <a:ext cx="116089" cy="116089"/>
              </a:xfrm>
              <a:prstGeom prst="ellipse">
                <a:avLst/>
              </a:prstGeom>
              <a:grpFill/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5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21" name="Straight Connector 253"/>
              <p:cNvCxnSpPr/>
              <p:nvPr/>
            </p:nvCxnSpPr>
            <p:spPr>
              <a:xfrm>
                <a:off x="6517299" y="-986246"/>
                <a:ext cx="0" cy="336369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254"/>
              <p:cNvCxnSpPr/>
              <p:nvPr/>
            </p:nvCxnSpPr>
            <p:spPr>
              <a:xfrm flipH="1">
                <a:off x="6356211" y="-810919"/>
                <a:ext cx="322176" cy="0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55"/>
              <p:cNvCxnSpPr/>
              <p:nvPr/>
            </p:nvCxnSpPr>
            <p:spPr>
              <a:xfrm>
                <a:off x="6425918" y="-905756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56"/>
              <p:cNvCxnSpPr/>
              <p:nvPr/>
            </p:nvCxnSpPr>
            <p:spPr>
              <a:xfrm flipH="1">
                <a:off x="6576503" y="-909443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257"/>
              <p:cNvCxnSpPr/>
              <p:nvPr/>
            </p:nvCxnSpPr>
            <p:spPr>
              <a:xfrm rot="16200000">
                <a:off x="6425918" y="-745560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258"/>
              <p:cNvCxnSpPr/>
              <p:nvPr/>
            </p:nvCxnSpPr>
            <p:spPr>
              <a:xfrm rot="16200000" flipH="1">
                <a:off x="6576503" y="-749247"/>
                <a:ext cx="33337" cy="33337"/>
              </a:xfrm>
              <a:prstGeom prst="line">
                <a:avLst/>
              </a:prstGeom>
              <a:grpFill/>
              <a:ln w="9525" cap="rnd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TextBox 115"/>
          <p:cNvSpPr txBox="1"/>
          <p:nvPr/>
        </p:nvSpPr>
        <p:spPr>
          <a:xfrm>
            <a:off x="879243" y="1556719"/>
            <a:ext cx="1440000" cy="152937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数据中心越来越庞大复杂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rgbClr val="002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大量简单重复的维护工作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rgbClr val="002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900" b="0" kern="0" dirty="0">
                <a:solidFill>
                  <a:srgbClr val="002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重大故障需要厂家的核心技术来解决</a:t>
            </a:r>
            <a:endParaRPr lang="en-US" altLang="zh-CN" sz="900" b="0" kern="0" dirty="0">
              <a:solidFill>
                <a:srgbClr val="002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更多专业设施运行缺乏精深维护人员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2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8043" y="1556719"/>
            <a:ext cx="1527618" cy="152937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900" b="0" kern="0" dirty="0">
                <a:solidFill>
                  <a:srgbClr val="002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哪些维护工作通过外包有利降低成本</a:t>
            </a:r>
            <a:endParaRPr lang="en-US" altLang="zh-CN" sz="900" b="0" kern="0" dirty="0">
              <a:solidFill>
                <a:srgbClr val="002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900" b="0" kern="0" dirty="0">
                <a:solidFill>
                  <a:srgbClr val="002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如何提升总体运维服务质量</a:t>
            </a:r>
            <a:endParaRPr lang="en-US" altLang="zh-CN" sz="900" b="0" kern="0" dirty="0">
              <a:solidFill>
                <a:srgbClr val="002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900" b="0" kern="0" dirty="0">
                <a:solidFill>
                  <a:srgbClr val="002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如何开展代维，怎样进行管理和控制</a:t>
            </a:r>
            <a:endParaRPr lang="en-US" altLang="zh-CN" sz="900" b="0" kern="0" dirty="0">
              <a:solidFill>
                <a:srgbClr val="002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3980" marR="0" lvl="0" indent="-93980" algn="l" defTabSz="9321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CN" altLang="en-US" sz="900" b="0" kern="0" dirty="0">
                <a:solidFill>
                  <a:srgbClr val="002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国际上代维发展情况和成功的经验</a:t>
            </a:r>
            <a:endParaRPr lang="en-US" sz="900" b="0" kern="0" dirty="0">
              <a:solidFill>
                <a:srgbClr val="002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50489" y="1966141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矩形 205"/>
          <p:cNvSpPr/>
          <p:nvPr/>
        </p:nvSpPr>
        <p:spPr>
          <a:xfrm>
            <a:off x="1300452" y="3058315"/>
            <a:ext cx="9862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面临的问题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2791377" y="3058315"/>
            <a:ext cx="9862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外包的思考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8184" y="1605031"/>
            <a:ext cx="3447234" cy="2562525"/>
            <a:chOff x="643798" y="1632933"/>
            <a:chExt cx="3447234" cy="2562525"/>
          </a:xfrm>
        </p:grpSpPr>
        <p:sp>
          <p:nvSpPr>
            <p:cNvPr id="44" name="内容占位符 2"/>
            <p:cNvSpPr txBox="1"/>
            <p:nvPr/>
          </p:nvSpPr>
          <p:spPr bwMode="auto">
            <a:xfrm>
              <a:off x="946037" y="1632933"/>
              <a:ext cx="1899082" cy="24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7330" indent="-22733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93980" indent="-93980" algn="l">
                <a:spcBef>
                  <a:spcPct val="50000"/>
                </a:spcBef>
                <a:buClr>
                  <a:srgbClr val="000099"/>
                </a:buClr>
                <a:buFont typeface="Wingdings" panose="05000000000000000000" pitchFamily="2" charset="2"/>
                <a:buChar char="n"/>
              </a:pPr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运维外包的经济学原理：</a:t>
              </a:r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>
              <a:off x="663982" y="2166001"/>
              <a:ext cx="618" cy="2023300"/>
            </a:xfrm>
            <a:prstGeom prst="lin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3149804" y="3918459"/>
              <a:ext cx="9412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200" b="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维护规模</a:t>
              </a: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643798" y="2128739"/>
              <a:ext cx="8937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200" b="0" dirty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维护成本</a:t>
              </a:r>
            </a:p>
          </p:txBody>
        </p:sp>
        <p:sp>
          <p:nvSpPr>
            <p:cNvPr id="50" name="Arc 8"/>
            <p:cNvSpPr/>
            <p:nvPr/>
          </p:nvSpPr>
          <p:spPr bwMode="auto">
            <a:xfrm flipV="1">
              <a:off x="875216" y="2180120"/>
              <a:ext cx="2493431" cy="130932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Arc 9"/>
            <p:cNvSpPr/>
            <p:nvPr/>
          </p:nvSpPr>
          <p:spPr bwMode="auto">
            <a:xfrm flipV="1">
              <a:off x="903628" y="2180120"/>
              <a:ext cx="2157432" cy="165800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009BD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Line 10"/>
            <p:cNvSpPr>
              <a:spLocks noChangeShapeType="1"/>
            </p:cNvSpPr>
            <p:nvPr/>
          </p:nvSpPr>
          <p:spPr bwMode="auto">
            <a:xfrm flipH="1">
              <a:off x="2737960" y="2432772"/>
              <a:ext cx="6176" cy="1743277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 Box 11"/>
            <p:cNvSpPr txBox="1">
              <a:spLocks noChangeArrowheads="1"/>
            </p:cNvSpPr>
            <p:nvPr/>
          </p:nvSpPr>
          <p:spPr bwMode="auto">
            <a:xfrm>
              <a:off x="686594" y="3639344"/>
              <a:ext cx="259443" cy="400110"/>
            </a:xfrm>
            <a:prstGeom prst="rect">
              <a:avLst/>
            </a:prstGeom>
            <a:noFill/>
            <a:ln w="9525" algn="ctr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000" b="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自维</a:t>
              </a:r>
            </a:p>
          </p:txBody>
        </p:sp>
        <p:sp>
          <p:nvSpPr>
            <p:cNvPr id="86" name="Text Box 12"/>
            <p:cNvSpPr txBox="1">
              <a:spLocks noChangeArrowheads="1"/>
            </p:cNvSpPr>
            <p:nvPr/>
          </p:nvSpPr>
          <p:spPr bwMode="auto">
            <a:xfrm>
              <a:off x="692944" y="3283684"/>
              <a:ext cx="2419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000" b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外包</a:t>
              </a:r>
            </a:p>
          </p:txBody>
        </p:sp>
        <p:sp>
          <p:nvSpPr>
            <p:cNvPr id="91" name="Text Box 13"/>
            <p:cNvSpPr txBox="1">
              <a:spLocks noChangeArrowheads="1"/>
            </p:cNvSpPr>
            <p:nvPr/>
          </p:nvSpPr>
          <p:spPr bwMode="auto">
            <a:xfrm>
              <a:off x="2401094" y="2028257"/>
              <a:ext cx="67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000" b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外包</a:t>
              </a:r>
              <a:endParaRPr lang="en-US" altLang="zh-CN" sz="10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000" b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临界点</a:t>
              </a:r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 flipH="1">
              <a:off x="3054265" y="2368660"/>
              <a:ext cx="6176" cy="18057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AutoShape 15"/>
            <p:cNvSpPr/>
            <p:nvPr/>
          </p:nvSpPr>
          <p:spPr bwMode="auto">
            <a:xfrm>
              <a:off x="3060442" y="2325920"/>
              <a:ext cx="140205" cy="475224"/>
            </a:xfrm>
            <a:prstGeom prst="rightBrace">
              <a:avLst>
                <a:gd name="adj1" fmla="val 2330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Text Box 16"/>
            <p:cNvSpPr txBox="1">
              <a:spLocks noChangeArrowheads="1"/>
            </p:cNvSpPr>
            <p:nvPr/>
          </p:nvSpPr>
          <p:spPr bwMode="auto">
            <a:xfrm>
              <a:off x="3160805" y="2420764"/>
              <a:ext cx="8518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外包收益</a:t>
              </a:r>
            </a:p>
          </p:txBody>
        </p:sp>
        <p:sp>
          <p:nvSpPr>
            <p:cNvPr id="95" name="AutoShape 17"/>
            <p:cNvSpPr/>
            <p:nvPr/>
          </p:nvSpPr>
          <p:spPr bwMode="auto">
            <a:xfrm>
              <a:off x="3062295" y="2810656"/>
              <a:ext cx="140205" cy="1363737"/>
            </a:xfrm>
            <a:prstGeom prst="rightBrace">
              <a:avLst>
                <a:gd name="adj1" fmla="val 7293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Box 18"/>
            <p:cNvSpPr txBox="1">
              <a:spLocks noChangeArrowheads="1"/>
            </p:cNvSpPr>
            <p:nvPr/>
          </p:nvSpPr>
          <p:spPr bwMode="auto">
            <a:xfrm>
              <a:off x="3200647" y="3346766"/>
              <a:ext cx="8031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80808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外包成本</a:t>
              </a:r>
            </a:p>
          </p:txBody>
        </p:sp>
        <p:cxnSp>
          <p:nvCxnSpPr>
            <p:cNvPr id="7" name="直接箭头连接符 6"/>
            <p:cNvCxnSpPr>
              <a:stCxn id="46" idx="1"/>
            </p:cNvCxnSpPr>
            <p:nvPr/>
          </p:nvCxnSpPr>
          <p:spPr>
            <a:xfrm flipV="1">
              <a:off x="664600" y="4186390"/>
              <a:ext cx="2917594" cy="2911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2" grpId="0" animBg="1"/>
      <p:bldP spid="103" grpId="0" animBg="1"/>
      <p:bldP spid="116" grpId="0"/>
      <p:bldP spid="117" grpId="0"/>
      <p:bldP spid="5" grpId="0"/>
      <p:bldP spid="206" grpId="0"/>
      <p:bldP spid="2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3968"/>
            <a:ext cx="9136064" cy="51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7898" cy="5164932"/>
            <a:chOff x="0" y="0"/>
            <a:chExt cx="4877898" cy="5164932"/>
          </a:xfrm>
          <a:solidFill>
            <a:srgbClr val="0067B4"/>
          </a:solidFill>
        </p:grpSpPr>
        <p:sp>
          <p:nvSpPr>
            <p:cNvPr id="13" name="矩形 12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1463394" y="1235588"/>
            <a:ext cx="1641756" cy="1641756"/>
          </a:xfrm>
          <a:prstGeom prst="ellipse">
            <a:avLst/>
          </a:prstGeom>
          <a:solidFill>
            <a:srgbClr val="0067B4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9615" y="1321809"/>
            <a:ext cx="1469314" cy="1469314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03</a:t>
            </a:r>
            <a:endParaRPr lang="zh-CN" altLang="en-US" sz="8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43794" y="3004506"/>
            <a:ext cx="2362200" cy="48243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500" b="0" kern="0" dirty="0">
                <a:solidFill>
                  <a:schemeClr val="bg1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</a:p>
        </p:txBody>
      </p:sp>
      <p:sp>
        <p:nvSpPr>
          <p:cNvPr id="22" name="矩形 21"/>
          <p:cNvSpPr/>
          <p:nvPr/>
        </p:nvSpPr>
        <p:spPr>
          <a:xfrm>
            <a:off x="4930210" y="1810544"/>
            <a:ext cx="3757384" cy="636326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兰亭大黑_GBK" pitchFamily="2" charset="-122"/>
                <a:ea typeface="方正兰亭大黑_GBK" pitchFamily="2" charset="-122"/>
              </a:rPr>
              <a:t>我们的服务</a:t>
            </a:r>
          </a:p>
        </p:txBody>
      </p:sp>
      <p:sp>
        <p:nvSpPr>
          <p:cNvPr id="23" name="矩形 22"/>
          <p:cNvSpPr/>
          <p:nvPr/>
        </p:nvSpPr>
        <p:spPr>
          <a:xfrm>
            <a:off x="4950619" y="2343944"/>
            <a:ext cx="3736975" cy="405494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小标宋简体" pitchFamily="65" charset="-122"/>
                <a:ea typeface="方正小标宋简体" pitchFamily="65" charset="-122"/>
              </a:rPr>
              <a:t>Our Service</a:t>
            </a:r>
            <a:endParaRPr lang="zh-CN" altLang="en-US" sz="2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5004842" y="3004506"/>
            <a:ext cx="2097174" cy="64633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l">
              <a:lnSpc>
                <a:spcPct val="150000"/>
              </a:lnSpc>
              <a:defRPr sz="1200" b="0" ker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综合代维服务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技术咨询服务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95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95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5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95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108251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代维技术</a:t>
            </a: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骨干</a:t>
            </a: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57158" y="928676"/>
            <a:ext cx="1928826" cy="1857388"/>
            <a:chOff x="1735432" y="1544478"/>
            <a:chExt cx="2701946" cy="2701946"/>
          </a:xfrm>
        </p:grpSpPr>
        <p:sp>
          <p:nvSpPr>
            <p:cNvPr id="43" name="椭圆 42"/>
            <p:cNvSpPr/>
            <p:nvPr/>
          </p:nvSpPr>
          <p:spPr>
            <a:xfrm>
              <a:off x="1735432" y="1544478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087038" y="1896084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568005" y="999320"/>
            <a:ext cx="1785950" cy="1786744"/>
            <a:chOff x="926446" y="1741376"/>
            <a:chExt cx="2701946" cy="2701946"/>
          </a:xfrm>
        </p:grpSpPr>
        <p:sp>
          <p:nvSpPr>
            <p:cNvPr id="47" name="椭圆 46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830729" y="3026232"/>
            <a:ext cx="1276986" cy="303011"/>
            <a:chOff x="1793812" y="4421987"/>
            <a:chExt cx="1702648" cy="404014"/>
          </a:xfrm>
        </p:grpSpPr>
        <p:sp>
          <p:nvSpPr>
            <p:cNvPr id="50" name="圆角矩形 49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2B3C1"/>
                </a:gs>
                <a:gs pos="0">
                  <a:srgbClr val="0699AC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02B3C1"/>
                  </a:gs>
                  <a:gs pos="100000">
                    <a:srgbClr val="0699AC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51" name="文本框 21"/>
            <p:cNvSpPr txBox="1"/>
            <p:nvPr/>
          </p:nvSpPr>
          <p:spPr>
            <a:xfrm>
              <a:off x="2301877" y="4450622"/>
              <a:ext cx="92375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杭*    </a:t>
              </a:r>
              <a:r>
                <a:rPr lang="en-US" altLang="zh-CN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35</a:t>
              </a:r>
              <a:endParaRPr lang="zh-CN" altLang="en-US" sz="1015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27853" y="3026222"/>
            <a:ext cx="1276986" cy="303011"/>
            <a:chOff x="4128769" y="4421987"/>
            <a:chExt cx="1702648" cy="404014"/>
          </a:xfrm>
        </p:grpSpPr>
        <p:sp>
          <p:nvSpPr>
            <p:cNvPr id="53" name="圆角矩形 52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5C5B"/>
                </a:gs>
                <a:gs pos="100000">
                  <a:srgbClr val="EA8384"/>
                </a:gs>
              </a:gsLst>
              <a:lin ang="5400000" scaled="1"/>
            </a:gradFill>
            <a:ln w="28575" cap="flat">
              <a:gradFill>
                <a:gsLst>
                  <a:gs pos="100000">
                    <a:srgbClr val="E45C5B"/>
                  </a:gs>
                  <a:gs pos="0">
                    <a:srgbClr val="EA8384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55" name="文本框 24"/>
            <p:cNvSpPr txBox="1"/>
            <p:nvPr/>
          </p:nvSpPr>
          <p:spPr>
            <a:xfrm>
              <a:off x="4488560" y="4460643"/>
              <a:ext cx="957953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边**   </a:t>
              </a:r>
              <a:r>
                <a:rPr lang="en-US" altLang="zh-CN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37</a:t>
              </a:r>
              <a:endParaRPr lang="zh-CN" altLang="en-US" sz="1015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2767480" y="3367316"/>
            <a:ext cx="2018834" cy="89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9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中国电信南题</a:t>
            </a: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IDC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运维主管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江苏移动南通数据中心</a:t>
            </a:r>
            <a:endParaRPr lang="en-US" altLang="zh-CN" sz="900" b="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中网科技南通</a:t>
            </a: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IDC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运维主管</a:t>
            </a:r>
          </a:p>
        </p:txBody>
      </p:sp>
      <p:sp>
        <p:nvSpPr>
          <p:cNvPr id="57" name="矩形 56"/>
          <p:cNvSpPr/>
          <p:nvPr/>
        </p:nvSpPr>
        <p:spPr>
          <a:xfrm>
            <a:off x="643704" y="3360113"/>
            <a:ext cx="1570842" cy="89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10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中网</a:t>
            </a: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IDC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技术经理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中网安徽数据中心经理</a:t>
            </a: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南通电信</a:t>
            </a: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IDC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运维经理</a:t>
            </a: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691617" y="981446"/>
            <a:ext cx="1880647" cy="1857388"/>
            <a:chOff x="926446" y="1741376"/>
            <a:chExt cx="2701946" cy="2701946"/>
          </a:xfrm>
        </p:grpSpPr>
        <p:sp>
          <p:nvSpPr>
            <p:cNvPr id="61" name="椭圆 60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4914351" y="3367316"/>
            <a:ext cx="165791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制冷专业技术服务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</a:t>
            </a: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6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中国移动北方基地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江苏移动南通数据中心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华为克拉玛依云计算中心</a:t>
            </a:r>
          </a:p>
        </p:txBody>
      </p:sp>
      <p:pic>
        <p:nvPicPr>
          <p:cNvPr id="66" name="Picture 2" descr="E:\个人文件夹\证件照\李亚宾.JPG"/>
          <p:cNvPicPr>
            <a:picLocks noChangeAspect="1" noChangeArrowheads="1"/>
          </p:cNvPicPr>
          <p:nvPr/>
        </p:nvPicPr>
        <p:blipFill rotWithShape="1">
          <a:blip r:embed="rId3"/>
          <a:srcRect l="-529" t="10447" r="529" b="10447"/>
          <a:stretch>
            <a:fillRect/>
          </a:stretch>
        </p:blipFill>
        <p:spPr bwMode="auto">
          <a:xfrm>
            <a:off x="4975227" y="1253714"/>
            <a:ext cx="1295826" cy="1321200"/>
          </a:xfrm>
          <a:prstGeom prst="ellipse">
            <a:avLst/>
          </a:prstGeom>
          <a:noFill/>
        </p:spPr>
      </p:pic>
      <p:pic>
        <p:nvPicPr>
          <p:cNvPr id="69" name="Picture 2" descr="C:\Users\asus-pc\Desktop\捕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53"/>
            <a:ext cx="1714512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图片 69" descr="1821201269.jpg"/>
          <p:cNvPicPr>
            <a:picLocks noChangeAspect="1"/>
          </p:cNvPicPr>
          <p:nvPr/>
        </p:nvPicPr>
        <p:blipFill>
          <a:blip r:embed="rId5"/>
          <a:srcRect t="8511" r="3545" b="19148"/>
          <a:stretch>
            <a:fillRect/>
          </a:stretch>
        </p:blipFill>
        <p:spPr>
          <a:xfrm>
            <a:off x="2782319" y="1215222"/>
            <a:ext cx="1357322" cy="1356528"/>
          </a:xfrm>
          <a:prstGeom prst="ellipse">
            <a:avLst/>
          </a:prstGeom>
          <a:noFill/>
        </p:spPr>
      </p:pic>
      <p:grpSp>
        <p:nvGrpSpPr>
          <p:cNvPr id="73" name="组合 72"/>
          <p:cNvGrpSpPr/>
          <p:nvPr/>
        </p:nvGrpSpPr>
        <p:grpSpPr>
          <a:xfrm>
            <a:off x="6834757" y="970979"/>
            <a:ext cx="1880647" cy="1857388"/>
            <a:chOff x="5739856" y="1447489"/>
            <a:chExt cx="2701946" cy="2701946"/>
          </a:xfrm>
        </p:grpSpPr>
        <p:sp>
          <p:nvSpPr>
            <p:cNvPr id="76" name="椭圆 75"/>
            <p:cNvSpPr/>
            <p:nvPr/>
          </p:nvSpPr>
          <p:spPr>
            <a:xfrm>
              <a:off x="5739856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6091464" y="1799096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1" name="矩形 80"/>
          <p:cNvSpPr/>
          <p:nvPr/>
        </p:nvSpPr>
        <p:spPr>
          <a:xfrm>
            <a:off x="7054555" y="3369497"/>
            <a:ext cx="156615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  <a:endParaRPr lang="en-US" altLang="zh-CN" sz="9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制冷专业工程师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华为克拉玛依</a:t>
            </a:r>
            <a:r>
              <a:rPr lang="ja-JP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云计算中心</a:t>
            </a:r>
          </a:p>
          <a:p>
            <a:pPr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江苏移动南通数据中心</a:t>
            </a: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>
              <a:lnSpc>
                <a:spcPct val="150000"/>
              </a:lnSpc>
            </a:pPr>
            <a:endParaRPr lang="ja-JP" altLang="en-US" sz="900" b="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pic>
        <p:nvPicPr>
          <p:cNvPr id="82" name="图片 81" descr="3张宗飞.jpg"/>
          <p:cNvPicPr>
            <a:picLocks noChangeAspect="1"/>
          </p:cNvPicPr>
          <p:nvPr/>
        </p:nvPicPr>
        <p:blipFill>
          <a:blip r:embed="rId6" cstate="print"/>
          <a:srcRect t="9524" b="14286"/>
          <a:stretch>
            <a:fillRect/>
          </a:stretch>
        </p:blipFill>
        <p:spPr>
          <a:xfrm>
            <a:off x="7120509" y="1216610"/>
            <a:ext cx="1297288" cy="1358116"/>
          </a:xfrm>
          <a:prstGeom prst="ellipse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7129407" y="3002559"/>
            <a:ext cx="1276986" cy="303011"/>
            <a:chOff x="1793812" y="4421987"/>
            <a:chExt cx="1702648" cy="404014"/>
          </a:xfrm>
        </p:grpSpPr>
        <p:sp>
          <p:nvSpPr>
            <p:cNvPr id="85" name="圆角矩形 84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2B3C1"/>
                </a:gs>
                <a:gs pos="0">
                  <a:srgbClr val="0699AC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02B3C1"/>
                  </a:gs>
                  <a:gs pos="100000">
                    <a:srgbClr val="0699AC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86" name="文本框 21"/>
            <p:cNvSpPr txBox="1"/>
            <p:nvPr/>
          </p:nvSpPr>
          <p:spPr>
            <a:xfrm>
              <a:off x="2313653" y="4450622"/>
              <a:ext cx="98787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张**    </a:t>
              </a:r>
              <a:r>
                <a:rPr lang="en-US" altLang="zh-CN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34</a:t>
              </a:r>
              <a:endParaRPr lang="zh-CN" altLang="en-US" sz="1015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929190" y="3000378"/>
            <a:ext cx="1276986" cy="303011"/>
            <a:chOff x="4128769" y="4421987"/>
            <a:chExt cx="1702648" cy="404014"/>
          </a:xfrm>
        </p:grpSpPr>
        <p:sp>
          <p:nvSpPr>
            <p:cNvPr id="91" name="圆角矩形 90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5C5B"/>
                </a:gs>
                <a:gs pos="100000">
                  <a:srgbClr val="EA8384"/>
                </a:gs>
              </a:gsLst>
              <a:lin ang="5400000" scaled="1"/>
            </a:gradFill>
            <a:ln w="28575" cap="flat">
              <a:gradFill>
                <a:gsLst>
                  <a:gs pos="100000">
                    <a:srgbClr val="E45C5B"/>
                  </a:gs>
                  <a:gs pos="0">
                    <a:srgbClr val="EA8384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92" name="文本框 24"/>
            <p:cNvSpPr txBox="1"/>
            <p:nvPr/>
          </p:nvSpPr>
          <p:spPr>
            <a:xfrm>
              <a:off x="4575121" y="4460643"/>
              <a:ext cx="957955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李**   </a:t>
              </a:r>
              <a:r>
                <a:rPr lang="en-US" altLang="zh-CN" sz="1015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33</a:t>
              </a:r>
              <a:endParaRPr lang="zh-CN" altLang="en-US" sz="1015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5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108251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代维技术骨干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2548477" y="968798"/>
            <a:ext cx="1880647" cy="1857388"/>
            <a:chOff x="1735432" y="1544478"/>
            <a:chExt cx="2701946" cy="2701946"/>
          </a:xfrm>
        </p:grpSpPr>
        <p:sp>
          <p:nvSpPr>
            <p:cNvPr id="43" name="椭圆 42"/>
            <p:cNvSpPr/>
            <p:nvPr/>
          </p:nvSpPr>
          <p:spPr>
            <a:xfrm>
              <a:off x="1735432" y="1544478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087038" y="1896084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870993" y="3026222"/>
            <a:ext cx="1276986" cy="303011"/>
            <a:chOff x="4128769" y="4421987"/>
            <a:chExt cx="1702648" cy="404014"/>
          </a:xfrm>
        </p:grpSpPr>
        <p:sp>
          <p:nvSpPr>
            <p:cNvPr id="47" name="圆角矩形 46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5C5B"/>
                </a:gs>
                <a:gs pos="100000">
                  <a:srgbClr val="EA8384"/>
                </a:gs>
              </a:gsLst>
              <a:lin ang="5400000" scaled="1"/>
            </a:gradFill>
            <a:ln w="28575" cap="flat">
              <a:gradFill>
                <a:gsLst>
                  <a:gs pos="100000">
                    <a:srgbClr val="E45C5B"/>
                  </a:gs>
                  <a:gs pos="0">
                    <a:srgbClr val="EA8384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48" name="文本框 24"/>
            <p:cNvSpPr txBox="1"/>
            <p:nvPr/>
          </p:nvSpPr>
          <p:spPr>
            <a:xfrm>
              <a:off x="4730878" y="4460643"/>
              <a:ext cx="49842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闫*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2786844" y="3360113"/>
            <a:ext cx="1570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UPS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电源技术服务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</a:t>
            </a: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中国移动北方基地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江苏移动南通数据中心</a:t>
            </a:r>
          </a:p>
        </p:txBody>
      </p:sp>
      <p:pic>
        <p:nvPicPr>
          <p:cNvPr id="50" name="图片 49" descr="110404288.jpg"/>
          <p:cNvPicPr>
            <a:picLocks noChangeAspect="1"/>
          </p:cNvPicPr>
          <p:nvPr/>
        </p:nvPicPr>
        <p:blipFill rotWithShape="1">
          <a:blip r:embed="rId3" cstate="print"/>
          <a:srcRect t="15256" b="15256"/>
          <a:stretch>
            <a:fillRect/>
          </a:stretch>
        </p:blipFill>
        <p:spPr>
          <a:xfrm>
            <a:off x="2832087" y="1251344"/>
            <a:ext cx="1285472" cy="1321200"/>
          </a:xfrm>
          <a:prstGeom prst="ellipse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4714875" y="928676"/>
            <a:ext cx="1880647" cy="1857388"/>
            <a:chOff x="926446" y="1741376"/>
            <a:chExt cx="2701946" cy="2701946"/>
          </a:xfrm>
        </p:grpSpPr>
        <p:sp>
          <p:nvSpPr>
            <p:cNvPr id="52" name="椭圆 51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278053" y="2092983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42910" y="3000378"/>
            <a:ext cx="1276986" cy="303011"/>
            <a:chOff x="1793812" y="4421987"/>
            <a:chExt cx="1702648" cy="404014"/>
          </a:xfrm>
        </p:grpSpPr>
        <p:sp>
          <p:nvSpPr>
            <p:cNvPr id="56" name="圆角矩形 55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2B3C1"/>
                </a:gs>
                <a:gs pos="0">
                  <a:srgbClr val="0699AC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02B3C1"/>
                  </a:gs>
                  <a:gs pos="100000">
                    <a:srgbClr val="0699AC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57" name="文本框 21"/>
            <p:cNvSpPr txBox="1"/>
            <p:nvPr/>
          </p:nvSpPr>
          <p:spPr>
            <a:xfrm>
              <a:off x="2482484" y="4450622"/>
              <a:ext cx="49842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杨*</a:t>
              </a:r>
              <a:endParaRPr lang="en-US" altLang="zh-CN" sz="1015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4929984" y="3367316"/>
            <a:ext cx="157084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数据中心电气工程师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3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  <a:endParaRPr lang="en-US" altLang="zh-CN" sz="9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数据中心运维管理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3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中国移动北方基地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世纪互联数据中心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中经云北京数据中心</a:t>
            </a:r>
          </a:p>
        </p:txBody>
      </p:sp>
      <p:pic>
        <p:nvPicPr>
          <p:cNvPr id="65" name="图片 2" descr="许超2寸蓝底照片"/>
          <p:cNvPicPr>
            <a:picLocks noChangeAspect="1" noChangeArrowheads="1"/>
          </p:cNvPicPr>
          <p:nvPr/>
        </p:nvPicPr>
        <p:blipFill rotWithShape="1">
          <a:blip r:embed="rId4" cstate="print"/>
          <a:srcRect t="9905" b="9905"/>
          <a:stretch>
            <a:fillRect/>
          </a:stretch>
        </p:blipFill>
        <p:spPr bwMode="auto">
          <a:xfrm>
            <a:off x="5000629" y="1203134"/>
            <a:ext cx="1286678" cy="1321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组合 68"/>
          <p:cNvGrpSpPr/>
          <p:nvPr/>
        </p:nvGrpSpPr>
        <p:grpSpPr>
          <a:xfrm>
            <a:off x="6765071" y="1000114"/>
            <a:ext cx="1878895" cy="1857388"/>
            <a:chOff x="926446" y="1741376"/>
            <a:chExt cx="2701946" cy="2701946"/>
          </a:xfrm>
        </p:grpSpPr>
        <p:sp>
          <p:nvSpPr>
            <p:cNvPr id="79" name="椭圆 78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1278053" y="2092983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7053760" y="3367316"/>
            <a:ext cx="1518768" cy="691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电气工程师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  <a:endParaRPr lang="zh-CN" altLang="en-US" sz="900" b="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滁州供电发电厂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中网科技滁州数据中心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7072330" y="3000378"/>
            <a:ext cx="1276986" cy="303011"/>
            <a:chOff x="4128769" y="4421987"/>
            <a:chExt cx="1702648" cy="404014"/>
          </a:xfrm>
        </p:grpSpPr>
        <p:sp>
          <p:nvSpPr>
            <p:cNvPr id="85" name="圆角矩形 84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5C5B"/>
                </a:gs>
                <a:gs pos="100000">
                  <a:srgbClr val="EA8384"/>
                </a:gs>
              </a:gsLst>
              <a:lin ang="5400000" scaled="1"/>
            </a:gradFill>
            <a:ln w="28575" cap="flat">
              <a:gradFill>
                <a:gsLst>
                  <a:gs pos="100000">
                    <a:srgbClr val="E45C5B"/>
                  </a:gs>
                  <a:gs pos="0">
                    <a:srgbClr val="EA8384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86" name="文本框 24"/>
            <p:cNvSpPr txBox="1"/>
            <p:nvPr/>
          </p:nvSpPr>
          <p:spPr>
            <a:xfrm>
              <a:off x="4777901" y="4460643"/>
              <a:ext cx="577509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高**</a:t>
              </a:r>
            </a:p>
          </p:txBody>
        </p:sp>
      </p:grpSp>
      <p:pic>
        <p:nvPicPr>
          <p:cNvPr id="91" name="Picture 2" descr="E:\项目资料\南通项目文件\后勤管理\后勤管理\员工信息\照片身份证\5朱建华.JPG"/>
          <p:cNvPicPr>
            <a:picLocks noChangeAspect="1" noChangeArrowheads="1"/>
          </p:cNvPicPr>
          <p:nvPr/>
        </p:nvPicPr>
        <p:blipFill>
          <a:blip r:embed="rId5"/>
          <a:srcRect t="2273" b="15909"/>
          <a:stretch>
            <a:fillRect/>
          </a:stretch>
        </p:blipFill>
        <p:spPr bwMode="auto">
          <a:xfrm>
            <a:off x="7072330" y="1214429"/>
            <a:ext cx="1285884" cy="14287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" name="组合 91"/>
          <p:cNvGrpSpPr/>
          <p:nvPr/>
        </p:nvGrpSpPr>
        <p:grpSpPr>
          <a:xfrm>
            <a:off x="357158" y="1000114"/>
            <a:ext cx="1857388" cy="1857388"/>
            <a:chOff x="926446" y="1741376"/>
            <a:chExt cx="2701946" cy="2701946"/>
          </a:xfrm>
        </p:grpSpPr>
        <p:sp>
          <p:nvSpPr>
            <p:cNvPr id="93" name="椭圆 92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90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圆角矩形 96"/>
            <p:cNvSpPr/>
            <p:nvPr/>
          </p:nvSpPr>
          <p:spPr>
            <a:xfrm>
              <a:off x="1278053" y="2092983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rgbClr val="B8BBBC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624340" y="3367316"/>
            <a:ext cx="1518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网络工程师</a:t>
            </a:r>
            <a:r>
              <a:rPr lang="en-US" altLang="zh-CN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年；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北京移动网络维护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首都机场网络中心</a:t>
            </a:r>
          </a:p>
          <a:p>
            <a:pPr algn="l">
              <a:lnSpc>
                <a:spcPct val="150000"/>
              </a:lnSpc>
            </a:pPr>
            <a:r>
              <a:rPr lang="en-US" altLang="zh-CN" sz="900" b="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■ 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江苏移动南通数据中心</a:t>
            </a: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pic>
        <p:nvPicPr>
          <p:cNvPr id="99" name="图片 98" descr="捕获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3072">
            <a:off x="637135" y="1205343"/>
            <a:ext cx="1320810" cy="1384082"/>
          </a:xfrm>
          <a:prstGeom prst="ellipse">
            <a:avLst/>
          </a:prstGeom>
          <a:noFill/>
        </p:spPr>
      </p:pic>
      <p:grpSp>
        <p:nvGrpSpPr>
          <p:cNvPr id="100" name="组合 99"/>
          <p:cNvGrpSpPr/>
          <p:nvPr/>
        </p:nvGrpSpPr>
        <p:grpSpPr>
          <a:xfrm>
            <a:off x="5009526" y="3000378"/>
            <a:ext cx="1276986" cy="303011"/>
            <a:chOff x="1793812" y="4421987"/>
            <a:chExt cx="1702648" cy="404014"/>
          </a:xfrm>
        </p:grpSpPr>
        <p:sp>
          <p:nvSpPr>
            <p:cNvPr id="101" name="圆角矩形 100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2B3C1"/>
                </a:gs>
                <a:gs pos="0">
                  <a:srgbClr val="0699AC"/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02B3C1"/>
                  </a:gs>
                  <a:gs pos="100000">
                    <a:srgbClr val="0699AC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02" name="文本框 21"/>
            <p:cNvSpPr txBox="1"/>
            <p:nvPr/>
          </p:nvSpPr>
          <p:spPr>
            <a:xfrm>
              <a:off x="2395921" y="4450622"/>
              <a:ext cx="49842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15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许*</a:t>
              </a: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  <p:bldP spid="82" grpId="0"/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技术骨干资质证书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26" y="772321"/>
            <a:ext cx="3572662" cy="2014537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257675"/>
            <a:ext cx="9145588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9" name="图片 38" descr="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926" y="1786726"/>
            <a:ext cx="3572662" cy="2286016"/>
          </a:xfrm>
          <a:prstGeom prst="rect">
            <a:avLst/>
          </a:prstGeom>
        </p:spPr>
      </p:pic>
      <p:pic>
        <p:nvPicPr>
          <p:cNvPr id="37" name="图片 36" descr="杨云飞H3C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5572926" y="3144048"/>
            <a:ext cx="3572662" cy="1785950"/>
          </a:xfrm>
          <a:prstGeom prst="rect">
            <a:avLst/>
          </a:prstGeom>
        </p:spPr>
      </p:pic>
      <p:pic>
        <p:nvPicPr>
          <p:cNvPr id="3" name="Picture 2" descr="E:\投标资料\人员资质\代维事业部人员资质证书\证件照片\5制冷运维工程师赵高枫制冷证.jpg"/>
          <p:cNvPicPr>
            <a:picLocks noChangeAspect="1" noChangeArrowheads="1"/>
          </p:cNvPicPr>
          <p:nvPr/>
        </p:nvPicPr>
        <p:blipFill>
          <a:blip r:embed="rId6"/>
          <a:srcRect l="5084" t="16945" r="8500" b="11888"/>
          <a:stretch>
            <a:fillRect/>
          </a:stretch>
        </p:blipFill>
        <p:spPr bwMode="auto">
          <a:xfrm>
            <a:off x="286514" y="3358362"/>
            <a:ext cx="2428892" cy="1500198"/>
          </a:xfrm>
          <a:prstGeom prst="rect">
            <a:avLst/>
          </a:prstGeom>
          <a:noFill/>
        </p:spPr>
      </p:pic>
      <p:pic>
        <p:nvPicPr>
          <p:cNvPr id="6" name="Picture 4" descr="E:\投标资料\人员资质\代维事业部人员资质证书\证件照片\韩艳斌低压.jpg"/>
          <p:cNvPicPr>
            <a:picLocks noChangeAspect="1" noChangeArrowheads="1"/>
          </p:cNvPicPr>
          <p:nvPr/>
        </p:nvPicPr>
        <p:blipFill>
          <a:blip r:embed="rId7"/>
          <a:srcRect l="15788" t="20524" r="18368" b="20858"/>
          <a:stretch>
            <a:fillRect/>
          </a:stretch>
        </p:blipFill>
        <p:spPr bwMode="auto">
          <a:xfrm rot="16200000">
            <a:off x="2269530" y="2912487"/>
            <a:ext cx="1463253" cy="2428893"/>
          </a:xfrm>
          <a:prstGeom prst="rect">
            <a:avLst/>
          </a:prstGeom>
          <a:noFill/>
        </p:spPr>
      </p:pic>
      <p:pic>
        <p:nvPicPr>
          <p:cNvPr id="5" name="Picture 3" descr="E:\投标资料\人员资质\代维事业部人员资质证书\证件照片\张慧源高压本.jpg"/>
          <p:cNvPicPr>
            <a:picLocks noChangeAspect="1" noChangeArrowheads="1"/>
          </p:cNvPicPr>
          <p:nvPr/>
        </p:nvPicPr>
        <p:blipFill>
          <a:blip r:embed="rId8"/>
          <a:srcRect l="22387" t="15272" r="2473" b="16966"/>
          <a:stretch>
            <a:fillRect/>
          </a:stretch>
        </p:blipFill>
        <p:spPr bwMode="auto">
          <a:xfrm rot="5400000">
            <a:off x="3444648" y="2944596"/>
            <a:ext cx="1470473" cy="2357454"/>
          </a:xfrm>
          <a:prstGeom prst="rect">
            <a:avLst/>
          </a:prstGeom>
          <a:noFill/>
        </p:spPr>
      </p:pic>
      <p:pic>
        <p:nvPicPr>
          <p:cNvPr id="19" name="图片 18" descr="C:\Users\asus-pc\AppData\Local\Temp\Rar$DRa0.998\工程师培训证书\刘亚平证件\刘亚平技术培训证书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952" y="1358098"/>
            <a:ext cx="3219451" cy="20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 descr="捕获_副本.jpg"/>
          <p:cNvPicPr/>
          <p:nvPr/>
        </p:nvPicPr>
        <p:blipFill>
          <a:blip r:embed="rId10"/>
          <a:srcRect l="1941" t="1353"/>
          <a:stretch>
            <a:fillRect/>
          </a:stretch>
        </p:blipFill>
        <p:spPr>
          <a:xfrm>
            <a:off x="3501224" y="786594"/>
            <a:ext cx="2071702" cy="26432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5076" y="836007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0" dirty="0"/>
              <a:t>涵盖电源、制冷、网络全专业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108251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综合代维服务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 descr="132255944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16" y="2191544"/>
            <a:ext cx="2286000" cy="1285200"/>
          </a:xfrm>
          <a:prstGeom prst="rect">
            <a:avLst/>
          </a:prstGeom>
        </p:spPr>
      </p:pic>
      <p:pic>
        <p:nvPicPr>
          <p:cNvPr id="37" name="Picture 2" descr="F:\历史办公文档\移动信息港\中国移动国际信息港动力维护处空调维护工作照片记录\9设备照片\制冷机房照片\约克高压离心机组\20141204_14170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563144"/>
            <a:ext cx="2286000" cy="1285200"/>
          </a:xfrm>
          <a:prstGeom prst="rect">
            <a:avLst/>
          </a:prstGeom>
          <a:noFill/>
        </p:spPr>
      </p:pic>
      <p:grpSp>
        <p:nvGrpSpPr>
          <p:cNvPr id="38" name="Group 55"/>
          <p:cNvGrpSpPr/>
          <p:nvPr/>
        </p:nvGrpSpPr>
        <p:grpSpPr bwMode="auto">
          <a:xfrm rot="-392157" flipH="1" flipV="1">
            <a:off x="-482759" y="4068926"/>
            <a:ext cx="1865312" cy="411163"/>
            <a:chOff x="1565" y="2568"/>
            <a:chExt cx="1118" cy="279"/>
          </a:xfrm>
        </p:grpSpPr>
        <p:sp>
          <p:nvSpPr>
            <p:cNvPr id="39" name="AutoShape 56"/>
            <p:cNvSpPr>
              <a:spLocks noChangeArrowheads="1"/>
            </p:cNvSpPr>
            <p:nvPr/>
          </p:nvSpPr>
          <p:spPr bwMode="ltGray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AutoShape 57"/>
            <p:cNvSpPr>
              <a:spLocks noChangeArrowheads="1"/>
            </p:cNvSpPr>
            <p:nvPr/>
          </p:nvSpPr>
          <p:spPr bwMode="ltGray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AutoShape 58"/>
            <p:cNvSpPr>
              <a:spLocks noChangeArrowheads="1"/>
            </p:cNvSpPr>
            <p:nvPr/>
          </p:nvSpPr>
          <p:spPr bwMode="ltGray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AutoShape 59"/>
            <p:cNvSpPr>
              <a:spLocks noChangeArrowheads="1"/>
            </p:cNvSpPr>
            <p:nvPr/>
          </p:nvSpPr>
          <p:spPr bwMode="ltGray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2307390" y="2229815"/>
            <a:ext cx="974725" cy="66236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FFFFFF"/>
                </a:solidFill>
                <a:ea typeface="微软雅黑" panose="020B0503020204020204" pitchFamily="34" charset="-122"/>
              </a:rPr>
              <a:t>流程</a:t>
            </a:r>
            <a:endParaRPr lang="en-US" altLang="zh-CN" sz="16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FFFFFF"/>
                </a:solidFill>
                <a:ea typeface="微软雅黑" panose="020B0503020204020204" pitchFamily="34" charset="-122"/>
              </a:rPr>
              <a:t>重叠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1790" y="785798"/>
            <a:ext cx="3061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支持综合代维和基础设施专项代维</a:t>
            </a:r>
          </a:p>
        </p:txBody>
      </p:sp>
      <p:pic>
        <p:nvPicPr>
          <p:cNvPr id="45" name="Picture 2" descr="D:\产品彩页\架构图透明图标\透明图\3D数据中心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52" y="1200944"/>
            <a:ext cx="2871551" cy="27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/>
        </p:nvGrpSpPr>
        <p:grpSpPr>
          <a:xfrm>
            <a:off x="4691469" y="1695330"/>
            <a:ext cx="1486287" cy="505746"/>
            <a:chOff x="4211960" y="2064374"/>
            <a:chExt cx="1486287" cy="505746"/>
          </a:xfrm>
        </p:grpSpPr>
        <p:sp>
          <p:nvSpPr>
            <p:cNvPr id="47" name="圆角矩形 46"/>
            <p:cNvSpPr/>
            <p:nvPr/>
          </p:nvSpPr>
          <p:spPr>
            <a:xfrm>
              <a:off x="4211960" y="2190832"/>
              <a:ext cx="1486287" cy="3792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333507" y="2064374"/>
              <a:ext cx="1264718" cy="21071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IT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4333198" y="2317262"/>
              <a:ext cx="1264467" cy="1695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服务器网络信息安全</a:t>
              </a:r>
            </a:p>
          </p:txBody>
        </p:sp>
      </p:grpSp>
      <p:cxnSp>
        <p:nvCxnSpPr>
          <p:cNvPr id="50" name="肘形连接符 39"/>
          <p:cNvCxnSpPr>
            <a:stCxn id="47" idx="1"/>
          </p:cNvCxnSpPr>
          <p:nvPr/>
        </p:nvCxnSpPr>
        <p:spPr>
          <a:xfrm rot="10800000" flipV="1">
            <a:off x="3963179" y="2011432"/>
            <a:ext cx="728291" cy="46768"/>
          </a:xfrm>
          <a:prstGeom prst="bentConnector3">
            <a:avLst>
              <a:gd name="adj1" fmla="val 50000"/>
            </a:avLst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534154" y="1272382"/>
            <a:ext cx="2061044" cy="505728"/>
            <a:chOff x="1320684" y="1183135"/>
            <a:chExt cx="2061044" cy="505728"/>
          </a:xfrm>
        </p:grpSpPr>
        <p:sp>
          <p:nvSpPr>
            <p:cNvPr id="52" name="圆角矩形 51"/>
            <p:cNvSpPr/>
            <p:nvPr/>
          </p:nvSpPr>
          <p:spPr>
            <a:xfrm>
              <a:off x="1320684" y="1309575"/>
              <a:ext cx="2061044" cy="3792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401510" y="1436004"/>
              <a:ext cx="611578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精密空调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2048112" y="1436004"/>
              <a:ext cx="611578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新风系统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2694714" y="1436004"/>
              <a:ext cx="611578" cy="16950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加湿系统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1401776" y="1183135"/>
              <a:ext cx="1899407" cy="21071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空调系统</a:t>
              </a:r>
            </a:p>
          </p:txBody>
        </p:sp>
      </p:grpSp>
      <p:cxnSp>
        <p:nvCxnSpPr>
          <p:cNvPr id="61" name="形状 54"/>
          <p:cNvCxnSpPr>
            <a:stCxn id="52" idx="3"/>
          </p:cNvCxnSpPr>
          <p:nvPr/>
        </p:nvCxnSpPr>
        <p:spPr>
          <a:xfrm>
            <a:off x="2595198" y="1588466"/>
            <a:ext cx="669541" cy="45199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肘形连接符 38"/>
          <p:cNvCxnSpPr/>
          <p:nvPr/>
        </p:nvCxnSpPr>
        <p:spPr>
          <a:xfrm rot="16200000" flipV="1">
            <a:off x="4185068" y="2960421"/>
            <a:ext cx="450333" cy="590066"/>
          </a:xfrm>
          <a:prstGeom prst="bentConnector2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4188149" y="3415522"/>
            <a:ext cx="2061045" cy="679659"/>
            <a:chOff x="3303043" y="3795886"/>
            <a:chExt cx="2061045" cy="679659"/>
          </a:xfrm>
        </p:grpSpPr>
        <p:sp>
          <p:nvSpPr>
            <p:cNvPr id="79" name="圆角矩形 78"/>
            <p:cNvSpPr/>
            <p:nvPr/>
          </p:nvSpPr>
          <p:spPr>
            <a:xfrm>
              <a:off x="3303043" y="3922066"/>
              <a:ext cx="2061045" cy="553479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383868" y="4048495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发电机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4030470" y="4048495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低压配电</a:t>
              </a:r>
            </a:p>
          </p:txBody>
        </p:sp>
        <p:sp>
          <p:nvSpPr>
            <p:cNvPr id="84" name="矩形 83"/>
            <p:cNvSpPr/>
            <p:nvPr/>
          </p:nvSpPr>
          <p:spPr>
            <a:xfrm>
              <a:off x="4677072" y="4048495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UPS</a:t>
              </a:r>
              <a:endParaRPr lang="zh-CN" altLang="en-US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3384009" y="3795886"/>
              <a:ext cx="1899407" cy="21071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9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电气工程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3383868" y="4262956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照明配电</a:t>
              </a:r>
            </a:p>
          </p:txBody>
        </p:sp>
        <p:sp>
          <p:nvSpPr>
            <p:cNvPr id="91" name="矩形 90"/>
            <p:cNvSpPr/>
            <p:nvPr/>
          </p:nvSpPr>
          <p:spPr>
            <a:xfrm>
              <a:off x="4030470" y="4262956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防雷接地</a:t>
              </a:r>
            </a:p>
          </p:txBody>
        </p:sp>
        <p:sp>
          <p:nvSpPr>
            <p:cNvPr id="92" name="矩形 91"/>
            <p:cNvSpPr/>
            <p:nvPr/>
          </p:nvSpPr>
          <p:spPr>
            <a:xfrm>
              <a:off x="4677072" y="4262956"/>
              <a:ext cx="612000" cy="170445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中高压</a:t>
              </a:r>
            </a:p>
          </p:txBody>
        </p:sp>
      </p:grpSp>
      <p:cxnSp>
        <p:nvCxnSpPr>
          <p:cNvPr id="93" name="肘形连接符 92"/>
          <p:cNvCxnSpPr/>
          <p:nvPr/>
        </p:nvCxnSpPr>
        <p:spPr>
          <a:xfrm flipV="1">
            <a:off x="1757796" y="3021857"/>
            <a:ext cx="1221360" cy="467319"/>
          </a:xfrm>
          <a:prstGeom prst="bentConnector3">
            <a:avLst>
              <a:gd name="adj1" fmla="val -25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组合 93"/>
          <p:cNvGrpSpPr/>
          <p:nvPr/>
        </p:nvGrpSpPr>
        <p:grpSpPr>
          <a:xfrm>
            <a:off x="715150" y="3493197"/>
            <a:ext cx="2061044" cy="675887"/>
            <a:chOff x="343596" y="3808463"/>
            <a:chExt cx="2061044" cy="675887"/>
          </a:xfrm>
        </p:grpSpPr>
        <p:sp>
          <p:nvSpPr>
            <p:cNvPr id="97" name="圆角矩形 96"/>
            <p:cNvSpPr/>
            <p:nvPr/>
          </p:nvSpPr>
          <p:spPr>
            <a:xfrm>
              <a:off x="343596" y="3934618"/>
              <a:ext cx="2061044" cy="549732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424422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入侵报警</a:t>
              </a:r>
            </a:p>
          </p:txBody>
        </p:sp>
        <p:sp>
          <p:nvSpPr>
            <p:cNvPr id="99" name="矩形 98"/>
            <p:cNvSpPr/>
            <p:nvPr/>
          </p:nvSpPr>
          <p:spPr>
            <a:xfrm>
              <a:off x="1071024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门禁</a:t>
              </a:r>
            </a:p>
          </p:txBody>
        </p:sp>
        <p:sp>
          <p:nvSpPr>
            <p:cNvPr id="100" name="矩形 99"/>
            <p:cNvSpPr/>
            <p:nvPr/>
          </p:nvSpPr>
          <p:spPr>
            <a:xfrm>
              <a:off x="1717626" y="4061047"/>
              <a:ext cx="610680" cy="17044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CCTV</a:t>
              </a:r>
              <a:endPara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424127" y="3808463"/>
              <a:ext cx="1899407" cy="21071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安防、消防系统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550627" y="4271762"/>
              <a:ext cx="814540" cy="1695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消防监测系统</a:t>
              </a: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405579" y="4271762"/>
              <a:ext cx="814540" cy="1695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极早期监测</a:t>
              </a:r>
            </a:p>
          </p:txBody>
        </p:sp>
      </p:grpSp>
      <p:pic>
        <p:nvPicPr>
          <p:cNvPr id="104" name="Picture 2" descr="http://picture.ca800.com/EditorFile/201510/29/201510291351261359.pn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819944"/>
            <a:ext cx="2285984" cy="1283360"/>
          </a:xfrm>
          <a:prstGeom prst="rect">
            <a:avLst/>
          </a:prstGeom>
          <a:noFill/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390654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综合代维现场管理架构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5"/>
          <p:cNvGrpSpPr/>
          <p:nvPr/>
        </p:nvGrpSpPr>
        <p:grpSpPr bwMode="auto">
          <a:xfrm rot="-392157" flipH="1" flipV="1">
            <a:off x="-482759" y="4068926"/>
            <a:ext cx="1865312" cy="411163"/>
            <a:chOff x="1565" y="2568"/>
            <a:chExt cx="1118" cy="279"/>
          </a:xfrm>
        </p:grpSpPr>
        <p:sp>
          <p:nvSpPr>
            <p:cNvPr id="39" name="AutoShape 56"/>
            <p:cNvSpPr>
              <a:spLocks noChangeArrowheads="1"/>
            </p:cNvSpPr>
            <p:nvPr/>
          </p:nvSpPr>
          <p:spPr bwMode="ltGray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AutoShape 57"/>
            <p:cNvSpPr>
              <a:spLocks noChangeArrowheads="1"/>
            </p:cNvSpPr>
            <p:nvPr/>
          </p:nvSpPr>
          <p:spPr bwMode="ltGray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AutoShape 58"/>
            <p:cNvSpPr>
              <a:spLocks noChangeArrowheads="1"/>
            </p:cNvSpPr>
            <p:nvPr/>
          </p:nvSpPr>
          <p:spPr bwMode="ltGray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AutoShape 59"/>
            <p:cNvSpPr>
              <a:spLocks noChangeArrowheads="1"/>
            </p:cNvSpPr>
            <p:nvPr/>
          </p:nvSpPr>
          <p:spPr bwMode="ltGray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715811" y="2929734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</a:rPr>
              <a:t>执行层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72332" y="1215222"/>
            <a:ext cx="18573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运维经理由≥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人的技术骨干组成保证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7X24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小时在岗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运维经理掌握审批权、  考核权、指挥权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结构扁平化、效率更高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综合代维和集中监控可以有效减少运维人员数量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15547" y="1929602"/>
            <a:ext cx="1066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</a:rPr>
              <a:t>管控层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15547" y="307261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</a:rPr>
              <a:t>执行层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4572803" y="1072448"/>
            <a:ext cx="3571891" cy="3514717"/>
            <a:chOff x="3143240" y="1284263"/>
            <a:chExt cx="5977455" cy="3431037"/>
          </a:xfrm>
        </p:grpSpPr>
        <p:grpSp>
          <p:nvGrpSpPr>
            <p:cNvPr id="38" name="Group 2"/>
            <p:cNvGrpSpPr/>
            <p:nvPr/>
          </p:nvGrpSpPr>
          <p:grpSpPr bwMode="auto">
            <a:xfrm>
              <a:off x="3143240" y="1284263"/>
              <a:ext cx="5977455" cy="3431040"/>
              <a:chOff x="928" y="308"/>
              <a:chExt cx="8501" cy="6092"/>
            </a:xfrm>
          </p:grpSpPr>
          <p:pic>
            <p:nvPicPr>
              <p:cNvPr id="45" name="Picture 3" descr="结构组织图_0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58" y="308"/>
                <a:ext cx="4820" cy="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6" name="Group 4"/>
              <p:cNvGrpSpPr>
                <a:grpSpLocks noChangeAspect="1"/>
              </p:cNvGrpSpPr>
              <p:nvPr/>
            </p:nvGrpSpPr>
            <p:grpSpPr bwMode="auto">
              <a:xfrm>
                <a:off x="928" y="3404"/>
                <a:ext cx="8331" cy="2996"/>
                <a:chOff x="928" y="1266"/>
                <a:chExt cx="8331" cy="2997"/>
              </a:xfrm>
            </p:grpSpPr>
            <p:pic>
              <p:nvPicPr>
                <p:cNvPr id="57" name="Picture 5" descr="并列关系分类_0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808" y="1266"/>
                  <a:ext cx="2506" cy="29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0" name="Picture 7" descr="并列关系分类_0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928" y="1266"/>
                  <a:ext cx="2499" cy="29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" name="Picture 8" descr="并列关系分类_0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759" y="1266"/>
                  <a:ext cx="2500" cy="2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47" name="Picture 10" descr="未标题2_0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31" y="3280"/>
                <a:ext cx="680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" name="Picture 11" descr="未标题2_07-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03" y="3280"/>
                <a:ext cx="681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9" name="Picture 12" descr="未标题2_07-0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855" y="3280"/>
                <a:ext cx="757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0" name="Line 13"/>
              <p:cNvSpPr>
                <a:spLocks noChangeShapeType="1"/>
              </p:cNvSpPr>
              <p:nvPr/>
            </p:nvSpPr>
            <p:spPr bwMode="auto">
              <a:xfrm>
                <a:off x="1250" y="2908"/>
                <a:ext cx="1" cy="340"/>
              </a:xfrm>
              <a:prstGeom prst="line">
                <a:avLst/>
              </a:prstGeom>
              <a:noFill/>
              <a:ln w="19050">
                <a:solidFill>
                  <a:srgbClr val="B2B2B2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8283" y="2908"/>
                <a:ext cx="2" cy="340"/>
              </a:xfrm>
              <a:prstGeom prst="line">
                <a:avLst/>
              </a:prstGeom>
              <a:noFill/>
              <a:ln w="19050">
                <a:solidFill>
                  <a:srgbClr val="B2B2B2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Text Box 19"/>
              <p:cNvSpPr txBox="1">
                <a:spLocks noChangeArrowheads="1"/>
              </p:cNvSpPr>
              <p:nvPr/>
            </p:nvSpPr>
            <p:spPr bwMode="auto">
              <a:xfrm>
                <a:off x="928" y="3725"/>
                <a:ext cx="2720" cy="14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安消防监控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安防值班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i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保洁服务</a:t>
                </a:r>
                <a:endParaRPr lang="en-US" altLang="zh-CN" sz="1200" i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en-US" altLang="zh-CN" sz="1200" i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1200" i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Text Box 20"/>
              <p:cNvSpPr txBox="1">
                <a:spLocks noChangeArrowheads="1"/>
              </p:cNvSpPr>
              <p:nvPr/>
            </p:nvSpPr>
            <p:spPr bwMode="auto">
              <a:xfrm>
                <a:off x="3805" y="3697"/>
                <a:ext cx="2218" cy="14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设施运行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维修保养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应急处置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Text Box 21"/>
              <p:cNvSpPr txBox="1">
                <a:spLocks noChangeArrowheads="1"/>
              </p:cNvSpPr>
              <p:nvPr/>
            </p:nvSpPr>
            <p:spPr bwMode="auto">
              <a:xfrm>
                <a:off x="6726" y="3674"/>
                <a:ext cx="2703" cy="176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1200" i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服务器上下架</a:t>
                </a:r>
                <a:endParaRPr lang="en-US" altLang="zh-CN" sz="1200" i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网络配置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i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服务器性能</a:t>
                </a:r>
                <a:endParaRPr lang="en-US" altLang="zh-CN" sz="1200" i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系统服务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1200" i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Text Box 23"/>
              <p:cNvSpPr txBox="1">
                <a:spLocks noChangeArrowheads="1"/>
              </p:cNvSpPr>
              <p:nvPr/>
            </p:nvSpPr>
            <p:spPr bwMode="auto">
              <a:xfrm>
                <a:off x="2458" y="426"/>
                <a:ext cx="4653" cy="5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甲方</a:t>
                </a:r>
                <a:r>
                  <a:rPr lang="en-US" altLang="zh-CN" sz="14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IDC</a:t>
                </a:r>
                <a:r>
                  <a:rPr lang="zh-CN" altLang="en-US" sz="1400" b="1" i="0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经理</a:t>
                </a:r>
                <a:endParaRPr lang="zh-CN" altLang="en-US" sz="1400" i="0" dirty="0">
                  <a:solidFill>
                    <a:srgbClr val="FF0000"/>
                  </a:solidFill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43" name="直接连接符 42"/>
            <p:cNvCxnSpPr/>
            <p:nvPr/>
          </p:nvCxnSpPr>
          <p:spPr bwMode="auto">
            <a:xfrm flipV="1">
              <a:off x="3369654" y="2748081"/>
              <a:ext cx="4945232" cy="563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</a:ln>
            <a:effectLst/>
          </p:spPr>
        </p:cxnSp>
        <p:cxnSp>
          <p:nvCxnSpPr>
            <p:cNvPr id="44" name="直接连接符 43"/>
            <p:cNvCxnSpPr/>
            <p:nvPr/>
          </p:nvCxnSpPr>
          <p:spPr bwMode="auto">
            <a:xfrm rot="16200000" flipH="1">
              <a:off x="5714281" y="2718029"/>
              <a:ext cx="357986" cy="793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</a:ln>
            <a:effectLst/>
          </p:spPr>
        </p:cxnSp>
      </p:grpSp>
      <p:pic>
        <p:nvPicPr>
          <p:cNvPr id="63" name="Picture 3" descr="结构组织图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5745" y="1858164"/>
            <a:ext cx="2000264" cy="51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 Box 23"/>
          <p:cNvSpPr txBox="1">
            <a:spLocks noChangeArrowheads="1"/>
          </p:cNvSpPr>
          <p:nvPr/>
        </p:nvSpPr>
        <p:spPr bwMode="auto">
          <a:xfrm>
            <a:off x="5215745" y="1929602"/>
            <a:ext cx="1928825" cy="3150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i="0" dirty="0">
                <a:solidFill>
                  <a:schemeClr val="bg1"/>
                </a:solidFill>
                <a:ea typeface="微软雅黑" panose="020B0503020204020204" pitchFamily="34" charset="-122"/>
              </a:rPr>
              <a:t>项目经理、技术主管</a:t>
            </a:r>
            <a:endParaRPr lang="zh-CN" altLang="en-US" sz="1400" i="0" dirty="0">
              <a:ea typeface="宋体" panose="02010600030101010101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15547" y="1143784"/>
            <a:ext cx="1066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</a:rPr>
              <a:t>监管层</a:t>
            </a:r>
          </a:p>
        </p:txBody>
      </p:sp>
      <p:cxnSp>
        <p:nvCxnSpPr>
          <p:cNvPr id="79" name="直接连接符 78"/>
          <p:cNvCxnSpPr/>
          <p:nvPr/>
        </p:nvCxnSpPr>
        <p:spPr bwMode="auto">
          <a:xfrm rot="16200000" flipH="1">
            <a:off x="6032785" y="1684067"/>
            <a:ext cx="366717" cy="533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</p:spPr>
      </p:cxn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5" grpId="0"/>
      <p:bldP spid="35" grpId="0"/>
      <p:bldP spid="36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 descr="E:\我图PPT\00001PNG素材\底边条\分层菱形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56544" b="34700"/>
          <a:stretch>
            <a:fillRect/>
          </a:stretch>
        </p:blipFill>
        <p:spPr bwMode="auto">
          <a:xfrm>
            <a:off x="0" y="4406251"/>
            <a:ext cx="9148423" cy="7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8"/>
          <p:cNvSpPr>
            <a:spLocks noChangeArrowheads="1"/>
          </p:cNvSpPr>
          <p:nvPr/>
        </p:nvSpPr>
        <p:spPr bwMode="auto">
          <a:xfrm>
            <a:off x="263535" y="213201"/>
            <a:ext cx="1620969" cy="523226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none" lIns="91446" tIns="45723" rIns="91446" bIns="45723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方案导读</a:t>
            </a:r>
          </a:p>
        </p:txBody>
      </p:sp>
      <p:sp>
        <p:nvSpPr>
          <p:cNvPr id="24" name="前言"/>
          <p:cNvSpPr>
            <a:spLocks noChangeArrowheads="1"/>
          </p:cNvSpPr>
          <p:nvPr/>
        </p:nvSpPr>
        <p:spPr bwMode="auto">
          <a:xfrm>
            <a:off x="1774683" y="315462"/>
            <a:ext cx="1633821" cy="431139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none" lIns="91446" tIns="45723" rIns="91446" bIns="45723">
            <a:spAutoFit/>
          </a:bodyPr>
          <a:lstStyle/>
          <a:p>
            <a:pPr algn="ctr"/>
            <a:r>
              <a:rPr lang="en-US" altLang="zh-CN" sz="2200" b="0" dirty="0">
                <a:solidFill>
                  <a:srgbClr val="0067B4"/>
                </a:solidFill>
                <a:latin typeface="Impact" panose="020B0806030902050204" pitchFamily="34" charset="0"/>
                <a:ea typeface="方正兰亭黑_GBK" pitchFamily="2" charset="-122"/>
                <a:sym typeface="Impact" panose="020B0806030902050204" pitchFamily="34" charset="0"/>
              </a:rPr>
              <a:t>Introduction</a:t>
            </a:r>
            <a:endParaRPr lang="zh-CN" altLang="en-US" sz="2200" b="0" dirty="0">
              <a:solidFill>
                <a:srgbClr val="0067B4"/>
              </a:solidFill>
              <a:latin typeface="Impact" panose="020B0806030902050204" pitchFamily="34" charset="0"/>
              <a:ea typeface="方正兰亭黑_GBK" pitchFamily="2" charset="-122"/>
              <a:sym typeface="Impact" panose="020B0806030902050204" pitchFamily="34" charset="0"/>
            </a:endParaRPr>
          </a:p>
        </p:txBody>
      </p:sp>
      <p:sp>
        <p:nvSpPr>
          <p:cNvPr id="27" name="矩形 5"/>
          <p:cNvSpPr>
            <a:spLocks noChangeArrowheads="1"/>
          </p:cNvSpPr>
          <p:nvPr/>
        </p:nvSpPr>
        <p:spPr bwMode="auto">
          <a:xfrm>
            <a:off x="369919" y="722851"/>
            <a:ext cx="8458200" cy="3643682"/>
          </a:xfrm>
          <a:prstGeom prst="rect">
            <a:avLst/>
          </a:prstGeom>
          <a:noFill/>
          <a:ln w="19050">
            <a:solidFill>
              <a:srgbClr val="0067B4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381794" y="790595"/>
            <a:ext cx="6410791" cy="257949"/>
          </a:xfrm>
          <a:prstGeom prst="rect">
            <a:avLst/>
          </a:prstGeom>
          <a:noFill/>
          <a:ln w="9525" cap="flat" cmpd="sng">
            <a:noFill/>
            <a:beve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74" tIns="36287" rIns="72574" bIns="3628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200" b="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专业团队</a:t>
            </a:r>
            <a:r>
              <a:rPr lang="en-US" altLang="zh-CN" sz="12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管理手段</a:t>
            </a:r>
            <a:r>
              <a:rPr lang="zh-CN" altLang="en-US" sz="12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是成功实现高质量综合代维服务管理体系的</a:t>
            </a:r>
            <a:r>
              <a:rPr lang="zh-CN" altLang="en-US" sz="1200" b="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最佳实践</a:t>
            </a:r>
          </a:p>
        </p:txBody>
      </p:sp>
      <p:pic>
        <p:nvPicPr>
          <p:cNvPr id="2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13" y="2176335"/>
            <a:ext cx="2222381" cy="29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82" y="2147751"/>
            <a:ext cx="2293841" cy="30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535753" y="1277144"/>
            <a:ext cx="1643074" cy="2357454"/>
            <a:chOff x="714348" y="2643182"/>
            <a:chExt cx="1643074" cy="2357454"/>
          </a:xfrm>
        </p:grpSpPr>
        <p:sp>
          <p:nvSpPr>
            <p:cNvPr id="12" name="圆角矩形 11"/>
            <p:cNvSpPr/>
            <p:nvPr/>
          </p:nvSpPr>
          <p:spPr>
            <a:xfrm>
              <a:off x="714348" y="2643182"/>
              <a:ext cx="1643074" cy="235745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3" tIns="36013" rIns="48713" bIns="36013" numCol="1" spcCol="1270" rtlCol="0" anchor="ctr" anchorCtr="0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 dirty="0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53820" y="2857496"/>
              <a:ext cx="1574829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400" b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专业人才</a:t>
              </a:r>
              <a:r>
                <a:rPr lang="zh-CN" altLang="en-US" sz="2400" b="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  <p:pic>
          <p:nvPicPr>
            <p:cNvPr id="14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24" y="3938582"/>
              <a:ext cx="1374775" cy="588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2678893" y="1277144"/>
            <a:ext cx="1643074" cy="2357454"/>
            <a:chOff x="2714612" y="2643182"/>
            <a:chExt cx="1643074" cy="2357454"/>
          </a:xfrm>
        </p:grpSpPr>
        <p:sp>
          <p:nvSpPr>
            <p:cNvPr id="16" name="圆角矩形 15"/>
            <p:cNvSpPr/>
            <p:nvPr/>
          </p:nvSpPr>
          <p:spPr>
            <a:xfrm>
              <a:off x="2714612" y="2643182"/>
              <a:ext cx="1643074" cy="235745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3" tIns="36013" rIns="48713" bIns="36013" numCol="1" spcCol="1270" rtlCol="0" anchor="ctr" anchorCtr="0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 dirty="0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714612" y="2857496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400" b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组织架构</a:t>
              </a:r>
              <a:r>
                <a:rPr lang="zh-CN" altLang="en-US" sz="2400" b="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6050" y="3709982"/>
              <a:ext cx="1495417" cy="84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组合 18"/>
          <p:cNvGrpSpPr/>
          <p:nvPr/>
        </p:nvGrpSpPr>
        <p:grpSpPr>
          <a:xfrm>
            <a:off x="4822033" y="1277144"/>
            <a:ext cx="1643074" cy="2357454"/>
            <a:chOff x="4714876" y="785794"/>
            <a:chExt cx="1643074" cy="2357454"/>
          </a:xfrm>
        </p:grpSpPr>
        <p:sp>
          <p:nvSpPr>
            <p:cNvPr id="20" name="圆角矩形 19"/>
            <p:cNvSpPr/>
            <p:nvPr/>
          </p:nvSpPr>
          <p:spPr>
            <a:xfrm>
              <a:off x="4714876" y="785794"/>
              <a:ext cx="1643074" cy="235745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3" tIns="36013" rIns="48713" bIns="36013" numCol="1" spcCol="1270" rtlCol="0" anchor="ctr" anchorCtr="0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 dirty="0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5237" y="1471594"/>
              <a:ext cx="965502" cy="149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4714876" y="1000108"/>
              <a:ext cx="1643074" cy="4619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2400" b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高效流程</a:t>
              </a:r>
              <a:r>
                <a:rPr lang="zh-CN" altLang="en-US" sz="24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965173" y="1277144"/>
            <a:ext cx="1643074" cy="2357454"/>
            <a:chOff x="6786578" y="642918"/>
            <a:chExt cx="1643074" cy="2357454"/>
          </a:xfrm>
        </p:grpSpPr>
        <p:sp>
          <p:nvSpPr>
            <p:cNvPr id="31" name="圆角矩形 30"/>
            <p:cNvSpPr/>
            <p:nvPr/>
          </p:nvSpPr>
          <p:spPr>
            <a:xfrm>
              <a:off x="6786578" y="642918"/>
              <a:ext cx="1643074" cy="235745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3" tIns="36013" rIns="48713" bIns="36013" numCol="1" spcCol="1270" rtlCol="0" anchor="ctr" anchorCtr="0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 dirty="0"/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6786578" y="857232"/>
              <a:ext cx="1643074" cy="4572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400" b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管理工具</a:t>
              </a:r>
            </a:p>
          </p:txBody>
        </p:sp>
        <p:pic>
          <p:nvPicPr>
            <p:cNvPr id="34" name="图片 3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30" y="1500174"/>
              <a:ext cx="1112838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55"/>
            <p:cNvSpPr txBox="1"/>
            <p:nvPr/>
          </p:nvSpPr>
          <p:spPr>
            <a:xfrm>
              <a:off x="7072330" y="2571744"/>
              <a:ext cx="114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b="0" dirty="0">
                  <a:solidFill>
                    <a:srgbClr val="0282D0"/>
                  </a:solidFill>
                </a:rPr>
                <a:t>运维平台</a:t>
              </a:r>
            </a:p>
          </p:txBody>
        </p:sp>
      </p:grpSp>
      <p:sp>
        <p:nvSpPr>
          <p:cNvPr id="36" name="加号 35"/>
          <p:cNvSpPr/>
          <p:nvPr/>
        </p:nvSpPr>
        <p:spPr>
          <a:xfrm>
            <a:off x="2178827" y="2205838"/>
            <a:ext cx="500066" cy="500066"/>
          </a:xfrm>
          <a:prstGeom prst="mathPlus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713" tIns="36013" rIns="48713" bIns="36013" numCol="1" spcCol="1270" rtlCol="0" anchor="ctr" anchorCtr="0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000" kern="1200" dirty="0">
              <a:solidFill>
                <a:srgbClr val="0067B4"/>
              </a:solidFill>
            </a:endParaRPr>
          </a:p>
        </p:txBody>
      </p:sp>
      <p:sp>
        <p:nvSpPr>
          <p:cNvPr id="37" name="加号 36"/>
          <p:cNvSpPr/>
          <p:nvPr/>
        </p:nvSpPr>
        <p:spPr>
          <a:xfrm>
            <a:off x="4321967" y="2205838"/>
            <a:ext cx="500066" cy="500066"/>
          </a:xfrm>
          <a:prstGeom prst="mathPlus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713" tIns="36013" rIns="48713" bIns="36013" numCol="1" spcCol="1270" rtlCol="0" anchor="ctr" anchorCtr="0">
            <a:noAutofit/>
          </a:bodyPr>
          <a:lstStyle/>
          <a:p>
            <a:pPr defTabSz="889000" eaLnBrk="0" hangingPunct="0">
              <a:lnSpc>
                <a:spcPct val="90000"/>
              </a:lnSpc>
              <a:spcAft>
                <a:spcPct val="35000"/>
              </a:spcAft>
            </a:pPr>
            <a:endParaRPr lang="zh-CN" altLang="en-US" sz="2000" dirty="0">
              <a:solidFill>
                <a:srgbClr val="0067B4"/>
              </a:solidFill>
            </a:endParaRPr>
          </a:p>
        </p:txBody>
      </p:sp>
      <p:sp>
        <p:nvSpPr>
          <p:cNvPr id="38" name="加号 37"/>
          <p:cNvSpPr/>
          <p:nvPr/>
        </p:nvSpPr>
        <p:spPr>
          <a:xfrm>
            <a:off x="6465107" y="2205838"/>
            <a:ext cx="500066" cy="500066"/>
          </a:xfrm>
          <a:prstGeom prst="mathPlus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713" tIns="36013" rIns="48713" bIns="36013" numCol="1" spcCol="1270" rtlCol="0" anchor="ctr" anchorCtr="0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000" kern="1200" dirty="0">
              <a:solidFill>
                <a:srgbClr val="0067B4"/>
              </a:solidFill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3960048" y="3887153"/>
            <a:ext cx="4648199" cy="319504"/>
          </a:xfrm>
          <a:prstGeom prst="rect">
            <a:avLst/>
          </a:prstGeom>
          <a:noFill/>
          <a:ln w="9525" cap="flat" cmpd="sng">
            <a:noFill/>
            <a:beve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74" tIns="36287" rIns="72574" bIns="3628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1600" b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有效而合理的整合，提供高质量的</a:t>
            </a:r>
            <a:r>
              <a:rPr lang="en-US" altLang="zh-CN" sz="1600" b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600" b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服务。</a:t>
            </a:r>
          </a:p>
        </p:txBody>
      </p:sp>
      <p:sp>
        <p:nvSpPr>
          <p:cNvPr id="40" name="TextBox 18"/>
          <p:cNvSpPr>
            <a:spLocks noChangeArrowheads="1"/>
          </p:cNvSpPr>
          <p:nvPr/>
        </p:nvSpPr>
        <p:spPr bwMode="auto">
          <a:xfrm>
            <a:off x="3772694" y="2394744"/>
            <a:ext cx="1620969" cy="523226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none" lIns="91446" tIns="45723" rIns="91446" bIns="45723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方案导读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286" y="213201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18199E-7 L -0.38438 -0.4157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20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 bldLvl="0" animBg="1" autoUpdateAnimBg="0"/>
      <p:bldP spid="28" grpId="0"/>
      <p:bldP spid="36" grpId="0" animBg="1"/>
      <p:bldP spid="37" grpId="0" animBg="1"/>
      <p:bldP spid="38" grpId="0" animBg="1"/>
      <p:bldP spid="40" grpId="0"/>
      <p:bldP spid="40" grpId="1"/>
      <p:bldP spid="40" grpId="2"/>
      <p:bldP spid="4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390654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综合代维现场管理架构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5"/>
          <p:cNvGrpSpPr/>
          <p:nvPr/>
        </p:nvGrpSpPr>
        <p:grpSpPr bwMode="auto">
          <a:xfrm rot="-392157" flipH="1" flipV="1">
            <a:off x="-482759" y="4068926"/>
            <a:ext cx="1865312" cy="411163"/>
            <a:chOff x="1565" y="2568"/>
            <a:chExt cx="1118" cy="279"/>
          </a:xfrm>
        </p:grpSpPr>
        <p:sp>
          <p:nvSpPr>
            <p:cNvPr id="39" name="AutoShape 56"/>
            <p:cNvSpPr>
              <a:spLocks noChangeArrowheads="1"/>
            </p:cNvSpPr>
            <p:nvPr/>
          </p:nvSpPr>
          <p:spPr bwMode="ltGray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AutoShape 57"/>
            <p:cNvSpPr>
              <a:spLocks noChangeArrowheads="1"/>
            </p:cNvSpPr>
            <p:nvPr/>
          </p:nvSpPr>
          <p:spPr bwMode="ltGray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AutoShape 58"/>
            <p:cNvSpPr>
              <a:spLocks noChangeArrowheads="1"/>
            </p:cNvSpPr>
            <p:nvPr/>
          </p:nvSpPr>
          <p:spPr bwMode="ltGray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AutoShape 59"/>
            <p:cNvSpPr>
              <a:spLocks noChangeArrowheads="1"/>
            </p:cNvSpPr>
            <p:nvPr/>
          </p:nvSpPr>
          <p:spPr bwMode="ltGray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8F8F8">
                <a:alpha val="3999"/>
              </a:srgb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5" name="Group 497"/>
          <p:cNvGrpSpPr/>
          <p:nvPr/>
        </p:nvGrpSpPr>
        <p:grpSpPr bwMode="auto">
          <a:xfrm>
            <a:off x="4858546" y="2215354"/>
            <a:ext cx="785818" cy="1000132"/>
            <a:chOff x="430" y="737"/>
            <a:chExt cx="546" cy="900"/>
          </a:xfrm>
        </p:grpSpPr>
        <p:sp>
          <p:nvSpPr>
            <p:cNvPr id="36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3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项目经理</a:t>
              </a:r>
            </a:p>
          </p:txBody>
        </p:sp>
        <p:pic>
          <p:nvPicPr>
            <p:cNvPr id="38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97"/>
          <p:cNvGrpSpPr/>
          <p:nvPr/>
        </p:nvGrpSpPr>
        <p:grpSpPr bwMode="auto">
          <a:xfrm>
            <a:off x="7049692" y="1358098"/>
            <a:ext cx="610228" cy="867749"/>
            <a:chOff x="430" y="737"/>
            <a:chExt cx="546" cy="900"/>
          </a:xfrm>
        </p:grpSpPr>
        <p:sp>
          <p:nvSpPr>
            <p:cNvPr id="44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 Box 328"/>
            <p:cNvSpPr txBox="1">
              <a:spLocks noChangeArrowheads="1"/>
            </p:cNvSpPr>
            <p:nvPr/>
          </p:nvSpPr>
          <p:spPr bwMode="auto">
            <a:xfrm>
              <a:off x="501" y="1478"/>
              <a:ext cx="461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高压电工</a:t>
              </a:r>
            </a:p>
          </p:txBody>
        </p:sp>
        <p:pic>
          <p:nvPicPr>
            <p:cNvPr id="46" name="Picture 404" descr="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97"/>
          <p:cNvGrpSpPr/>
          <p:nvPr/>
        </p:nvGrpSpPr>
        <p:grpSpPr bwMode="auto">
          <a:xfrm>
            <a:off x="5787240" y="1715288"/>
            <a:ext cx="642942" cy="857256"/>
            <a:chOff x="430" y="737"/>
            <a:chExt cx="546" cy="900"/>
          </a:xfrm>
        </p:grpSpPr>
        <p:sp>
          <p:nvSpPr>
            <p:cNvPr id="48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3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暖通主管</a:t>
              </a:r>
            </a:p>
          </p:txBody>
        </p:sp>
        <p:pic>
          <p:nvPicPr>
            <p:cNvPr id="50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497"/>
          <p:cNvGrpSpPr/>
          <p:nvPr/>
        </p:nvGrpSpPr>
        <p:grpSpPr bwMode="auto">
          <a:xfrm>
            <a:off x="5787240" y="2572544"/>
            <a:ext cx="642942" cy="857256"/>
            <a:chOff x="430" y="737"/>
            <a:chExt cx="546" cy="900"/>
          </a:xfrm>
        </p:grpSpPr>
        <p:sp>
          <p:nvSpPr>
            <p:cNvPr id="52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 Box 328"/>
            <p:cNvSpPr txBox="1">
              <a:spLocks noChangeArrowheads="1"/>
            </p:cNvSpPr>
            <p:nvPr/>
          </p:nvSpPr>
          <p:spPr bwMode="auto">
            <a:xfrm>
              <a:off x="501" y="1457"/>
              <a:ext cx="475" cy="17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网络主管</a:t>
              </a:r>
            </a:p>
          </p:txBody>
        </p:sp>
        <p:pic>
          <p:nvPicPr>
            <p:cNvPr id="55" name="Picture 404" descr="ma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497"/>
          <p:cNvGrpSpPr/>
          <p:nvPr/>
        </p:nvGrpSpPr>
        <p:grpSpPr bwMode="auto">
          <a:xfrm>
            <a:off x="5787240" y="858032"/>
            <a:ext cx="642942" cy="857256"/>
            <a:chOff x="430" y="737"/>
            <a:chExt cx="546" cy="900"/>
          </a:xfrm>
        </p:grpSpPr>
        <p:sp>
          <p:nvSpPr>
            <p:cNvPr id="57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3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电气主管</a:t>
              </a:r>
            </a:p>
          </p:txBody>
        </p:sp>
        <p:pic>
          <p:nvPicPr>
            <p:cNvPr id="61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/>
          <p:cNvSpPr txBox="1"/>
          <p:nvPr/>
        </p:nvSpPr>
        <p:spPr>
          <a:xfrm>
            <a:off x="7430314" y="1591048"/>
            <a:ext cx="476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X4</a:t>
            </a:r>
            <a:endParaRPr lang="zh-CN" altLang="en-US" sz="1600" dirty="0"/>
          </a:p>
        </p:txBody>
      </p:sp>
      <p:grpSp>
        <p:nvGrpSpPr>
          <p:cNvPr id="65" name="Group 497"/>
          <p:cNvGrpSpPr/>
          <p:nvPr/>
        </p:nvGrpSpPr>
        <p:grpSpPr bwMode="auto">
          <a:xfrm>
            <a:off x="7930380" y="1358098"/>
            <a:ext cx="610228" cy="867749"/>
            <a:chOff x="430" y="737"/>
            <a:chExt cx="546" cy="900"/>
          </a:xfrm>
        </p:grpSpPr>
        <p:sp>
          <p:nvSpPr>
            <p:cNvPr id="69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3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制冷工</a:t>
              </a:r>
            </a:p>
          </p:txBody>
        </p:sp>
        <p:pic>
          <p:nvPicPr>
            <p:cNvPr id="81" name="Picture 404" descr="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extBox 81"/>
          <p:cNvSpPr txBox="1"/>
          <p:nvPr/>
        </p:nvSpPr>
        <p:spPr>
          <a:xfrm>
            <a:off x="8287570" y="1591048"/>
            <a:ext cx="476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X4</a:t>
            </a:r>
            <a:endParaRPr lang="zh-CN" altLang="en-US" sz="1600" dirty="0"/>
          </a:p>
        </p:txBody>
      </p:sp>
      <p:grpSp>
        <p:nvGrpSpPr>
          <p:cNvPr id="84" name="Group 497"/>
          <p:cNvGrpSpPr/>
          <p:nvPr/>
        </p:nvGrpSpPr>
        <p:grpSpPr bwMode="auto">
          <a:xfrm>
            <a:off x="7073124" y="2429668"/>
            <a:ext cx="610228" cy="867749"/>
            <a:chOff x="430" y="737"/>
            <a:chExt cx="546" cy="900"/>
          </a:xfrm>
        </p:grpSpPr>
        <p:sp>
          <p:nvSpPr>
            <p:cNvPr id="85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3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维修工</a:t>
              </a:r>
            </a:p>
          </p:txBody>
        </p:sp>
        <p:pic>
          <p:nvPicPr>
            <p:cNvPr id="88" name="Picture 404" descr="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" name="TextBox 90"/>
          <p:cNvSpPr txBox="1"/>
          <p:nvPr/>
        </p:nvSpPr>
        <p:spPr>
          <a:xfrm>
            <a:off x="7430314" y="2715420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X2</a:t>
            </a:r>
            <a:endParaRPr lang="zh-CN" altLang="en-US" sz="1600" dirty="0"/>
          </a:p>
        </p:txBody>
      </p:sp>
      <p:grpSp>
        <p:nvGrpSpPr>
          <p:cNvPr id="92" name="Group 497"/>
          <p:cNvGrpSpPr/>
          <p:nvPr/>
        </p:nvGrpSpPr>
        <p:grpSpPr bwMode="auto">
          <a:xfrm>
            <a:off x="5787240" y="3358362"/>
            <a:ext cx="642942" cy="857256"/>
            <a:chOff x="430" y="737"/>
            <a:chExt cx="546" cy="900"/>
          </a:xfrm>
        </p:grpSpPr>
        <p:sp>
          <p:nvSpPr>
            <p:cNvPr id="93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物业主管</a:t>
              </a:r>
            </a:p>
          </p:txBody>
        </p:sp>
        <p:pic>
          <p:nvPicPr>
            <p:cNvPr id="96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7" name="AutoShape 411"/>
          <p:cNvSpPr>
            <a:spLocks noChangeArrowheads="1"/>
          </p:cNvSpPr>
          <p:nvPr/>
        </p:nvSpPr>
        <p:spPr bwMode="auto">
          <a:xfrm>
            <a:off x="7216000" y="4197819"/>
            <a:ext cx="458972" cy="160675"/>
          </a:xfrm>
          <a:prstGeom prst="roundRect">
            <a:avLst>
              <a:gd name="adj" fmla="val 22329"/>
            </a:avLst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870" tIns="62852" rIns="120870" bIns="62852" anchor="ctr"/>
          <a:lstStyle/>
          <a:p>
            <a:pPr algn="ctr"/>
            <a:endParaRPr lang="zh-CN" altLang="en-US" sz="90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 Box 333"/>
          <p:cNvSpPr txBox="1">
            <a:spLocks noChangeArrowheads="1"/>
          </p:cNvSpPr>
          <p:nvPr/>
        </p:nvSpPr>
        <p:spPr bwMode="auto">
          <a:xfrm>
            <a:off x="7246344" y="4197819"/>
            <a:ext cx="37474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文员</a:t>
            </a:r>
          </a:p>
        </p:txBody>
      </p:sp>
      <p:pic>
        <p:nvPicPr>
          <p:cNvPr id="99" name="Picture 407" descr="wom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62" y="3501238"/>
            <a:ext cx="577051" cy="6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</p:pic>
      <p:grpSp>
        <p:nvGrpSpPr>
          <p:cNvPr id="100" name="Group 497"/>
          <p:cNvGrpSpPr/>
          <p:nvPr/>
        </p:nvGrpSpPr>
        <p:grpSpPr bwMode="auto">
          <a:xfrm>
            <a:off x="7882374" y="3501238"/>
            <a:ext cx="610228" cy="867749"/>
            <a:chOff x="430" y="737"/>
            <a:chExt cx="546" cy="900"/>
          </a:xfrm>
        </p:grpSpPr>
        <p:sp>
          <p:nvSpPr>
            <p:cNvPr id="101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Text Box 328"/>
            <p:cNvSpPr txBox="1">
              <a:spLocks noChangeArrowheads="1"/>
            </p:cNvSpPr>
            <p:nvPr/>
          </p:nvSpPr>
          <p:spPr bwMode="auto">
            <a:xfrm>
              <a:off x="430" y="1478"/>
              <a:ext cx="504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保安保洁</a:t>
              </a:r>
            </a:p>
          </p:txBody>
        </p:sp>
        <p:pic>
          <p:nvPicPr>
            <p:cNvPr id="103" name="Picture 404" descr="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TextBox 103"/>
          <p:cNvSpPr txBox="1"/>
          <p:nvPr/>
        </p:nvSpPr>
        <p:spPr>
          <a:xfrm>
            <a:off x="8239564" y="3715552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X8</a:t>
            </a:r>
            <a:endParaRPr lang="zh-CN" altLang="en-US" sz="1600" dirty="0"/>
          </a:p>
        </p:txBody>
      </p:sp>
      <p:grpSp>
        <p:nvGrpSpPr>
          <p:cNvPr id="105" name="Group 497"/>
          <p:cNvGrpSpPr/>
          <p:nvPr/>
        </p:nvGrpSpPr>
        <p:grpSpPr bwMode="auto">
          <a:xfrm>
            <a:off x="3215472" y="2215354"/>
            <a:ext cx="857256" cy="1000132"/>
            <a:chOff x="430" y="737"/>
            <a:chExt cx="546" cy="900"/>
          </a:xfrm>
        </p:grpSpPr>
        <p:sp>
          <p:nvSpPr>
            <p:cNvPr id="106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ln w="12700">
                    <a:solidFill>
                      <a:schemeClr val="tx1"/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甲方代表</a:t>
              </a:r>
            </a:p>
          </p:txBody>
        </p:sp>
        <p:pic>
          <p:nvPicPr>
            <p:cNvPr id="108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矩形 108"/>
          <p:cNvSpPr/>
          <p:nvPr/>
        </p:nvSpPr>
        <p:spPr>
          <a:xfrm>
            <a:off x="4858546" y="858032"/>
            <a:ext cx="3857652" cy="35719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左右箭头 109"/>
          <p:cNvSpPr/>
          <p:nvPr/>
        </p:nvSpPr>
        <p:spPr>
          <a:xfrm>
            <a:off x="4001290" y="2501106"/>
            <a:ext cx="71438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左右箭头 110"/>
          <p:cNvSpPr/>
          <p:nvPr/>
        </p:nvSpPr>
        <p:spPr>
          <a:xfrm rot="6818454">
            <a:off x="3123282" y="3316716"/>
            <a:ext cx="56382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Group 497"/>
          <p:cNvGrpSpPr/>
          <p:nvPr/>
        </p:nvGrpSpPr>
        <p:grpSpPr bwMode="auto">
          <a:xfrm>
            <a:off x="2643968" y="3429800"/>
            <a:ext cx="642942" cy="857256"/>
            <a:chOff x="430" y="737"/>
            <a:chExt cx="546" cy="900"/>
          </a:xfrm>
        </p:grpSpPr>
        <p:sp>
          <p:nvSpPr>
            <p:cNvPr id="113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协作单位</a:t>
              </a:r>
            </a:p>
          </p:txBody>
        </p:sp>
        <p:pic>
          <p:nvPicPr>
            <p:cNvPr id="115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497"/>
          <p:cNvGrpSpPr/>
          <p:nvPr/>
        </p:nvGrpSpPr>
        <p:grpSpPr bwMode="auto">
          <a:xfrm>
            <a:off x="3358348" y="786594"/>
            <a:ext cx="642942" cy="857256"/>
            <a:chOff x="430" y="737"/>
            <a:chExt cx="546" cy="900"/>
          </a:xfrm>
        </p:grpSpPr>
        <p:sp>
          <p:nvSpPr>
            <p:cNvPr id="117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甲方内部</a:t>
              </a:r>
            </a:p>
          </p:txBody>
        </p:sp>
        <p:pic>
          <p:nvPicPr>
            <p:cNvPr id="119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" name="左右箭头 119"/>
          <p:cNvSpPr/>
          <p:nvPr/>
        </p:nvSpPr>
        <p:spPr>
          <a:xfrm rot="16200000">
            <a:off x="3358348" y="1786726"/>
            <a:ext cx="571504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1" name="Group 497"/>
          <p:cNvGrpSpPr/>
          <p:nvPr/>
        </p:nvGrpSpPr>
        <p:grpSpPr bwMode="auto">
          <a:xfrm>
            <a:off x="2143902" y="2286792"/>
            <a:ext cx="642942" cy="857256"/>
            <a:chOff x="430" y="737"/>
            <a:chExt cx="546" cy="900"/>
          </a:xfrm>
        </p:grpSpPr>
        <p:sp>
          <p:nvSpPr>
            <p:cNvPr id="122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外部客户</a:t>
              </a:r>
            </a:p>
          </p:txBody>
        </p:sp>
        <p:pic>
          <p:nvPicPr>
            <p:cNvPr id="124" name="Picture 404" descr="m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左右箭头 124"/>
          <p:cNvSpPr/>
          <p:nvPr/>
        </p:nvSpPr>
        <p:spPr>
          <a:xfrm>
            <a:off x="2715406" y="2501106"/>
            <a:ext cx="71438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6" name="Group 497"/>
          <p:cNvGrpSpPr/>
          <p:nvPr/>
        </p:nvGrpSpPr>
        <p:grpSpPr bwMode="auto">
          <a:xfrm>
            <a:off x="8001818" y="2562051"/>
            <a:ext cx="562222" cy="724873"/>
            <a:chOff x="430" y="737"/>
            <a:chExt cx="546" cy="900"/>
          </a:xfrm>
        </p:grpSpPr>
        <p:sp>
          <p:nvSpPr>
            <p:cNvPr id="127" name="AutoShape 409"/>
            <p:cNvSpPr>
              <a:spLocks noChangeArrowheads="1"/>
            </p:cNvSpPr>
            <p:nvPr/>
          </p:nvSpPr>
          <p:spPr bwMode="auto">
            <a:xfrm>
              <a:off x="430" y="1431"/>
              <a:ext cx="546" cy="206"/>
            </a:xfrm>
            <a:prstGeom prst="roundRect">
              <a:avLst>
                <a:gd name="adj" fmla="val 22329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zh-CN" altLang="en-US" sz="90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Text Box 328"/>
            <p:cNvSpPr txBox="1">
              <a:spLocks noChangeArrowheads="1"/>
            </p:cNvSpPr>
            <p:nvPr/>
          </p:nvSpPr>
          <p:spPr bwMode="auto">
            <a:xfrm>
              <a:off x="501" y="1477"/>
              <a:ext cx="394" cy="14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监控员</a:t>
              </a:r>
            </a:p>
          </p:txBody>
        </p:sp>
        <p:pic>
          <p:nvPicPr>
            <p:cNvPr id="129" name="Picture 404" descr="ma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37"/>
              <a:ext cx="45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0" name="TextBox 129"/>
          <p:cNvSpPr txBox="1"/>
          <p:nvPr/>
        </p:nvSpPr>
        <p:spPr>
          <a:xfrm>
            <a:off x="8311002" y="2715420"/>
            <a:ext cx="5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X4</a:t>
            </a:r>
            <a:endParaRPr lang="zh-CN" altLang="en-US" sz="1600" dirty="0"/>
          </a:p>
        </p:txBody>
      </p:sp>
      <p:sp>
        <p:nvSpPr>
          <p:cNvPr id="131" name="TextBox 130"/>
          <p:cNvSpPr txBox="1"/>
          <p:nvPr/>
        </p:nvSpPr>
        <p:spPr>
          <a:xfrm>
            <a:off x="215076" y="92947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dirty="0"/>
              <a:t>数据中心综合代维</a:t>
            </a:r>
            <a:endParaRPr lang="en-US" altLang="zh-CN" sz="1400" b="0" dirty="0"/>
          </a:p>
          <a:p>
            <a:r>
              <a:rPr lang="zh-CN" altLang="en-US" sz="1400" b="0" dirty="0"/>
              <a:t>管理角色构成拓扑</a:t>
            </a:r>
          </a:p>
        </p:txBody>
      </p:sp>
      <p:sp>
        <p:nvSpPr>
          <p:cNvPr id="132" name="Rectangle 28"/>
          <p:cNvSpPr>
            <a:spLocks noChangeArrowheads="1"/>
          </p:cNvSpPr>
          <p:nvPr/>
        </p:nvSpPr>
        <p:spPr bwMode="auto">
          <a:xfrm>
            <a:off x="2572530" y="1072346"/>
            <a:ext cx="714380" cy="6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采购申请、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付款流程</a:t>
            </a:r>
          </a:p>
        </p:txBody>
      </p:sp>
      <p:sp>
        <p:nvSpPr>
          <p:cNvPr id="133" name="Rectangle 28"/>
          <p:cNvSpPr>
            <a:spLocks noChangeArrowheads="1"/>
          </p:cNvSpPr>
          <p:nvPr/>
        </p:nvSpPr>
        <p:spPr bwMode="auto">
          <a:xfrm>
            <a:off x="1429522" y="2572544"/>
            <a:ext cx="714380" cy="4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服务响应、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参观接待、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Rectangle 28"/>
          <p:cNvSpPr>
            <a:spLocks noChangeArrowheads="1"/>
          </p:cNvSpPr>
          <p:nvPr/>
        </p:nvSpPr>
        <p:spPr bwMode="auto">
          <a:xfrm>
            <a:off x="1429522" y="3644114"/>
            <a:ext cx="1214446" cy="6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供应商管理、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水、电、暖、宽带、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政府关系等协调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Rectangle 28"/>
          <p:cNvSpPr>
            <a:spLocks noChangeArrowheads="1"/>
          </p:cNvSpPr>
          <p:nvPr/>
        </p:nvSpPr>
        <p:spPr bwMode="auto">
          <a:xfrm>
            <a:off x="4072728" y="2215354"/>
            <a:ext cx="1285884" cy="23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监管、决策</a:t>
            </a:r>
            <a:endParaRPr lang="en-US" altLang="zh-CN" sz="10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2" grpId="0"/>
      <p:bldP spid="91" grpId="0"/>
      <p:bldP spid="97" grpId="0" animBg="1"/>
      <p:bldP spid="98" grpId="0"/>
      <p:bldP spid="104" grpId="0"/>
      <p:bldP spid="109" grpId="0" animBg="1"/>
      <p:bldP spid="110" grpId="0" animBg="1"/>
      <p:bldP spid="111" grpId="0" animBg="1"/>
      <p:bldP spid="120" grpId="0" animBg="1"/>
      <p:bldP spid="125" grpId="0" animBg="1"/>
      <p:bldP spid="130" grpId="0"/>
      <p:bldP spid="131" grpId="0"/>
      <p:bldP spid="132" grpId="0"/>
      <p:bldP spid="133" grpId="0"/>
      <p:bldP spid="134" grpId="0"/>
      <p:bldP spid="1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070053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新项目接维阶段分解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067594" y="1481008"/>
            <a:ext cx="1731645" cy="1731645"/>
            <a:chOff x="534194" y="1427638"/>
            <a:chExt cx="1731645" cy="1731645"/>
          </a:xfrm>
        </p:grpSpPr>
        <p:sp>
          <p:nvSpPr>
            <p:cNvPr id="32" name="环形箭头 31"/>
            <p:cNvSpPr/>
            <p:nvPr/>
          </p:nvSpPr>
          <p:spPr bwMode="auto">
            <a:xfrm rot="16200000">
              <a:off x="534194" y="1427638"/>
              <a:ext cx="1731645" cy="173164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3" name="组合 32"/>
            <p:cNvGrpSpPr/>
            <p:nvPr/>
          </p:nvGrpSpPr>
          <p:grpSpPr bwMode="auto">
            <a:xfrm rot="16200000">
              <a:off x="841033" y="1810544"/>
              <a:ext cx="965836" cy="965835"/>
              <a:chOff x="1939327" y="271758"/>
              <a:chExt cx="855562" cy="855410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1939327" y="555089"/>
                <a:ext cx="855562" cy="42854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 rot="5400000">
                <a:off x="1939403" y="485151"/>
                <a:ext cx="855410" cy="42862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620" tIns="7620" rIns="7620" bIns="762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前期项目</a:t>
                </a:r>
                <a:endParaRPr lang="en-US" altLang="zh-CN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调研阶段</a:t>
                </a: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2062004" y="1961069"/>
            <a:ext cx="1731645" cy="1731645"/>
            <a:chOff x="1528604" y="1907699"/>
            <a:chExt cx="1731645" cy="1731645"/>
          </a:xfrm>
        </p:grpSpPr>
        <p:sp>
          <p:nvSpPr>
            <p:cNvPr id="34" name=" 6"/>
            <p:cNvSpPr/>
            <p:nvPr/>
          </p:nvSpPr>
          <p:spPr bwMode="auto">
            <a:xfrm rot="16200000">
              <a:off x="1528604" y="1907699"/>
              <a:ext cx="1731645" cy="173164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5" name="组合 34"/>
            <p:cNvGrpSpPr/>
            <p:nvPr/>
          </p:nvGrpSpPr>
          <p:grpSpPr bwMode="auto">
            <a:xfrm rot="16200000">
              <a:off x="1835309" y="2292508"/>
              <a:ext cx="965835" cy="965835"/>
              <a:chOff x="1512391" y="1152357"/>
              <a:chExt cx="855561" cy="855410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512391" y="1439181"/>
                <a:ext cx="855561" cy="42686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 rot="5400000">
                <a:off x="1512467" y="1366593"/>
                <a:ext cx="855410" cy="4269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255" tIns="8255" rIns="8255" bIns="8255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自身</a:t>
                </a:r>
                <a:endParaRPr lang="en-US" altLang="zh-CN" sz="12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评估阶段</a:t>
                </a:r>
                <a:endParaRPr lang="zh-CN" altLang="en-US" sz="12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3060224" y="1481008"/>
            <a:ext cx="1731645" cy="1731645"/>
            <a:chOff x="2526824" y="1427638"/>
            <a:chExt cx="1731645" cy="1731645"/>
          </a:xfrm>
        </p:grpSpPr>
        <p:sp>
          <p:nvSpPr>
            <p:cNvPr id="36" name="环形箭头 35"/>
            <p:cNvSpPr/>
            <p:nvPr/>
          </p:nvSpPr>
          <p:spPr bwMode="auto">
            <a:xfrm rot="16200000">
              <a:off x="2526824" y="1427638"/>
              <a:ext cx="1731645" cy="173164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7" name="组合 36"/>
            <p:cNvGrpSpPr/>
            <p:nvPr/>
          </p:nvGrpSpPr>
          <p:grpSpPr bwMode="auto">
            <a:xfrm rot="16200000">
              <a:off x="2864010" y="1810544"/>
              <a:ext cx="965836" cy="965835"/>
              <a:chOff x="1939327" y="2063445"/>
              <a:chExt cx="855562" cy="855410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1939327" y="2321586"/>
                <a:ext cx="855562" cy="42686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 rot="5400000">
                <a:off x="1939403" y="2277682"/>
                <a:ext cx="855410" cy="4269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255" tIns="8255" rIns="8255" bIns="8255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方案</a:t>
                </a:r>
                <a:endParaRPr lang="en-US" altLang="zh-CN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制定阶段</a:t>
                </a:r>
                <a:endPara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058444" y="1961069"/>
            <a:ext cx="1731645" cy="1731645"/>
            <a:chOff x="3525044" y="1907699"/>
            <a:chExt cx="1731645" cy="1731645"/>
          </a:xfrm>
        </p:grpSpPr>
        <p:sp>
          <p:nvSpPr>
            <p:cNvPr id="38" name=" 12"/>
            <p:cNvSpPr/>
            <p:nvPr/>
          </p:nvSpPr>
          <p:spPr bwMode="auto">
            <a:xfrm rot="16200000">
              <a:off x="3525044" y="1907699"/>
              <a:ext cx="1731645" cy="173164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9" name="组合 38"/>
            <p:cNvGrpSpPr/>
            <p:nvPr/>
          </p:nvGrpSpPr>
          <p:grpSpPr bwMode="auto">
            <a:xfrm rot="16200000">
              <a:off x="3892709" y="2292509"/>
              <a:ext cx="965835" cy="965834"/>
              <a:chOff x="1512391" y="2974532"/>
              <a:chExt cx="855561" cy="855409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512391" y="3203992"/>
                <a:ext cx="855561" cy="42686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 rot="5400000">
                <a:off x="1512467" y="3188768"/>
                <a:ext cx="855409" cy="4269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255" tIns="8255" rIns="8255" bIns="8255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资源</a:t>
                </a:r>
                <a:endParaRPr lang="en-US" altLang="zh-CN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准备阶段</a:t>
                </a:r>
                <a:endPara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5054760" y="1481008"/>
            <a:ext cx="1729741" cy="1731645"/>
            <a:chOff x="4521360" y="1427638"/>
            <a:chExt cx="1729741" cy="1731645"/>
          </a:xfrm>
        </p:grpSpPr>
        <p:sp>
          <p:nvSpPr>
            <p:cNvPr id="40" name="环形箭头 39"/>
            <p:cNvSpPr/>
            <p:nvPr/>
          </p:nvSpPr>
          <p:spPr bwMode="auto">
            <a:xfrm rot="16200000">
              <a:off x="4520408" y="1428590"/>
              <a:ext cx="1731645" cy="1729741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1" name="组合 40"/>
            <p:cNvGrpSpPr/>
            <p:nvPr/>
          </p:nvGrpSpPr>
          <p:grpSpPr bwMode="auto">
            <a:xfrm rot="16200000">
              <a:off x="4835683" y="1810543"/>
              <a:ext cx="965836" cy="965836"/>
              <a:chOff x="1939327" y="3809694"/>
              <a:chExt cx="855562" cy="855411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939327" y="4086396"/>
                <a:ext cx="855562" cy="42686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矩形 46"/>
              <p:cNvSpPr/>
              <p:nvPr/>
            </p:nvSpPr>
            <p:spPr>
              <a:xfrm rot="5400000">
                <a:off x="1939403" y="4023932"/>
                <a:ext cx="855411" cy="4269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255" tIns="8255" rIns="8255" bIns="8255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</a:t>
                </a:r>
                <a:endParaRPr lang="en-US" altLang="zh-CN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实施阶段</a:t>
                </a:r>
                <a:endPara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165374" y="2082988"/>
            <a:ext cx="1487806" cy="1485901"/>
            <a:chOff x="5631974" y="2029618"/>
            <a:chExt cx="1487806" cy="1485901"/>
          </a:xfrm>
        </p:grpSpPr>
        <p:sp>
          <p:nvSpPr>
            <p:cNvPr id="42" name="空心弧 41"/>
            <p:cNvSpPr/>
            <p:nvPr/>
          </p:nvSpPr>
          <p:spPr bwMode="auto">
            <a:xfrm rot="16200000">
              <a:off x="5632926" y="2028666"/>
              <a:ext cx="1485901" cy="1487806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3" name="组合 42"/>
            <p:cNvGrpSpPr/>
            <p:nvPr/>
          </p:nvGrpSpPr>
          <p:grpSpPr bwMode="auto">
            <a:xfrm rot="16200000">
              <a:off x="5902484" y="2292508"/>
              <a:ext cx="965835" cy="965835"/>
              <a:chOff x="1512391" y="4754526"/>
              <a:chExt cx="855561" cy="855410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512391" y="4968801"/>
                <a:ext cx="855561" cy="42686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 rot="5400000">
                <a:off x="1512467" y="4968763"/>
                <a:ext cx="855410" cy="4269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255" tIns="8255" rIns="8255" bIns="8255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项目成果</a:t>
                </a:r>
                <a:endParaRPr lang="en-US" altLang="zh-CN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sz="12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交付阶段</a:t>
                </a:r>
                <a:endParaRPr lang="zh-CN" alt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1296194" y="873314"/>
            <a:ext cx="188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、用户需求及期望</a:t>
            </a:r>
          </a:p>
          <a:p>
            <a:pPr algn="l"/>
            <a:r>
              <a:rPr lang="en-US" altLang="zh-CN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、整体拓扑现状</a:t>
            </a:r>
          </a:p>
          <a:p>
            <a:pPr algn="l"/>
            <a:r>
              <a:rPr lang="en-US" altLang="zh-CN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、各个业务系统及设备使用现状</a:t>
            </a:r>
          </a:p>
          <a:p>
            <a:pPr algn="l"/>
            <a:r>
              <a:rPr lang="en-US" altLang="zh-CN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、业务相关人员现状</a:t>
            </a:r>
          </a:p>
        </p:txBody>
      </p:sp>
      <p:sp>
        <p:nvSpPr>
          <p:cNvPr id="117" name="矩形 116"/>
          <p:cNvSpPr/>
          <p:nvPr/>
        </p:nvSpPr>
        <p:spPr>
          <a:xfrm>
            <a:off x="2134394" y="3676183"/>
            <a:ext cx="17070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、运维人员数量质量评估</a:t>
            </a:r>
          </a:p>
          <a:p>
            <a:pPr algn="l"/>
            <a:r>
              <a:rPr lang="en-US" altLang="zh-CN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、自有技术实力评估</a:t>
            </a:r>
          </a:p>
          <a:p>
            <a:pPr algn="l"/>
            <a:r>
              <a:rPr lang="en-US" altLang="zh-CN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、现有资源评估</a:t>
            </a:r>
          </a:p>
        </p:txBody>
      </p:sp>
      <p:sp>
        <p:nvSpPr>
          <p:cNvPr id="118" name="矩形 117"/>
          <p:cNvSpPr/>
          <p:nvPr/>
        </p:nvSpPr>
        <p:spPr>
          <a:xfrm>
            <a:off x="3201194" y="873314"/>
            <a:ext cx="1689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、拟定整体及各个专业运维    </a:t>
            </a:r>
            <a:endParaRPr lang="en-US" altLang="zh-CN" sz="900" dirty="0">
              <a:solidFill>
                <a:srgbClr val="7793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服务内容</a:t>
            </a:r>
          </a:p>
          <a:p>
            <a:pPr algn="l"/>
            <a:r>
              <a:rPr lang="en-US" altLang="zh-CN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、拟定人员组织管理体系</a:t>
            </a:r>
          </a:p>
          <a:p>
            <a:pPr algn="l"/>
            <a:r>
              <a:rPr lang="en-US" altLang="zh-CN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、拟定运维质量考核</a:t>
            </a:r>
          </a:p>
        </p:txBody>
      </p:sp>
      <p:sp>
        <p:nvSpPr>
          <p:cNvPr id="119" name="矩形 118"/>
          <p:cNvSpPr/>
          <p:nvPr/>
        </p:nvSpPr>
        <p:spPr>
          <a:xfrm>
            <a:off x="4140537" y="3655983"/>
            <a:ext cx="210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、运维人员技术和意识的前期准备</a:t>
            </a:r>
          </a:p>
          <a:p>
            <a:pPr algn="l"/>
            <a:r>
              <a:rPr lang="en-US" altLang="zh-CN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、相关考核实施文档</a:t>
            </a:r>
            <a:r>
              <a:rPr lang="en-US" altLang="zh-CN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表格的准备</a:t>
            </a:r>
          </a:p>
          <a:p>
            <a:pPr algn="l"/>
            <a:r>
              <a:rPr lang="en-US" altLang="zh-CN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、备件库、运维工具及服务台的准备</a:t>
            </a:r>
          </a:p>
          <a:p>
            <a:pPr algn="l"/>
            <a:r>
              <a:rPr lang="en-US" altLang="zh-CN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、知识库建立</a:t>
            </a:r>
          </a:p>
        </p:txBody>
      </p:sp>
      <p:sp>
        <p:nvSpPr>
          <p:cNvPr id="120" name="矩形 119"/>
          <p:cNvSpPr/>
          <p:nvPr/>
        </p:nvSpPr>
        <p:spPr>
          <a:xfrm>
            <a:off x="5122864" y="873314"/>
            <a:ext cx="2116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、建立有效的沟通协调机制</a:t>
            </a:r>
          </a:p>
          <a:p>
            <a:pPr algn="l"/>
            <a:r>
              <a:rPr lang="en-US" altLang="zh-CN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、服务交付</a:t>
            </a:r>
          </a:p>
          <a:p>
            <a:pPr algn="l"/>
            <a:r>
              <a:rPr lang="en-US" altLang="zh-CN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、项目检查及改进</a:t>
            </a:r>
          </a:p>
          <a:p>
            <a:pPr algn="l"/>
            <a:r>
              <a:rPr lang="en-US" altLang="zh-CN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、运维人员能力持续提升</a:t>
            </a:r>
          </a:p>
        </p:txBody>
      </p:sp>
      <p:sp>
        <p:nvSpPr>
          <p:cNvPr id="121" name="矩形 120"/>
          <p:cNvSpPr/>
          <p:nvPr/>
        </p:nvSpPr>
        <p:spPr>
          <a:xfrm>
            <a:off x="6197937" y="3616514"/>
            <a:ext cx="21086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、日常运维过程记录</a:t>
            </a:r>
          </a:p>
          <a:p>
            <a:pPr algn="l"/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、主动维护及故障响应报告</a:t>
            </a:r>
          </a:p>
          <a:p>
            <a:pPr algn="l"/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、备件更换</a:t>
            </a:r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使用情况</a:t>
            </a:r>
          </a:p>
          <a:p>
            <a:pPr algn="l"/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、性能优化及系统建议报告</a:t>
            </a:r>
          </a:p>
          <a:p>
            <a:pPr algn="l"/>
            <a:r>
              <a:rPr lang="en-US" altLang="zh-CN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9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、咨询意见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7" grpId="0"/>
      <p:bldP spid="118" grpId="0"/>
      <p:bldP spid="119" grpId="0"/>
      <p:bldP spid="120" grpId="0"/>
      <p:bldP spid="1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运维人员入场节点</a:t>
            </a: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786844" y="3144048"/>
            <a:ext cx="2071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工程收尾阶段</a:t>
            </a:r>
            <a:r>
              <a:rPr lang="en-US" altLang="zh-CN" sz="16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zh-CN" altLang="en-US" sz="1600" dirty="0">
                <a:solidFill>
                  <a:srgbClr val="E46C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  <p:sp>
        <p:nvSpPr>
          <p:cNvPr id="117" name="矩形 116"/>
          <p:cNvSpPr/>
          <p:nvPr/>
        </p:nvSpPr>
        <p:spPr>
          <a:xfrm>
            <a:off x="929456" y="786594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、运维人员进入越早越有利于后期运维管理</a:t>
            </a:r>
          </a:p>
          <a:p>
            <a:pPr algn="l"/>
            <a:r>
              <a:rPr lang="en-US" altLang="zh-CN" sz="12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、人员分批入场减少客户资金浪费，发挥最大价值</a:t>
            </a:r>
          </a:p>
        </p:txBody>
      </p:sp>
      <p:sp>
        <p:nvSpPr>
          <p:cNvPr id="118" name="矩形 117"/>
          <p:cNvSpPr/>
          <p:nvPr/>
        </p:nvSpPr>
        <p:spPr>
          <a:xfrm>
            <a:off x="4429918" y="1429536"/>
            <a:ext cx="1285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验收测试阶段</a:t>
            </a:r>
            <a:r>
              <a:rPr lang="en-US" altLang="zh-CN" sz="16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600" dirty="0">
                <a:solidFill>
                  <a:srgbClr val="7793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就位</a:t>
            </a:r>
          </a:p>
        </p:txBody>
      </p:sp>
      <p:sp>
        <p:nvSpPr>
          <p:cNvPr id="119" name="矩形 118"/>
          <p:cNvSpPr/>
          <p:nvPr/>
        </p:nvSpPr>
        <p:spPr>
          <a:xfrm>
            <a:off x="1072332" y="1643850"/>
            <a:ext cx="1932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工程建设期</a:t>
            </a:r>
            <a:r>
              <a:rPr lang="en-US" altLang="zh-CN" sz="16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600" dirty="0">
                <a:solidFill>
                  <a:srgbClr val="9537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  <p:sp>
        <p:nvSpPr>
          <p:cNvPr id="120" name="矩形 119"/>
          <p:cNvSpPr/>
          <p:nvPr/>
        </p:nvSpPr>
        <p:spPr>
          <a:xfrm>
            <a:off x="5715802" y="3144048"/>
            <a:ext cx="1214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客户入驻期</a:t>
            </a:r>
            <a:endParaRPr lang="en-US" altLang="zh-CN" sz="1600" dirty="0">
              <a:solidFill>
                <a:srgbClr val="3760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全员就位</a:t>
            </a:r>
          </a:p>
        </p:txBody>
      </p:sp>
      <p:sp>
        <p:nvSpPr>
          <p:cNvPr id="56" name="右箭头 55"/>
          <p:cNvSpPr/>
          <p:nvPr/>
        </p:nvSpPr>
        <p:spPr>
          <a:xfrm>
            <a:off x="643704" y="2429668"/>
            <a:ext cx="8072494" cy="28575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786580" y="2501106"/>
            <a:ext cx="142876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3215472" y="2501106"/>
            <a:ext cx="142876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4215604" y="2501106"/>
            <a:ext cx="142876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5644364" y="2501106"/>
            <a:ext cx="142876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6858810" y="2501106"/>
            <a:ext cx="142876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大括号 61"/>
          <p:cNvSpPr/>
          <p:nvPr/>
        </p:nvSpPr>
        <p:spPr>
          <a:xfrm rot="5400000">
            <a:off x="3536943" y="2393949"/>
            <a:ext cx="500066" cy="1000132"/>
          </a:xfrm>
          <a:prstGeom prst="rightBrace">
            <a:avLst>
              <a:gd name="adj1" fmla="val 8333"/>
              <a:gd name="adj2" fmla="val 51860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右大括号 62"/>
          <p:cNvSpPr/>
          <p:nvPr/>
        </p:nvSpPr>
        <p:spPr>
          <a:xfrm rot="16200000">
            <a:off x="4751389" y="1536693"/>
            <a:ext cx="500066" cy="1428760"/>
          </a:xfrm>
          <a:prstGeom prst="rightBrace">
            <a:avLst>
              <a:gd name="adj1" fmla="val 8333"/>
              <a:gd name="adj2" fmla="val 51860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右大括号 63"/>
          <p:cNvSpPr/>
          <p:nvPr/>
        </p:nvSpPr>
        <p:spPr>
          <a:xfrm rot="16200000">
            <a:off x="2322497" y="536562"/>
            <a:ext cx="500066" cy="3429024"/>
          </a:xfrm>
          <a:prstGeom prst="rightBrace">
            <a:avLst>
              <a:gd name="adj1" fmla="val 8333"/>
              <a:gd name="adj2" fmla="val 51860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右大括号 64"/>
          <p:cNvSpPr/>
          <p:nvPr/>
        </p:nvSpPr>
        <p:spPr>
          <a:xfrm rot="5400000">
            <a:off x="6072992" y="2286792"/>
            <a:ext cx="500066" cy="1214446"/>
          </a:xfrm>
          <a:prstGeom prst="rightBrace">
            <a:avLst>
              <a:gd name="adj1" fmla="val 8333"/>
              <a:gd name="adj2" fmla="val 51860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7" grpId="0"/>
      <p:bldP spid="118" grpId="0"/>
      <p:bldP spid="119" grpId="0"/>
      <p:bldP spid="120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综合代维管理制度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utoShape 7"/>
          <p:cNvSpPr>
            <a:spLocks noChangeArrowheads="1"/>
          </p:cNvSpPr>
          <p:nvPr/>
        </p:nvSpPr>
        <p:spPr bwMode="gray">
          <a:xfrm rot="19298465">
            <a:off x="4249789" y="1258543"/>
            <a:ext cx="2556729" cy="1381348"/>
          </a:xfrm>
          <a:prstGeom prst="diamond">
            <a:avLst/>
          </a:prstGeom>
          <a:solidFill>
            <a:srgbClr val="FFFFCC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gray">
          <a:xfrm rot="19298465">
            <a:off x="4159941" y="1142636"/>
            <a:ext cx="2556729" cy="1381348"/>
          </a:xfrm>
          <a:prstGeom prst="diamond">
            <a:avLst/>
          </a:prstGeom>
          <a:solidFill>
            <a:srgbClr val="FFCC66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2" name="AutoShape 9"/>
          <p:cNvSpPr>
            <a:spLocks noChangeArrowheads="1"/>
          </p:cNvSpPr>
          <p:nvPr/>
        </p:nvSpPr>
        <p:spPr bwMode="gray">
          <a:xfrm rot="19298465">
            <a:off x="4095675" y="1035253"/>
            <a:ext cx="2556729" cy="1381348"/>
          </a:xfrm>
          <a:prstGeom prst="diamond">
            <a:avLst/>
          </a:prstGeom>
          <a:gradFill rotWithShape="1">
            <a:gsLst>
              <a:gs pos="0">
                <a:srgbClr val="A96500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4" name="AutoShape 11"/>
          <p:cNvSpPr>
            <a:spLocks noChangeArrowheads="1"/>
          </p:cNvSpPr>
          <p:nvPr/>
        </p:nvSpPr>
        <p:spPr bwMode="ltGray">
          <a:xfrm rot="19298465">
            <a:off x="2264337" y="1245293"/>
            <a:ext cx="2556728" cy="1381348"/>
          </a:xfrm>
          <a:prstGeom prst="diamond">
            <a:avLst/>
          </a:prstGeom>
          <a:solidFill>
            <a:srgbClr val="CCECFF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5" name="AutoShape 12"/>
          <p:cNvSpPr>
            <a:spLocks noChangeArrowheads="1"/>
          </p:cNvSpPr>
          <p:nvPr/>
        </p:nvSpPr>
        <p:spPr bwMode="ltGray">
          <a:xfrm rot="19298465">
            <a:off x="2180853" y="1137427"/>
            <a:ext cx="2556728" cy="1381348"/>
          </a:xfrm>
          <a:prstGeom prst="diamond">
            <a:avLst/>
          </a:prstGeom>
          <a:solidFill>
            <a:srgbClr val="CC99FF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6" name="AutoShape 13"/>
          <p:cNvSpPr>
            <a:spLocks noChangeArrowheads="1"/>
          </p:cNvSpPr>
          <p:nvPr/>
        </p:nvSpPr>
        <p:spPr bwMode="ltGray">
          <a:xfrm rot="19298465">
            <a:off x="2116587" y="1030044"/>
            <a:ext cx="2556728" cy="1381348"/>
          </a:xfrm>
          <a:prstGeom prst="diamond">
            <a:avLst/>
          </a:prstGeom>
          <a:gradFill rotWithShape="1">
            <a:gsLst>
              <a:gs pos="0">
                <a:srgbClr val="393956"/>
              </a:gs>
              <a:gs pos="100000">
                <a:srgbClr val="666699"/>
              </a:gs>
            </a:gsLst>
            <a:lin ang="5400000" scaled="1"/>
          </a:gra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6699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2131229" y="1152440"/>
            <a:ext cx="1983372" cy="1183990"/>
            <a:chOff x="1319857" y="987046"/>
            <a:chExt cx="1983372" cy="1183990"/>
          </a:xfrm>
        </p:grpSpPr>
        <p:sp>
          <p:nvSpPr>
            <p:cNvPr id="92" name="Rectangle 15"/>
            <p:cNvSpPr>
              <a:spLocks noChangeArrowheads="1"/>
            </p:cNvSpPr>
            <p:nvPr/>
          </p:nvSpPr>
          <p:spPr bwMode="gray">
            <a:xfrm rot="21000875">
              <a:off x="1319857" y="1155373"/>
              <a:ext cx="198337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日常工作记录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安全服务周报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安全服务月报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季度评估报告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Text Box 19"/>
            <p:cNvSpPr txBox="1">
              <a:spLocks noChangeArrowheads="1"/>
            </p:cNvSpPr>
            <p:nvPr/>
          </p:nvSpPr>
          <p:spPr bwMode="gray">
            <a:xfrm rot="21000875">
              <a:off x="2183726" y="987046"/>
              <a:ext cx="1071062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定期通报制度</a:t>
              </a:r>
              <a:endParaRPr lang="en-US" altLang="zh-CN" sz="15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AutoShape 28"/>
          <p:cNvSpPr>
            <a:spLocks noChangeArrowheads="1"/>
          </p:cNvSpPr>
          <p:nvPr/>
        </p:nvSpPr>
        <p:spPr bwMode="gray">
          <a:xfrm rot="19298465">
            <a:off x="3556157" y="2909150"/>
            <a:ext cx="2556729" cy="1381348"/>
          </a:xfrm>
          <a:prstGeom prst="diamond">
            <a:avLst/>
          </a:prstGeom>
          <a:solidFill>
            <a:srgbClr val="CCFFFF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96" name="AutoShape 29"/>
          <p:cNvSpPr>
            <a:spLocks noChangeArrowheads="1"/>
          </p:cNvSpPr>
          <p:nvPr/>
        </p:nvSpPr>
        <p:spPr bwMode="gray">
          <a:xfrm rot="19298465">
            <a:off x="3436866" y="2803696"/>
            <a:ext cx="2556729" cy="1381348"/>
          </a:xfrm>
          <a:prstGeom prst="diamond">
            <a:avLst/>
          </a:prstGeom>
          <a:solidFill>
            <a:srgbClr val="33CCFF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97" name="AutoShape 30"/>
          <p:cNvSpPr>
            <a:spLocks noChangeArrowheads="1"/>
          </p:cNvSpPr>
          <p:nvPr/>
        </p:nvSpPr>
        <p:spPr bwMode="gray">
          <a:xfrm rot="19298465">
            <a:off x="3368145" y="2690684"/>
            <a:ext cx="2556729" cy="1381348"/>
          </a:xfrm>
          <a:prstGeom prst="diamond">
            <a:avLst/>
          </a:prstGeom>
          <a:gradFill rotWithShape="1">
            <a:gsLst>
              <a:gs pos="0">
                <a:srgbClr val="006587"/>
              </a:gs>
              <a:gs pos="100000">
                <a:srgbClr val="0099CC"/>
              </a:gs>
            </a:gsLst>
            <a:lin ang="5400000" scaled="1"/>
          </a:gra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0099CC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99" name="AutoShape 39"/>
          <p:cNvSpPr>
            <a:spLocks noChangeArrowheads="1"/>
          </p:cNvSpPr>
          <p:nvPr/>
        </p:nvSpPr>
        <p:spPr bwMode="gray">
          <a:xfrm rot="19298465">
            <a:off x="1533043" y="2909151"/>
            <a:ext cx="2556728" cy="1381348"/>
          </a:xfrm>
          <a:prstGeom prst="diamond">
            <a:avLst/>
          </a:prstGeom>
          <a:solidFill>
            <a:srgbClr val="CCFFCC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00" name="AutoShape 40"/>
          <p:cNvSpPr>
            <a:spLocks noChangeArrowheads="1"/>
          </p:cNvSpPr>
          <p:nvPr/>
        </p:nvSpPr>
        <p:spPr bwMode="gray">
          <a:xfrm rot="19298465">
            <a:off x="1450831" y="2802892"/>
            <a:ext cx="2556728" cy="1381348"/>
          </a:xfrm>
          <a:prstGeom prst="diamond">
            <a:avLst/>
          </a:prstGeom>
          <a:solidFill>
            <a:srgbClr val="66FF66"/>
          </a:soli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66FF66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01" name="AutoShape 41"/>
          <p:cNvSpPr>
            <a:spLocks noChangeArrowheads="1"/>
          </p:cNvSpPr>
          <p:nvPr/>
        </p:nvSpPr>
        <p:spPr bwMode="gray">
          <a:xfrm rot="19298465">
            <a:off x="1386566" y="2695509"/>
            <a:ext cx="2556728" cy="1381348"/>
          </a:xfrm>
          <a:prstGeom prst="diamond">
            <a:avLst/>
          </a:prstGeom>
          <a:gradFill rotWithShape="1">
            <a:gsLst>
              <a:gs pos="0">
                <a:srgbClr val="009B4E"/>
              </a:gs>
              <a:gs pos="100000">
                <a:srgbClr val="00CC66"/>
              </a:gs>
            </a:gsLst>
            <a:lin ang="5400000" scaled="1"/>
          </a:gradFill>
          <a:ln w="9525">
            <a:miter lim="800000"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00CC66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grpSp>
        <p:nvGrpSpPr>
          <p:cNvPr id="102" name="组合 101"/>
          <p:cNvGrpSpPr/>
          <p:nvPr/>
        </p:nvGrpSpPr>
        <p:grpSpPr>
          <a:xfrm>
            <a:off x="3818072" y="1055176"/>
            <a:ext cx="2675527" cy="1234920"/>
            <a:chOff x="3615920" y="889782"/>
            <a:chExt cx="2675527" cy="1234920"/>
          </a:xfrm>
        </p:grpSpPr>
        <p:sp>
          <p:nvSpPr>
            <p:cNvPr id="103" name="Text Box 19"/>
            <p:cNvSpPr txBox="1">
              <a:spLocks noChangeArrowheads="1"/>
            </p:cNvSpPr>
            <p:nvPr/>
          </p:nvSpPr>
          <p:spPr bwMode="gray">
            <a:xfrm rot="21070995">
              <a:off x="4434647" y="889782"/>
              <a:ext cx="177962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特期维护制度</a:t>
              </a:r>
              <a:endParaRPr lang="en-US" altLang="zh-CN" sz="15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Rectangle 15"/>
            <p:cNvSpPr>
              <a:spLocks noChangeArrowheads="1"/>
            </p:cNvSpPr>
            <p:nvPr/>
          </p:nvSpPr>
          <p:spPr bwMode="gray">
            <a:xfrm rot="21070995">
              <a:off x="3615920" y="1478371"/>
              <a:ext cx="267552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节假日维护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业务高峰期维护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重要业务活动期间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 rot="21040728">
            <a:off x="1383182" y="2915957"/>
            <a:ext cx="1861050" cy="1057385"/>
            <a:chOff x="795138" y="2512044"/>
            <a:chExt cx="1861050" cy="1057385"/>
          </a:xfrm>
        </p:grpSpPr>
        <p:sp>
          <p:nvSpPr>
            <p:cNvPr id="106" name="Text Box 19"/>
            <p:cNvSpPr txBox="1">
              <a:spLocks noChangeArrowheads="1"/>
            </p:cNvSpPr>
            <p:nvPr/>
          </p:nvSpPr>
          <p:spPr bwMode="gray">
            <a:xfrm>
              <a:off x="1867053" y="2512044"/>
              <a:ext cx="76328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5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例会制度</a:t>
              </a:r>
              <a:endParaRPr lang="en-US" altLang="zh-CN" sz="15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Rectangle 15"/>
            <p:cNvSpPr>
              <a:spLocks noChangeArrowheads="1"/>
            </p:cNvSpPr>
            <p:nvPr/>
          </p:nvSpPr>
          <p:spPr bwMode="gray">
            <a:xfrm>
              <a:off x="795138" y="2923098"/>
              <a:ext cx="18610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周例会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月例会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年度例会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 rot="21076223">
            <a:off x="3493936" y="2873152"/>
            <a:ext cx="1861050" cy="1015663"/>
            <a:chOff x="3402643" y="2485498"/>
            <a:chExt cx="1861050" cy="1015663"/>
          </a:xfrm>
        </p:grpSpPr>
        <p:sp>
          <p:nvSpPr>
            <p:cNvPr id="109" name="Text Box 19"/>
            <p:cNvSpPr txBox="1">
              <a:spLocks noChangeArrowheads="1"/>
            </p:cNvSpPr>
            <p:nvPr/>
          </p:nvSpPr>
          <p:spPr bwMode="gray">
            <a:xfrm>
              <a:off x="4187539" y="2497193"/>
              <a:ext cx="1071062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500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文档管理制度</a:t>
              </a:r>
              <a:endParaRPr lang="en-US" altLang="zh-CN" sz="1500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Rectangle 15"/>
            <p:cNvSpPr>
              <a:spLocks noChangeArrowheads="1"/>
            </p:cNvSpPr>
            <p:nvPr/>
          </p:nvSpPr>
          <p:spPr bwMode="gray">
            <a:xfrm>
              <a:off x="3402643" y="2485498"/>
              <a:ext cx="18610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</a:p>
            <a:p>
              <a:pPr algn="ctr" eaLnBrk="0" hangingPunct="0"/>
              <a:r>
                <a:rPr lang="en-US" altLang="zh-CN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纸质文档管理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1200" i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电子文档管理</a:t>
              </a:r>
              <a:endParaRPr lang="en-US" altLang="zh-CN" sz="1200" i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3" name="图片 32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306" y="1500974"/>
            <a:ext cx="1651399" cy="3000380"/>
          </a:xfrm>
          <a:prstGeom prst="rect">
            <a:avLst/>
          </a:prstGeom>
        </p:spPr>
      </p:pic>
      <p:pic>
        <p:nvPicPr>
          <p:cNvPr id="34" name="图片 33" descr="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90" y="1072346"/>
            <a:ext cx="1285884" cy="328614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1000908"/>
            <a:ext cx="257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dirty="0">
                <a:latin typeface="仿宋" panose="02010609060101010101" pitchFamily="49" charset="-122"/>
                <a:ea typeface="仿宋" panose="02010609060101010101" pitchFamily="49" charset="-122"/>
              </a:rPr>
              <a:t>完善的管理制度组成</a:t>
            </a:r>
            <a:endParaRPr lang="en-US" altLang="zh-CN" sz="1400" b="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b="0" dirty="0">
                <a:latin typeface="仿宋" panose="02010609060101010101" pitchFamily="49" charset="-122"/>
                <a:ea typeface="仿宋" panose="02010609060101010101" pitchFamily="49" charset="-122"/>
              </a:rPr>
              <a:t>运维体系的重要部分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95" grpId="0" animBg="1"/>
      <p:bldP spid="96" grpId="0" animBg="1"/>
      <p:bldP spid="97" grpId="0" animBg="1"/>
      <p:bldP spid="99" grpId="0" animBg="1"/>
      <p:bldP spid="100" grpId="0" animBg="1"/>
      <p:bldP spid="1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代维服务交付目标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57952" y="4400970"/>
            <a:ext cx="1648131" cy="30517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3765"/>
            <a:endParaRPr lang="zh-CN" altLang="en-US" sz="190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03507" y="1270343"/>
            <a:ext cx="2287678" cy="1634773"/>
            <a:chOff x="5742802" y="1834353"/>
            <a:chExt cx="2859597" cy="204346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组合 11"/>
            <p:cNvGrpSpPr/>
            <p:nvPr/>
          </p:nvGrpSpPr>
          <p:grpSpPr>
            <a:xfrm>
              <a:off x="5742802" y="1834353"/>
              <a:ext cx="2859597" cy="2043466"/>
              <a:chOff x="5943600" y="1773551"/>
              <a:chExt cx="2732549" cy="1952677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5943600" y="1773551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accent2"/>
                  </a:gs>
                  <a:gs pos="70000">
                    <a:schemeClr val="accent1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7517017" y="1920933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7360163" y="1992219"/>
              <a:ext cx="1082445" cy="1012873"/>
              <a:chOff x="4791964" y="775499"/>
              <a:chExt cx="1309981" cy="1225785"/>
            </a:xfrm>
          </p:grpSpPr>
          <p:sp>
            <p:nvSpPr>
              <p:cNvPr id="15" name="文本框 36"/>
              <p:cNvSpPr txBox="1"/>
              <p:nvPr/>
            </p:nvSpPr>
            <p:spPr>
              <a:xfrm>
                <a:off x="4826329" y="775499"/>
                <a:ext cx="1275321" cy="107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65"/>
                <a:r>
                  <a:rPr lang="en-US" altLang="zh-CN" sz="4000" dirty="0">
                    <a:solidFill>
                      <a:prstClr val="white">
                        <a:lumMod val="50000"/>
                      </a:prst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6" name="文本框 37"/>
              <p:cNvSpPr txBox="1"/>
              <p:nvPr/>
            </p:nvSpPr>
            <p:spPr>
              <a:xfrm>
                <a:off x="4791964" y="1605531"/>
                <a:ext cx="1309981" cy="39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2pPr marL="0" lvl="1">
                  <a:lnSpc>
                    <a:spcPct val="150000"/>
                  </a:lnSpc>
                  <a:defRPr sz="100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</a:lstStyle>
              <a:p>
                <a:r>
                  <a:rPr lang="ja-JP" altLang="en-US" sz="1100" dirty="0">
                    <a:solidFill>
                      <a:srgbClr val="00B050"/>
                    </a:solidFill>
                  </a:rPr>
                  <a:t>一套体系</a:t>
                </a:r>
              </a:p>
            </p:txBody>
          </p:sp>
        </p:grpSp>
        <p:sp>
          <p:nvSpPr>
            <p:cNvPr id="14" name="文本框 45"/>
            <p:cNvSpPr txBox="1"/>
            <p:nvPr/>
          </p:nvSpPr>
          <p:spPr>
            <a:xfrm>
              <a:off x="5870858" y="2435525"/>
              <a:ext cx="1571506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913765">
                <a:lnSpc>
                  <a:spcPct val="120000"/>
                </a:lnSpc>
                <a:defRPr sz="9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结合运维软件知识库和职业提升系统建立一套知识传递、能力转移体系，保证服务团队稳定和可持续性发展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09937" y="826480"/>
            <a:ext cx="2287678" cy="1634773"/>
            <a:chOff x="3250839" y="1279525"/>
            <a:chExt cx="2859598" cy="204346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25"/>
            <p:cNvGrpSpPr/>
            <p:nvPr/>
          </p:nvGrpSpPr>
          <p:grpSpPr>
            <a:xfrm>
              <a:off x="3250839" y="1279525"/>
              <a:ext cx="2859598" cy="2043466"/>
              <a:chOff x="2844442" y="1031260"/>
              <a:chExt cx="2732549" cy="1952677"/>
            </a:xfrm>
          </p:grpSpPr>
          <p:sp>
            <p:nvSpPr>
              <p:cNvPr id="28" name="任意多边形 27"/>
              <p:cNvSpPr/>
              <p:nvPr/>
            </p:nvSpPr>
            <p:spPr>
              <a:xfrm>
                <a:off x="2844442" y="1031260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2"/>
                  </a:gs>
                  <a:gs pos="70000">
                    <a:schemeClr val="tx2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417859" y="1178642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858978" y="1466273"/>
              <a:ext cx="1092236" cy="1018770"/>
              <a:chOff x="4779821" y="809606"/>
              <a:chExt cx="1321830" cy="1232920"/>
            </a:xfrm>
          </p:grpSpPr>
          <p:sp>
            <p:nvSpPr>
              <p:cNvPr id="24" name="文本框 32"/>
              <p:cNvSpPr txBox="1"/>
              <p:nvPr/>
            </p:nvSpPr>
            <p:spPr>
              <a:xfrm>
                <a:off x="4826330" y="809606"/>
                <a:ext cx="1275321" cy="856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65"/>
                <a:r>
                  <a:rPr lang="en-US" altLang="zh-CN" sz="4000" dirty="0">
                    <a:solidFill>
                      <a:prstClr val="white">
                        <a:lumMod val="50000"/>
                      </a:prstClr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5" name="文本框 33"/>
              <p:cNvSpPr txBox="1"/>
              <p:nvPr/>
            </p:nvSpPr>
            <p:spPr>
              <a:xfrm>
                <a:off x="4779821" y="1518736"/>
                <a:ext cx="1243793" cy="52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一套理念</a:t>
                </a:r>
                <a:endParaRPr lang="en-US" altLang="zh-CN" sz="11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文本框 44"/>
            <p:cNvSpPr txBox="1"/>
            <p:nvPr/>
          </p:nvSpPr>
          <p:spPr>
            <a:xfrm>
              <a:off x="3305633" y="1944645"/>
              <a:ext cx="1647215" cy="94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3765">
                <a:lnSpc>
                  <a:spcPct val="120000"/>
                </a:lnSpc>
              </a:pPr>
              <a:r>
                <a:rPr lang="zh-CN" altLang="en-US" sz="9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学习客户的运维体系和战略，从代维服务出发支撑客户精细化、标准的运维需求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9936" y="2524489"/>
            <a:ext cx="2287678" cy="1634772"/>
            <a:chOff x="3250839" y="3402036"/>
            <a:chExt cx="2859597" cy="2043465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组合 36"/>
            <p:cNvGrpSpPr/>
            <p:nvPr/>
          </p:nvGrpSpPr>
          <p:grpSpPr>
            <a:xfrm rot="10800000">
              <a:off x="3250839" y="3402036"/>
              <a:ext cx="2859597" cy="2043465"/>
              <a:chOff x="2844442" y="1031260"/>
              <a:chExt cx="2732549" cy="1952677"/>
            </a:xfrm>
          </p:grpSpPr>
          <p:sp>
            <p:nvSpPr>
              <p:cNvPr id="39" name="任意多边形 38"/>
              <p:cNvSpPr/>
              <p:nvPr/>
            </p:nvSpPr>
            <p:spPr>
              <a:xfrm>
                <a:off x="2844442" y="1031260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accent4"/>
                  </a:gs>
                  <a:gs pos="70000">
                    <a:schemeClr val="accent3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4417859" y="1178642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394361" y="4224105"/>
              <a:ext cx="1068005" cy="1062459"/>
              <a:chOff x="4809147" y="756732"/>
              <a:chExt cx="1292504" cy="1285793"/>
            </a:xfrm>
          </p:grpSpPr>
          <p:sp>
            <p:nvSpPr>
              <p:cNvPr id="35" name="文本框 39"/>
              <p:cNvSpPr txBox="1"/>
              <p:nvPr/>
            </p:nvSpPr>
            <p:spPr>
              <a:xfrm>
                <a:off x="4826330" y="756732"/>
                <a:ext cx="1275321" cy="107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65"/>
                <a:r>
                  <a:rPr lang="en-US" altLang="zh-CN" sz="4000" dirty="0">
                    <a:solidFill>
                      <a:prstClr val="white">
                        <a:lumMod val="50000"/>
                      </a:prstClr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6" name="文本框 40"/>
              <p:cNvSpPr txBox="1"/>
              <p:nvPr/>
            </p:nvSpPr>
            <p:spPr>
              <a:xfrm>
                <a:off x="4809147" y="1518735"/>
                <a:ext cx="1271743" cy="52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2pPr marL="0" lvl="1" algn="l">
                  <a:lnSpc>
                    <a:spcPct val="150000"/>
                  </a:lnSpc>
                  <a:defRPr sz="100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</a:lstStyle>
              <a:p>
                <a:pPr lvl="1" algn="ctr"/>
                <a:r>
                  <a:rPr lang="zh-CN" altLang="en-US" sz="1100" dirty="0"/>
                  <a:t>一种机制</a:t>
                </a:r>
                <a:endParaRPr lang="en-US" altLang="zh-CN" sz="1100" dirty="0"/>
              </a:p>
            </p:txBody>
          </p:sp>
        </p:grpSp>
        <p:sp>
          <p:nvSpPr>
            <p:cNvPr id="34" name="文本框 47"/>
            <p:cNvSpPr txBox="1"/>
            <p:nvPr/>
          </p:nvSpPr>
          <p:spPr>
            <a:xfrm>
              <a:off x="4445211" y="3747729"/>
              <a:ext cx="1661058" cy="115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913765">
                <a:lnSpc>
                  <a:spcPct val="120000"/>
                </a:lnSpc>
                <a:defRPr sz="9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通过中网科技代维服务团队与客户管理团队的融合，形成一个完善的沟通、管理和问题处理的高效管理机制</a:t>
              </a:r>
            </a:p>
          </p:txBody>
        </p:sp>
      </p:grpSp>
      <p:grpSp>
        <p:nvGrpSpPr>
          <p:cNvPr id="41" name="Group 4"/>
          <p:cNvGrpSpPr>
            <a:grpSpLocks noChangeAspect="1"/>
          </p:cNvGrpSpPr>
          <p:nvPr/>
        </p:nvGrpSpPr>
        <p:grpSpPr bwMode="auto">
          <a:xfrm>
            <a:off x="817575" y="1775990"/>
            <a:ext cx="716850" cy="2728995"/>
            <a:chOff x="5891" y="409"/>
            <a:chExt cx="953" cy="3628"/>
          </a:xfrm>
        </p:grpSpPr>
        <p:sp>
          <p:nvSpPr>
            <p:cNvPr id="42" name="Freeform 5"/>
            <p:cNvSpPr/>
            <p:nvPr/>
          </p:nvSpPr>
          <p:spPr bwMode="auto">
            <a:xfrm>
              <a:off x="6132" y="409"/>
              <a:ext cx="395" cy="334"/>
            </a:xfrm>
            <a:custGeom>
              <a:avLst/>
              <a:gdLst>
                <a:gd name="T0" fmla="*/ 153 w 166"/>
                <a:gd name="T1" fmla="*/ 41 h 141"/>
                <a:gd name="T2" fmla="*/ 129 w 166"/>
                <a:gd name="T3" fmla="*/ 24 h 141"/>
                <a:gd name="T4" fmla="*/ 86 w 166"/>
                <a:gd name="T5" fmla="*/ 1 h 141"/>
                <a:gd name="T6" fmla="*/ 26 w 166"/>
                <a:gd name="T7" fmla="*/ 38 h 141"/>
                <a:gd name="T8" fmla="*/ 11 w 166"/>
                <a:gd name="T9" fmla="*/ 105 h 141"/>
                <a:gd name="T10" fmla="*/ 13 w 166"/>
                <a:gd name="T11" fmla="*/ 110 h 141"/>
                <a:gd name="T12" fmla="*/ 17 w 166"/>
                <a:gd name="T13" fmla="*/ 120 h 141"/>
                <a:gd name="T14" fmla="*/ 26 w 166"/>
                <a:gd name="T15" fmla="*/ 141 h 141"/>
                <a:gd name="T16" fmla="*/ 26 w 166"/>
                <a:gd name="T17" fmla="*/ 119 h 141"/>
                <a:gd name="T18" fmla="*/ 26 w 166"/>
                <a:gd name="T19" fmla="*/ 98 h 141"/>
                <a:gd name="T20" fmla="*/ 48 w 166"/>
                <a:gd name="T21" fmla="*/ 48 h 141"/>
                <a:gd name="T22" fmla="*/ 120 w 166"/>
                <a:gd name="T23" fmla="*/ 43 h 141"/>
                <a:gd name="T24" fmla="*/ 144 w 166"/>
                <a:gd name="T25" fmla="*/ 69 h 141"/>
                <a:gd name="T26" fmla="*/ 144 w 166"/>
                <a:gd name="T27" fmla="*/ 101 h 141"/>
                <a:gd name="T28" fmla="*/ 147 w 166"/>
                <a:gd name="T29" fmla="*/ 127 h 141"/>
                <a:gd name="T30" fmla="*/ 159 w 166"/>
                <a:gd name="T31" fmla="*/ 99 h 141"/>
                <a:gd name="T32" fmla="*/ 153 w 166"/>
                <a:gd name="T33" fmla="*/ 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41">
                  <a:moveTo>
                    <a:pt x="153" y="41"/>
                  </a:moveTo>
                  <a:cubicBezTo>
                    <a:pt x="148" y="32"/>
                    <a:pt x="140" y="27"/>
                    <a:pt x="129" y="24"/>
                  </a:cubicBezTo>
                  <a:cubicBezTo>
                    <a:pt x="116" y="7"/>
                    <a:pt x="102" y="0"/>
                    <a:pt x="86" y="1"/>
                  </a:cubicBezTo>
                  <a:cubicBezTo>
                    <a:pt x="68" y="2"/>
                    <a:pt x="48" y="14"/>
                    <a:pt x="26" y="38"/>
                  </a:cubicBezTo>
                  <a:cubicBezTo>
                    <a:pt x="5" y="55"/>
                    <a:pt x="0" y="78"/>
                    <a:pt x="11" y="105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80"/>
                    <a:pt x="34" y="64"/>
                    <a:pt x="48" y="48"/>
                  </a:cubicBezTo>
                  <a:cubicBezTo>
                    <a:pt x="70" y="40"/>
                    <a:pt x="94" y="39"/>
                    <a:pt x="120" y="43"/>
                  </a:cubicBezTo>
                  <a:cubicBezTo>
                    <a:pt x="133" y="50"/>
                    <a:pt x="141" y="59"/>
                    <a:pt x="144" y="69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66" y="77"/>
                    <a:pt x="165" y="57"/>
                    <a:pt x="153" y="4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6225" y="695"/>
              <a:ext cx="288" cy="265"/>
            </a:xfrm>
            <a:custGeom>
              <a:avLst/>
              <a:gdLst>
                <a:gd name="T0" fmla="*/ 121 w 121"/>
                <a:gd name="T1" fmla="*/ 0 h 112"/>
                <a:gd name="T2" fmla="*/ 105 w 121"/>
                <a:gd name="T3" fmla="*/ 13 h 112"/>
                <a:gd name="T4" fmla="*/ 81 w 121"/>
                <a:gd name="T5" fmla="*/ 53 h 112"/>
                <a:gd name="T6" fmla="*/ 23 w 121"/>
                <a:gd name="T7" fmla="*/ 72 h 112"/>
                <a:gd name="T8" fmla="*/ 0 w 121"/>
                <a:gd name="T9" fmla="*/ 66 h 112"/>
                <a:gd name="T10" fmla="*/ 7 w 121"/>
                <a:gd name="T11" fmla="*/ 71 h 112"/>
                <a:gd name="T12" fmla="*/ 25 w 121"/>
                <a:gd name="T13" fmla="*/ 87 h 112"/>
                <a:gd name="T14" fmla="*/ 73 w 121"/>
                <a:gd name="T15" fmla="*/ 84 h 112"/>
                <a:gd name="T16" fmla="*/ 77 w 121"/>
                <a:gd name="T17" fmla="*/ 112 h 112"/>
                <a:gd name="T18" fmla="*/ 101 w 121"/>
                <a:gd name="T19" fmla="*/ 84 h 112"/>
                <a:gd name="T20" fmla="*/ 101 w 121"/>
                <a:gd name="T21" fmla="*/ 83 h 112"/>
                <a:gd name="T22" fmla="*/ 97 w 121"/>
                <a:gd name="T23" fmla="*/ 56 h 112"/>
                <a:gd name="T24" fmla="*/ 105 w 121"/>
                <a:gd name="T25" fmla="*/ 20 h 112"/>
                <a:gd name="T26" fmla="*/ 120 w 121"/>
                <a:gd name="T27" fmla="*/ 15 h 112"/>
                <a:gd name="T28" fmla="*/ 121 w 121"/>
                <a:gd name="T2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12">
                  <a:moveTo>
                    <a:pt x="121" y="0"/>
                  </a:moveTo>
                  <a:cubicBezTo>
                    <a:pt x="119" y="11"/>
                    <a:pt x="113" y="16"/>
                    <a:pt x="105" y="13"/>
                  </a:cubicBezTo>
                  <a:cubicBezTo>
                    <a:pt x="101" y="31"/>
                    <a:pt x="93" y="45"/>
                    <a:pt x="81" y="53"/>
                  </a:cubicBezTo>
                  <a:cubicBezTo>
                    <a:pt x="68" y="76"/>
                    <a:pt x="48" y="83"/>
                    <a:pt x="23" y="7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2" y="68"/>
                    <a:pt x="4" y="70"/>
                    <a:pt x="7" y="71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40" y="96"/>
                    <a:pt x="57" y="95"/>
                    <a:pt x="73" y="84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86" y="104"/>
                    <a:pt x="94" y="95"/>
                    <a:pt x="101" y="84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103" y="47"/>
                    <a:pt x="105" y="35"/>
                    <a:pt x="105" y="20"/>
                  </a:cubicBezTo>
                  <a:cubicBezTo>
                    <a:pt x="111" y="26"/>
                    <a:pt x="116" y="24"/>
                    <a:pt x="120" y="15"/>
                  </a:cubicBezTo>
                  <a:cubicBezTo>
                    <a:pt x="120" y="10"/>
                    <a:pt x="121" y="5"/>
                    <a:pt x="121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4" name="Freeform 7"/>
            <p:cNvSpPr/>
            <p:nvPr/>
          </p:nvSpPr>
          <p:spPr bwMode="auto">
            <a:xfrm>
              <a:off x="6475" y="643"/>
              <a:ext cx="38" cy="90"/>
            </a:xfrm>
            <a:custGeom>
              <a:avLst/>
              <a:gdLst>
                <a:gd name="T0" fmla="*/ 0 w 16"/>
                <a:gd name="T1" fmla="*/ 35 h 38"/>
                <a:gd name="T2" fmla="*/ 16 w 16"/>
                <a:gd name="T3" fmla="*/ 22 h 38"/>
                <a:gd name="T4" fmla="*/ 15 w 16"/>
                <a:gd name="T5" fmla="*/ 0 h 38"/>
                <a:gd name="T6" fmla="*/ 3 w 16"/>
                <a:gd name="T7" fmla="*/ 28 h 38"/>
                <a:gd name="T8" fmla="*/ 0 w 16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8">
                  <a:moveTo>
                    <a:pt x="0" y="35"/>
                  </a:moveTo>
                  <a:cubicBezTo>
                    <a:pt x="8" y="38"/>
                    <a:pt x="14" y="33"/>
                    <a:pt x="16" y="22"/>
                  </a:cubicBezTo>
                  <a:cubicBezTo>
                    <a:pt x="16" y="15"/>
                    <a:pt x="16" y="7"/>
                    <a:pt x="15" y="0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35"/>
                    <a:pt x="0" y="35"/>
                    <a:pt x="0" y="35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5" name="Freeform 8"/>
            <p:cNvSpPr/>
            <p:nvPr/>
          </p:nvSpPr>
          <p:spPr bwMode="auto">
            <a:xfrm>
              <a:off x="6194" y="501"/>
              <a:ext cx="288" cy="225"/>
            </a:xfrm>
            <a:custGeom>
              <a:avLst/>
              <a:gdLst>
                <a:gd name="T0" fmla="*/ 118 w 121"/>
                <a:gd name="T1" fmla="*/ 95 h 95"/>
                <a:gd name="T2" fmla="*/ 121 w 121"/>
                <a:gd name="T3" fmla="*/ 88 h 95"/>
                <a:gd name="T4" fmla="*/ 118 w 121"/>
                <a:gd name="T5" fmla="*/ 62 h 95"/>
                <a:gd name="T6" fmla="*/ 118 w 121"/>
                <a:gd name="T7" fmla="*/ 30 h 95"/>
                <a:gd name="T8" fmla="*/ 94 w 121"/>
                <a:gd name="T9" fmla="*/ 4 h 95"/>
                <a:gd name="T10" fmla="*/ 22 w 121"/>
                <a:gd name="T11" fmla="*/ 9 h 95"/>
                <a:gd name="T12" fmla="*/ 0 w 121"/>
                <a:gd name="T13" fmla="*/ 59 h 95"/>
                <a:gd name="T14" fmla="*/ 0 w 121"/>
                <a:gd name="T15" fmla="*/ 80 h 95"/>
                <a:gd name="T16" fmla="*/ 28 w 121"/>
                <a:gd name="T17" fmla="*/ 20 h 95"/>
                <a:gd name="T18" fmla="*/ 106 w 121"/>
                <a:gd name="T19" fmla="*/ 31 h 95"/>
                <a:gd name="T20" fmla="*/ 118 w 121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95">
                  <a:moveTo>
                    <a:pt x="118" y="95"/>
                  </a:moveTo>
                  <a:cubicBezTo>
                    <a:pt x="121" y="88"/>
                    <a:pt x="121" y="88"/>
                    <a:pt x="121" y="88"/>
                  </a:cubicBezTo>
                  <a:cubicBezTo>
                    <a:pt x="118" y="62"/>
                    <a:pt x="118" y="62"/>
                    <a:pt x="118" y="62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5" y="20"/>
                    <a:pt x="107" y="11"/>
                    <a:pt x="94" y="4"/>
                  </a:cubicBezTo>
                  <a:cubicBezTo>
                    <a:pt x="68" y="0"/>
                    <a:pt x="44" y="1"/>
                    <a:pt x="22" y="9"/>
                  </a:cubicBezTo>
                  <a:cubicBezTo>
                    <a:pt x="8" y="25"/>
                    <a:pt x="1" y="41"/>
                    <a:pt x="0" y="5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53"/>
                    <a:pt x="14" y="33"/>
                    <a:pt x="28" y="20"/>
                  </a:cubicBezTo>
                  <a:cubicBezTo>
                    <a:pt x="57" y="11"/>
                    <a:pt x="83" y="15"/>
                    <a:pt x="106" y="31"/>
                  </a:cubicBezTo>
                  <a:cubicBezTo>
                    <a:pt x="118" y="95"/>
                    <a:pt x="118" y="95"/>
                    <a:pt x="118" y="9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6" name="Freeform 9"/>
            <p:cNvSpPr>
              <a:spLocks noEditPoints="1"/>
            </p:cNvSpPr>
            <p:nvPr/>
          </p:nvSpPr>
          <p:spPr bwMode="auto">
            <a:xfrm>
              <a:off x="6191" y="527"/>
              <a:ext cx="284" cy="365"/>
            </a:xfrm>
            <a:custGeom>
              <a:avLst/>
              <a:gdLst>
                <a:gd name="T0" fmla="*/ 119 w 119"/>
                <a:gd name="T1" fmla="*/ 84 h 154"/>
                <a:gd name="T2" fmla="*/ 107 w 119"/>
                <a:gd name="T3" fmla="*/ 20 h 154"/>
                <a:gd name="T4" fmla="*/ 29 w 119"/>
                <a:gd name="T5" fmla="*/ 9 h 154"/>
                <a:gd name="T6" fmla="*/ 1 w 119"/>
                <a:gd name="T7" fmla="*/ 69 h 154"/>
                <a:gd name="T8" fmla="*/ 1 w 119"/>
                <a:gd name="T9" fmla="*/ 91 h 154"/>
                <a:gd name="T10" fmla="*/ 1 w 119"/>
                <a:gd name="T11" fmla="*/ 102 h 154"/>
                <a:gd name="T12" fmla="*/ 14 w 119"/>
                <a:gd name="T13" fmla="*/ 137 h 154"/>
                <a:gd name="T14" fmla="*/ 37 w 119"/>
                <a:gd name="T15" fmla="*/ 143 h 154"/>
                <a:gd name="T16" fmla="*/ 95 w 119"/>
                <a:gd name="T17" fmla="*/ 124 h 154"/>
                <a:gd name="T18" fmla="*/ 119 w 119"/>
                <a:gd name="T19" fmla="*/ 84 h 154"/>
                <a:gd name="T20" fmla="*/ 14 w 119"/>
                <a:gd name="T21" fmla="*/ 108 h 154"/>
                <a:gd name="T22" fmla="*/ 15 w 119"/>
                <a:gd name="T23" fmla="*/ 110 h 154"/>
                <a:gd name="T24" fmla="*/ 30 w 119"/>
                <a:gd name="T25" fmla="*/ 139 h 154"/>
                <a:gd name="T26" fmla="*/ 7 w 119"/>
                <a:gd name="T27" fmla="*/ 103 h 154"/>
                <a:gd name="T28" fmla="*/ 7 w 119"/>
                <a:gd name="T29" fmla="*/ 63 h 154"/>
                <a:gd name="T30" fmla="*/ 20 w 119"/>
                <a:gd name="T31" fmla="*/ 28 h 154"/>
                <a:gd name="T32" fmla="*/ 14 w 119"/>
                <a:gd name="T33" fmla="*/ 73 h 154"/>
                <a:gd name="T34" fmla="*/ 14 w 119"/>
                <a:gd name="T35" fmla="*/ 10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" h="154">
                  <a:moveTo>
                    <a:pt x="119" y="84"/>
                  </a:moveTo>
                  <a:cubicBezTo>
                    <a:pt x="107" y="20"/>
                    <a:pt x="107" y="20"/>
                    <a:pt x="107" y="20"/>
                  </a:cubicBezTo>
                  <a:cubicBezTo>
                    <a:pt x="84" y="4"/>
                    <a:pt x="58" y="0"/>
                    <a:pt x="29" y="9"/>
                  </a:cubicBezTo>
                  <a:cubicBezTo>
                    <a:pt x="15" y="22"/>
                    <a:pt x="5" y="42"/>
                    <a:pt x="1" y="69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0" y="116"/>
                    <a:pt x="5" y="128"/>
                    <a:pt x="14" y="13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62" y="154"/>
                    <a:pt x="82" y="147"/>
                    <a:pt x="95" y="124"/>
                  </a:cubicBezTo>
                  <a:cubicBezTo>
                    <a:pt x="107" y="116"/>
                    <a:pt x="115" y="102"/>
                    <a:pt x="119" y="84"/>
                  </a:cubicBezTo>
                  <a:close/>
                  <a:moveTo>
                    <a:pt x="14" y="108"/>
                  </a:moveTo>
                  <a:cubicBezTo>
                    <a:pt x="15" y="110"/>
                    <a:pt x="15" y="110"/>
                    <a:pt x="15" y="110"/>
                  </a:cubicBezTo>
                  <a:cubicBezTo>
                    <a:pt x="16" y="120"/>
                    <a:pt x="21" y="130"/>
                    <a:pt x="30" y="139"/>
                  </a:cubicBezTo>
                  <a:cubicBezTo>
                    <a:pt x="13" y="131"/>
                    <a:pt x="5" y="119"/>
                    <a:pt x="7" y="10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108"/>
                    <a:pt x="14" y="108"/>
                    <a:pt x="14" y="108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7" name="Freeform 10"/>
            <p:cNvSpPr/>
            <p:nvPr/>
          </p:nvSpPr>
          <p:spPr bwMode="auto">
            <a:xfrm>
              <a:off x="6203" y="594"/>
              <a:ext cx="60" cy="262"/>
            </a:xfrm>
            <a:custGeom>
              <a:avLst/>
              <a:gdLst>
                <a:gd name="T0" fmla="*/ 10 w 25"/>
                <a:gd name="T1" fmla="*/ 82 h 111"/>
                <a:gd name="T2" fmla="*/ 9 w 25"/>
                <a:gd name="T3" fmla="*/ 80 h 111"/>
                <a:gd name="T4" fmla="*/ 9 w 25"/>
                <a:gd name="T5" fmla="*/ 45 h 111"/>
                <a:gd name="T6" fmla="*/ 15 w 25"/>
                <a:gd name="T7" fmla="*/ 0 h 111"/>
                <a:gd name="T8" fmla="*/ 2 w 25"/>
                <a:gd name="T9" fmla="*/ 35 h 111"/>
                <a:gd name="T10" fmla="*/ 2 w 25"/>
                <a:gd name="T11" fmla="*/ 75 h 111"/>
                <a:gd name="T12" fmla="*/ 25 w 25"/>
                <a:gd name="T13" fmla="*/ 111 h 111"/>
                <a:gd name="T14" fmla="*/ 10 w 25"/>
                <a:gd name="T15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1">
                  <a:moveTo>
                    <a:pt x="10" y="82"/>
                  </a:moveTo>
                  <a:cubicBezTo>
                    <a:pt x="9" y="80"/>
                    <a:pt x="9" y="80"/>
                    <a:pt x="9" y="8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0" y="91"/>
                    <a:pt x="8" y="103"/>
                    <a:pt x="25" y="111"/>
                  </a:cubicBezTo>
                  <a:cubicBezTo>
                    <a:pt x="16" y="102"/>
                    <a:pt x="11" y="92"/>
                    <a:pt x="10" y="82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8" name="Freeform 11"/>
            <p:cNvSpPr/>
            <p:nvPr/>
          </p:nvSpPr>
          <p:spPr bwMode="auto">
            <a:xfrm>
              <a:off x="6436" y="1001"/>
              <a:ext cx="315" cy="390"/>
            </a:xfrm>
            <a:custGeom>
              <a:avLst/>
              <a:gdLst>
                <a:gd name="T0" fmla="*/ 132 w 132"/>
                <a:gd name="T1" fmla="*/ 17 h 165"/>
                <a:gd name="T2" fmla="*/ 128 w 132"/>
                <a:gd name="T3" fmla="*/ 16 h 165"/>
                <a:gd name="T4" fmla="*/ 73 w 132"/>
                <a:gd name="T5" fmla="*/ 90 h 165"/>
                <a:gd name="T6" fmla="*/ 73 w 132"/>
                <a:gd name="T7" fmla="*/ 117 h 165"/>
                <a:gd name="T8" fmla="*/ 46 w 132"/>
                <a:gd name="T9" fmla="*/ 153 h 165"/>
                <a:gd name="T10" fmla="*/ 19 w 132"/>
                <a:gd name="T11" fmla="*/ 153 h 165"/>
                <a:gd name="T12" fmla="*/ 42 w 132"/>
                <a:gd name="T13" fmla="*/ 97 h 165"/>
                <a:gd name="T14" fmla="*/ 73 w 132"/>
                <a:gd name="T15" fmla="*/ 42 h 165"/>
                <a:gd name="T16" fmla="*/ 67 w 132"/>
                <a:gd name="T17" fmla="*/ 32 h 165"/>
                <a:gd name="T18" fmla="*/ 76 w 132"/>
                <a:gd name="T19" fmla="*/ 32 h 165"/>
                <a:gd name="T20" fmla="*/ 85 w 132"/>
                <a:gd name="T21" fmla="*/ 3 h 165"/>
                <a:gd name="T22" fmla="*/ 75 w 132"/>
                <a:gd name="T23" fmla="*/ 0 h 165"/>
                <a:gd name="T24" fmla="*/ 68 w 132"/>
                <a:gd name="T25" fmla="*/ 24 h 165"/>
                <a:gd name="T26" fmla="*/ 45 w 132"/>
                <a:gd name="T27" fmla="*/ 25 h 165"/>
                <a:gd name="T28" fmla="*/ 63 w 132"/>
                <a:gd name="T29" fmla="*/ 40 h 165"/>
                <a:gd name="T30" fmla="*/ 33 w 132"/>
                <a:gd name="T31" fmla="*/ 88 h 165"/>
                <a:gd name="T32" fmla="*/ 0 w 132"/>
                <a:gd name="T33" fmla="*/ 165 h 165"/>
                <a:gd name="T34" fmla="*/ 61 w 132"/>
                <a:gd name="T35" fmla="*/ 162 h 165"/>
                <a:gd name="T36" fmla="*/ 91 w 132"/>
                <a:gd name="T37" fmla="*/ 117 h 165"/>
                <a:gd name="T38" fmla="*/ 92 w 132"/>
                <a:gd name="T39" fmla="*/ 88 h 165"/>
                <a:gd name="T40" fmla="*/ 132 w 132"/>
                <a:gd name="T41" fmla="*/ 1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65">
                  <a:moveTo>
                    <a:pt x="132" y="17"/>
                  </a:moveTo>
                  <a:cubicBezTo>
                    <a:pt x="128" y="16"/>
                    <a:pt x="128" y="16"/>
                    <a:pt x="128" y="16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24" y="135"/>
                    <a:pt x="32" y="116"/>
                    <a:pt x="42" y="97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8"/>
                    <a:pt x="71" y="16"/>
                    <a:pt x="68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55" y="57"/>
                    <a:pt x="46" y="73"/>
                    <a:pt x="33" y="88"/>
                  </a:cubicBezTo>
                  <a:cubicBezTo>
                    <a:pt x="16" y="117"/>
                    <a:pt x="5" y="142"/>
                    <a:pt x="0" y="165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6" y="146"/>
                    <a:pt x="76" y="131"/>
                    <a:pt x="91" y="117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132" y="17"/>
                    <a:pt x="132" y="17"/>
                    <a:pt x="13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49" name="Freeform 12"/>
            <p:cNvSpPr/>
            <p:nvPr/>
          </p:nvSpPr>
          <p:spPr bwMode="auto">
            <a:xfrm>
              <a:off x="6482" y="1008"/>
              <a:ext cx="259" cy="355"/>
            </a:xfrm>
            <a:custGeom>
              <a:avLst/>
              <a:gdLst>
                <a:gd name="T0" fmla="*/ 109 w 109"/>
                <a:gd name="T1" fmla="*/ 13 h 150"/>
                <a:gd name="T2" fmla="*/ 66 w 109"/>
                <a:gd name="T3" fmla="*/ 0 h 150"/>
                <a:gd name="T4" fmla="*/ 57 w 109"/>
                <a:gd name="T5" fmla="*/ 29 h 150"/>
                <a:gd name="T6" fmla="*/ 48 w 109"/>
                <a:gd name="T7" fmla="*/ 29 h 150"/>
                <a:gd name="T8" fmla="*/ 54 w 109"/>
                <a:gd name="T9" fmla="*/ 39 h 150"/>
                <a:gd name="T10" fmla="*/ 23 w 109"/>
                <a:gd name="T11" fmla="*/ 94 h 150"/>
                <a:gd name="T12" fmla="*/ 0 w 109"/>
                <a:gd name="T13" fmla="*/ 150 h 150"/>
                <a:gd name="T14" fmla="*/ 27 w 109"/>
                <a:gd name="T15" fmla="*/ 150 h 150"/>
                <a:gd name="T16" fmla="*/ 54 w 109"/>
                <a:gd name="T17" fmla="*/ 114 h 150"/>
                <a:gd name="T18" fmla="*/ 54 w 109"/>
                <a:gd name="T19" fmla="*/ 87 h 150"/>
                <a:gd name="T20" fmla="*/ 109 w 109"/>
                <a:gd name="T21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50">
                  <a:moveTo>
                    <a:pt x="109" y="13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13" y="113"/>
                    <a:pt x="5" y="132"/>
                    <a:pt x="0" y="150"/>
                  </a:cubicBezTo>
                  <a:cubicBezTo>
                    <a:pt x="27" y="150"/>
                    <a:pt x="27" y="150"/>
                    <a:pt x="27" y="150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109" y="13"/>
                    <a:pt x="109" y="13"/>
                    <a:pt x="109" y="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6070" y="892"/>
              <a:ext cx="707" cy="644"/>
            </a:xfrm>
            <a:custGeom>
              <a:avLst/>
              <a:gdLst>
                <a:gd name="T0" fmla="*/ 166 w 297"/>
                <a:gd name="T1" fmla="*/ 1 h 272"/>
                <a:gd name="T2" fmla="*/ 166 w 297"/>
                <a:gd name="T3" fmla="*/ 26 h 272"/>
                <a:gd name="T4" fmla="*/ 156 w 297"/>
                <a:gd name="T5" fmla="*/ 80 h 272"/>
                <a:gd name="T6" fmla="*/ 152 w 297"/>
                <a:gd name="T7" fmla="*/ 94 h 272"/>
                <a:gd name="T8" fmla="*/ 148 w 297"/>
                <a:gd name="T9" fmla="*/ 111 h 272"/>
                <a:gd name="T10" fmla="*/ 146 w 297"/>
                <a:gd name="T11" fmla="*/ 116 h 272"/>
                <a:gd name="T12" fmla="*/ 132 w 297"/>
                <a:gd name="T13" fmla="*/ 212 h 272"/>
                <a:gd name="T14" fmla="*/ 113 w 297"/>
                <a:gd name="T15" fmla="*/ 213 h 272"/>
                <a:gd name="T16" fmla="*/ 104 w 297"/>
                <a:gd name="T17" fmla="*/ 166 h 272"/>
                <a:gd name="T18" fmla="*/ 95 w 297"/>
                <a:gd name="T19" fmla="*/ 131 h 272"/>
                <a:gd name="T20" fmla="*/ 86 w 297"/>
                <a:gd name="T21" fmla="*/ 97 h 272"/>
                <a:gd name="T22" fmla="*/ 82 w 297"/>
                <a:gd name="T23" fmla="*/ 84 h 272"/>
                <a:gd name="T24" fmla="*/ 72 w 297"/>
                <a:gd name="T25" fmla="*/ 53 h 272"/>
                <a:gd name="T26" fmla="*/ 63 w 297"/>
                <a:gd name="T27" fmla="*/ 4 h 272"/>
                <a:gd name="T28" fmla="*/ 63 w 297"/>
                <a:gd name="T29" fmla="*/ 0 h 272"/>
                <a:gd name="T30" fmla="*/ 0 w 297"/>
                <a:gd name="T31" fmla="*/ 51 h 272"/>
                <a:gd name="T32" fmla="*/ 13 w 297"/>
                <a:gd name="T33" fmla="*/ 74 h 272"/>
                <a:gd name="T34" fmla="*/ 39 w 297"/>
                <a:gd name="T35" fmla="*/ 73 h 272"/>
                <a:gd name="T36" fmla="*/ 22 w 297"/>
                <a:gd name="T37" fmla="*/ 89 h 272"/>
                <a:gd name="T38" fmla="*/ 94 w 297"/>
                <a:gd name="T39" fmla="*/ 214 h 272"/>
                <a:gd name="T40" fmla="*/ 94 w 297"/>
                <a:gd name="T41" fmla="*/ 255 h 272"/>
                <a:gd name="T42" fmla="*/ 94 w 297"/>
                <a:gd name="T43" fmla="*/ 272 h 272"/>
                <a:gd name="T44" fmla="*/ 269 w 297"/>
                <a:gd name="T45" fmla="*/ 270 h 272"/>
                <a:gd name="T46" fmla="*/ 291 w 297"/>
                <a:gd name="T47" fmla="*/ 195 h 272"/>
                <a:gd name="T48" fmla="*/ 249 w 297"/>
                <a:gd name="T49" fmla="*/ 202 h 272"/>
                <a:gd name="T50" fmla="*/ 247 w 297"/>
                <a:gd name="T51" fmla="*/ 202 h 272"/>
                <a:gd name="T52" fmla="*/ 237 w 297"/>
                <a:gd name="T53" fmla="*/ 204 h 272"/>
                <a:gd name="T54" fmla="*/ 215 w 297"/>
                <a:gd name="T55" fmla="*/ 208 h 272"/>
                <a:gd name="T56" fmla="*/ 154 w 297"/>
                <a:gd name="T57" fmla="*/ 211 h 272"/>
                <a:gd name="T58" fmla="*/ 187 w 297"/>
                <a:gd name="T59" fmla="*/ 134 h 272"/>
                <a:gd name="T60" fmla="*/ 217 w 297"/>
                <a:gd name="T61" fmla="*/ 86 h 272"/>
                <a:gd name="T62" fmla="*/ 199 w 297"/>
                <a:gd name="T63" fmla="*/ 71 h 272"/>
                <a:gd name="T64" fmla="*/ 222 w 297"/>
                <a:gd name="T65" fmla="*/ 70 h 272"/>
                <a:gd name="T66" fmla="*/ 229 w 297"/>
                <a:gd name="T67" fmla="*/ 46 h 272"/>
                <a:gd name="T68" fmla="*/ 166 w 297"/>
                <a:gd name="T69" fmla="*/ 1 h 272"/>
                <a:gd name="T70" fmla="*/ 166 w 297"/>
                <a:gd name="T71" fmla="*/ 1 h 272"/>
                <a:gd name="T72" fmla="*/ 220 w 297"/>
                <a:gd name="T73" fmla="*/ 51 h 272"/>
                <a:gd name="T74" fmla="*/ 178 w 297"/>
                <a:gd name="T75" fmla="*/ 37 h 272"/>
                <a:gd name="T76" fmla="*/ 163 w 297"/>
                <a:gd name="T77" fmla="*/ 109 h 272"/>
                <a:gd name="T78" fmla="*/ 145 w 297"/>
                <a:gd name="T79" fmla="*/ 205 h 272"/>
                <a:gd name="T80" fmla="*/ 138 w 297"/>
                <a:gd name="T81" fmla="*/ 205 h 272"/>
                <a:gd name="T82" fmla="*/ 154 w 297"/>
                <a:gd name="T83" fmla="*/ 112 h 272"/>
                <a:gd name="T84" fmla="*/ 173 w 297"/>
                <a:gd name="T85" fmla="*/ 22 h 272"/>
                <a:gd name="T86" fmla="*/ 220 w 297"/>
                <a:gd name="T87" fmla="*/ 51 h 272"/>
                <a:gd name="T88" fmla="*/ 59 w 297"/>
                <a:gd name="T89" fmla="*/ 12 h 272"/>
                <a:gd name="T90" fmla="*/ 59 w 297"/>
                <a:gd name="T91" fmla="*/ 21 h 272"/>
                <a:gd name="T92" fmla="*/ 10 w 297"/>
                <a:gd name="T93" fmla="*/ 60 h 272"/>
                <a:gd name="T94" fmla="*/ 7 w 297"/>
                <a:gd name="T95" fmla="*/ 53 h 272"/>
                <a:gd name="T96" fmla="*/ 59 w 297"/>
                <a:gd name="T97" fmla="*/ 12 h 272"/>
                <a:gd name="T98" fmla="*/ 45 w 297"/>
                <a:gd name="T99" fmla="*/ 74 h 272"/>
                <a:gd name="T100" fmla="*/ 39 w 297"/>
                <a:gd name="T101" fmla="*/ 93 h 272"/>
                <a:gd name="T102" fmla="*/ 103 w 297"/>
                <a:gd name="T103" fmla="*/ 207 h 272"/>
                <a:gd name="T104" fmla="*/ 97 w 297"/>
                <a:gd name="T105" fmla="*/ 208 h 272"/>
                <a:gd name="T106" fmla="*/ 28 w 297"/>
                <a:gd name="T107" fmla="*/ 89 h 272"/>
                <a:gd name="T108" fmla="*/ 45 w 297"/>
                <a:gd name="T109" fmla="*/ 74 h 272"/>
                <a:gd name="T110" fmla="*/ 100 w 297"/>
                <a:gd name="T111" fmla="*/ 228 h 272"/>
                <a:gd name="T112" fmla="*/ 100 w 297"/>
                <a:gd name="T113" fmla="*/ 217 h 272"/>
                <a:gd name="T114" fmla="*/ 285 w 297"/>
                <a:gd name="T115" fmla="*/ 209 h 272"/>
                <a:gd name="T116" fmla="*/ 279 w 297"/>
                <a:gd name="T117" fmla="*/ 217 h 272"/>
                <a:gd name="T118" fmla="*/ 100 w 297"/>
                <a:gd name="T119" fmla="*/ 2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7" h="272">
                  <a:moveTo>
                    <a:pt x="166" y="1"/>
                  </a:moveTo>
                  <a:cubicBezTo>
                    <a:pt x="166" y="26"/>
                    <a:pt x="166" y="26"/>
                    <a:pt x="166" y="26"/>
                  </a:cubicBezTo>
                  <a:cubicBezTo>
                    <a:pt x="164" y="44"/>
                    <a:pt x="160" y="62"/>
                    <a:pt x="156" y="80"/>
                  </a:cubicBezTo>
                  <a:cubicBezTo>
                    <a:pt x="155" y="85"/>
                    <a:pt x="154" y="90"/>
                    <a:pt x="152" y="94"/>
                  </a:cubicBezTo>
                  <a:cubicBezTo>
                    <a:pt x="151" y="100"/>
                    <a:pt x="149" y="105"/>
                    <a:pt x="148" y="111"/>
                  </a:cubicBezTo>
                  <a:cubicBezTo>
                    <a:pt x="147" y="113"/>
                    <a:pt x="147" y="115"/>
                    <a:pt x="146" y="116"/>
                  </a:cubicBezTo>
                  <a:cubicBezTo>
                    <a:pt x="137" y="151"/>
                    <a:pt x="132" y="183"/>
                    <a:pt x="132" y="212"/>
                  </a:cubicBezTo>
                  <a:cubicBezTo>
                    <a:pt x="113" y="213"/>
                    <a:pt x="113" y="213"/>
                    <a:pt x="113" y="213"/>
                  </a:cubicBezTo>
                  <a:cubicBezTo>
                    <a:pt x="110" y="197"/>
                    <a:pt x="107" y="182"/>
                    <a:pt x="104" y="166"/>
                  </a:cubicBezTo>
                  <a:cubicBezTo>
                    <a:pt x="101" y="155"/>
                    <a:pt x="98" y="143"/>
                    <a:pt x="95" y="131"/>
                  </a:cubicBezTo>
                  <a:cubicBezTo>
                    <a:pt x="92" y="120"/>
                    <a:pt x="89" y="109"/>
                    <a:pt x="86" y="97"/>
                  </a:cubicBezTo>
                  <a:cubicBezTo>
                    <a:pt x="84" y="93"/>
                    <a:pt x="83" y="88"/>
                    <a:pt x="82" y="84"/>
                  </a:cubicBezTo>
                  <a:cubicBezTo>
                    <a:pt x="79" y="74"/>
                    <a:pt x="75" y="63"/>
                    <a:pt x="72" y="53"/>
                  </a:cubicBezTo>
                  <a:cubicBezTo>
                    <a:pt x="65" y="38"/>
                    <a:pt x="62" y="21"/>
                    <a:pt x="63" y="4"/>
                  </a:cubicBezTo>
                  <a:cubicBezTo>
                    <a:pt x="63" y="3"/>
                    <a:pt x="63" y="1"/>
                    <a:pt x="63" y="0"/>
                  </a:cubicBezTo>
                  <a:cubicBezTo>
                    <a:pt x="48" y="22"/>
                    <a:pt x="27" y="39"/>
                    <a:pt x="0" y="51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269" y="270"/>
                    <a:pt x="269" y="270"/>
                    <a:pt x="269" y="270"/>
                  </a:cubicBezTo>
                  <a:cubicBezTo>
                    <a:pt x="289" y="255"/>
                    <a:pt x="297" y="231"/>
                    <a:pt x="291" y="195"/>
                  </a:cubicBezTo>
                  <a:cubicBezTo>
                    <a:pt x="280" y="202"/>
                    <a:pt x="266" y="205"/>
                    <a:pt x="249" y="202"/>
                  </a:cubicBezTo>
                  <a:cubicBezTo>
                    <a:pt x="248" y="202"/>
                    <a:pt x="247" y="202"/>
                    <a:pt x="247" y="202"/>
                  </a:cubicBezTo>
                  <a:cubicBezTo>
                    <a:pt x="237" y="204"/>
                    <a:pt x="237" y="204"/>
                    <a:pt x="237" y="204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9" y="188"/>
                    <a:pt x="170" y="163"/>
                    <a:pt x="187" y="134"/>
                  </a:cubicBezTo>
                  <a:cubicBezTo>
                    <a:pt x="200" y="119"/>
                    <a:pt x="209" y="103"/>
                    <a:pt x="217" y="86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5" y="62"/>
                    <a:pt x="227" y="54"/>
                    <a:pt x="229" y="46"/>
                  </a:cubicBezTo>
                  <a:cubicBezTo>
                    <a:pt x="198" y="37"/>
                    <a:pt x="177" y="22"/>
                    <a:pt x="166" y="1"/>
                  </a:cubicBezTo>
                  <a:cubicBezTo>
                    <a:pt x="166" y="1"/>
                    <a:pt x="166" y="1"/>
                    <a:pt x="166" y="1"/>
                  </a:cubicBezTo>
                  <a:close/>
                  <a:moveTo>
                    <a:pt x="220" y="51"/>
                  </a:moveTo>
                  <a:cubicBezTo>
                    <a:pt x="178" y="37"/>
                    <a:pt x="178" y="37"/>
                    <a:pt x="178" y="37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3" y="142"/>
                    <a:pt x="147" y="174"/>
                    <a:pt x="145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39" y="174"/>
                    <a:pt x="145" y="143"/>
                    <a:pt x="154" y="112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220" y="51"/>
                    <a:pt x="220" y="51"/>
                    <a:pt x="220" y="51"/>
                  </a:cubicBezTo>
                  <a:close/>
                  <a:moveTo>
                    <a:pt x="59" y="12"/>
                  </a:moveTo>
                  <a:cubicBezTo>
                    <a:pt x="59" y="21"/>
                    <a:pt x="59" y="21"/>
                    <a:pt x="59" y="21"/>
                  </a:cubicBezTo>
                  <a:cubicBezTo>
                    <a:pt x="43" y="36"/>
                    <a:pt x="27" y="48"/>
                    <a:pt x="10" y="6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25" y="42"/>
                    <a:pt x="43" y="28"/>
                    <a:pt x="59" y="12"/>
                  </a:cubicBezTo>
                  <a:close/>
                  <a:moveTo>
                    <a:pt x="45" y="74"/>
                  </a:moveTo>
                  <a:cubicBezTo>
                    <a:pt x="39" y="93"/>
                    <a:pt x="39" y="93"/>
                    <a:pt x="39" y="9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45" y="74"/>
                    <a:pt x="45" y="74"/>
                    <a:pt x="45" y="74"/>
                  </a:cubicBezTo>
                  <a:close/>
                  <a:moveTo>
                    <a:pt x="100" y="228"/>
                  </a:moveTo>
                  <a:cubicBezTo>
                    <a:pt x="100" y="217"/>
                    <a:pt x="100" y="217"/>
                    <a:pt x="100" y="217"/>
                  </a:cubicBezTo>
                  <a:cubicBezTo>
                    <a:pt x="285" y="209"/>
                    <a:pt x="285" y="209"/>
                    <a:pt x="285" y="209"/>
                  </a:cubicBezTo>
                  <a:cubicBezTo>
                    <a:pt x="279" y="217"/>
                    <a:pt x="279" y="217"/>
                    <a:pt x="279" y="217"/>
                  </a:cubicBezTo>
                  <a:cubicBezTo>
                    <a:pt x="100" y="228"/>
                    <a:pt x="100" y="228"/>
                    <a:pt x="100" y="22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6398" y="944"/>
              <a:ext cx="196" cy="433"/>
            </a:xfrm>
            <a:custGeom>
              <a:avLst/>
              <a:gdLst>
                <a:gd name="T0" fmla="*/ 40 w 82"/>
                <a:gd name="T1" fmla="*/ 15 h 183"/>
                <a:gd name="T2" fmla="*/ 82 w 82"/>
                <a:gd name="T3" fmla="*/ 29 h 183"/>
                <a:gd name="T4" fmla="*/ 35 w 82"/>
                <a:gd name="T5" fmla="*/ 0 h 183"/>
                <a:gd name="T6" fmla="*/ 16 w 82"/>
                <a:gd name="T7" fmla="*/ 90 h 183"/>
                <a:gd name="T8" fmla="*/ 0 w 82"/>
                <a:gd name="T9" fmla="*/ 183 h 183"/>
                <a:gd name="T10" fmla="*/ 7 w 82"/>
                <a:gd name="T11" fmla="*/ 183 h 183"/>
                <a:gd name="T12" fmla="*/ 25 w 82"/>
                <a:gd name="T13" fmla="*/ 87 h 183"/>
                <a:gd name="T14" fmla="*/ 40 w 82"/>
                <a:gd name="T15" fmla="*/ 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83">
                  <a:moveTo>
                    <a:pt x="40" y="15"/>
                  </a:moveTo>
                  <a:cubicBezTo>
                    <a:pt x="82" y="29"/>
                    <a:pt x="82" y="29"/>
                    <a:pt x="82" y="2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" y="121"/>
                    <a:pt x="1" y="152"/>
                    <a:pt x="0" y="183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9" y="152"/>
                    <a:pt x="15" y="120"/>
                    <a:pt x="25" y="87"/>
                  </a:cubicBezTo>
                  <a:cubicBezTo>
                    <a:pt x="40" y="15"/>
                    <a:pt x="40" y="15"/>
                    <a:pt x="40" y="1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2" name="Freeform 15"/>
            <p:cNvSpPr/>
            <p:nvPr/>
          </p:nvSpPr>
          <p:spPr bwMode="auto">
            <a:xfrm>
              <a:off x="6086" y="920"/>
              <a:ext cx="124" cy="114"/>
            </a:xfrm>
            <a:custGeom>
              <a:avLst/>
              <a:gdLst>
                <a:gd name="T0" fmla="*/ 52 w 52"/>
                <a:gd name="T1" fmla="*/ 9 h 48"/>
                <a:gd name="T2" fmla="*/ 52 w 52"/>
                <a:gd name="T3" fmla="*/ 0 h 48"/>
                <a:gd name="T4" fmla="*/ 0 w 52"/>
                <a:gd name="T5" fmla="*/ 41 h 48"/>
                <a:gd name="T6" fmla="*/ 3 w 52"/>
                <a:gd name="T7" fmla="*/ 48 h 48"/>
                <a:gd name="T8" fmla="*/ 52 w 52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52" y="9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36" y="16"/>
                    <a:pt x="18" y="30"/>
                    <a:pt x="0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0" y="36"/>
                    <a:pt x="36" y="24"/>
                    <a:pt x="52" y="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3" name="Freeform 16"/>
            <p:cNvSpPr/>
            <p:nvPr/>
          </p:nvSpPr>
          <p:spPr bwMode="auto">
            <a:xfrm>
              <a:off x="6136" y="1067"/>
              <a:ext cx="179" cy="317"/>
            </a:xfrm>
            <a:custGeom>
              <a:avLst/>
              <a:gdLst>
                <a:gd name="T0" fmla="*/ 27 w 179"/>
                <a:gd name="T1" fmla="*/ 45 h 317"/>
                <a:gd name="T2" fmla="*/ 41 w 179"/>
                <a:gd name="T3" fmla="*/ 0 h 317"/>
                <a:gd name="T4" fmla="*/ 0 w 179"/>
                <a:gd name="T5" fmla="*/ 35 h 317"/>
                <a:gd name="T6" fmla="*/ 165 w 179"/>
                <a:gd name="T7" fmla="*/ 317 h 317"/>
                <a:gd name="T8" fmla="*/ 179 w 179"/>
                <a:gd name="T9" fmla="*/ 315 h 317"/>
                <a:gd name="T10" fmla="*/ 27 w 179"/>
                <a:gd name="T11" fmla="*/ 45 h 317"/>
                <a:gd name="T12" fmla="*/ 27 w 179"/>
                <a:gd name="T13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317">
                  <a:moveTo>
                    <a:pt x="27" y="45"/>
                  </a:moveTo>
                  <a:lnTo>
                    <a:pt x="41" y="0"/>
                  </a:lnTo>
                  <a:lnTo>
                    <a:pt x="0" y="35"/>
                  </a:lnTo>
                  <a:lnTo>
                    <a:pt x="165" y="317"/>
                  </a:lnTo>
                  <a:lnTo>
                    <a:pt x="179" y="315"/>
                  </a:lnTo>
                  <a:lnTo>
                    <a:pt x="27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4" name="Freeform 17"/>
            <p:cNvSpPr/>
            <p:nvPr/>
          </p:nvSpPr>
          <p:spPr bwMode="auto">
            <a:xfrm>
              <a:off x="6308" y="1386"/>
              <a:ext cx="440" cy="45"/>
            </a:xfrm>
            <a:custGeom>
              <a:avLst/>
              <a:gdLst>
                <a:gd name="T0" fmla="*/ 0 w 440"/>
                <a:gd name="T1" fmla="*/ 19 h 45"/>
                <a:gd name="T2" fmla="*/ 0 w 440"/>
                <a:gd name="T3" fmla="*/ 45 h 45"/>
                <a:gd name="T4" fmla="*/ 426 w 440"/>
                <a:gd name="T5" fmla="*/ 19 h 45"/>
                <a:gd name="T6" fmla="*/ 440 w 440"/>
                <a:gd name="T7" fmla="*/ 0 h 45"/>
                <a:gd name="T8" fmla="*/ 0 w 440"/>
                <a:gd name="T9" fmla="*/ 19 h 45"/>
                <a:gd name="T10" fmla="*/ 0 w 440"/>
                <a:gd name="T11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0" h="45">
                  <a:moveTo>
                    <a:pt x="0" y="19"/>
                  </a:moveTo>
                  <a:lnTo>
                    <a:pt x="0" y="45"/>
                  </a:lnTo>
                  <a:lnTo>
                    <a:pt x="426" y="19"/>
                  </a:lnTo>
                  <a:lnTo>
                    <a:pt x="44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5" name="Freeform 18"/>
            <p:cNvSpPr/>
            <p:nvPr/>
          </p:nvSpPr>
          <p:spPr bwMode="auto">
            <a:xfrm>
              <a:off x="6358" y="894"/>
              <a:ext cx="107" cy="187"/>
            </a:xfrm>
            <a:custGeom>
              <a:avLst/>
              <a:gdLst>
                <a:gd name="T0" fmla="*/ 45 w 45"/>
                <a:gd name="T1" fmla="*/ 25 h 79"/>
                <a:gd name="T2" fmla="*/ 45 w 45"/>
                <a:gd name="T3" fmla="*/ 0 h 79"/>
                <a:gd name="T4" fmla="*/ 21 w 45"/>
                <a:gd name="T5" fmla="*/ 28 h 79"/>
                <a:gd name="T6" fmla="*/ 0 w 45"/>
                <a:gd name="T7" fmla="*/ 44 h 79"/>
                <a:gd name="T8" fmla="*/ 18 w 45"/>
                <a:gd name="T9" fmla="*/ 62 h 79"/>
                <a:gd name="T10" fmla="*/ 35 w 45"/>
                <a:gd name="T11" fmla="*/ 79 h 79"/>
                <a:gd name="T12" fmla="*/ 45 w 45"/>
                <a:gd name="T13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25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8" y="11"/>
                    <a:pt x="30" y="20"/>
                    <a:pt x="21" y="28"/>
                  </a:cubicBezTo>
                  <a:cubicBezTo>
                    <a:pt x="14" y="34"/>
                    <a:pt x="7" y="39"/>
                    <a:pt x="0" y="44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39" y="61"/>
                    <a:pt x="43" y="43"/>
                    <a:pt x="45" y="2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6" name="Freeform 19"/>
            <p:cNvSpPr/>
            <p:nvPr/>
          </p:nvSpPr>
          <p:spPr bwMode="auto">
            <a:xfrm>
              <a:off x="6389" y="1041"/>
              <a:ext cx="52" cy="73"/>
            </a:xfrm>
            <a:custGeom>
              <a:avLst/>
              <a:gdLst>
                <a:gd name="T0" fmla="*/ 18 w 22"/>
                <a:gd name="T1" fmla="*/ 31 h 31"/>
                <a:gd name="T2" fmla="*/ 22 w 22"/>
                <a:gd name="T3" fmla="*/ 17 h 31"/>
                <a:gd name="T4" fmla="*/ 5 w 22"/>
                <a:gd name="T5" fmla="*/ 0 h 31"/>
                <a:gd name="T6" fmla="*/ 0 w 22"/>
                <a:gd name="T7" fmla="*/ 8 h 31"/>
                <a:gd name="T8" fmla="*/ 18 w 22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8" y="31"/>
                  </a:moveTo>
                  <a:cubicBezTo>
                    <a:pt x="20" y="27"/>
                    <a:pt x="21" y="22"/>
                    <a:pt x="22" y="1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8" y="31"/>
                    <a:pt x="18" y="31"/>
                    <a:pt x="18" y="31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7" name="Freeform 20"/>
            <p:cNvSpPr/>
            <p:nvPr/>
          </p:nvSpPr>
          <p:spPr bwMode="auto">
            <a:xfrm>
              <a:off x="6294" y="1041"/>
              <a:ext cx="550" cy="2996"/>
            </a:xfrm>
            <a:custGeom>
              <a:avLst/>
              <a:gdLst>
                <a:gd name="T0" fmla="*/ 204 w 231"/>
                <a:gd name="T1" fmla="*/ 100 h 1266"/>
                <a:gd name="T2" fmla="*/ 194 w 231"/>
                <a:gd name="T3" fmla="*/ 108 h 1266"/>
                <a:gd name="T4" fmla="*/ 211 w 231"/>
                <a:gd name="T5" fmla="*/ 107 h 1266"/>
                <a:gd name="T6" fmla="*/ 212 w 231"/>
                <a:gd name="T7" fmla="*/ 114 h 1266"/>
                <a:gd name="T8" fmla="*/ 208 w 231"/>
                <a:gd name="T9" fmla="*/ 119 h 1266"/>
                <a:gd name="T10" fmla="*/ 216 w 231"/>
                <a:gd name="T11" fmla="*/ 118 h 1266"/>
                <a:gd name="T12" fmla="*/ 214 w 231"/>
                <a:gd name="T13" fmla="*/ 123 h 1266"/>
                <a:gd name="T14" fmla="*/ 202 w 231"/>
                <a:gd name="T15" fmla="*/ 129 h 1266"/>
                <a:gd name="T16" fmla="*/ 199 w 231"/>
                <a:gd name="T17" fmla="*/ 132 h 1266"/>
                <a:gd name="T18" fmla="*/ 197 w 231"/>
                <a:gd name="T19" fmla="*/ 132 h 1266"/>
                <a:gd name="T20" fmla="*/ 175 w 231"/>
                <a:gd name="T21" fmla="*/ 207 h 1266"/>
                <a:gd name="T22" fmla="*/ 0 w 231"/>
                <a:gd name="T23" fmla="*/ 209 h 1266"/>
                <a:gd name="T24" fmla="*/ 0 w 231"/>
                <a:gd name="T25" fmla="*/ 228 h 1266"/>
                <a:gd name="T26" fmla="*/ 0 w 231"/>
                <a:gd name="T27" fmla="*/ 234 h 1266"/>
                <a:gd name="T28" fmla="*/ 91 w 231"/>
                <a:gd name="T29" fmla="*/ 240 h 1266"/>
                <a:gd name="T30" fmla="*/ 102 w 231"/>
                <a:gd name="T31" fmla="*/ 240 h 1266"/>
                <a:gd name="T32" fmla="*/ 101 w 231"/>
                <a:gd name="T33" fmla="*/ 257 h 1266"/>
                <a:gd name="T34" fmla="*/ 139 w 231"/>
                <a:gd name="T35" fmla="*/ 390 h 1266"/>
                <a:gd name="T36" fmla="*/ 159 w 231"/>
                <a:gd name="T37" fmla="*/ 489 h 1266"/>
                <a:gd name="T38" fmla="*/ 55 w 231"/>
                <a:gd name="T39" fmla="*/ 439 h 1266"/>
                <a:gd name="T40" fmla="*/ 62 w 231"/>
                <a:gd name="T41" fmla="*/ 482 h 1266"/>
                <a:gd name="T42" fmla="*/ 147 w 231"/>
                <a:gd name="T43" fmla="*/ 563 h 1266"/>
                <a:gd name="T44" fmla="*/ 161 w 231"/>
                <a:gd name="T45" fmla="*/ 559 h 1266"/>
                <a:gd name="T46" fmla="*/ 142 w 231"/>
                <a:gd name="T47" fmla="*/ 718 h 1266"/>
                <a:gd name="T48" fmla="*/ 142 w 231"/>
                <a:gd name="T49" fmla="*/ 898 h 1266"/>
                <a:gd name="T50" fmla="*/ 171 w 231"/>
                <a:gd name="T51" fmla="*/ 1095 h 1266"/>
                <a:gd name="T52" fmla="*/ 169 w 231"/>
                <a:gd name="T53" fmla="*/ 1154 h 1266"/>
                <a:gd name="T54" fmla="*/ 120 w 231"/>
                <a:gd name="T55" fmla="*/ 1191 h 1266"/>
                <a:gd name="T56" fmla="*/ 119 w 231"/>
                <a:gd name="T57" fmla="*/ 1192 h 1266"/>
                <a:gd name="T58" fmla="*/ 112 w 231"/>
                <a:gd name="T59" fmla="*/ 1224 h 1266"/>
                <a:gd name="T60" fmla="*/ 139 w 231"/>
                <a:gd name="T61" fmla="*/ 1237 h 1266"/>
                <a:gd name="T62" fmla="*/ 139 w 231"/>
                <a:gd name="T63" fmla="*/ 1256 h 1266"/>
                <a:gd name="T64" fmla="*/ 210 w 231"/>
                <a:gd name="T65" fmla="*/ 1266 h 1266"/>
                <a:gd name="T66" fmla="*/ 228 w 231"/>
                <a:gd name="T67" fmla="*/ 1252 h 1266"/>
                <a:gd name="T68" fmla="*/ 219 w 231"/>
                <a:gd name="T69" fmla="*/ 1223 h 1266"/>
                <a:gd name="T70" fmla="*/ 199 w 231"/>
                <a:gd name="T71" fmla="*/ 1171 h 1266"/>
                <a:gd name="T72" fmla="*/ 199 w 231"/>
                <a:gd name="T73" fmla="*/ 1055 h 1266"/>
                <a:gd name="T74" fmla="*/ 181 w 231"/>
                <a:gd name="T75" fmla="*/ 874 h 1266"/>
                <a:gd name="T76" fmla="*/ 181 w 231"/>
                <a:gd name="T77" fmla="*/ 682 h 1266"/>
                <a:gd name="T78" fmla="*/ 189 w 231"/>
                <a:gd name="T79" fmla="*/ 549 h 1266"/>
                <a:gd name="T80" fmla="*/ 231 w 231"/>
                <a:gd name="T81" fmla="*/ 535 h 1266"/>
                <a:gd name="T82" fmla="*/ 199 w 231"/>
                <a:gd name="T83" fmla="*/ 410 h 1266"/>
                <a:gd name="T84" fmla="*/ 168 w 231"/>
                <a:gd name="T85" fmla="*/ 236 h 1266"/>
                <a:gd name="T86" fmla="*/ 217 w 231"/>
                <a:gd name="T87" fmla="*/ 217 h 1266"/>
                <a:gd name="T88" fmla="*/ 217 w 231"/>
                <a:gd name="T89" fmla="*/ 196 h 1266"/>
                <a:gd name="T90" fmla="*/ 224 w 231"/>
                <a:gd name="T91" fmla="*/ 183 h 1266"/>
                <a:gd name="T92" fmla="*/ 224 w 231"/>
                <a:gd name="T93" fmla="*/ 112 h 1266"/>
                <a:gd name="T94" fmla="*/ 208 w 231"/>
                <a:gd name="T95" fmla="*/ 41 h 1266"/>
                <a:gd name="T96" fmla="*/ 192 w 231"/>
                <a:gd name="T97" fmla="*/ 0 h 1266"/>
                <a:gd name="T98" fmla="*/ 203 w 231"/>
                <a:gd name="T99" fmla="*/ 93 h 1266"/>
                <a:gd name="T100" fmla="*/ 204 w 231"/>
                <a:gd name="T101" fmla="*/ 100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1" h="1266">
                  <a:moveTo>
                    <a:pt x="204" y="100"/>
                  </a:moveTo>
                  <a:cubicBezTo>
                    <a:pt x="202" y="103"/>
                    <a:pt x="199" y="106"/>
                    <a:pt x="194" y="108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2" y="110"/>
                    <a:pt x="212" y="112"/>
                    <a:pt x="212" y="114"/>
                  </a:cubicBezTo>
                  <a:cubicBezTo>
                    <a:pt x="211" y="116"/>
                    <a:pt x="210" y="117"/>
                    <a:pt x="208" y="119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6" y="120"/>
                    <a:pt x="215" y="122"/>
                    <a:pt x="214" y="123"/>
                  </a:cubicBezTo>
                  <a:cubicBezTo>
                    <a:pt x="212" y="127"/>
                    <a:pt x="208" y="129"/>
                    <a:pt x="202" y="129"/>
                  </a:cubicBezTo>
                  <a:cubicBezTo>
                    <a:pt x="201" y="130"/>
                    <a:pt x="200" y="131"/>
                    <a:pt x="199" y="132"/>
                  </a:cubicBezTo>
                  <a:cubicBezTo>
                    <a:pt x="198" y="132"/>
                    <a:pt x="198" y="132"/>
                    <a:pt x="197" y="132"/>
                  </a:cubicBezTo>
                  <a:cubicBezTo>
                    <a:pt x="203" y="168"/>
                    <a:pt x="195" y="192"/>
                    <a:pt x="175" y="20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31" y="238"/>
                    <a:pt x="62" y="240"/>
                    <a:pt x="91" y="240"/>
                  </a:cubicBezTo>
                  <a:cubicBezTo>
                    <a:pt x="95" y="240"/>
                    <a:pt x="98" y="240"/>
                    <a:pt x="102" y="240"/>
                  </a:cubicBezTo>
                  <a:cubicBezTo>
                    <a:pt x="101" y="257"/>
                    <a:pt x="101" y="257"/>
                    <a:pt x="101" y="257"/>
                  </a:cubicBezTo>
                  <a:cubicBezTo>
                    <a:pt x="139" y="390"/>
                    <a:pt x="139" y="390"/>
                    <a:pt x="139" y="390"/>
                  </a:cubicBezTo>
                  <a:cubicBezTo>
                    <a:pt x="153" y="425"/>
                    <a:pt x="160" y="458"/>
                    <a:pt x="159" y="489"/>
                  </a:cubicBezTo>
                  <a:cubicBezTo>
                    <a:pt x="118" y="525"/>
                    <a:pt x="84" y="508"/>
                    <a:pt x="55" y="439"/>
                  </a:cubicBezTo>
                  <a:cubicBezTo>
                    <a:pt x="62" y="482"/>
                    <a:pt x="62" y="482"/>
                    <a:pt x="62" y="482"/>
                  </a:cubicBezTo>
                  <a:cubicBezTo>
                    <a:pt x="76" y="548"/>
                    <a:pt x="105" y="575"/>
                    <a:pt x="147" y="563"/>
                  </a:cubicBezTo>
                  <a:cubicBezTo>
                    <a:pt x="161" y="559"/>
                    <a:pt x="161" y="559"/>
                    <a:pt x="161" y="559"/>
                  </a:cubicBezTo>
                  <a:cubicBezTo>
                    <a:pt x="142" y="718"/>
                    <a:pt x="142" y="718"/>
                    <a:pt x="142" y="718"/>
                  </a:cubicBezTo>
                  <a:cubicBezTo>
                    <a:pt x="142" y="898"/>
                    <a:pt x="142" y="898"/>
                    <a:pt x="142" y="898"/>
                  </a:cubicBezTo>
                  <a:cubicBezTo>
                    <a:pt x="171" y="1095"/>
                    <a:pt x="171" y="1095"/>
                    <a:pt x="171" y="1095"/>
                  </a:cubicBezTo>
                  <a:cubicBezTo>
                    <a:pt x="169" y="1154"/>
                    <a:pt x="169" y="1154"/>
                    <a:pt x="169" y="1154"/>
                  </a:cubicBezTo>
                  <a:cubicBezTo>
                    <a:pt x="120" y="1191"/>
                    <a:pt x="120" y="1191"/>
                    <a:pt x="120" y="1191"/>
                  </a:cubicBezTo>
                  <a:cubicBezTo>
                    <a:pt x="120" y="1191"/>
                    <a:pt x="120" y="1191"/>
                    <a:pt x="119" y="1192"/>
                  </a:cubicBezTo>
                  <a:cubicBezTo>
                    <a:pt x="112" y="1224"/>
                    <a:pt x="112" y="1224"/>
                    <a:pt x="112" y="1224"/>
                  </a:cubicBezTo>
                  <a:cubicBezTo>
                    <a:pt x="139" y="1237"/>
                    <a:pt x="139" y="1237"/>
                    <a:pt x="139" y="1237"/>
                  </a:cubicBezTo>
                  <a:cubicBezTo>
                    <a:pt x="139" y="1256"/>
                    <a:pt x="139" y="1256"/>
                    <a:pt x="139" y="1256"/>
                  </a:cubicBezTo>
                  <a:cubicBezTo>
                    <a:pt x="210" y="1266"/>
                    <a:pt x="210" y="1266"/>
                    <a:pt x="210" y="1266"/>
                  </a:cubicBezTo>
                  <a:cubicBezTo>
                    <a:pt x="222" y="1266"/>
                    <a:pt x="228" y="1261"/>
                    <a:pt x="228" y="1252"/>
                  </a:cubicBezTo>
                  <a:cubicBezTo>
                    <a:pt x="228" y="1244"/>
                    <a:pt x="225" y="1235"/>
                    <a:pt x="219" y="1223"/>
                  </a:cubicBezTo>
                  <a:cubicBezTo>
                    <a:pt x="199" y="1171"/>
                    <a:pt x="199" y="1171"/>
                    <a:pt x="199" y="1171"/>
                  </a:cubicBezTo>
                  <a:cubicBezTo>
                    <a:pt x="203" y="1137"/>
                    <a:pt x="203" y="1098"/>
                    <a:pt x="199" y="1055"/>
                  </a:cubicBezTo>
                  <a:cubicBezTo>
                    <a:pt x="181" y="874"/>
                    <a:pt x="181" y="874"/>
                    <a:pt x="181" y="874"/>
                  </a:cubicBezTo>
                  <a:cubicBezTo>
                    <a:pt x="181" y="682"/>
                    <a:pt x="181" y="682"/>
                    <a:pt x="181" y="682"/>
                  </a:cubicBezTo>
                  <a:cubicBezTo>
                    <a:pt x="189" y="549"/>
                    <a:pt x="189" y="549"/>
                    <a:pt x="189" y="549"/>
                  </a:cubicBezTo>
                  <a:cubicBezTo>
                    <a:pt x="231" y="535"/>
                    <a:pt x="231" y="535"/>
                    <a:pt x="231" y="535"/>
                  </a:cubicBezTo>
                  <a:cubicBezTo>
                    <a:pt x="199" y="410"/>
                    <a:pt x="199" y="410"/>
                    <a:pt x="199" y="410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3" y="239"/>
                    <a:pt x="210" y="233"/>
                    <a:pt x="217" y="217"/>
                  </a:cubicBezTo>
                  <a:cubicBezTo>
                    <a:pt x="217" y="196"/>
                    <a:pt x="217" y="196"/>
                    <a:pt x="217" y="196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5" y="21"/>
                    <a:pt x="200" y="8"/>
                    <a:pt x="192" y="0"/>
                  </a:cubicBezTo>
                  <a:cubicBezTo>
                    <a:pt x="199" y="31"/>
                    <a:pt x="202" y="62"/>
                    <a:pt x="203" y="93"/>
                  </a:cubicBezTo>
                  <a:cubicBezTo>
                    <a:pt x="204" y="96"/>
                    <a:pt x="204" y="98"/>
                    <a:pt x="204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8" name="Freeform 21"/>
            <p:cNvSpPr/>
            <p:nvPr/>
          </p:nvSpPr>
          <p:spPr bwMode="auto">
            <a:xfrm>
              <a:off x="6620" y="1278"/>
              <a:ext cx="159" cy="78"/>
            </a:xfrm>
            <a:custGeom>
              <a:avLst/>
              <a:gdLst>
                <a:gd name="T0" fmla="*/ 57 w 67"/>
                <a:gd name="T1" fmla="*/ 8 h 33"/>
                <a:gd name="T2" fmla="*/ 67 w 67"/>
                <a:gd name="T3" fmla="*/ 0 h 33"/>
                <a:gd name="T4" fmla="*/ 19 w 67"/>
                <a:gd name="T5" fmla="*/ 6 h 33"/>
                <a:gd name="T6" fmla="*/ 0 w 67"/>
                <a:gd name="T7" fmla="*/ 33 h 33"/>
                <a:gd name="T8" fmla="*/ 26 w 67"/>
                <a:gd name="T9" fmla="*/ 10 h 33"/>
                <a:gd name="T10" fmla="*/ 57 w 67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33">
                  <a:moveTo>
                    <a:pt x="57" y="8"/>
                  </a:moveTo>
                  <a:cubicBezTo>
                    <a:pt x="62" y="6"/>
                    <a:pt x="65" y="3"/>
                    <a:pt x="67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57" y="8"/>
                    <a:pt x="57" y="8"/>
                    <a:pt x="57" y="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59" name="Freeform 22"/>
            <p:cNvSpPr/>
            <p:nvPr/>
          </p:nvSpPr>
          <p:spPr bwMode="auto">
            <a:xfrm>
              <a:off x="6582" y="1261"/>
              <a:ext cx="216" cy="123"/>
            </a:xfrm>
            <a:custGeom>
              <a:avLst/>
              <a:gdLst>
                <a:gd name="T0" fmla="*/ 90 w 91"/>
                <a:gd name="T1" fmla="*/ 14 h 52"/>
                <a:gd name="T2" fmla="*/ 73 w 91"/>
                <a:gd name="T3" fmla="*/ 15 h 52"/>
                <a:gd name="T4" fmla="*/ 42 w 91"/>
                <a:gd name="T5" fmla="*/ 17 h 52"/>
                <a:gd name="T6" fmla="*/ 16 w 91"/>
                <a:gd name="T7" fmla="*/ 40 h 52"/>
                <a:gd name="T8" fmla="*/ 35 w 91"/>
                <a:gd name="T9" fmla="*/ 13 h 52"/>
                <a:gd name="T10" fmla="*/ 83 w 91"/>
                <a:gd name="T11" fmla="*/ 7 h 52"/>
                <a:gd name="T12" fmla="*/ 82 w 91"/>
                <a:gd name="T13" fmla="*/ 0 h 52"/>
                <a:gd name="T14" fmla="*/ 35 w 91"/>
                <a:gd name="T15" fmla="*/ 3 h 52"/>
                <a:gd name="T16" fmla="*/ 30 w 91"/>
                <a:gd name="T17" fmla="*/ 7 h 52"/>
                <a:gd name="T18" fmla="*/ 0 w 91"/>
                <a:gd name="T19" fmla="*/ 52 h 52"/>
                <a:gd name="T20" fmla="*/ 22 w 91"/>
                <a:gd name="T21" fmla="*/ 48 h 52"/>
                <a:gd name="T22" fmla="*/ 46 w 91"/>
                <a:gd name="T23" fmla="*/ 21 h 52"/>
                <a:gd name="T24" fmla="*/ 91 w 91"/>
                <a:gd name="T25" fmla="*/ 21 h 52"/>
                <a:gd name="T26" fmla="*/ 90 w 91"/>
                <a:gd name="T2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52">
                  <a:moveTo>
                    <a:pt x="90" y="14"/>
                  </a:moveTo>
                  <a:cubicBezTo>
                    <a:pt x="73" y="15"/>
                    <a:pt x="73" y="15"/>
                    <a:pt x="73" y="15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3" y="5"/>
                    <a:pt x="83" y="3"/>
                    <a:pt x="82" y="0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3" y="4"/>
                    <a:pt x="32" y="6"/>
                    <a:pt x="30" y="7"/>
                  </a:cubicBezTo>
                  <a:cubicBezTo>
                    <a:pt x="15" y="21"/>
                    <a:pt x="5" y="36"/>
                    <a:pt x="0" y="52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19"/>
                    <a:pt x="91" y="17"/>
                    <a:pt x="90" y="1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0" name="Freeform 23"/>
            <p:cNvSpPr/>
            <p:nvPr/>
          </p:nvSpPr>
          <p:spPr bwMode="auto">
            <a:xfrm>
              <a:off x="6653" y="1041"/>
              <a:ext cx="124" cy="237"/>
            </a:xfrm>
            <a:custGeom>
              <a:avLst/>
              <a:gdLst>
                <a:gd name="T0" fmla="*/ 5 w 52"/>
                <a:gd name="T1" fmla="*/ 96 h 100"/>
                <a:gd name="T2" fmla="*/ 52 w 52"/>
                <a:gd name="T3" fmla="*/ 93 h 100"/>
                <a:gd name="T4" fmla="*/ 41 w 52"/>
                <a:gd name="T5" fmla="*/ 0 h 100"/>
                <a:gd name="T6" fmla="*/ 1 w 52"/>
                <a:gd name="T7" fmla="*/ 71 h 100"/>
                <a:gd name="T8" fmla="*/ 0 w 52"/>
                <a:gd name="T9" fmla="*/ 100 h 100"/>
                <a:gd name="T10" fmla="*/ 5 w 52"/>
                <a:gd name="T11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00">
                  <a:moveTo>
                    <a:pt x="5" y="96"/>
                  </a:moveTo>
                  <a:cubicBezTo>
                    <a:pt x="52" y="93"/>
                    <a:pt x="52" y="93"/>
                    <a:pt x="52" y="93"/>
                  </a:cubicBezTo>
                  <a:cubicBezTo>
                    <a:pt x="51" y="62"/>
                    <a:pt x="48" y="31"/>
                    <a:pt x="41" y="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" y="99"/>
                    <a:pt x="3" y="97"/>
                    <a:pt x="5" y="9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2" name="Freeform 24"/>
            <p:cNvSpPr/>
            <p:nvPr/>
          </p:nvSpPr>
          <p:spPr bwMode="auto">
            <a:xfrm>
              <a:off x="6160" y="669"/>
              <a:ext cx="22" cy="90"/>
            </a:xfrm>
            <a:custGeom>
              <a:avLst/>
              <a:gdLst>
                <a:gd name="T0" fmla="*/ 1 w 9"/>
                <a:gd name="T1" fmla="*/ 0 h 38"/>
                <a:gd name="T2" fmla="*/ 1 w 9"/>
                <a:gd name="T3" fmla="*/ 10 h 38"/>
                <a:gd name="T4" fmla="*/ 6 w 9"/>
                <a:gd name="T5" fmla="*/ 38 h 38"/>
                <a:gd name="T6" fmla="*/ 5 w 9"/>
                <a:gd name="T7" fmla="*/ 10 h 38"/>
                <a:gd name="T8" fmla="*/ 1 w 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8">
                  <a:moveTo>
                    <a:pt x="1" y="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23"/>
                    <a:pt x="2" y="33"/>
                    <a:pt x="6" y="38"/>
                  </a:cubicBezTo>
                  <a:cubicBezTo>
                    <a:pt x="9" y="34"/>
                    <a:pt x="9" y="24"/>
                    <a:pt x="5" y="1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3" name="Freeform 25"/>
            <p:cNvSpPr/>
            <p:nvPr/>
          </p:nvSpPr>
          <p:spPr bwMode="auto">
            <a:xfrm>
              <a:off x="6172" y="693"/>
              <a:ext cx="22" cy="76"/>
            </a:xfrm>
            <a:custGeom>
              <a:avLst/>
              <a:gdLst>
                <a:gd name="T0" fmla="*/ 9 w 9"/>
                <a:gd name="T1" fmla="*/ 32 h 32"/>
                <a:gd name="T2" fmla="*/ 9 w 9"/>
                <a:gd name="T3" fmla="*/ 21 h 32"/>
                <a:gd name="T4" fmla="*/ 0 w 9"/>
                <a:gd name="T5" fmla="*/ 0 h 32"/>
                <a:gd name="T6" fmla="*/ 1 w 9"/>
                <a:gd name="T7" fmla="*/ 28 h 32"/>
                <a:gd name="T8" fmla="*/ 9 w 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9" y="32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4"/>
                    <a:pt x="4" y="24"/>
                    <a:pt x="1" y="28"/>
                  </a:cubicBezTo>
                  <a:cubicBezTo>
                    <a:pt x="3" y="31"/>
                    <a:pt x="6" y="32"/>
                    <a:pt x="9" y="32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4" name="Freeform 26"/>
            <p:cNvSpPr/>
            <p:nvPr/>
          </p:nvSpPr>
          <p:spPr bwMode="auto">
            <a:xfrm>
              <a:off x="5936" y="1074"/>
              <a:ext cx="153" cy="289"/>
            </a:xfrm>
            <a:custGeom>
              <a:avLst/>
              <a:gdLst>
                <a:gd name="T0" fmla="*/ 6 w 64"/>
                <a:gd name="T1" fmla="*/ 0 h 122"/>
                <a:gd name="T2" fmla="*/ 0 w 64"/>
                <a:gd name="T3" fmla="*/ 6 h 122"/>
                <a:gd name="T4" fmla="*/ 32 w 64"/>
                <a:gd name="T5" fmla="*/ 116 h 122"/>
                <a:gd name="T6" fmla="*/ 64 w 64"/>
                <a:gd name="T7" fmla="*/ 122 h 122"/>
                <a:gd name="T8" fmla="*/ 6 w 6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22">
                  <a:moveTo>
                    <a:pt x="6" y="0"/>
                  </a:moveTo>
                  <a:cubicBezTo>
                    <a:pt x="4" y="2"/>
                    <a:pt x="2" y="4"/>
                    <a:pt x="0" y="6"/>
                  </a:cubicBezTo>
                  <a:cubicBezTo>
                    <a:pt x="22" y="33"/>
                    <a:pt x="33" y="70"/>
                    <a:pt x="32" y="116"/>
                  </a:cubicBezTo>
                  <a:cubicBezTo>
                    <a:pt x="42" y="120"/>
                    <a:pt x="53" y="122"/>
                    <a:pt x="64" y="122"/>
                  </a:cubicBezTo>
                  <a:cubicBezTo>
                    <a:pt x="51" y="78"/>
                    <a:pt x="32" y="37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5" name="Freeform 27"/>
            <p:cNvSpPr>
              <a:spLocks noEditPoints="1"/>
            </p:cNvSpPr>
            <p:nvPr/>
          </p:nvSpPr>
          <p:spPr bwMode="auto">
            <a:xfrm>
              <a:off x="5910" y="1088"/>
              <a:ext cx="105" cy="327"/>
            </a:xfrm>
            <a:custGeom>
              <a:avLst/>
              <a:gdLst>
                <a:gd name="T0" fmla="*/ 11 w 44"/>
                <a:gd name="T1" fmla="*/ 0 h 138"/>
                <a:gd name="T2" fmla="*/ 3 w 44"/>
                <a:gd name="T3" fmla="*/ 46 h 138"/>
                <a:gd name="T4" fmla="*/ 6 w 44"/>
                <a:gd name="T5" fmla="*/ 138 h 138"/>
                <a:gd name="T6" fmla="*/ 30 w 44"/>
                <a:gd name="T7" fmla="*/ 128 h 138"/>
                <a:gd name="T8" fmla="*/ 43 w 44"/>
                <a:gd name="T9" fmla="*/ 127 h 138"/>
                <a:gd name="T10" fmla="*/ 30 w 44"/>
                <a:gd name="T11" fmla="*/ 110 h 138"/>
                <a:gd name="T12" fmla="*/ 32 w 44"/>
                <a:gd name="T13" fmla="*/ 106 h 138"/>
                <a:gd name="T14" fmla="*/ 43 w 44"/>
                <a:gd name="T15" fmla="*/ 110 h 138"/>
                <a:gd name="T16" fmla="*/ 11 w 44"/>
                <a:gd name="T17" fmla="*/ 0 h 138"/>
                <a:gd name="T18" fmla="*/ 12 w 44"/>
                <a:gd name="T19" fmla="*/ 11 h 138"/>
                <a:gd name="T20" fmla="*/ 19 w 44"/>
                <a:gd name="T21" fmla="*/ 25 h 138"/>
                <a:gd name="T22" fmla="*/ 19 w 44"/>
                <a:gd name="T23" fmla="*/ 125 h 138"/>
                <a:gd name="T24" fmla="*/ 12 w 44"/>
                <a:gd name="T25" fmla="*/ 128 h 138"/>
                <a:gd name="T26" fmla="*/ 12 w 44"/>
                <a:gd name="T27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8">
                  <a:moveTo>
                    <a:pt x="11" y="0"/>
                  </a:moveTo>
                  <a:cubicBezTo>
                    <a:pt x="3" y="11"/>
                    <a:pt x="0" y="26"/>
                    <a:pt x="3" y="46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11" y="134"/>
                    <a:pt x="19" y="131"/>
                    <a:pt x="30" y="128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31" y="123"/>
                    <a:pt x="27" y="117"/>
                    <a:pt x="30" y="110"/>
                  </a:cubicBezTo>
                  <a:cubicBezTo>
                    <a:pt x="31" y="109"/>
                    <a:pt x="31" y="107"/>
                    <a:pt x="32" y="106"/>
                  </a:cubicBezTo>
                  <a:cubicBezTo>
                    <a:pt x="36" y="108"/>
                    <a:pt x="40" y="109"/>
                    <a:pt x="43" y="110"/>
                  </a:cubicBezTo>
                  <a:cubicBezTo>
                    <a:pt x="44" y="64"/>
                    <a:pt x="33" y="27"/>
                    <a:pt x="11" y="0"/>
                  </a:cubicBezTo>
                  <a:close/>
                  <a:moveTo>
                    <a:pt x="12" y="11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6" y="51"/>
                    <a:pt x="16" y="84"/>
                    <a:pt x="19" y="125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7" y="78"/>
                    <a:pt x="7" y="39"/>
                    <a:pt x="12" y="1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6" name="Freeform 28"/>
            <p:cNvSpPr/>
            <p:nvPr/>
          </p:nvSpPr>
          <p:spPr bwMode="auto">
            <a:xfrm>
              <a:off x="5927" y="1114"/>
              <a:ext cx="29" cy="277"/>
            </a:xfrm>
            <a:custGeom>
              <a:avLst/>
              <a:gdLst>
                <a:gd name="T0" fmla="*/ 12 w 12"/>
                <a:gd name="T1" fmla="*/ 14 h 117"/>
                <a:gd name="T2" fmla="*/ 5 w 12"/>
                <a:gd name="T3" fmla="*/ 0 h 117"/>
                <a:gd name="T4" fmla="*/ 5 w 12"/>
                <a:gd name="T5" fmla="*/ 117 h 117"/>
                <a:gd name="T6" fmla="*/ 12 w 12"/>
                <a:gd name="T7" fmla="*/ 114 h 117"/>
                <a:gd name="T8" fmla="*/ 12 w 12"/>
                <a:gd name="T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7">
                  <a:moveTo>
                    <a:pt x="12" y="14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28"/>
                    <a:pt x="0" y="67"/>
                    <a:pt x="5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9" y="73"/>
                    <a:pt x="9" y="40"/>
                    <a:pt x="12" y="1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7" name="Freeform 29"/>
            <p:cNvSpPr>
              <a:spLocks noEditPoints="1"/>
            </p:cNvSpPr>
            <p:nvPr/>
          </p:nvSpPr>
          <p:spPr bwMode="auto">
            <a:xfrm>
              <a:off x="6220" y="852"/>
              <a:ext cx="188" cy="146"/>
            </a:xfrm>
            <a:custGeom>
              <a:avLst/>
              <a:gdLst>
                <a:gd name="T0" fmla="*/ 27 w 79"/>
                <a:gd name="T1" fmla="*/ 21 h 62"/>
                <a:gd name="T2" fmla="*/ 9 w 79"/>
                <a:gd name="T3" fmla="*/ 5 h 62"/>
                <a:gd name="T4" fmla="*/ 2 w 79"/>
                <a:gd name="T5" fmla="*/ 0 h 62"/>
                <a:gd name="T6" fmla="*/ 0 w 79"/>
                <a:gd name="T7" fmla="*/ 21 h 62"/>
                <a:gd name="T8" fmla="*/ 58 w 79"/>
                <a:gd name="T9" fmla="*/ 62 h 62"/>
                <a:gd name="T10" fmla="*/ 79 w 79"/>
                <a:gd name="T11" fmla="*/ 46 h 62"/>
                <a:gd name="T12" fmla="*/ 75 w 79"/>
                <a:gd name="T13" fmla="*/ 18 h 62"/>
                <a:gd name="T14" fmla="*/ 27 w 79"/>
                <a:gd name="T15" fmla="*/ 21 h 62"/>
                <a:gd name="T16" fmla="*/ 11 w 79"/>
                <a:gd name="T17" fmla="*/ 12 h 62"/>
                <a:gd name="T18" fmla="*/ 15 w 79"/>
                <a:gd name="T19" fmla="*/ 32 h 62"/>
                <a:gd name="T20" fmla="*/ 5 w 79"/>
                <a:gd name="T21" fmla="*/ 21 h 62"/>
                <a:gd name="T22" fmla="*/ 5 w 79"/>
                <a:gd name="T23" fmla="*/ 8 h 62"/>
                <a:gd name="T24" fmla="*/ 11 w 79"/>
                <a:gd name="T25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2">
                  <a:moveTo>
                    <a:pt x="27" y="21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6" y="4"/>
                    <a:pt x="4" y="2"/>
                    <a:pt x="2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6" y="38"/>
                    <a:pt x="36" y="52"/>
                    <a:pt x="58" y="62"/>
                  </a:cubicBezTo>
                  <a:cubicBezTo>
                    <a:pt x="65" y="57"/>
                    <a:pt x="72" y="52"/>
                    <a:pt x="79" y="46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59" y="29"/>
                    <a:pt x="42" y="30"/>
                    <a:pt x="27" y="21"/>
                  </a:cubicBezTo>
                  <a:close/>
                  <a:moveTo>
                    <a:pt x="11" y="1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1" y="12"/>
                    <a:pt x="11" y="12"/>
                    <a:pt x="11" y="12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8" name="Freeform 30"/>
            <p:cNvSpPr/>
            <p:nvPr/>
          </p:nvSpPr>
          <p:spPr bwMode="auto">
            <a:xfrm>
              <a:off x="6232" y="871"/>
              <a:ext cx="24" cy="56"/>
            </a:xfrm>
            <a:custGeom>
              <a:avLst/>
              <a:gdLst>
                <a:gd name="T0" fmla="*/ 24 w 24"/>
                <a:gd name="T1" fmla="*/ 56 h 56"/>
                <a:gd name="T2" fmla="*/ 14 w 24"/>
                <a:gd name="T3" fmla="*/ 9 h 56"/>
                <a:gd name="T4" fmla="*/ 0 w 24"/>
                <a:gd name="T5" fmla="*/ 0 h 56"/>
                <a:gd name="T6" fmla="*/ 0 w 24"/>
                <a:gd name="T7" fmla="*/ 30 h 56"/>
                <a:gd name="T8" fmla="*/ 24 w 24"/>
                <a:gd name="T9" fmla="*/ 56 h 56"/>
                <a:gd name="T10" fmla="*/ 24 w 24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6">
                  <a:moveTo>
                    <a:pt x="24" y="56"/>
                  </a:moveTo>
                  <a:lnTo>
                    <a:pt x="14" y="9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4" y="56"/>
                  </a:lnTo>
                  <a:lnTo>
                    <a:pt x="24" y="56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69" name="Freeform 31"/>
            <p:cNvSpPr/>
            <p:nvPr/>
          </p:nvSpPr>
          <p:spPr bwMode="auto">
            <a:xfrm>
              <a:off x="6265" y="1046"/>
              <a:ext cx="62" cy="75"/>
            </a:xfrm>
            <a:custGeom>
              <a:avLst/>
              <a:gdLst>
                <a:gd name="T0" fmla="*/ 26 w 26"/>
                <a:gd name="T1" fmla="*/ 7 h 32"/>
                <a:gd name="T2" fmla="*/ 19 w 26"/>
                <a:gd name="T3" fmla="*/ 0 h 32"/>
                <a:gd name="T4" fmla="*/ 0 w 26"/>
                <a:gd name="T5" fmla="*/ 19 h 32"/>
                <a:gd name="T6" fmla="*/ 4 w 26"/>
                <a:gd name="T7" fmla="*/ 32 h 32"/>
                <a:gd name="T8" fmla="*/ 26 w 26"/>
                <a:gd name="T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26" y="7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3"/>
                    <a:pt x="2" y="28"/>
                    <a:pt x="4" y="32"/>
                  </a:cubicBezTo>
                  <a:cubicBezTo>
                    <a:pt x="26" y="7"/>
                    <a:pt x="26" y="7"/>
                    <a:pt x="26" y="7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0" name="Freeform 32"/>
            <p:cNvSpPr/>
            <p:nvPr/>
          </p:nvSpPr>
          <p:spPr bwMode="auto">
            <a:xfrm>
              <a:off x="6310" y="1010"/>
              <a:ext cx="57" cy="69"/>
            </a:xfrm>
            <a:custGeom>
              <a:avLst/>
              <a:gdLst>
                <a:gd name="T0" fmla="*/ 0 w 57"/>
                <a:gd name="T1" fmla="*/ 36 h 69"/>
                <a:gd name="T2" fmla="*/ 17 w 57"/>
                <a:gd name="T3" fmla="*/ 52 h 69"/>
                <a:gd name="T4" fmla="*/ 31 w 57"/>
                <a:gd name="T5" fmla="*/ 69 h 69"/>
                <a:gd name="T6" fmla="*/ 57 w 57"/>
                <a:gd name="T7" fmla="*/ 26 h 69"/>
                <a:gd name="T8" fmla="*/ 36 w 57"/>
                <a:gd name="T9" fmla="*/ 0 h 69"/>
                <a:gd name="T10" fmla="*/ 0 w 57"/>
                <a:gd name="T11" fmla="*/ 36 h 69"/>
                <a:gd name="T12" fmla="*/ 0 w 57"/>
                <a:gd name="T13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69">
                  <a:moveTo>
                    <a:pt x="0" y="36"/>
                  </a:moveTo>
                  <a:lnTo>
                    <a:pt x="17" y="52"/>
                  </a:lnTo>
                  <a:lnTo>
                    <a:pt x="31" y="69"/>
                  </a:lnTo>
                  <a:lnTo>
                    <a:pt x="57" y="26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1" name="Freeform 33"/>
            <p:cNvSpPr/>
            <p:nvPr/>
          </p:nvSpPr>
          <p:spPr bwMode="auto">
            <a:xfrm>
              <a:off x="6317" y="998"/>
              <a:ext cx="100" cy="398"/>
            </a:xfrm>
            <a:custGeom>
              <a:avLst/>
              <a:gdLst>
                <a:gd name="T0" fmla="*/ 30 w 42"/>
                <a:gd name="T1" fmla="*/ 26 h 168"/>
                <a:gd name="T2" fmla="*/ 35 w 42"/>
                <a:gd name="T3" fmla="*/ 18 h 168"/>
                <a:gd name="T4" fmla="*/ 17 w 42"/>
                <a:gd name="T5" fmla="*/ 0 h 168"/>
                <a:gd name="T6" fmla="*/ 12 w 42"/>
                <a:gd name="T7" fmla="*/ 5 h 168"/>
                <a:gd name="T8" fmla="*/ 21 w 42"/>
                <a:gd name="T9" fmla="*/ 16 h 168"/>
                <a:gd name="T10" fmla="*/ 10 w 42"/>
                <a:gd name="T11" fmla="*/ 34 h 168"/>
                <a:gd name="T12" fmla="*/ 32 w 42"/>
                <a:gd name="T13" fmla="*/ 74 h 168"/>
                <a:gd name="T14" fmla="*/ 0 w 42"/>
                <a:gd name="T15" fmla="*/ 121 h 168"/>
                <a:gd name="T16" fmla="*/ 9 w 42"/>
                <a:gd name="T17" fmla="*/ 168 h 168"/>
                <a:gd name="T18" fmla="*/ 28 w 42"/>
                <a:gd name="T19" fmla="*/ 167 h 168"/>
                <a:gd name="T20" fmla="*/ 42 w 42"/>
                <a:gd name="T21" fmla="*/ 71 h 168"/>
                <a:gd name="T22" fmla="*/ 25 w 42"/>
                <a:gd name="T23" fmla="*/ 33 h 168"/>
                <a:gd name="T24" fmla="*/ 30 w 42"/>
                <a:gd name="T25" fmla="*/ 2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68">
                  <a:moveTo>
                    <a:pt x="30" y="26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16" y="86"/>
                    <a:pt x="6" y="102"/>
                    <a:pt x="0" y="121"/>
                  </a:cubicBezTo>
                  <a:cubicBezTo>
                    <a:pt x="3" y="137"/>
                    <a:pt x="6" y="152"/>
                    <a:pt x="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38"/>
                    <a:pt x="33" y="106"/>
                    <a:pt x="42" y="71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30" y="26"/>
                    <a:pt x="30" y="26"/>
                    <a:pt x="30" y="26"/>
                  </a:cubicBezTo>
                  <a:close/>
                </a:path>
              </a:pathLst>
            </a:custGeom>
            <a:solidFill>
              <a:srgbClr val="555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2" name="Freeform 34"/>
            <p:cNvSpPr/>
            <p:nvPr/>
          </p:nvSpPr>
          <p:spPr bwMode="auto">
            <a:xfrm>
              <a:off x="6217" y="901"/>
              <a:ext cx="141" cy="190"/>
            </a:xfrm>
            <a:custGeom>
              <a:avLst/>
              <a:gdLst>
                <a:gd name="T0" fmla="*/ 54 w 59"/>
                <a:gd name="T1" fmla="*/ 46 h 80"/>
                <a:gd name="T2" fmla="*/ 59 w 59"/>
                <a:gd name="T3" fmla="*/ 41 h 80"/>
                <a:gd name="T4" fmla="*/ 1 w 59"/>
                <a:gd name="T5" fmla="*/ 0 h 80"/>
                <a:gd name="T6" fmla="*/ 10 w 59"/>
                <a:gd name="T7" fmla="*/ 49 h 80"/>
                <a:gd name="T8" fmla="*/ 20 w 59"/>
                <a:gd name="T9" fmla="*/ 80 h 80"/>
                <a:gd name="T10" fmla="*/ 39 w 59"/>
                <a:gd name="T11" fmla="*/ 61 h 80"/>
                <a:gd name="T12" fmla="*/ 54 w 59"/>
                <a:gd name="T13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0">
                  <a:moveTo>
                    <a:pt x="54" y="46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37" y="31"/>
                    <a:pt x="17" y="17"/>
                    <a:pt x="1" y="0"/>
                  </a:cubicBezTo>
                  <a:cubicBezTo>
                    <a:pt x="0" y="17"/>
                    <a:pt x="3" y="34"/>
                    <a:pt x="10" y="49"/>
                  </a:cubicBezTo>
                  <a:cubicBezTo>
                    <a:pt x="13" y="59"/>
                    <a:pt x="17" y="70"/>
                    <a:pt x="20" y="80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54" y="46"/>
                    <a:pt x="54" y="46"/>
                    <a:pt x="54" y="46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3" name="Freeform 35"/>
            <p:cNvSpPr/>
            <p:nvPr/>
          </p:nvSpPr>
          <p:spPr bwMode="auto">
            <a:xfrm>
              <a:off x="6046" y="1013"/>
              <a:ext cx="248" cy="388"/>
            </a:xfrm>
            <a:custGeom>
              <a:avLst/>
              <a:gdLst>
                <a:gd name="T0" fmla="*/ 24 w 248"/>
                <a:gd name="T1" fmla="*/ 0 h 388"/>
                <a:gd name="T2" fmla="*/ 0 w 248"/>
                <a:gd name="T3" fmla="*/ 11 h 388"/>
                <a:gd name="T4" fmla="*/ 36 w 248"/>
                <a:gd name="T5" fmla="*/ 78 h 388"/>
                <a:gd name="T6" fmla="*/ 64 w 248"/>
                <a:gd name="T7" fmla="*/ 78 h 388"/>
                <a:gd name="T8" fmla="*/ 48 w 248"/>
                <a:gd name="T9" fmla="*/ 106 h 388"/>
                <a:gd name="T10" fmla="*/ 114 w 248"/>
                <a:gd name="T11" fmla="*/ 215 h 388"/>
                <a:gd name="T12" fmla="*/ 207 w 248"/>
                <a:gd name="T13" fmla="*/ 388 h 388"/>
                <a:gd name="T14" fmla="*/ 248 w 248"/>
                <a:gd name="T15" fmla="*/ 385 h 388"/>
                <a:gd name="T16" fmla="*/ 76 w 248"/>
                <a:gd name="T17" fmla="*/ 89 h 388"/>
                <a:gd name="T18" fmla="*/ 117 w 248"/>
                <a:gd name="T19" fmla="*/ 52 h 388"/>
                <a:gd name="T20" fmla="*/ 55 w 248"/>
                <a:gd name="T21" fmla="*/ 54 h 388"/>
                <a:gd name="T22" fmla="*/ 24 w 248"/>
                <a:gd name="T23" fmla="*/ 0 h 388"/>
                <a:gd name="T24" fmla="*/ 24 w 248"/>
                <a:gd name="T25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88">
                  <a:moveTo>
                    <a:pt x="24" y="0"/>
                  </a:moveTo>
                  <a:lnTo>
                    <a:pt x="0" y="11"/>
                  </a:lnTo>
                  <a:lnTo>
                    <a:pt x="36" y="78"/>
                  </a:lnTo>
                  <a:lnTo>
                    <a:pt x="64" y="78"/>
                  </a:lnTo>
                  <a:lnTo>
                    <a:pt x="48" y="106"/>
                  </a:lnTo>
                  <a:lnTo>
                    <a:pt x="114" y="215"/>
                  </a:lnTo>
                  <a:lnTo>
                    <a:pt x="207" y="388"/>
                  </a:lnTo>
                  <a:lnTo>
                    <a:pt x="248" y="385"/>
                  </a:lnTo>
                  <a:lnTo>
                    <a:pt x="76" y="89"/>
                  </a:lnTo>
                  <a:lnTo>
                    <a:pt x="117" y="52"/>
                  </a:lnTo>
                  <a:lnTo>
                    <a:pt x="55" y="54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4" name="Freeform 36"/>
            <p:cNvSpPr>
              <a:spLocks noEditPoints="1"/>
            </p:cNvSpPr>
            <p:nvPr/>
          </p:nvSpPr>
          <p:spPr bwMode="auto">
            <a:xfrm>
              <a:off x="5951" y="1024"/>
              <a:ext cx="302" cy="379"/>
            </a:xfrm>
            <a:custGeom>
              <a:avLst/>
              <a:gdLst>
                <a:gd name="T0" fmla="*/ 67 w 127"/>
                <a:gd name="T1" fmla="*/ 28 h 160"/>
                <a:gd name="T2" fmla="*/ 55 w 127"/>
                <a:gd name="T3" fmla="*/ 28 h 160"/>
                <a:gd name="T4" fmla="*/ 40 w 127"/>
                <a:gd name="T5" fmla="*/ 0 h 160"/>
                <a:gd name="T6" fmla="*/ 0 w 127"/>
                <a:gd name="T7" fmla="*/ 21 h 160"/>
                <a:gd name="T8" fmla="*/ 58 w 127"/>
                <a:gd name="T9" fmla="*/ 143 h 160"/>
                <a:gd name="T10" fmla="*/ 69 w 127"/>
                <a:gd name="T11" fmla="*/ 144 h 160"/>
                <a:gd name="T12" fmla="*/ 95 w 127"/>
                <a:gd name="T13" fmla="*/ 160 h 160"/>
                <a:gd name="T14" fmla="*/ 127 w 127"/>
                <a:gd name="T15" fmla="*/ 159 h 160"/>
                <a:gd name="T16" fmla="*/ 88 w 127"/>
                <a:gd name="T17" fmla="*/ 86 h 160"/>
                <a:gd name="T18" fmla="*/ 60 w 127"/>
                <a:gd name="T19" fmla="*/ 40 h 160"/>
                <a:gd name="T20" fmla="*/ 67 w 127"/>
                <a:gd name="T21" fmla="*/ 28 h 160"/>
                <a:gd name="T22" fmla="*/ 10 w 127"/>
                <a:gd name="T23" fmla="*/ 27 h 160"/>
                <a:gd name="T24" fmla="*/ 6 w 127"/>
                <a:gd name="T25" fmla="*/ 22 h 160"/>
                <a:gd name="T26" fmla="*/ 39 w 127"/>
                <a:gd name="T27" fmla="*/ 5 h 160"/>
                <a:gd name="T28" fmla="*/ 42 w 127"/>
                <a:gd name="T29" fmla="*/ 11 h 160"/>
                <a:gd name="T30" fmla="*/ 10 w 127"/>
                <a:gd name="T31" fmla="*/ 2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160">
                  <a:moveTo>
                    <a:pt x="67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6" y="58"/>
                    <a:pt x="45" y="99"/>
                    <a:pt x="58" y="143"/>
                  </a:cubicBezTo>
                  <a:cubicBezTo>
                    <a:pt x="61" y="144"/>
                    <a:pt x="65" y="144"/>
                    <a:pt x="69" y="144"/>
                  </a:cubicBezTo>
                  <a:cubicBezTo>
                    <a:pt x="95" y="160"/>
                    <a:pt x="95" y="160"/>
                    <a:pt x="95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7" y="28"/>
                    <a:pt x="67" y="28"/>
                    <a:pt x="67" y="28"/>
                  </a:cubicBezTo>
                  <a:close/>
                  <a:moveTo>
                    <a:pt x="10" y="27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10" y="27"/>
                    <a:pt x="10" y="27"/>
                    <a:pt x="10" y="2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5" name="Freeform 37"/>
            <p:cNvSpPr/>
            <p:nvPr/>
          </p:nvSpPr>
          <p:spPr bwMode="auto">
            <a:xfrm>
              <a:off x="5965" y="1036"/>
              <a:ext cx="86" cy="52"/>
            </a:xfrm>
            <a:custGeom>
              <a:avLst/>
              <a:gdLst>
                <a:gd name="T0" fmla="*/ 0 w 86"/>
                <a:gd name="T1" fmla="*/ 40 h 52"/>
                <a:gd name="T2" fmla="*/ 10 w 86"/>
                <a:gd name="T3" fmla="*/ 52 h 52"/>
                <a:gd name="T4" fmla="*/ 86 w 86"/>
                <a:gd name="T5" fmla="*/ 14 h 52"/>
                <a:gd name="T6" fmla="*/ 79 w 86"/>
                <a:gd name="T7" fmla="*/ 0 h 52"/>
                <a:gd name="T8" fmla="*/ 0 w 86"/>
                <a:gd name="T9" fmla="*/ 40 h 52"/>
                <a:gd name="T10" fmla="*/ 0 w 86"/>
                <a:gd name="T1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52">
                  <a:moveTo>
                    <a:pt x="0" y="40"/>
                  </a:moveTo>
                  <a:lnTo>
                    <a:pt x="10" y="52"/>
                  </a:lnTo>
                  <a:lnTo>
                    <a:pt x="86" y="14"/>
                  </a:lnTo>
                  <a:lnTo>
                    <a:pt x="79" y="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6" name="Freeform 38"/>
            <p:cNvSpPr/>
            <p:nvPr/>
          </p:nvSpPr>
          <p:spPr bwMode="auto">
            <a:xfrm>
              <a:off x="6377" y="1060"/>
              <a:ext cx="55" cy="106"/>
            </a:xfrm>
            <a:custGeom>
              <a:avLst/>
              <a:gdLst>
                <a:gd name="T0" fmla="*/ 17 w 23"/>
                <a:gd name="T1" fmla="*/ 45 h 45"/>
                <a:gd name="T2" fmla="*/ 19 w 23"/>
                <a:gd name="T3" fmla="*/ 40 h 45"/>
                <a:gd name="T4" fmla="*/ 23 w 23"/>
                <a:gd name="T5" fmla="*/ 23 h 45"/>
                <a:gd name="T6" fmla="*/ 5 w 23"/>
                <a:gd name="T7" fmla="*/ 0 h 45"/>
                <a:gd name="T8" fmla="*/ 0 w 23"/>
                <a:gd name="T9" fmla="*/ 7 h 45"/>
                <a:gd name="T10" fmla="*/ 17 w 23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5">
                  <a:moveTo>
                    <a:pt x="17" y="45"/>
                  </a:moveTo>
                  <a:cubicBezTo>
                    <a:pt x="18" y="44"/>
                    <a:pt x="18" y="42"/>
                    <a:pt x="19" y="40"/>
                  </a:cubicBezTo>
                  <a:cubicBezTo>
                    <a:pt x="20" y="34"/>
                    <a:pt x="22" y="29"/>
                    <a:pt x="23" y="2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45"/>
                    <a:pt x="17" y="45"/>
                    <a:pt x="17" y="4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7" name="Freeform 39"/>
            <p:cNvSpPr/>
            <p:nvPr/>
          </p:nvSpPr>
          <p:spPr bwMode="auto">
            <a:xfrm>
              <a:off x="6296" y="1079"/>
              <a:ext cx="98" cy="206"/>
            </a:xfrm>
            <a:custGeom>
              <a:avLst/>
              <a:gdLst>
                <a:gd name="T0" fmla="*/ 41 w 41"/>
                <a:gd name="T1" fmla="*/ 40 h 87"/>
                <a:gd name="T2" fmla="*/ 19 w 41"/>
                <a:gd name="T3" fmla="*/ 0 h 87"/>
                <a:gd name="T4" fmla="*/ 6 w 41"/>
                <a:gd name="T5" fmla="*/ 22 h 87"/>
                <a:gd name="T6" fmla="*/ 0 w 41"/>
                <a:gd name="T7" fmla="*/ 52 h 87"/>
                <a:gd name="T8" fmla="*/ 9 w 41"/>
                <a:gd name="T9" fmla="*/ 87 h 87"/>
                <a:gd name="T10" fmla="*/ 41 w 41"/>
                <a:gd name="T11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87">
                  <a:moveTo>
                    <a:pt x="41" y="4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" y="64"/>
                    <a:pt x="6" y="76"/>
                    <a:pt x="9" y="87"/>
                  </a:cubicBezTo>
                  <a:cubicBezTo>
                    <a:pt x="15" y="68"/>
                    <a:pt x="25" y="52"/>
                    <a:pt x="41" y="40"/>
                  </a:cubicBez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8" name="Freeform 40"/>
            <p:cNvSpPr/>
            <p:nvPr/>
          </p:nvSpPr>
          <p:spPr bwMode="auto">
            <a:xfrm>
              <a:off x="6275" y="1062"/>
              <a:ext cx="66" cy="140"/>
            </a:xfrm>
            <a:custGeom>
              <a:avLst/>
              <a:gdLst>
                <a:gd name="T0" fmla="*/ 0 w 28"/>
                <a:gd name="T1" fmla="*/ 25 h 59"/>
                <a:gd name="T2" fmla="*/ 9 w 28"/>
                <a:gd name="T3" fmla="*/ 59 h 59"/>
                <a:gd name="T4" fmla="*/ 15 w 28"/>
                <a:gd name="T5" fmla="*/ 29 h 59"/>
                <a:gd name="T6" fmla="*/ 28 w 28"/>
                <a:gd name="T7" fmla="*/ 7 h 59"/>
                <a:gd name="T8" fmla="*/ 22 w 28"/>
                <a:gd name="T9" fmla="*/ 0 h 59"/>
                <a:gd name="T10" fmla="*/ 0 w 28"/>
                <a:gd name="T11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9">
                  <a:moveTo>
                    <a:pt x="0" y="25"/>
                  </a:moveTo>
                  <a:cubicBezTo>
                    <a:pt x="3" y="37"/>
                    <a:pt x="6" y="48"/>
                    <a:pt x="9" y="5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79" name="Freeform 41"/>
            <p:cNvSpPr/>
            <p:nvPr/>
          </p:nvSpPr>
          <p:spPr bwMode="auto">
            <a:xfrm>
              <a:off x="6253" y="1398"/>
              <a:ext cx="41" cy="100"/>
            </a:xfrm>
            <a:custGeom>
              <a:avLst/>
              <a:gdLst>
                <a:gd name="T0" fmla="*/ 41 w 41"/>
                <a:gd name="T1" fmla="*/ 0 h 100"/>
                <a:gd name="T2" fmla="*/ 0 w 41"/>
                <a:gd name="T3" fmla="*/ 3 h 100"/>
                <a:gd name="T4" fmla="*/ 0 w 41"/>
                <a:gd name="T5" fmla="*/ 100 h 100"/>
                <a:gd name="T6" fmla="*/ 41 w 41"/>
                <a:gd name="T7" fmla="*/ 97 h 100"/>
                <a:gd name="T8" fmla="*/ 41 w 41"/>
                <a:gd name="T9" fmla="*/ 0 h 100"/>
                <a:gd name="T10" fmla="*/ 41 w 41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00">
                  <a:moveTo>
                    <a:pt x="41" y="0"/>
                  </a:moveTo>
                  <a:lnTo>
                    <a:pt x="0" y="3"/>
                  </a:lnTo>
                  <a:lnTo>
                    <a:pt x="0" y="100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1" name="Freeform 42"/>
            <p:cNvSpPr/>
            <p:nvPr/>
          </p:nvSpPr>
          <p:spPr bwMode="auto">
            <a:xfrm>
              <a:off x="6253" y="1495"/>
              <a:ext cx="41" cy="85"/>
            </a:xfrm>
            <a:custGeom>
              <a:avLst/>
              <a:gdLst>
                <a:gd name="T0" fmla="*/ 41 w 41"/>
                <a:gd name="T1" fmla="*/ 41 h 85"/>
                <a:gd name="T2" fmla="*/ 41 w 41"/>
                <a:gd name="T3" fmla="*/ 0 h 85"/>
                <a:gd name="T4" fmla="*/ 0 w 41"/>
                <a:gd name="T5" fmla="*/ 3 h 85"/>
                <a:gd name="T6" fmla="*/ 0 w 41"/>
                <a:gd name="T7" fmla="*/ 31 h 85"/>
                <a:gd name="T8" fmla="*/ 0 w 41"/>
                <a:gd name="T9" fmla="*/ 83 h 85"/>
                <a:gd name="T10" fmla="*/ 41 w 41"/>
                <a:gd name="T11" fmla="*/ 85 h 85"/>
                <a:gd name="T12" fmla="*/ 41 w 41"/>
                <a:gd name="T13" fmla="*/ 41 h 85"/>
                <a:gd name="T14" fmla="*/ 41 w 41"/>
                <a:gd name="T15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85">
                  <a:moveTo>
                    <a:pt x="41" y="41"/>
                  </a:moveTo>
                  <a:lnTo>
                    <a:pt x="41" y="0"/>
                  </a:lnTo>
                  <a:lnTo>
                    <a:pt x="0" y="3"/>
                  </a:lnTo>
                  <a:lnTo>
                    <a:pt x="0" y="31"/>
                  </a:lnTo>
                  <a:lnTo>
                    <a:pt x="0" y="83"/>
                  </a:lnTo>
                  <a:lnTo>
                    <a:pt x="41" y="85"/>
                  </a:lnTo>
                  <a:lnTo>
                    <a:pt x="41" y="41"/>
                  </a:lnTo>
                  <a:lnTo>
                    <a:pt x="41" y="41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2" name="Freeform 43"/>
            <p:cNvSpPr/>
            <p:nvPr/>
          </p:nvSpPr>
          <p:spPr bwMode="auto">
            <a:xfrm>
              <a:off x="5915" y="1401"/>
              <a:ext cx="338" cy="182"/>
            </a:xfrm>
            <a:custGeom>
              <a:avLst/>
              <a:gdLst>
                <a:gd name="T0" fmla="*/ 142 w 142"/>
                <a:gd name="T1" fmla="*/ 53 h 77"/>
                <a:gd name="T2" fmla="*/ 142 w 142"/>
                <a:gd name="T3" fmla="*/ 41 h 77"/>
                <a:gd name="T4" fmla="*/ 142 w 142"/>
                <a:gd name="T5" fmla="*/ 0 h 77"/>
                <a:gd name="T6" fmla="*/ 118 w 142"/>
                <a:gd name="T7" fmla="*/ 43 h 77"/>
                <a:gd name="T8" fmla="*/ 41 w 142"/>
                <a:gd name="T9" fmla="*/ 54 h 77"/>
                <a:gd name="T10" fmla="*/ 0 w 142"/>
                <a:gd name="T11" fmla="*/ 70 h 77"/>
                <a:gd name="T12" fmla="*/ 8 w 142"/>
                <a:gd name="T13" fmla="*/ 77 h 77"/>
                <a:gd name="T14" fmla="*/ 25 w 142"/>
                <a:gd name="T15" fmla="*/ 69 h 77"/>
                <a:gd name="T16" fmla="*/ 41 w 142"/>
                <a:gd name="T17" fmla="*/ 68 h 77"/>
                <a:gd name="T18" fmla="*/ 113 w 142"/>
                <a:gd name="T19" fmla="*/ 55 h 77"/>
                <a:gd name="T20" fmla="*/ 142 w 142"/>
                <a:gd name="T21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77">
                  <a:moveTo>
                    <a:pt x="142" y="53"/>
                  </a:moveTo>
                  <a:cubicBezTo>
                    <a:pt x="142" y="41"/>
                    <a:pt x="142" y="41"/>
                    <a:pt x="142" y="4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5"/>
                    <a:pt x="3" y="77"/>
                    <a:pt x="8" y="77"/>
                  </a:cubicBezTo>
                  <a:cubicBezTo>
                    <a:pt x="12" y="76"/>
                    <a:pt x="17" y="74"/>
                    <a:pt x="25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68" y="69"/>
                    <a:pt x="92" y="64"/>
                    <a:pt x="113" y="55"/>
                  </a:cubicBezTo>
                  <a:cubicBezTo>
                    <a:pt x="142" y="53"/>
                    <a:pt x="142" y="53"/>
                    <a:pt x="142" y="53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3" name="Freeform 44"/>
            <p:cNvSpPr>
              <a:spLocks noEditPoints="1"/>
            </p:cNvSpPr>
            <p:nvPr/>
          </p:nvSpPr>
          <p:spPr bwMode="auto">
            <a:xfrm>
              <a:off x="5894" y="1339"/>
              <a:ext cx="359" cy="227"/>
            </a:xfrm>
            <a:custGeom>
              <a:avLst/>
              <a:gdLst>
                <a:gd name="T0" fmla="*/ 119 w 151"/>
                <a:gd name="T1" fmla="*/ 27 h 96"/>
                <a:gd name="T2" fmla="*/ 93 w 151"/>
                <a:gd name="T3" fmla="*/ 11 h 96"/>
                <a:gd name="T4" fmla="*/ 82 w 151"/>
                <a:gd name="T5" fmla="*/ 10 h 96"/>
                <a:gd name="T6" fmla="*/ 50 w 151"/>
                <a:gd name="T7" fmla="*/ 4 h 96"/>
                <a:gd name="T8" fmla="*/ 39 w 151"/>
                <a:gd name="T9" fmla="*/ 0 h 96"/>
                <a:gd name="T10" fmla="*/ 37 w 151"/>
                <a:gd name="T11" fmla="*/ 4 h 96"/>
                <a:gd name="T12" fmla="*/ 75 w 151"/>
                <a:gd name="T13" fmla="*/ 20 h 96"/>
                <a:gd name="T14" fmla="*/ 50 w 151"/>
                <a:gd name="T15" fmla="*/ 21 h 96"/>
                <a:gd name="T16" fmla="*/ 37 w 151"/>
                <a:gd name="T17" fmla="*/ 22 h 96"/>
                <a:gd name="T18" fmla="*/ 13 w 151"/>
                <a:gd name="T19" fmla="*/ 32 h 96"/>
                <a:gd name="T20" fmla="*/ 1 w 151"/>
                <a:gd name="T21" fmla="*/ 48 h 96"/>
                <a:gd name="T22" fmla="*/ 32 w 151"/>
                <a:gd name="T23" fmla="*/ 35 h 96"/>
                <a:gd name="T24" fmla="*/ 44 w 151"/>
                <a:gd name="T25" fmla="*/ 42 h 96"/>
                <a:gd name="T26" fmla="*/ 2 w 151"/>
                <a:gd name="T27" fmla="*/ 60 h 96"/>
                <a:gd name="T28" fmla="*/ 0 w 151"/>
                <a:gd name="T29" fmla="*/ 69 h 96"/>
                <a:gd name="T30" fmla="*/ 36 w 151"/>
                <a:gd name="T31" fmla="*/ 50 h 96"/>
                <a:gd name="T32" fmla="*/ 45 w 151"/>
                <a:gd name="T33" fmla="*/ 55 h 96"/>
                <a:gd name="T34" fmla="*/ 6 w 151"/>
                <a:gd name="T35" fmla="*/ 77 h 96"/>
                <a:gd name="T36" fmla="*/ 4 w 151"/>
                <a:gd name="T37" fmla="*/ 82 h 96"/>
                <a:gd name="T38" fmla="*/ 3 w 151"/>
                <a:gd name="T39" fmla="*/ 91 h 96"/>
                <a:gd name="T40" fmla="*/ 43 w 151"/>
                <a:gd name="T41" fmla="*/ 65 h 96"/>
                <a:gd name="T42" fmla="*/ 50 w 151"/>
                <a:gd name="T43" fmla="*/ 71 h 96"/>
                <a:gd name="T44" fmla="*/ 9 w 151"/>
                <a:gd name="T45" fmla="*/ 96 h 96"/>
                <a:gd name="T46" fmla="*/ 50 w 151"/>
                <a:gd name="T47" fmla="*/ 80 h 96"/>
                <a:gd name="T48" fmla="*/ 127 w 151"/>
                <a:gd name="T49" fmla="*/ 69 h 96"/>
                <a:gd name="T50" fmla="*/ 151 w 151"/>
                <a:gd name="T51" fmla="*/ 26 h 96"/>
                <a:gd name="T52" fmla="*/ 119 w 151"/>
                <a:gd name="T53" fmla="*/ 27 h 96"/>
                <a:gd name="T54" fmla="*/ 83 w 151"/>
                <a:gd name="T55" fmla="*/ 21 h 96"/>
                <a:gd name="T56" fmla="*/ 76 w 151"/>
                <a:gd name="T57" fmla="*/ 14 h 96"/>
                <a:gd name="T58" fmla="*/ 92 w 151"/>
                <a:gd name="T59" fmla="*/ 17 h 96"/>
                <a:gd name="T60" fmla="*/ 115 w 151"/>
                <a:gd name="T61" fmla="*/ 31 h 96"/>
                <a:gd name="T62" fmla="*/ 143 w 151"/>
                <a:gd name="T63" fmla="*/ 31 h 96"/>
                <a:gd name="T64" fmla="*/ 112 w 151"/>
                <a:gd name="T65" fmla="*/ 37 h 96"/>
                <a:gd name="T66" fmla="*/ 87 w 151"/>
                <a:gd name="T67" fmla="*/ 27 h 96"/>
                <a:gd name="T68" fmla="*/ 42 w 151"/>
                <a:gd name="T69" fmla="*/ 32 h 96"/>
                <a:gd name="T70" fmla="*/ 46 w 151"/>
                <a:gd name="T71" fmla="*/ 26 h 96"/>
                <a:gd name="T72" fmla="*/ 83 w 151"/>
                <a:gd name="T73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96">
                  <a:moveTo>
                    <a:pt x="119" y="27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89" y="11"/>
                    <a:pt x="85" y="11"/>
                    <a:pt x="82" y="10"/>
                  </a:cubicBezTo>
                  <a:cubicBezTo>
                    <a:pt x="71" y="10"/>
                    <a:pt x="60" y="8"/>
                    <a:pt x="50" y="4"/>
                  </a:cubicBezTo>
                  <a:cubicBezTo>
                    <a:pt x="47" y="3"/>
                    <a:pt x="43" y="2"/>
                    <a:pt x="39" y="0"/>
                  </a:cubicBezTo>
                  <a:cubicBezTo>
                    <a:pt x="38" y="1"/>
                    <a:pt x="38" y="3"/>
                    <a:pt x="37" y="4"/>
                  </a:cubicBezTo>
                  <a:cubicBezTo>
                    <a:pt x="47" y="12"/>
                    <a:pt x="59" y="17"/>
                    <a:pt x="75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26" y="25"/>
                    <a:pt x="18" y="28"/>
                    <a:pt x="13" y="32"/>
                  </a:cubicBezTo>
                  <a:cubicBezTo>
                    <a:pt x="6" y="36"/>
                    <a:pt x="2" y="42"/>
                    <a:pt x="1" y="48"/>
                  </a:cubicBezTo>
                  <a:cubicBezTo>
                    <a:pt x="10" y="41"/>
                    <a:pt x="21" y="37"/>
                    <a:pt x="32" y="35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25" y="42"/>
                    <a:pt x="11" y="48"/>
                    <a:pt x="2" y="60"/>
                  </a:cubicBezTo>
                  <a:cubicBezTo>
                    <a:pt x="1" y="64"/>
                    <a:pt x="0" y="66"/>
                    <a:pt x="0" y="69"/>
                  </a:cubicBezTo>
                  <a:cubicBezTo>
                    <a:pt x="10" y="57"/>
                    <a:pt x="22" y="51"/>
                    <a:pt x="36" y="5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25" y="58"/>
                    <a:pt x="12" y="65"/>
                    <a:pt x="6" y="77"/>
                  </a:cubicBezTo>
                  <a:cubicBezTo>
                    <a:pt x="5" y="78"/>
                    <a:pt x="5" y="80"/>
                    <a:pt x="4" y="82"/>
                  </a:cubicBezTo>
                  <a:cubicBezTo>
                    <a:pt x="3" y="86"/>
                    <a:pt x="3" y="89"/>
                    <a:pt x="3" y="91"/>
                  </a:cubicBezTo>
                  <a:cubicBezTo>
                    <a:pt x="16" y="75"/>
                    <a:pt x="29" y="66"/>
                    <a:pt x="43" y="65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25" y="75"/>
                    <a:pt x="12" y="83"/>
                    <a:pt x="9" y="96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19" y="27"/>
                    <a:pt x="119" y="27"/>
                    <a:pt x="119" y="27"/>
                  </a:cubicBezTo>
                  <a:close/>
                  <a:moveTo>
                    <a:pt x="83" y="21"/>
                  </a:moveTo>
                  <a:cubicBezTo>
                    <a:pt x="76" y="14"/>
                    <a:pt x="76" y="14"/>
                    <a:pt x="76" y="14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83" y="21"/>
                    <a:pt x="83" y="21"/>
                    <a:pt x="83" y="21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4" name="Freeform 45"/>
            <p:cNvSpPr/>
            <p:nvPr/>
          </p:nvSpPr>
          <p:spPr bwMode="auto">
            <a:xfrm>
              <a:off x="5994" y="1372"/>
              <a:ext cx="240" cy="55"/>
            </a:xfrm>
            <a:custGeom>
              <a:avLst/>
              <a:gdLst>
                <a:gd name="T0" fmla="*/ 81 w 240"/>
                <a:gd name="T1" fmla="*/ 0 h 55"/>
                <a:gd name="T2" fmla="*/ 97 w 240"/>
                <a:gd name="T3" fmla="*/ 17 h 55"/>
                <a:gd name="T4" fmla="*/ 9 w 240"/>
                <a:gd name="T5" fmla="*/ 29 h 55"/>
                <a:gd name="T6" fmla="*/ 0 w 240"/>
                <a:gd name="T7" fmla="*/ 43 h 55"/>
                <a:gd name="T8" fmla="*/ 107 w 240"/>
                <a:gd name="T9" fmla="*/ 31 h 55"/>
                <a:gd name="T10" fmla="*/ 166 w 240"/>
                <a:gd name="T11" fmla="*/ 55 h 55"/>
                <a:gd name="T12" fmla="*/ 240 w 240"/>
                <a:gd name="T13" fmla="*/ 40 h 55"/>
                <a:gd name="T14" fmla="*/ 173 w 240"/>
                <a:gd name="T15" fmla="*/ 40 h 55"/>
                <a:gd name="T16" fmla="*/ 119 w 240"/>
                <a:gd name="T17" fmla="*/ 7 h 55"/>
                <a:gd name="T18" fmla="*/ 81 w 240"/>
                <a:gd name="T19" fmla="*/ 0 h 55"/>
                <a:gd name="T20" fmla="*/ 81 w 24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55">
                  <a:moveTo>
                    <a:pt x="81" y="0"/>
                  </a:moveTo>
                  <a:lnTo>
                    <a:pt x="97" y="17"/>
                  </a:lnTo>
                  <a:lnTo>
                    <a:pt x="9" y="29"/>
                  </a:lnTo>
                  <a:lnTo>
                    <a:pt x="0" y="43"/>
                  </a:lnTo>
                  <a:lnTo>
                    <a:pt x="107" y="31"/>
                  </a:lnTo>
                  <a:lnTo>
                    <a:pt x="166" y="55"/>
                  </a:lnTo>
                  <a:lnTo>
                    <a:pt x="240" y="40"/>
                  </a:lnTo>
                  <a:lnTo>
                    <a:pt x="173" y="40"/>
                  </a:lnTo>
                  <a:lnTo>
                    <a:pt x="119" y="7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5" name="Freeform 46"/>
            <p:cNvSpPr/>
            <p:nvPr/>
          </p:nvSpPr>
          <p:spPr bwMode="auto">
            <a:xfrm>
              <a:off x="6372" y="1649"/>
              <a:ext cx="303" cy="634"/>
            </a:xfrm>
            <a:custGeom>
              <a:avLst/>
              <a:gdLst>
                <a:gd name="T0" fmla="*/ 0 w 127"/>
                <a:gd name="T1" fmla="*/ 22 h 268"/>
                <a:gd name="T2" fmla="*/ 0 w 127"/>
                <a:gd name="T3" fmla="*/ 32 h 268"/>
                <a:gd name="T4" fmla="*/ 17 w 127"/>
                <a:gd name="T5" fmla="*/ 31 h 268"/>
                <a:gd name="T6" fmla="*/ 90 w 127"/>
                <a:gd name="T7" fmla="*/ 237 h 268"/>
                <a:gd name="T8" fmla="*/ 34 w 127"/>
                <a:gd name="T9" fmla="*/ 173 h 268"/>
                <a:gd name="T10" fmla="*/ 0 w 127"/>
                <a:gd name="T11" fmla="*/ 32 h 268"/>
                <a:gd name="T12" fmla="*/ 0 w 127"/>
                <a:gd name="T13" fmla="*/ 56 h 268"/>
                <a:gd name="T14" fmla="*/ 13 w 127"/>
                <a:gd name="T15" fmla="*/ 144 h 268"/>
                <a:gd name="T16" fmla="*/ 22 w 127"/>
                <a:gd name="T17" fmla="*/ 182 h 268"/>
                <a:gd name="T18" fmla="*/ 126 w 127"/>
                <a:gd name="T19" fmla="*/ 232 h 268"/>
                <a:gd name="T20" fmla="*/ 106 w 127"/>
                <a:gd name="T21" fmla="*/ 133 h 268"/>
                <a:gd name="T22" fmla="*/ 68 w 127"/>
                <a:gd name="T23" fmla="*/ 0 h 268"/>
                <a:gd name="T24" fmla="*/ 58 w 127"/>
                <a:gd name="T25" fmla="*/ 1 h 268"/>
                <a:gd name="T26" fmla="*/ 58 w 127"/>
                <a:gd name="T27" fmla="*/ 19 h 268"/>
                <a:gd name="T28" fmla="*/ 0 w 127"/>
                <a:gd name="T29" fmla="*/ 2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68">
                  <a:moveTo>
                    <a:pt x="0" y="2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8" y="128"/>
                    <a:pt x="53" y="196"/>
                    <a:pt x="90" y="237"/>
                  </a:cubicBezTo>
                  <a:cubicBezTo>
                    <a:pt x="68" y="233"/>
                    <a:pt x="49" y="212"/>
                    <a:pt x="34" y="1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51" y="251"/>
                    <a:pt x="85" y="268"/>
                    <a:pt x="126" y="232"/>
                  </a:cubicBezTo>
                  <a:cubicBezTo>
                    <a:pt x="127" y="201"/>
                    <a:pt x="120" y="168"/>
                    <a:pt x="106" y="13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39" y="20"/>
                    <a:pt x="19" y="22"/>
                    <a:pt x="0" y="2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86" name="Freeform 47"/>
            <p:cNvSpPr/>
            <p:nvPr/>
          </p:nvSpPr>
          <p:spPr bwMode="auto">
            <a:xfrm>
              <a:off x="5891" y="1562"/>
              <a:ext cx="619" cy="840"/>
            </a:xfrm>
            <a:custGeom>
              <a:avLst/>
              <a:gdLst>
                <a:gd name="T0" fmla="*/ 202 w 260"/>
                <a:gd name="T1" fmla="*/ 69 h 355"/>
                <a:gd name="T2" fmla="*/ 202 w 260"/>
                <a:gd name="T3" fmla="*/ 59 h 355"/>
                <a:gd name="T4" fmla="*/ 260 w 260"/>
                <a:gd name="T5" fmla="*/ 56 h 355"/>
                <a:gd name="T6" fmla="*/ 260 w 260"/>
                <a:gd name="T7" fmla="*/ 38 h 355"/>
                <a:gd name="T8" fmla="*/ 149 w 260"/>
                <a:gd name="T9" fmla="*/ 38 h 355"/>
                <a:gd name="T10" fmla="*/ 51 w 260"/>
                <a:gd name="T11" fmla="*/ 0 h 355"/>
                <a:gd name="T12" fmla="*/ 35 w 260"/>
                <a:gd name="T13" fmla="*/ 1 h 355"/>
                <a:gd name="T14" fmla="*/ 18 w 260"/>
                <a:gd name="T15" fmla="*/ 9 h 355"/>
                <a:gd name="T16" fmla="*/ 53 w 260"/>
                <a:gd name="T17" fmla="*/ 56 h 355"/>
                <a:gd name="T18" fmla="*/ 86 w 260"/>
                <a:gd name="T19" fmla="*/ 58 h 355"/>
                <a:gd name="T20" fmla="*/ 189 w 260"/>
                <a:gd name="T21" fmla="*/ 60 h 355"/>
                <a:gd name="T22" fmla="*/ 147 w 260"/>
                <a:gd name="T23" fmla="*/ 248 h 355"/>
                <a:gd name="T24" fmla="*/ 10 w 260"/>
                <a:gd name="T25" fmla="*/ 287 h 355"/>
                <a:gd name="T26" fmla="*/ 0 w 260"/>
                <a:gd name="T27" fmla="*/ 326 h 355"/>
                <a:gd name="T28" fmla="*/ 47 w 260"/>
                <a:gd name="T29" fmla="*/ 335 h 355"/>
                <a:gd name="T30" fmla="*/ 95 w 260"/>
                <a:gd name="T31" fmla="*/ 343 h 355"/>
                <a:gd name="T32" fmla="*/ 187 w 260"/>
                <a:gd name="T33" fmla="*/ 230 h 355"/>
                <a:gd name="T34" fmla="*/ 188 w 260"/>
                <a:gd name="T35" fmla="*/ 218 h 355"/>
                <a:gd name="T36" fmla="*/ 224 w 260"/>
                <a:gd name="T37" fmla="*/ 219 h 355"/>
                <a:gd name="T38" fmla="*/ 215 w 260"/>
                <a:gd name="T39" fmla="*/ 181 h 355"/>
                <a:gd name="T40" fmla="*/ 192 w 260"/>
                <a:gd name="T41" fmla="*/ 182 h 355"/>
                <a:gd name="T42" fmla="*/ 202 w 260"/>
                <a:gd name="T43" fmla="*/ 93 h 355"/>
                <a:gd name="T44" fmla="*/ 202 w 260"/>
                <a:gd name="T45" fmla="*/ 6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55">
                  <a:moveTo>
                    <a:pt x="202" y="69"/>
                  </a:moveTo>
                  <a:cubicBezTo>
                    <a:pt x="202" y="59"/>
                    <a:pt x="202" y="59"/>
                    <a:pt x="202" y="59"/>
                  </a:cubicBezTo>
                  <a:cubicBezTo>
                    <a:pt x="221" y="59"/>
                    <a:pt x="241" y="57"/>
                    <a:pt x="260" y="56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90" y="39"/>
                    <a:pt x="57" y="26"/>
                    <a:pt x="51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7" y="6"/>
                    <a:pt x="22" y="8"/>
                    <a:pt x="18" y="9"/>
                  </a:cubicBezTo>
                  <a:cubicBezTo>
                    <a:pt x="16" y="34"/>
                    <a:pt x="27" y="50"/>
                    <a:pt x="53" y="56"/>
                  </a:cubicBezTo>
                  <a:cubicBezTo>
                    <a:pt x="62" y="58"/>
                    <a:pt x="73" y="59"/>
                    <a:pt x="86" y="58"/>
                  </a:cubicBezTo>
                  <a:cubicBezTo>
                    <a:pt x="121" y="60"/>
                    <a:pt x="155" y="61"/>
                    <a:pt x="189" y="60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18" y="294"/>
                    <a:pt x="72" y="307"/>
                    <a:pt x="10" y="28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47" y="335"/>
                    <a:pt x="47" y="335"/>
                    <a:pt x="47" y="335"/>
                  </a:cubicBezTo>
                  <a:cubicBezTo>
                    <a:pt x="95" y="343"/>
                    <a:pt x="95" y="343"/>
                    <a:pt x="95" y="343"/>
                  </a:cubicBezTo>
                  <a:cubicBezTo>
                    <a:pt x="149" y="355"/>
                    <a:pt x="179" y="318"/>
                    <a:pt x="187" y="230"/>
                  </a:cubicBezTo>
                  <a:cubicBezTo>
                    <a:pt x="188" y="218"/>
                    <a:pt x="188" y="218"/>
                    <a:pt x="188" y="218"/>
                  </a:cubicBezTo>
                  <a:cubicBezTo>
                    <a:pt x="224" y="219"/>
                    <a:pt x="224" y="219"/>
                    <a:pt x="224" y="219"/>
                  </a:cubicBezTo>
                  <a:cubicBezTo>
                    <a:pt x="215" y="181"/>
                    <a:pt x="215" y="181"/>
                    <a:pt x="215" y="181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202" y="93"/>
                    <a:pt x="202" y="93"/>
                    <a:pt x="202" y="93"/>
                  </a:cubicBezTo>
                  <a:cubicBezTo>
                    <a:pt x="202" y="69"/>
                    <a:pt x="202" y="69"/>
                    <a:pt x="202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1" name="Freeform 48"/>
            <p:cNvSpPr/>
            <p:nvPr/>
          </p:nvSpPr>
          <p:spPr bwMode="auto">
            <a:xfrm>
              <a:off x="6372" y="1722"/>
              <a:ext cx="214" cy="488"/>
            </a:xfrm>
            <a:custGeom>
              <a:avLst/>
              <a:gdLst>
                <a:gd name="T0" fmla="*/ 17 w 90"/>
                <a:gd name="T1" fmla="*/ 0 h 206"/>
                <a:gd name="T2" fmla="*/ 0 w 90"/>
                <a:gd name="T3" fmla="*/ 1 h 206"/>
                <a:gd name="T4" fmla="*/ 34 w 90"/>
                <a:gd name="T5" fmla="*/ 142 h 206"/>
                <a:gd name="T6" fmla="*/ 90 w 90"/>
                <a:gd name="T7" fmla="*/ 206 h 206"/>
                <a:gd name="T8" fmla="*/ 17 w 90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6">
                  <a:moveTo>
                    <a:pt x="1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49" y="181"/>
                    <a:pt x="68" y="202"/>
                    <a:pt x="90" y="206"/>
                  </a:cubicBezTo>
                  <a:cubicBezTo>
                    <a:pt x="53" y="165"/>
                    <a:pt x="28" y="97"/>
                    <a:pt x="1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2" name="Freeform 49"/>
            <p:cNvSpPr/>
            <p:nvPr/>
          </p:nvSpPr>
          <p:spPr bwMode="auto">
            <a:xfrm>
              <a:off x="6013" y="1526"/>
              <a:ext cx="497" cy="128"/>
            </a:xfrm>
            <a:custGeom>
              <a:avLst/>
              <a:gdLst>
                <a:gd name="T0" fmla="*/ 118 w 209"/>
                <a:gd name="T1" fmla="*/ 23 h 54"/>
                <a:gd name="T2" fmla="*/ 101 w 209"/>
                <a:gd name="T3" fmla="*/ 22 h 54"/>
                <a:gd name="T4" fmla="*/ 101 w 209"/>
                <a:gd name="T5" fmla="*/ 0 h 54"/>
                <a:gd name="T6" fmla="*/ 72 w 209"/>
                <a:gd name="T7" fmla="*/ 2 h 54"/>
                <a:gd name="T8" fmla="*/ 0 w 209"/>
                <a:gd name="T9" fmla="*/ 15 h 54"/>
                <a:gd name="T10" fmla="*/ 98 w 209"/>
                <a:gd name="T11" fmla="*/ 53 h 54"/>
                <a:gd name="T12" fmla="*/ 209 w 209"/>
                <a:gd name="T13" fmla="*/ 53 h 54"/>
                <a:gd name="T14" fmla="*/ 209 w 209"/>
                <a:gd name="T15" fmla="*/ 35 h 54"/>
                <a:gd name="T16" fmla="*/ 118 w 209"/>
                <a:gd name="T17" fmla="*/ 29 h 54"/>
                <a:gd name="T18" fmla="*/ 118 w 209"/>
                <a:gd name="T19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54">
                  <a:moveTo>
                    <a:pt x="118" y="23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51" y="11"/>
                    <a:pt x="27" y="16"/>
                    <a:pt x="0" y="15"/>
                  </a:cubicBezTo>
                  <a:cubicBezTo>
                    <a:pt x="6" y="41"/>
                    <a:pt x="39" y="54"/>
                    <a:pt x="98" y="53"/>
                  </a:cubicBezTo>
                  <a:cubicBezTo>
                    <a:pt x="209" y="53"/>
                    <a:pt x="209" y="53"/>
                    <a:pt x="209" y="53"/>
                  </a:cubicBezTo>
                  <a:cubicBezTo>
                    <a:pt x="209" y="35"/>
                    <a:pt x="209" y="35"/>
                    <a:pt x="209" y="35"/>
                  </a:cubicBezTo>
                  <a:cubicBezTo>
                    <a:pt x="180" y="35"/>
                    <a:pt x="149" y="33"/>
                    <a:pt x="118" y="29"/>
                  </a:cubicBezTo>
                  <a:cubicBezTo>
                    <a:pt x="118" y="23"/>
                    <a:pt x="118" y="23"/>
                    <a:pt x="118" y="2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3" name="Freeform 50"/>
            <p:cNvSpPr>
              <a:spLocks noEditPoints="1"/>
            </p:cNvSpPr>
            <p:nvPr/>
          </p:nvSpPr>
          <p:spPr bwMode="auto">
            <a:xfrm>
              <a:off x="5915" y="1694"/>
              <a:ext cx="426" cy="594"/>
            </a:xfrm>
            <a:custGeom>
              <a:avLst/>
              <a:gdLst>
                <a:gd name="T0" fmla="*/ 179 w 179"/>
                <a:gd name="T1" fmla="*/ 4 h 251"/>
                <a:gd name="T2" fmla="*/ 76 w 179"/>
                <a:gd name="T3" fmla="*/ 2 h 251"/>
                <a:gd name="T4" fmla="*/ 43 w 179"/>
                <a:gd name="T5" fmla="*/ 0 h 251"/>
                <a:gd name="T6" fmla="*/ 27 w 179"/>
                <a:gd name="T7" fmla="*/ 116 h 251"/>
                <a:gd name="T8" fmla="*/ 0 w 179"/>
                <a:gd name="T9" fmla="*/ 231 h 251"/>
                <a:gd name="T10" fmla="*/ 137 w 179"/>
                <a:gd name="T11" fmla="*/ 192 h 251"/>
                <a:gd name="T12" fmla="*/ 179 w 179"/>
                <a:gd name="T13" fmla="*/ 4 h 251"/>
                <a:gd name="T14" fmla="*/ 29 w 179"/>
                <a:gd name="T15" fmla="*/ 225 h 251"/>
                <a:gd name="T16" fmla="*/ 13 w 179"/>
                <a:gd name="T17" fmla="*/ 225 h 251"/>
                <a:gd name="T18" fmla="*/ 35 w 179"/>
                <a:gd name="T19" fmla="*/ 124 h 251"/>
                <a:gd name="T20" fmla="*/ 51 w 179"/>
                <a:gd name="T21" fmla="*/ 11 h 251"/>
                <a:gd name="T22" fmla="*/ 65 w 179"/>
                <a:gd name="T23" fmla="*/ 10 h 251"/>
                <a:gd name="T24" fmla="*/ 51 w 179"/>
                <a:gd name="T25" fmla="*/ 125 h 251"/>
                <a:gd name="T26" fmla="*/ 29 w 179"/>
                <a:gd name="T27" fmla="*/ 22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251">
                  <a:moveTo>
                    <a:pt x="179" y="4"/>
                  </a:moveTo>
                  <a:cubicBezTo>
                    <a:pt x="145" y="5"/>
                    <a:pt x="111" y="4"/>
                    <a:pt x="76" y="2"/>
                  </a:cubicBezTo>
                  <a:cubicBezTo>
                    <a:pt x="63" y="3"/>
                    <a:pt x="52" y="2"/>
                    <a:pt x="43" y="0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62" y="251"/>
                    <a:pt x="108" y="238"/>
                    <a:pt x="137" y="192"/>
                  </a:cubicBezTo>
                  <a:cubicBezTo>
                    <a:pt x="179" y="4"/>
                    <a:pt x="179" y="4"/>
                    <a:pt x="179" y="4"/>
                  </a:cubicBezTo>
                  <a:close/>
                  <a:moveTo>
                    <a:pt x="29" y="225"/>
                  </a:moveTo>
                  <a:cubicBezTo>
                    <a:pt x="13" y="225"/>
                    <a:pt x="13" y="225"/>
                    <a:pt x="13" y="225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51" y="125"/>
                    <a:pt x="51" y="125"/>
                    <a:pt x="51" y="125"/>
                  </a:cubicBezTo>
                  <a:cubicBezTo>
                    <a:pt x="29" y="225"/>
                    <a:pt x="29" y="225"/>
                    <a:pt x="29" y="22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4" name="Freeform 51"/>
            <p:cNvSpPr/>
            <p:nvPr/>
          </p:nvSpPr>
          <p:spPr bwMode="auto">
            <a:xfrm>
              <a:off x="5946" y="1718"/>
              <a:ext cx="124" cy="508"/>
            </a:xfrm>
            <a:custGeom>
              <a:avLst/>
              <a:gdLst>
                <a:gd name="T0" fmla="*/ 0 w 124"/>
                <a:gd name="T1" fmla="*/ 508 h 508"/>
                <a:gd name="T2" fmla="*/ 38 w 124"/>
                <a:gd name="T3" fmla="*/ 508 h 508"/>
                <a:gd name="T4" fmla="*/ 90 w 124"/>
                <a:gd name="T5" fmla="*/ 272 h 508"/>
                <a:gd name="T6" fmla="*/ 124 w 124"/>
                <a:gd name="T7" fmla="*/ 0 h 508"/>
                <a:gd name="T8" fmla="*/ 90 w 124"/>
                <a:gd name="T9" fmla="*/ 2 h 508"/>
                <a:gd name="T10" fmla="*/ 52 w 124"/>
                <a:gd name="T11" fmla="*/ 269 h 508"/>
                <a:gd name="T12" fmla="*/ 0 w 124"/>
                <a:gd name="T13" fmla="*/ 508 h 508"/>
                <a:gd name="T14" fmla="*/ 0 w 124"/>
                <a:gd name="T15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508">
                  <a:moveTo>
                    <a:pt x="0" y="508"/>
                  </a:moveTo>
                  <a:lnTo>
                    <a:pt x="38" y="508"/>
                  </a:lnTo>
                  <a:lnTo>
                    <a:pt x="90" y="272"/>
                  </a:lnTo>
                  <a:lnTo>
                    <a:pt x="124" y="0"/>
                  </a:lnTo>
                  <a:lnTo>
                    <a:pt x="90" y="2"/>
                  </a:lnTo>
                  <a:lnTo>
                    <a:pt x="52" y="269"/>
                  </a:lnTo>
                  <a:lnTo>
                    <a:pt x="0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5" name="Freeform 52"/>
            <p:cNvSpPr/>
            <p:nvPr/>
          </p:nvSpPr>
          <p:spPr bwMode="auto">
            <a:xfrm>
              <a:off x="5975" y="1349"/>
              <a:ext cx="97" cy="40"/>
            </a:xfrm>
            <a:custGeom>
              <a:avLst/>
              <a:gdLst>
                <a:gd name="T0" fmla="*/ 3 w 41"/>
                <a:gd name="T1" fmla="*/ 0 h 17"/>
                <a:gd name="T2" fmla="*/ 16 w 41"/>
                <a:gd name="T3" fmla="*/ 17 h 17"/>
                <a:gd name="T4" fmla="*/ 41 w 41"/>
                <a:gd name="T5" fmla="*/ 16 h 17"/>
                <a:gd name="T6" fmla="*/ 3 w 41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17">
                  <a:moveTo>
                    <a:pt x="3" y="0"/>
                  </a:moveTo>
                  <a:cubicBezTo>
                    <a:pt x="0" y="7"/>
                    <a:pt x="4" y="13"/>
                    <a:pt x="16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25" y="13"/>
                    <a:pt x="13" y="8"/>
                    <a:pt x="3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6" name="Freeform 53"/>
            <p:cNvSpPr/>
            <p:nvPr/>
          </p:nvSpPr>
          <p:spPr bwMode="auto">
            <a:xfrm>
              <a:off x="5894" y="1457"/>
              <a:ext cx="107" cy="64"/>
            </a:xfrm>
            <a:custGeom>
              <a:avLst/>
              <a:gdLst>
                <a:gd name="T0" fmla="*/ 0 w 45"/>
                <a:gd name="T1" fmla="*/ 19 h 27"/>
                <a:gd name="T2" fmla="*/ 6 w 45"/>
                <a:gd name="T3" fmla="*/ 27 h 27"/>
                <a:gd name="T4" fmla="*/ 45 w 45"/>
                <a:gd name="T5" fmla="*/ 5 h 27"/>
                <a:gd name="T6" fmla="*/ 36 w 45"/>
                <a:gd name="T7" fmla="*/ 0 h 27"/>
                <a:gd name="T8" fmla="*/ 0 w 45"/>
                <a:gd name="T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7">
                  <a:moveTo>
                    <a:pt x="0" y="19"/>
                  </a:moveTo>
                  <a:cubicBezTo>
                    <a:pt x="0" y="24"/>
                    <a:pt x="2" y="26"/>
                    <a:pt x="6" y="27"/>
                  </a:cubicBezTo>
                  <a:cubicBezTo>
                    <a:pt x="12" y="15"/>
                    <a:pt x="25" y="8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2" y="1"/>
                    <a:pt x="10" y="7"/>
                    <a:pt x="0" y="19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7" name="Freeform 54"/>
            <p:cNvSpPr/>
            <p:nvPr/>
          </p:nvSpPr>
          <p:spPr bwMode="auto">
            <a:xfrm>
              <a:off x="5896" y="1422"/>
              <a:ext cx="102" cy="59"/>
            </a:xfrm>
            <a:custGeom>
              <a:avLst/>
              <a:gdLst>
                <a:gd name="T0" fmla="*/ 0 w 43"/>
                <a:gd name="T1" fmla="*/ 18 h 25"/>
                <a:gd name="T2" fmla="*/ 1 w 43"/>
                <a:gd name="T3" fmla="*/ 25 h 25"/>
                <a:gd name="T4" fmla="*/ 43 w 43"/>
                <a:gd name="T5" fmla="*/ 7 h 25"/>
                <a:gd name="T6" fmla="*/ 31 w 43"/>
                <a:gd name="T7" fmla="*/ 0 h 25"/>
                <a:gd name="T8" fmla="*/ 0 w 43"/>
                <a:gd name="T9" fmla="*/ 13 h 25"/>
                <a:gd name="T10" fmla="*/ 0 w 43"/>
                <a:gd name="T1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5">
                  <a:moveTo>
                    <a:pt x="0" y="18"/>
                  </a:moveTo>
                  <a:cubicBezTo>
                    <a:pt x="0" y="20"/>
                    <a:pt x="0" y="22"/>
                    <a:pt x="1" y="25"/>
                  </a:cubicBezTo>
                  <a:cubicBezTo>
                    <a:pt x="10" y="13"/>
                    <a:pt x="24" y="7"/>
                    <a:pt x="43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9" y="6"/>
                    <a:pt x="0" y="13"/>
                  </a:cubicBezTo>
                  <a:cubicBezTo>
                    <a:pt x="0" y="14"/>
                    <a:pt x="0" y="16"/>
                    <a:pt x="0" y="1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8" name="Freeform 55"/>
            <p:cNvSpPr/>
            <p:nvPr/>
          </p:nvSpPr>
          <p:spPr bwMode="auto">
            <a:xfrm>
              <a:off x="5901" y="1493"/>
              <a:ext cx="112" cy="73"/>
            </a:xfrm>
            <a:custGeom>
              <a:avLst/>
              <a:gdLst>
                <a:gd name="T0" fmla="*/ 47 w 47"/>
                <a:gd name="T1" fmla="*/ 6 h 31"/>
                <a:gd name="T2" fmla="*/ 40 w 47"/>
                <a:gd name="T3" fmla="*/ 0 h 31"/>
                <a:gd name="T4" fmla="*/ 0 w 47"/>
                <a:gd name="T5" fmla="*/ 26 h 31"/>
                <a:gd name="T6" fmla="*/ 6 w 47"/>
                <a:gd name="T7" fmla="*/ 31 h 31"/>
                <a:gd name="T8" fmla="*/ 47 w 47"/>
                <a:gd name="T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47" y="6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6" y="1"/>
                    <a:pt x="13" y="10"/>
                    <a:pt x="0" y="26"/>
                  </a:cubicBezTo>
                  <a:cubicBezTo>
                    <a:pt x="1" y="30"/>
                    <a:pt x="3" y="31"/>
                    <a:pt x="6" y="31"/>
                  </a:cubicBezTo>
                  <a:cubicBezTo>
                    <a:pt x="9" y="18"/>
                    <a:pt x="22" y="10"/>
                    <a:pt x="47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99" name="Freeform 56"/>
            <p:cNvSpPr/>
            <p:nvPr/>
          </p:nvSpPr>
          <p:spPr bwMode="auto">
            <a:xfrm>
              <a:off x="6348" y="1782"/>
              <a:ext cx="55" cy="210"/>
            </a:xfrm>
            <a:custGeom>
              <a:avLst/>
              <a:gdLst>
                <a:gd name="T0" fmla="*/ 0 w 55"/>
                <a:gd name="T1" fmla="*/ 210 h 210"/>
                <a:gd name="T2" fmla="*/ 55 w 55"/>
                <a:gd name="T3" fmla="*/ 208 h 210"/>
                <a:gd name="T4" fmla="*/ 24 w 55"/>
                <a:gd name="T5" fmla="*/ 0 h 210"/>
                <a:gd name="T6" fmla="*/ 0 w 55"/>
                <a:gd name="T7" fmla="*/ 210 h 210"/>
                <a:gd name="T8" fmla="*/ 0 w 55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10">
                  <a:moveTo>
                    <a:pt x="0" y="210"/>
                  </a:moveTo>
                  <a:lnTo>
                    <a:pt x="55" y="208"/>
                  </a:lnTo>
                  <a:lnTo>
                    <a:pt x="24" y="0"/>
                  </a:lnTo>
                  <a:lnTo>
                    <a:pt x="0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847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0" name="Freeform 57"/>
            <p:cNvSpPr>
              <a:spLocks noEditPoints="1"/>
            </p:cNvSpPr>
            <p:nvPr/>
          </p:nvSpPr>
          <p:spPr bwMode="auto">
            <a:xfrm>
              <a:off x="6003" y="2077"/>
              <a:ext cx="698" cy="1785"/>
            </a:xfrm>
            <a:custGeom>
              <a:avLst/>
              <a:gdLst>
                <a:gd name="T0" fmla="*/ 141 w 293"/>
                <a:gd name="T1" fmla="*/ 0 h 754"/>
                <a:gd name="T2" fmla="*/ 140 w 293"/>
                <a:gd name="T3" fmla="*/ 12 h 754"/>
                <a:gd name="T4" fmla="*/ 48 w 293"/>
                <a:gd name="T5" fmla="*/ 125 h 754"/>
                <a:gd name="T6" fmla="*/ 0 w 293"/>
                <a:gd name="T7" fmla="*/ 117 h 754"/>
                <a:gd name="T8" fmla="*/ 15 w 293"/>
                <a:gd name="T9" fmla="*/ 237 h 754"/>
                <a:gd name="T10" fmla="*/ 28 w 293"/>
                <a:gd name="T11" fmla="*/ 415 h 754"/>
                <a:gd name="T12" fmla="*/ 19 w 293"/>
                <a:gd name="T13" fmla="*/ 570 h 754"/>
                <a:gd name="T14" fmla="*/ 19 w 293"/>
                <a:gd name="T15" fmla="*/ 675 h 754"/>
                <a:gd name="T16" fmla="*/ 4 w 293"/>
                <a:gd name="T17" fmla="*/ 692 h 754"/>
                <a:gd name="T18" fmla="*/ 14 w 293"/>
                <a:gd name="T19" fmla="*/ 738 h 754"/>
                <a:gd name="T20" fmla="*/ 61 w 293"/>
                <a:gd name="T21" fmla="*/ 690 h 754"/>
                <a:gd name="T22" fmla="*/ 98 w 293"/>
                <a:gd name="T23" fmla="*/ 331 h 754"/>
                <a:gd name="T24" fmla="*/ 118 w 293"/>
                <a:gd name="T25" fmla="*/ 184 h 754"/>
                <a:gd name="T26" fmla="*/ 164 w 293"/>
                <a:gd name="T27" fmla="*/ 17 h 754"/>
                <a:gd name="T28" fmla="*/ 164 w 293"/>
                <a:gd name="T29" fmla="*/ 155 h 754"/>
                <a:gd name="T30" fmla="*/ 177 w 293"/>
                <a:gd name="T31" fmla="*/ 204 h 754"/>
                <a:gd name="T32" fmla="*/ 195 w 293"/>
                <a:gd name="T33" fmla="*/ 402 h 754"/>
                <a:gd name="T34" fmla="*/ 216 w 293"/>
                <a:gd name="T35" fmla="*/ 574 h 754"/>
                <a:gd name="T36" fmla="*/ 228 w 293"/>
                <a:gd name="T37" fmla="*/ 640 h 754"/>
                <a:gd name="T38" fmla="*/ 240 w 293"/>
                <a:gd name="T39" fmla="*/ 661 h 754"/>
                <a:gd name="T40" fmla="*/ 220 w 293"/>
                <a:gd name="T41" fmla="*/ 696 h 754"/>
                <a:gd name="T42" fmla="*/ 241 w 293"/>
                <a:gd name="T43" fmla="*/ 754 h 754"/>
                <a:gd name="T44" fmla="*/ 242 w 293"/>
                <a:gd name="T45" fmla="*/ 753 h 754"/>
                <a:gd name="T46" fmla="*/ 291 w 293"/>
                <a:gd name="T47" fmla="*/ 716 h 754"/>
                <a:gd name="T48" fmla="*/ 293 w 293"/>
                <a:gd name="T49" fmla="*/ 657 h 754"/>
                <a:gd name="T50" fmla="*/ 264 w 293"/>
                <a:gd name="T51" fmla="*/ 460 h 754"/>
                <a:gd name="T52" fmla="*/ 264 w 293"/>
                <a:gd name="T53" fmla="*/ 280 h 754"/>
                <a:gd name="T54" fmla="*/ 283 w 293"/>
                <a:gd name="T55" fmla="*/ 121 h 754"/>
                <a:gd name="T56" fmla="*/ 269 w 293"/>
                <a:gd name="T57" fmla="*/ 125 h 754"/>
                <a:gd name="T58" fmla="*/ 184 w 293"/>
                <a:gd name="T59" fmla="*/ 44 h 754"/>
                <a:gd name="T60" fmla="*/ 177 w 293"/>
                <a:gd name="T61" fmla="*/ 1 h 754"/>
                <a:gd name="T62" fmla="*/ 141 w 293"/>
                <a:gd name="T63" fmla="*/ 0 h 754"/>
                <a:gd name="T64" fmla="*/ 194 w 293"/>
                <a:gd name="T65" fmla="*/ 198 h 754"/>
                <a:gd name="T66" fmla="*/ 194 w 293"/>
                <a:gd name="T67" fmla="*/ 236 h 754"/>
                <a:gd name="T68" fmla="*/ 220 w 293"/>
                <a:gd name="T69" fmla="*/ 439 h 754"/>
                <a:gd name="T70" fmla="*/ 250 w 293"/>
                <a:gd name="T71" fmla="*/ 622 h 754"/>
                <a:gd name="T72" fmla="*/ 264 w 293"/>
                <a:gd name="T73" fmla="*/ 647 h 754"/>
                <a:gd name="T74" fmla="*/ 254 w 293"/>
                <a:gd name="T75" fmla="*/ 738 h 754"/>
                <a:gd name="T76" fmla="*/ 246 w 293"/>
                <a:gd name="T77" fmla="*/ 738 h 754"/>
                <a:gd name="T78" fmla="*/ 233 w 293"/>
                <a:gd name="T79" fmla="*/ 699 h 754"/>
                <a:gd name="T80" fmla="*/ 255 w 293"/>
                <a:gd name="T81" fmla="*/ 653 h 754"/>
                <a:gd name="T82" fmla="*/ 237 w 293"/>
                <a:gd name="T83" fmla="*/ 627 h 754"/>
                <a:gd name="T84" fmla="*/ 210 w 293"/>
                <a:gd name="T85" fmla="*/ 443 h 754"/>
                <a:gd name="T86" fmla="*/ 185 w 293"/>
                <a:gd name="T87" fmla="*/ 238 h 754"/>
                <a:gd name="T88" fmla="*/ 185 w 293"/>
                <a:gd name="T89" fmla="*/ 204 h 754"/>
                <a:gd name="T90" fmla="*/ 170 w 293"/>
                <a:gd name="T91" fmla="*/ 151 h 754"/>
                <a:gd name="T92" fmla="*/ 170 w 293"/>
                <a:gd name="T93" fmla="*/ 101 h 754"/>
                <a:gd name="T94" fmla="*/ 180 w 293"/>
                <a:gd name="T95" fmla="*/ 156 h 754"/>
                <a:gd name="T96" fmla="*/ 194 w 293"/>
                <a:gd name="T97" fmla="*/ 198 h 754"/>
                <a:gd name="T98" fmla="*/ 18 w 293"/>
                <a:gd name="T99" fmla="*/ 127 h 754"/>
                <a:gd name="T100" fmla="*/ 29 w 293"/>
                <a:gd name="T101" fmla="*/ 193 h 754"/>
                <a:gd name="T102" fmla="*/ 51 w 293"/>
                <a:gd name="T103" fmla="*/ 415 h 754"/>
                <a:gd name="T104" fmla="*/ 42 w 293"/>
                <a:gd name="T105" fmla="*/ 672 h 754"/>
                <a:gd name="T106" fmla="*/ 18 w 293"/>
                <a:gd name="T107" fmla="*/ 715 h 754"/>
                <a:gd name="T108" fmla="*/ 18 w 293"/>
                <a:gd name="T109" fmla="*/ 695 h 754"/>
                <a:gd name="T110" fmla="*/ 29 w 293"/>
                <a:gd name="T111" fmla="*/ 672 h 754"/>
                <a:gd name="T112" fmla="*/ 40 w 293"/>
                <a:gd name="T113" fmla="*/ 417 h 754"/>
                <a:gd name="T114" fmla="*/ 18 w 293"/>
                <a:gd name="T115" fmla="*/ 194 h 754"/>
                <a:gd name="T116" fmla="*/ 8 w 293"/>
                <a:gd name="T117" fmla="*/ 127 h 754"/>
                <a:gd name="T118" fmla="*/ 18 w 293"/>
                <a:gd name="T119" fmla="*/ 127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" h="754">
                  <a:moveTo>
                    <a:pt x="141" y="0"/>
                  </a:moveTo>
                  <a:cubicBezTo>
                    <a:pt x="140" y="12"/>
                    <a:pt x="140" y="12"/>
                    <a:pt x="140" y="12"/>
                  </a:cubicBezTo>
                  <a:cubicBezTo>
                    <a:pt x="132" y="100"/>
                    <a:pt x="102" y="137"/>
                    <a:pt x="48" y="12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5" y="237"/>
                    <a:pt x="15" y="237"/>
                    <a:pt x="15" y="237"/>
                  </a:cubicBezTo>
                  <a:cubicBezTo>
                    <a:pt x="28" y="415"/>
                    <a:pt x="28" y="415"/>
                    <a:pt x="28" y="415"/>
                  </a:cubicBezTo>
                  <a:cubicBezTo>
                    <a:pt x="19" y="570"/>
                    <a:pt x="19" y="570"/>
                    <a:pt x="19" y="570"/>
                  </a:cubicBezTo>
                  <a:cubicBezTo>
                    <a:pt x="19" y="675"/>
                    <a:pt x="19" y="675"/>
                    <a:pt x="19" y="675"/>
                  </a:cubicBezTo>
                  <a:cubicBezTo>
                    <a:pt x="4" y="692"/>
                    <a:pt x="4" y="692"/>
                    <a:pt x="4" y="692"/>
                  </a:cubicBezTo>
                  <a:cubicBezTo>
                    <a:pt x="14" y="738"/>
                    <a:pt x="14" y="738"/>
                    <a:pt x="14" y="738"/>
                  </a:cubicBezTo>
                  <a:cubicBezTo>
                    <a:pt x="61" y="690"/>
                    <a:pt x="61" y="690"/>
                    <a:pt x="61" y="690"/>
                  </a:cubicBezTo>
                  <a:cubicBezTo>
                    <a:pt x="86" y="589"/>
                    <a:pt x="99" y="469"/>
                    <a:pt x="98" y="331"/>
                  </a:cubicBezTo>
                  <a:cubicBezTo>
                    <a:pt x="118" y="184"/>
                    <a:pt x="118" y="184"/>
                    <a:pt x="118" y="184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77" y="204"/>
                    <a:pt x="177" y="204"/>
                    <a:pt x="177" y="204"/>
                  </a:cubicBezTo>
                  <a:cubicBezTo>
                    <a:pt x="195" y="402"/>
                    <a:pt x="195" y="402"/>
                    <a:pt x="195" y="402"/>
                  </a:cubicBezTo>
                  <a:cubicBezTo>
                    <a:pt x="216" y="574"/>
                    <a:pt x="216" y="574"/>
                    <a:pt x="216" y="574"/>
                  </a:cubicBezTo>
                  <a:cubicBezTo>
                    <a:pt x="228" y="640"/>
                    <a:pt x="228" y="640"/>
                    <a:pt x="228" y="640"/>
                  </a:cubicBezTo>
                  <a:cubicBezTo>
                    <a:pt x="240" y="661"/>
                    <a:pt x="240" y="661"/>
                    <a:pt x="240" y="661"/>
                  </a:cubicBezTo>
                  <a:cubicBezTo>
                    <a:pt x="220" y="696"/>
                    <a:pt x="220" y="696"/>
                    <a:pt x="220" y="696"/>
                  </a:cubicBezTo>
                  <a:cubicBezTo>
                    <a:pt x="219" y="719"/>
                    <a:pt x="226" y="738"/>
                    <a:pt x="241" y="754"/>
                  </a:cubicBezTo>
                  <a:cubicBezTo>
                    <a:pt x="242" y="753"/>
                    <a:pt x="242" y="753"/>
                    <a:pt x="242" y="753"/>
                  </a:cubicBezTo>
                  <a:cubicBezTo>
                    <a:pt x="291" y="716"/>
                    <a:pt x="291" y="716"/>
                    <a:pt x="291" y="716"/>
                  </a:cubicBezTo>
                  <a:cubicBezTo>
                    <a:pt x="293" y="657"/>
                    <a:pt x="293" y="657"/>
                    <a:pt x="293" y="657"/>
                  </a:cubicBezTo>
                  <a:cubicBezTo>
                    <a:pt x="264" y="460"/>
                    <a:pt x="264" y="460"/>
                    <a:pt x="264" y="460"/>
                  </a:cubicBezTo>
                  <a:cubicBezTo>
                    <a:pt x="264" y="280"/>
                    <a:pt x="264" y="280"/>
                    <a:pt x="264" y="280"/>
                  </a:cubicBezTo>
                  <a:cubicBezTo>
                    <a:pt x="283" y="121"/>
                    <a:pt x="283" y="121"/>
                    <a:pt x="283" y="121"/>
                  </a:cubicBezTo>
                  <a:cubicBezTo>
                    <a:pt x="269" y="125"/>
                    <a:pt x="269" y="125"/>
                    <a:pt x="269" y="125"/>
                  </a:cubicBezTo>
                  <a:cubicBezTo>
                    <a:pt x="227" y="137"/>
                    <a:pt x="198" y="110"/>
                    <a:pt x="184" y="44"/>
                  </a:cubicBezTo>
                  <a:cubicBezTo>
                    <a:pt x="177" y="1"/>
                    <a:pt x="177" y="1"/>
                    <a:pt x="177" y="1"/>
                  </a:cubicBezTo>
                  <a:cubicBezTo>
                    <a:pt x="141" y="0"/>
                    <a:pt x="141" y="0"/>
                    <a:pt x="141" y="0"/>
                  </a:cubicBezTo>
                  <a:close/>
                  <a:moveTo>
                    <a:pt x="194" y="198"/>
                  </a:moveTo>
                  <a:cubicBezTo>
                    <a:pt x="194" y="236"/>
                    <a:pt x="194" y="236"/>
                    <a:pt x="194" y="236"/>
                  </a:cubicBezTo>
                  <a:cubicBezTo>
                    <a:pt x="220" y="439"/>
                    <a:pt x="220" y="439"/>
                    <a:pt x="220" y="439"/>
                  </a:cubicBezTo>
                  <a:cubicBezTo>
                    <a:pt x="250" y="622"/>
                    <a:pt x="250" y="622"/>
                    <a:pt x="250" y="622"/>
                  </a:cubicBezTo>
                  <a:cubicBezTo>
                    <a:pt x="264" y="647"/>
                    <a:pt x="264" y="647"/>
                    <a:pt x="264" y="647"/>
                  </a:cubicBezTo>
                  <a:cubicBezTo>
                    <a:pt x="251" y="680"/>
                    <a:pt x="248" y="710"/>
                    <a:pt x="254" y="738"/>
                  </a:cubicBezTo>
                  <a:cubicBezTo>
                    <a:pt x="246" y="738"/>
                    <a:pt x="246" y="738"/>
                    <a:pt x="246" y="738"/>
                  </a:cubicBezTo>
                  <a:cubicBezTo>
                    <a:pt x="233" y="699"/>
                    <a:pt x="233" y="699"/>
                    <a:pt x="233" y="699"/>
                  </a:cubicBezTo>
                  <a:cubicBezTo>
                    <a:pt x="255" y="653"/>
                    <a:pt x="255" y="653"/>
                    <a:pt x="255" y="653"/>
                  </a:cubicBezTo>
                  <a:cubicBezTo>
                    <a:pt x="237" y="627"/>
                    <a:pt x="237" y="627"/>
                    <a:pt x="237" y="627"/>
                  </a:cubicBezTo>
                  <a:cubicBezTo>
                    <a:pt x="210" y="443"/>
                    <a:pt x="210" y="443"/>
                    <a:pt x="210" y="443"/>
                  </a:cubicBezTo>
                  <a:cubicBezTo>
                    <a:pt x="185" y="238"/>
                    <a:pt x="185" y="238"/>
                    <a:pt x="185" y="238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0" y="101"/>
                    <a:pt x="170" y="101"/>
                    <a:pt x="170" y="101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94" y="198"/>
                    <a:pt x="194" y="198"/>
                    <a:pt x="194" y="198"/>
                  </a:cubicBezTo>
                  <a:close/>
                  <a:moveTo>
                    <a:pt x="18" y="127"/>
                  </a:moveTo>
                  <a:cubicBezTo>
                    <a:pt x="29" y="193"/>
                    <a:pt x="29" y="193"/>
                    <a:pt x="29" y="193"/>
                  </a:cubicBezTo>
                  <a:cubicBezTo>
                    <a:pt x="51" y="415"/>
                    <a:pt x="51" y="415"/>
                    <a:pt x="51" y="415"/>
                  </a:cubicBezTo>
                  <a:cubicBezTo>
                    <a:pt x="42" y="672"/>
                    <a:pt x="42" y="672"/>
                    <a:pt x="42" y="672"/>
                  </a:cubicBezTo>
                  <a:cubicBezTo>
                    <a:pt x="18" y="715"/>
                    <a:pt x="18" y="715"/>
                    <a:pt x="18" y="715"/>
                  </a:cubicBezTo>
                  <a:cubicBezTo>
                    <a:pt x="18" y="695"/>
                    <a:pt x="18" y="695"/>
                    <a:pt x="18" y="695"/>
                  </a:cubicBezTo>
                  <a:cubicBezTo>
                    <a:pt x="29" y="672"/>
                    <a:pt x="29" y="672"/>
                    <a:pt x="29" y="672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18" y="194"/>
                    <a:pt x="18" y="194"/>
                    <a:pt x="18" y="194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18" y="127"/>
                    <a:pt x="18" y="127"/>
                    <a:pt x="18" y="12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1" name="Freeform 58"/>
            <p:cNvSpPr/>
            <p:nvPr/>
          </p:nvSpPr>
          <p:spPr bwMode="auto">
            <a:xfrm>
              <a:off x="6408" y="2316"/>
              <a:ext cx="224" cy="1508"/>
            </a:xfrm>
            <a:custGeom>
              <a:avLst/>
              <a:gdLst>
                <a:gd name="T0" fmla="*/ 24 w 94"/>
                <a:gd name="T1" fmla="*/ 135 h 637"/>
                <a:gd name="T2" fmla="*/ 24 w 94"/>
                <a:gd name="T3" fmla="*/ 97 h 637"/>
                <a:gd name="T4" fmla="*/ 10 w 94"/>
                <a:gd name="T5" fmla="*/ 55 h 637"/>
                <a:gd name="T6" fmla="*/ 0 w 94"/>
                <a:gd name="T7" fmla="*/ 0 h 637"/>
                <a:gd name="T8" fmla="*/ 0 w 94"/>
                <a:gd name="T9" fmla="*/ 50 h 637"/>
                <a:gd name="T10" fmla="*/ 15 w 94"/>
                <a:gd name="T11" fmla="*/ 103 h 637"/>
                <a:gd name="T12" fmla="*/ 15 w 94"/>
                <a:gd name="T13" fmla="*/ 137 h 637"/>
                <a:gd name="T14" fmla="*/ 40 w 94"/>
                <a:gd name="T15" fmla="*/ 342 h 637"/>
                <a:gd name="T16" fmla="*/ 67 w 94"/>
                <a:gd name="T17" fmla="*/ 526 h 637"/>
                <a:gd name="T18" fmla="*/ 85 w 94"/>
                <a:gd name="T19" fmla="*/ 552 h 637"/>
                <a:gd name="T20" fmla="*/ 63 w 94"/>
                <a:gd name="T21" fmla="*/ 598 h 637"/>
                <a:gd name="T22" fmla="*/ 76 w 94"/>
                <a:gd name="T23" fmla="*/ 637 h 637"/>
                <a:gd name="T24" fmla="*/ 84 w 94"/>
                <a:gd name="T25" fmla="*/ 637 h 637"/>
                <a:gd name="T26" fmla="*/ 94 w 94"/>
                <a:gd name="T27" fmla="*/ 546 h 637"/>
                <a:gd name="T28" fmla="*/ 80 w 94"/>
                <a:gd name="T29" fmla="*/ 521 h 637"/>
                <a:gd name="T30" fmla="*/ 50 w 94"/>
                <a:gd name="T31" fmla="*/ 338 h 637"/>
                <a:gd name="T32" fmla="*/ 24 w 94"/>
                <a:gd name="T33" fmla="*/ 13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637">
                  <a:moveTo>
                    <a:pt x="24" y="135"/>
                  </a:moveTo>
                  <a:cubicBezTo>
                    <a:pt x="24" y="97"/>
                    <a:pt x="24" y="97"/>
                    <a:pt x="24" y="97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40" y="342"/>
                    <a:pt x="40" y="342"/>
                    <a:pt x="40" y="342"/>
                  </a:cubicBezTo>
                  <a:cubicBezTo>
                    <a:pt x="67" y="526"/>
                    <a:pt x="67" y="526"/>
                    <a:pt x="67" y="526"/>
                  </a:cubicBezTo>
                  <a:cubicBezTo>
                    <a:pt x="85" y="552"/>
                    <a:pt x="85" y="552"/>
                    <a:pt x="85" y="552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76" y="637"/>
                    <a:pt x="76" y="637"/>
                    <a:pt x="76" y="637"/>
                  </a:cubicBezTo>
                  <a:cubicBezTo>
                    <a:pt x="84" y="637"/>
                    <a:pt x="84" y="637"/>
                    <a:pt x="84" y="637"/>
                  </a:cubicBezTo>
                  <a:cubicBezTo>
                    <a:pt x="78" y="609"/>
                    <a:pt x="81" y="579"/>
                    <a:pt x="94" y="546"/>
                  </a:cubicBezTo>
                  <a:cubicBezTo>
                    <a:pt x="80" y="521"/>
                    <a:pt x="80" y="521"/>
                    <a:pt x="80" y="521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24" y="135"/>
                    <a:pt x="24" y="135"/>
                    <a:pt x="24" y="13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2" name="Freeform 59"/>
            <p:cNvSpPr/>
            <p:nvPr/>
          </p:nvSpPr>
          <p:spPr bwMode="auto">
            <a:xfrm>
              <a:off x="6022" y="2378"/>
              <a:ext cx="103" cy="1391"/>
            </a:xfrm>
            <a:custGeom>
              <a:avLst/>
              <a:gdLst>
                <a:gd name="T0" fmla="*/ 50 w 103"/>
                <a:gd name="T1" fmla="*/ 156 h 1391"/>
                <a:gd name="T2" fmla="*/ 24 w 103"/>
                <a:gd name="T3" fmla="*/ 0 h 1391"/>
                <a:gd name="T4" fmla="*/ 0 w 103"/>
                <a:gd name="T5" fmla="*/ 0 h 1391"/>
                <a:gd name="T6" fmla="*/ 24 w 103"/>
                <a:gd name="T7" fmla="*/ 159 h 1391"/>
                <a:gd name="T8" fmla="*/ 76 w 103"/>
                <a:gd name="T9" fmla="*/ 686 h 1391"/>
                <a:gd name="T10" fmla="*/ 50 w 103"/>
                <a:gd name="T11" fmla="*/ 1290 h 1391"/>
                <a:gd name="T12" fmla="*/ 24 w 103"/>
                <a:gd name="T13" fmla="*/ 1344 h 1391"/>
                <a:gd name="T14" fmla="*/ 24 w 103"/>
                <a:gd name="T15" fmla="*/ 1391 h 1391"/>
                <a:gd name="T16" fmla="*/ 81 w 103"/>
                <a:gd name="T17" fmla="*/ 1290 h 1391"/>
                <a:gd name="T18" fmla="*/ 103 w 103"/>
                <a:gd name="T19" fmla="*/ 682 h 1391"/>
                <a:gd name="T20" fmla="*/ 50 w 103"/>
                <a:gd name="T21" fmla="*/ 156 h 1391"/>
                <a:gd name="T22" fmla="*/ 50 w 103"/>
                <a:gd name="T23" fmla="*/ 156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391">
                  <a:moveTo>
                    <a:pt x="50" y="156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24" y="159"/>
                  </a:lnTo>
                  <a:lnTo>
                    <a:pt x="76" y="686"/>
                  </a:lnTo>
                  <a:lnTo>
                    <a:pt x="50" y="1290"/>
                  </a:lnTo>
                  <a:lnTo>
                    <a:pt x="24" y="1344"/>
                  </a:lnTo>
                  <a:lnTo>
                    <a:pt x="24" y="1391"/>
                  </a:lnTo>
                  <a:lnTo>
                    <a:pt x="81" y="1290"/>
                  </a:lnTo>
                  <a:lnTo>
                    <a:pt x="103" y="682"/>
                  </a:lnTo>
                  <a:lnTo>
                    <a:pt x="50" y="156"/>
                  </a:lnTo>
                  <a:lnTo>
                    <a:pt x="50" y="15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3" name="Freeform 60"/>
            <p:cNvSpPr/>
            <p:nvPr/>
          </p:nvSpPr>
          <p:spPr bwMode="auto">
            <a:xfrm>
              <a:off x="6634" y="1311"/>
              <a:ext cx="164" cy="64"/>
            </a:xfrm>
            <a:custGeom>
              <a:avLst/>
              <a:gdLst>
                <a:gd name="T0" fmla="*/ 65 w 69"/>
                <a:gd name="T1" fmla="*/ 5 h 27"/>
                <a:gd name="T2" fmla="*/ 69 w 69"/>
                <a:gd name="T3" fmla="*/ 0 h 27"/>
                <a:gd name="T4" fmla="*/ 24 w 69"/>
                <a:gd name="T5" fmla="*/ 0 h 27"/>
                <a:gd name="T6" fmla="*/ 0 w 69"/>
                <a:gd name="T7" fmla="*/ 27 h 27"/>
                <a:gd name="T8" fmla="*/ 24 w 69"/>
                <a:gd name="T9" fmla="*/ 7 h 27"/>
                <a:gd name="T10" fmla="*/ 65 w 69"/>
                <a:gd name="T1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27">
                  <a:moveTo>
                    <a:pt x="65" y="5"/>
                  </a:moveTo>
                  <a:cubicBezTo>
                    <a:pt x="67" y="3"/>
                    <a:pt x="68" y="2"/>
                    <a:pt x="6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65" y="5"/>
                    <a:pt x="65" y="5"/>
                    <a:pt x="65" y="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4" name="Freeform 61"/>
            <p:cNvSpPr/>
            <p:nvPr/>
          </p:nvSpPr>
          <p:spPr bwMode="auto">
            <a:xfrm>
              <a:off x="6634" y="1320"/>
              <a:ext cx="174" cy="55"/>
            </a:xfrm>
            <a:custGeom>
              <a:avLst/>
              <a:gdLst>
                <a:gd name="T0" fmla="*/ 73 w 73"/>
                <a:gd name="T1" fmla="*/ 0 h 23"/>
                <a:gd name="T2" fmla="*/ 65 w 73"/>
                <a:gd name="T3" fmla="*/ 1 h 23"/>
                <a:gd name="T4" fmla="*/ 24 w 73"/>
                <a:gd name="T5" fmla="*/ 3 h 23"/>
                <a:gd name="T6" fmla="*/ 0 w 73"/>
                <a:gd name="T7" fmla="*/ 23 h 23"/>
                <a:gd name="T8" fmla="*/ 10 w 73"/>
                <a:gd name="T9" fmla="*/ 21 h 23"/>
                <a:gd name="T10" fmla="*/ 19 w 73"/>
                <a:gd name="T11" fmla="*/ 10 h 23"/>
                <a:gd name="T12" fmla="*/ 25 w 73"/>
                <a:gd name="T13" fmla="*/ 7 h 23"/>
                <a:gd name="T14" fmla="*/ 71 w 73"/>
                <a:gd name="T15" fmla="*/ 5 h 23"/>
                <a:gd name="T16" fmla="*/ 73 w 7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23">
                  <a:moveTo>
                    <a:pt x="73" y="0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2" y="4"/>
                    <a:pt x="73" y="2"/>
                    <a:pt x="73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5" name="Freeform 62"/>
            <p:cNvSpPr/>
            <p:nvPr/>
          </p:nvSpPr>
          <p:spPr bwMode="auto">
            <a:xfrm>
              <a:off x="6658" y="1332"/>
              <a:ext cx="145" cy="38"/>
            </a:xfrm>
            <a:custGeom>
              <a:avLst/>
              <a:gdLst>
                <a:gd name="T0" fmla="*/ 49 w 61"/>
                <a:gd name="T1" fmla="*/ 6 h 16"/>
                <a:gd name="T2" fmla="*/ 61 w 61"/>
                <a:gd name="T3" fmla="*/ 0 h 16"/>
                <a:gd name="T4" fmla="*/ 15 w 61"/>
                <a:gd name="T5" fmla="*/ 2 h 16"/>
                <a:gd name="T6" fmla="*/ 9 w 61"/>
                <a:gd name="T7" fmla="*/ 5 h 16"/>
                <a:gd name="T8" fmla="*/ 0 w 61"/>
                <a:gd name="T9" fmla="*/ 16 h 16"/>
                <a:gd name="T10" fmla="*/ 8 w 61"/>
                <a:gd name="T11" fmla="*/ 8 h 16"/>
                <a:gd name="T12" fmla="*/ 49 w 61"/>
                <a:gd name="T1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6">
                  <a:moveTo>
                    <a:pt x="49" y="6"/>
                  </a:moveTo>
                  <a:cubicBezTo>
                    <a:pt x="55" y="6"/>
                    <a:pt x="59" y="4"/>
                    <a:pt x="61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3" y="3"/>
                    <a:pt x="36" y="2"/>
                    <a:pt x="49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6" name="Freeform 63"/>
            <p:cNvSpPr/>
            <p:nvPr/>
          </p:nvSpPr>
          <p:spPr bwMode="auto">
            <a:xfrm>
              <a:off x="6658" y="1337"/>
              <a:ext cx="117" cy="33"/>
            </a:xfrm>
            <a:custGeom>
              <a:avLst/>
              <a:gdLst>
                <a:gd name="T0" fmla="*/ 46 w 49"/>
                <a:gd name="T1" fmla="*/ 7 h 14"/>
                <a:gd name="T2" fmla="*/ 49 w 49"/>
                <a:gd name="T3" fmla="*/ 4 h 14"/>
                <a:gd name="T4" fmla="*/ 8 w 49"/>
                <a:gd name="T5" fmla="*/ 6 h 14"/>
                <a:gd name="T6" fmla="*/ 0 w 49"/>
                <a:gd name="T7" fmla="*/ 14 h 14"/>
                <a:gd name="T8" fmla="*/ 2 w 49"/>
                <a:gd name="T9" fmla="*/ 14 h 14"/>
                <a:gd name="T10" fmla="*/ 46 w 49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4">
                  <a:moveTo>
                    <a:pt x="46" y="7"/>
                  </a:moveTo>
                  <a:cubicBezTo>
                    <a:pt x="47" y="6"/>
                    <a:pt x="48" y="5"/>
                    <a:pt x="49" y="4"/>
                  </a:cubicBezTo>
                  <a:cubicBezTo>
                    <a:pt x="36" y="0"/>
                    <a:pt x="23" y="1"/>
                    <a:pt x="8" y="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46" y="7"/>
                    <a:pt x="46" y="7"/>
                    <a:pt x="46" y="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7" name="Freeform 64"/>
            <p:cNvSpPr/>
            <p:nvPr/>
          </p:nvSpPr>
          <p:spPr bwMode="auto">
            <a:xfrm>
              <a:off x="6663" y="1353"/>
              <a:ext cx="104" cy="24"/>
            </a:xfrm>
            <a:custGeom>
              <a:avLst/>
              <a:gdLst>
                <a:gd name="T0" fmla="*/ 42 w 44"/>
                <a:gd name="T1" fmla="*/ 0 h 10"/>
                <a:gd name="T2" fmla="*/ 44 w 44"/>
                <a:gd name="T3" fmla="*/ 0 h 10"/>
                <a:gd name="T4" fmla="*/ 0 w 44"/>
                <a:gd name="T5" fmla="*/ 7 h 10"/>
                <a:gd name="T6" fmla="*/ 42 w 4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0">
                  <a:moveTo>
                    <a:pt x="42" y="0"/>
                  </a:moveTo>
                  <a:cubicBezTo>
                    <a:pt x="43" y="0"/>
                    <a:pt x="43" y="0"/>
                    <a:pt x="44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10"/>
                    <a:pt x="31" y="7"/>
                    <a:pt x="42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8" name="Freeform 65"/>
            <p:cNvSpPr/>
            <p:nvPr/>
          </p:nvSpPr>
          <p:spPr bwMode="auto">
            <a:xfrm>
              <a:off x="6510" y="1609"/>
              <a:ext cx="26" cy="42"/>
            </a:xfrm>
            <a:custGeom>
              <a:avLst/>
              <a:gdLst>
                <a:gd name="T0" fmla="*/ 0 w 11"/>
                <a:gd name="T1" fmla="*/ 18 h 18"/>
                <a:gd name="T2" fmla="*/ 10 w 11"/>
                <a:gd name="T3" fmla="*/ 17 h 18"/>
                <a:gd name="T4" fmla="*/ 11 w 11"/>
                <a:gd name="T5" fmla="*/ 0 h 18"/>
                <a:gd name="T6" fmla="*/ 0 w 11"/>
                <a:gd name="T7" fmla="*/ 0 h 18"/>
                <a:gd name="T8" fmla="*/ 0 w 11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  <p:sp>
          <p:nvSpPr>
            <p:cNvPr id="109" name="Freeform 66"/>
            <p:cNvSpPr/>
            <p:nvPr/>
          </p:nvSpPr>
          <p:spPr bwMode="auto">
            <a:xfrm>
              <a:off x="5963" y="2118"/>
              <a:ext cx="431" cy="1900"/>
            </a:xfrm>
            <a:custGeom>
              <a:avLst/>
              <a:gdLst>
                <a:gd name="T0" fmla="*/ 166 w 181"/>
                <a:gd name="T1" fmla="*/ 200 h 803"/>
                <a:gd name="T2" fmla="*/ 181 w 181"/>
                <a:gd name="T3" fmla="*/ 138 h 803"/>
                <a:gd name="T4" fmla="*/ 181 w 181"/>
                <a:gd name="T5" fmla="*/ 0 h 803"/>
                <a:gd name="T6" fmla="*/ 135 w 181"/>
                <a:gd name="T7" fmla="*/ 167 h 803"/>
                <a:gd name="T8" fmla="*/ 115 w 181"/>
                <a:gd name="T9" fmla="*/ 314 h 803"/>
                <a:gd name="T10" fmla="*/ 78 w 181"/>
                <a:gd name="T11" fmla="*/ 673 h 803"/>
                <a:gd name="T12" fmla="*/ 31 w 181"/>
                <a:gd name="T13" fmla="*/ 721 h 803"/>
                <a:gd name="T14" fmla="*/ 17 w 181"/>
                <a:gd name="T15" fmla="*/ 752 h 803"/>
                <a:gd name="T16" fmla="*/ 6 w 181"/>
                <a:gd name="T17" fmla="*/ 799 h 803"/>
                <a:gd name="T18" fmla="*/ 34 w 181"/>
                <a:gd name="T19" fmla="*/ 803 h 803"/>
                <a:gd name="T20" fmla="*/ 92 w 181"/>
                <a:gd name="T21" fmla="*/ 785 h 803"/>
                <a:gd name="T22" fmla="*/ 92 w 181"/>
                <a:gd name="T23" fmla="*/ 766 h 803"/>
                <a:gd name="T24" fmla="*/ 112 w 181"/>
                <a:gd name="T25" fmla="*/ 766 h 803"/>
                <a:gd name="T26" fmla="*/ 111 w 181"/>
                <a:gd name="T27" fmla="*/ 689 h 803"/>
                <a:gd name="T28" fmla="*/ 143 w 181"/>
                <a:gd name="T29" fmla="*/ 600 h 803"/>
                <a:gd name="T30" fmla="*/ 142 w 181"/>
                <a:gd name="T31" fmla="*/ 593 h 803"/>
                <a:gd name="T32" fmla="*/ 143 w 181"/>
                <a:gd name="T33" fmla="*/ 392 h 803"/>
                <a:gd name="T34" fmla="*/ 166 w 181"/>
                <a:gd name="T35" fmla="*/ 200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803">
                  <a:moveTo>
                    <a:pt x="166" y="200"/>
                  </a:moveTo>
                  <a:cubicBezTo>
                    <a:pt x="181" y="138"/>
                    <a:pt x="181" y="138"/>
                    <a:pt x="181" y="138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35" y="167"/>
                    <a:pt x="135" y="167"/>
                    <a:pt x="135" y="167"/>
                  </a:cubicBezTo>
                  <a:cubicBezTo>
                    <a:pt x="115" y="314"/>
                    <a:pt x="115" y="314"/>
                    <a:pt x="115" y="314"/>
                  </a:cubicBezTo>
                  <a:cubicBezTo>
                    <a:pt x="116" y="452"/>
                    <a:pt x="103" y="572"/>
                    <a:pt x="78" y="673"/>
                  </a:cubicBezTo>
                  <a:cubicBezTo>
                    <a:pt x="31" y="721"/>
                    <a:pt x="31" y="721"/>
                    <a:pt x="31" y="721"/>
                  </a:cubicBezTo>
                  <a:cubicBezTo>
                    <a:pt x="17" y="752"/>
                    <a:pt x="17" y="752"/>
                    <a:pt x="17" y="752"/>
                  </a:cubicBezTo>
                  <a:cubicBezTo>
                    <a:pt x="3" y="768"/>
                    <a:pt x="0" y="784"/>
                    <a:pt x="6" y="799"/>
                  </a:cubicBezTo>
                  <a:cubicBezTo>
                    <a:pt x="15" y="802"/>
                    <a:pt x="25" y="803"/>
                    <a:pt x="34" y="803"/>
                  </a:cubicBezTo>
                  <a:cubicBezTo>
                    <a:pt x="53" y="803"/>
                    <a:pt x="73" y="797"/>
                    <a:pt x="92" y="785"/>
                  </a:cubicBezTo>
                  <a:cubicBezTo>
                    <a:pt x="92" y="766"/>
                    <a:pt x="92" y="766"/>
                    <a:pt x="92" y="766"/>
                  </a:cubicBezTo>
                  <a:cubicBezTo>
                    <a:pt x="112" y="766"/>
                    <a:pt x="112" y="766"/>
                    <a:pt x="112" y="766"/>
                  </a:cubicBezTo>
                  <a:cubicBezTo>
                    <a:pt x="111" y="689"/>
                    <a:pt x="111" y="689"/>
                    <a:pt x="111" y="689"/>
                  </a:cubicBezTo>
                  <a:cubicBezTo>
                    <a:pt x="132" y="670"/>
                    <a:pt x="142" y="641"/>
                    <a:pt x="143" y="600"/>
                  </a:cubicBezTo>
                  <a:cubicBezTo>
                    <a:pt x="142" y="598"/>
                    <a:pt x="142" y="595"/>
                    <a:pt x="142" y="593"/>
                  </a:cubicBezTo>
                  <a:cubicBezTo>
                    <a:pt x="137" y="528"/>
                    <a:pt x="137" y="461"/>
                    <a:pt x="143" y="392"/>
                  </a:cubicBezTo>
                  <a:cubicBezTo>
                    <a:pt x="166" y="200"/>
                    <a:pt x="166" y="200"/>
                    <a:pt x="166" y="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303511" y="2968351"/>
            <a:ext cx="2287678" cy="1634773"/>
            <a:chOff x="5742805" y="3956863"/>
            <a:chExt cx="2859598" cy="204346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 rot="10800000">
              <a:off x="5742805" y="3956863"/>
              <a:ext cx="2859598" cy="2043466"/>
              <a:chOff x="2844441" y="1031260"/>
              <a:chExt cx="2732549" cy="1952677"/>
            </a:xfrm>
          </p:grpSpPr>
          <p:sp>
            <p:nvSpPr>
              <p:cNvPr id="118" name="任意多边形 117"/>
              <p:cNvSpPr/>
              <p:nvPr/>
            </p:nvSpPr>
            <p:spPr>
              <a:xfrm>
                <a:off x="2844441" y="1031260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accent6"/>
                  </a:gs>
                  <a:gs pos="30000">
                    <a:schemeClr val="accent5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4417859" y="1178642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5870272" y="4795605"/>
              <a:ext cx="1053807" cy="1029914"/>
              <a:chOff x="4787906" y="776907"/>
              <a:chExt cx="1275322" cy="1246406"/>
            </a:xfrm>
          </p:grpSpPr>
          <p:sp>
            <p:nvSpPr>
              <p:cNvPr id="114" name="文本框 42"/>
              <p:cNvSpPr txBox="1"/>
              <p:nvPr/>
            </p:nvSpPr>
            <p:spPr>
              <a:xfrm>
                <a:off x="4787906" y="776907"/>
                <a:ext cx="1275320" cy="856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65"/>
                <a:r>
                  <a:rPr lang="en-US" altLang="zh-CN" sz="4000" dirty="0">
                    <a:solidFill>
                      <a:prstClr val="white">
                        <a:lumMod val="50000"/>
                      </a:prstClr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5" name="文本框 43"/>
              <p:cNvSpPr txBox="1"/>
              <p:nvPr/>
            </p:nvSpPr>
            <p:spPr>
              <a:xfrm>
                <a:off x="4846392" y="1499523"/>
                <a:ext cx="1216836" cy="52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2pPr marL="0" lvl="1" algn="l">
                  <a:lnSpc>
                    <a:spcPct val="150000"/>
                  </a:lnSpc>
                  <a:defRPr sz="100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</a:lstStyle>
              <a:p>
                <a:pPr lvl="1" algn="ctr"/>
                <a:r>
                  <a:rPr lang="zh-CN" altLang="en-US" sz="1100" dirty="0"/>
                  <a:t>一个团队</a:t>
                </a:r>
                <a:endParaRPr lang="en-US" altLang="zh-CN" sz="1100" dirty="0"/>
              </a:p>
            </p:txBody>
          </p:sp>
        </p:grpSp>
        <p:sp>
          <p:nvSpPr>
            <p:cNvPr id="113" name="文本框 46"/>
            <p:cNvSpPr txBox="1"/>
            <p:nvPr/>
          </p:nvSpPr>
          <p:spPr>
            <a:xfrm>
              <a:off x="6848386" y="4073307"/>
              <a:ext cx="1689470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913765">
                <a:lnSpc>
                  <a:spcPct val="120000"/>
                </a:lnSpc>
                <a:defRPr sz="9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配备优秀的服务团队，通过理念、体系和机制的三方面统一，跟客户管理团队形成一个一体的服务团队，从而实现服务能力最大化</a:t>
              </a:r>
            </a:p>
          </p:txBody>
        </p:sp>
      </p:grpSp>
      <p:grpSp>
        <p:nvGrpSpPr>
          <p:cNvPr id="120" name="Group 33"/>
          <p:cNvGrpSpPr>
            <a:grpSpLocks noChangeAspect="1"/>
          </p:cNvGrpSpPr>
          <p:nvPr/>
        </p:nvGrpSpPr>
        <p:grpSpPr bwMode="auto">
          <a:xfrm>
            <a:off x="5310952" y="1886773"/>
            <a:ext cx="1157289" cy="2678176"/>
            <a:chOff x="3656" y="840"/>
            <a:chExt cx="1375" cy="3182"/>
          </a:xfrm>
        </p:grpSpPr>
        <p:sp>
          <p:nvSpPr>
            <p:cNvPr id="121" name="AutoShape 32"/>
            <p:cNvSpPr>
              <a:spLocks noChangeAspect="1" noChangeArrowheads="1" noTextEdit="1"/>
            </p:cNvSpPr>
            <p:nvPr/>
          </p:nvSpPr>
          <p:spPr bwMode="auto">
            <a:xfrm>
              <a:off x="3656" y="840"/>
              <a:ext cx="1375" cy="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4048" y="3125"/>
              <a:ext cx="990" cy="871"/>
            </a:xfrm>
            <a:custGeom>
              <a:avLst/>
              <a:gdLst>
                <a:gd name="T0" fmla="*/ 246 w 417"/>
                <a:gd name="T1" fmla="*/ 41 h 368"/>
                <a:gd name="T2" fmla="*/ 229 w 417"/>
                <a:gd name="T3" fmla="*/ 49 h 368"/>
                <a:gd name="T4" fmla="*/ 224 w 417"/>
                <a:gd name="T5" fmla="*/ 51 h 368"/>
                <a:gd name="T6" fmla="*/ 121 w 417"/>
                <a:gd name="T7" fmla="*/ 65 h 368"/>
                <a:gd name="T8" fmla="*/ 44 w 417"/>
                <a:gd name="T9" fmla="*/ 147 h 368"/>
                <a:gd name="T10" fmla="*/ 64 w 417"/>
                <a:gd name="T11" fmla="*/ 184 h 368"/>
                <a:gd name="T12" fmla="*/ 72 w 417"/>
                <a:gd name="T13" fmla="*/ 192 h 368"/>
                <a:gd name="T14" fmla="*/ 53 w 417"/>
                <a:gd name="T15" fmla="*/ 256 h 368"/>
                <a:gd name="T16" fmla="*/ 11 w 417"/>
                <a:gd name="T17" fmla="*/ 327 h 368"/>
                <a:gd name="T18" fmla="*/ 4 w 417"/>
                <a:gd name="T19" fmla="*/ 345 h 368"/>
                <a:gd name="T20" fmla="*/ 3 w 417"/>
                <a:gd name="T21" fmla="*/ 352 h 368"/>
                <a:gd name="T22" fmla="*/ 0 w 417"/>
                <a:gd name="T23" fmla="*/ 359 h 368"/>
                <a:gd name="T24" fmla="*/ 29 w 417"/>
                <a:gd name="T25" fmla="*/ 363 h 368"/>
                <a:gd name="T26" fmla="*/ 131 w 417"/>
                <a:gd name="T27" fmla="*/ 348 h 368"/>
                <a:gd name="T28" fmla="*/ 120 w 417"/>
                <a:gd name="T29" fmla="*/ 340 h 368"/>
                <a:gd name="T30" fmla="*/ 264 w 417"/>
                <a:gd name="T31" fmla="*/ 340 h 368"/>
                <a:gd name="T32" fmla="*/ 203 w 417"/>
                <a:gd name="T33" fmla="*/ 328 h 368"/>
                <a:gd name="T34" fmla="*/ 207 w 417"/>
                <a:gd name="T35" fmla="*/ 312 h 368"/>
                <a:gd name="T36" fmla="*/ 291 w 417"/>
                <a:gd name="T37" fmla="*/ 259 h 368"/>
                <a:gd name="T38" fmla="*/ 336 w 417"/>
                <a:gd name="T39" fmla="*/ 211 h 368"/>
                <a:gd name="T40" fmla="*/ 390 w 417"/>
                <a:gd name="T41" fmla="*/ 188 h 368"/>
                <a:gd name="T42" fmla="*/ 405 w 417"/>
                <a:gd name="T43" fmla="*/ 170 h 368"/>
                <a:gd name="T44" fmla="*/ 379 w 417"/>
                <a:gd name="T45" fmla="*/ 61 h 368"/>
                <a:gd name="T46" fmla="*/ 348 w 417"/>
                <a:gd name="T47" fmla="*/ 51 h 368"/>
                <a:gd name="T48" fmla="*/ 340 w 417"/>
                <a:gd name="T49" fmla="*/ 45 h 368"/>
                <a:gd name="T50" fmla="*/ 372 w 417"/>
                <a:gd name="T51" fmla="*/ 27 h 368"/>
                <a:gd name="T52" fmla="*/ 367 w 417"/>
                <a:gd name="T53" fmla="*/ 23 h 368"/>
                <a:gd name="T54" fmla="*/ 356 w 417"/>
                <a:gd name="T55" fmla="*/ 0 h 368"/>
                <a:gd name="T56" fmla="*/ 351 w 417"/>
                <a:gd name="T57" fmla="*/ 0 h 368"/>
                <a:gd name="T58" fmla="*/ 240 w 417"/>
                <a:gd name="T59" fmla="*/ 16 h 368"/>
                <a:gd name="T60" fmla="*/ 238 w 417"/>
                <a:gd name="T61" fmla="*/ 31 h 368"/>
                <a:gd name="T62" fmla="*/ 331 w 417"/>
                <a:gd name="T63" fmla="*/ 155 h 368"/>
                <a:gd name="T64" fmla="*/ 330 w 417"/>
                <a:gd name="T65" fmla="*/ 165 h 368"/>
                <a:gd name="T66" fmla="*/ 331 w 417"/>
                <a:gd name="T67" fmla="*/ 184 h 368"/>
                <a:gd name="T68" fmla="*/ 332 w 417"/>
                <a:gd name="T69" fmla="*/ 185 h 368"/>
                <a:gd name="T70" fmla="*/ 320 w 417"/>
                <a:gd name="T71" fmla="*/ 194 h 368"/>
                <a:gd name="T72" fmla="*/ 323 w 417"/>
                <a:gd name="T73" fmla="*/ 187 h 368"/>
                <a:gd name="T74" fmla="*/ 342 w 417"/>
                <a:gd name="T75" fmla="*/ 195 h 368"/>
                <a:gd name="T76" fmla="*/ 332 w 417"/>
                <a:gd name="T77" fmla="*/ 203 h 368"/>
                <a:gd name="T78" fmla="*/ 341 w 417"/>
                <a:gd name="T79" fmla="*/ 195 h 368"/>
                <a:gd name="T80" fmla="*/ 130 w 417"/>
                <a:gd name="T81" fmla="*/ 125 h 368"/>
                <a:gd name="T82" fmla="*/ 109 w 417"/>
                <a:gd name="T83" fmla="*/ 124 h 368"/>
                <a:gd name="T84" fmla="*/ 155 w 417"/>
                <a:gd name="T85" fmla="*/ 265 h 368"/>
                <a:gd name="T86" fmla="*/ 178 w 417"/>
                <a:gd name="T87" fmla="*/ 257 h 368"/>
                <a:gd name="T88" fmla="*/ 186 w 417"/>
                <a:gd name="T89" fmla="*/ 23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7" h="368">
                  <a:moveTo>
                    <a:pt x="248" y="36"/>
                  </a:moveTo>
                  <a:cubicBezTo>
                    <a:pt x="246" y="39"/>
                    <a:pt x="246" y="39"/>
                    <a:pt x="246" y="39"/>
                  </a:cubicBezTo>
                  <a:cubicBezTo>
                    <a:pt x="246" y="40"/>
                    <a:pt x="246" y="41"/>
                    <a:pt x="246" y="41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0" y="49"/>
                    <a:pt x="229" y="49"/>
                    <a:pt x="229" y="49"/>
                  </a:cubicBezTo>
                  <a:cubicBezTo>
                    <a:pt x="229" y="49"/>
                    <a:pt x="229" y="50"/>
                    <a:pt x="229" y="50"/>
                  </a:cubicBezTo>
                  <a:cubicBezTo>
                    <a:pt x="229" y="51"/>
                    <a:pt x="229" y="51"/>
                    <a:pt x="229" y="51"/>
                  </a:cubicBezTo>
                  <a:cubicBezTo>
                    <a:pt x="228" y="51"/>
                    <a:pt x="226" y="51"/>
                    <a:pt x="224" y="51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194" y="57"/>
                    <a:pt x="161" y="61"/>
                    <a:pt x="124" y="64"/>
                  </a:cubicBezTo>
                  <a:cubicBezTo>
                    <a:pt x="123" y="64"/>
                    <a:pt x="122" y="65"/>
                    <a:pt x="121" y="65"/>
                  </a:cubicBezTo>
                  <a:cubicBezTo>
                    <a:pt x="79" y="81"/>
                    <a:pt x="47" y="98"/>
                    <a:pt x="24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8" y="130"/>
                    <a:pt x="15" y="140"/>
                    <a:pt x="44" y="147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82" y="175"/>
                    <a:pt x="82" y="175"/>
                    <a:pt x="82" y="175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1" y="189"/>
                    <a:pt x="65" y="192"/>
                    <a:pt x="72" y="193"/>
                  </a:cubicBezTo>
                  <a:cubicBezTo>
                    <a:pt x="72" y="192"/>
                    <a:pt x="72" y="192"/>
                    <a:pt x="72" y="192"/>
                  </a:cubicBezTo>
                  <a:cubicBezTo>
                    <a:pt x="75" y="193"/>
                    <a:pt x="78" y="193"/>
                    <a:pt x="82" y="193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1" y="219"/>
                    <a:pt x="70" y="236"/>
                    <a:pt x="53" y="256"/>
                  </a:cubicBezTo>
                  <a:cubicBezTo>
                    <a:pt x="53" y="256"/>
                    <a:pt x="53" y="256"/>
                    <a:pt x="53" y="256"/>
                  </a:cubicBezTo>
                  <a:cubicBezTo>
                    <a:pt x="52" y="257"/>
                    <a:pt x="52" y="257"/>
                    <a:pt x="52" y="257"/>
                  </a:cubicBezTo>
                  <a:cubicBezTo>
                    <a:pt x="30" y="281"/>
                    <a:pt x="16" y="304"/>
                    <a:pt x="11" y="327"/>
                  </a:cubicBezTo>
                  <a:cubicBezTo>
                    <a:pt x="16" y="340"/>
                    <a:pt x="16" y="340"/>
                    <a:pt x="16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5" y="345"/>
                    <a:pt x="5" y="345"/>
                    <a:pt x="4" y="345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1" y="352"/>
                  </a:cubicBezTo>
                  <a:cubicBezTo>
                    <a:pt x="1" y="352"/>
                    <a:pt x="2" y="352"/>
                    <a:pt x="3" y="352"/>
                  </a:cubicBezTo>
                  <a:cubicBezTo>
                    <a:pt x="4" y="352"/>
                    <a:pt x="5" y="352"/>
                    <a:pt x="7" y="352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59"/>
                    <a:pt x="1" y="359"/>
                    <a:pt x="2" y="359"/>
                  </a:cubicBezTo>
                  <a:cubicBezTo>
                    <a:pt x="28" y="363"/>
                    <a:pt x="28" y="363"/>
                    <a:pt x="28" y="363"/>
                  </a:cubicBezTo>
                  <a:cubicBezTo>
                    <a:pt x="29" y="363"/>
                    <a:pt x="29" y="363"/>
                    <a:pt x="29" y="363"/>
                  </a:cubicBezTo>
                  <a:cubicBezTo>
                    <a:pt x="120" y="368"/>
                    <a:pt x="120" y="368"/>
                    <a:pt x="120" y="368"/>
                  </a:cubicBezTo>
                  <a:cubicBezTo>
                    <a:pt x="120" y="352"/>
                    <a:pt x="120" y="352"/>
                    <a:pt x="120" y="352"/>
                  </a:cubicBezTo>
                  <a:cubicBezTo>
                    <a:pt x="127" y="350"/>
                    <a:pt x="131" y="349"/>
                    <a:pt x="131" y="348"/>
                  </a:cubicBezTo>
                  <a:cubicBezTo>
                    <a:pt x="133" y="346"/>
                    <a:pt x="130" y="344"/>
                    <a:pt x="124" y="343"/>
                  </a:cubicBezTo>
                  <a:cubicBezTo>
                    <a:pt x="120" y="340"/>
                    <a:pt x="120" y="340"/>
                    <a:pt x="120" y="340"/>
                  </a:cubicBezTo>
                  <a:cubicBezTo>
                    <a:pt x="120" y="340"/>
                    <a:pt x="120" y="340"/>
                    <a:pt x="120" y="340"/>
                  </a:cubicBezTo>
                  <a:cubicBezTo>
                    <a:pt x="161" y="341"/>
                    <a:pt x="161" y="341"/>
                    <a:pt x="161" y="341"/>
                  </a:cubicBezTo>
                  <a:cubicBezTo>
                    <a:pt x="195" y="343"/>
                    <a:pt x="229" y="343"/>
                    <a:pt x="262" y="340"/>
                  </a:cubicBezTo>
                  <a:cubicBezTo>
                    <a:pt x="263" y="340"/>
                    <a:pt x="264" y="340"/>
                    <a:pt x="264" y="340"/>
                  </a:cubicBezTo>
                  <a:cubicBezTo>
                    <a:pt x="265" y="340"/>
                    <a:pt x="265" y="340"/>
                    <a:pt x="265" y="339"/>
                  </a:cubicBezTo>
                  <a:cubicBezTo>
                    <a:pt x="272" y="336"/>
                    <a:pt x="269" y="333"/>
                    <a:pt x="257" y="331"/>
                  </a:cubicBezTo>
                  <a:cubicBezTo>
                    <a:pt x="247" y="330"/>
                    <a:pt x="229" y="329"/>
                    <a:pt x="203" y="328"/>
                  </a:cubicBezTo>
                  <a:cubicBezTo>
                    <a:pt x="184" y="324"/>
                    <a:pt x="184" y="324"/>
                    <a:pt x="184" y="324"/>
                  </a:cubicBezTo>
                  <a:cubicBezTo>
                    <a:pt x="191" y="324"/>
                    <a:pt x="191" y="324"/>
                    <a:pt x="191" y="324"/>
                  </a:cubicBezTo>
                  <a:cubicBezTo>
                    <a:pt x="207" y="312"/>
                    <a:pt x="207" y="312"/>
                    <a:pt x="207" y="312"/>
                  </a:cubicBezTo>
                  <a:cubicBezTo>
                    <a:pt x="245" y="280"/>
                    <a:pt x="245" y="280"/>
                    <a:pt x="245" y="280"/>
                  </a:cubicBezTo>
                  <a:cubicBezTo>
                    <a:pt x="290" y="260"/>
                    <a:pt x="290" y="260"/>
                    <a:pt x="290" y="260"/>
                  </a:cubicBezTo>
                  <a:cubicBezTo>
                    <a:pt x="291" y="260"/>
                    <a:pt x="291" y="259"/>
                    <a:pt x="291" y="259"/>
                  </a:cubicBezTo>
                  <a:cubicBezTo>
                    <a:pt x="327" y="211"/>
                    <a:pt x="327" y="211"/>
                    <a:pt x="327" y="211"/>
                  </a:cubicBezTo>
                  <a:cubicBezTo>
                    <a:pt x="333" y="211"/>
                    <a:pt x="333" y="211"/>
                    <a:pt x="333" y="211"/>
                  </a:cubicBezTo>
                  <a:cubicBezTo>
                    <a:pt x="334" y="211"/>
                    <a:pt x="335" y="211"/>
                    <a:pt x="336" y="211"/>
                  </a:cubicBezTo>
                  <a:cubicBezTo>
                    <a:pt x="367" y="205"/>
                    <a:pt x="367" y="205"/>
                    <a:pt x="367" y="205"/>
                  </a:cubicBezTo>
                  <a:cubicBezTo>
                    <a:pt x="368" y="205"/>
                    <a:pt x="369" y="205"/>
                    <a:pt x="369" y="205"/>
                  </a:cubicBezTo>
                  <a:cubicBezTo>
                    <a:pt x="379" y="200"/>
                    <a:pt x="386" y="194"/>
                    <a:pt x="390" y="188"/>
                  </a:cubicBezTo>
                  <a:cubicBezTo>
                    <a:pt x="390" y="188"/>
                    <a:pt x="391" y="188"/>
                    <a:pt x="391" y="187"/>
                  </a:cubicBezTo>
                  <a:cubicBezTo>
                    <a:pt x="392" y="187"/>
                    <a:pt x="392" y="187"/>
                    <a:pt x="393" y="187"/>
                  </a:cubicBezTo>
                  <a:cubicBezTo>
                    <a:pt x="405" y="170"/>
                    <a:pt x="405" y="170"/>
                    <a:pt x="405" y="170"/>
                  </a:cubicBezTo>
                  <a:cubicBezTo>
                    <a:pt x="417" y="150"/>
                    <a:pt x="416" y="132"/>
                    <a:pt x="402" y="115"/>
                  </a:cubicBezTo>
                  <a:cubicBezTo>
                    <a:pt x="408" y="92"/>
                    <a:pt x="400" y="74"/>
                    <a:pt x="380" y="61"/>
                  </a:cubicBezTo>
                  <a:cubicBezTo>
                    <a:pt x="380" y="61"/>
                    <a:pt x="380" y="61"/>
                    <a:pt x="379" y="61"/>
                  </a:cubicBezTo>
                  <a:cubicBezTo>
                    <a:pt x="349" y="55"/>
                    <a:pt x="349" y="55"/>
                    <a:pt x="349" y="55"/>
                  </a:cubicBezTo>
                  <a:cubicBezTo>
                    <a:pt x="348" y="52"/>
                    <a:pt x="348" y="52"/>
                    <a:pt x="348" y="52"/>
                  </a:cubicBezTo>
                  <a:cubicBezTo>
                    <a:pt x="348" y="51"/>
                    <a:pt x="348" y="51"/>
                    <a:pt x="348" y="51"/>
                  </a:cubicBezTo>
                  <a:cubicBezTo>
                    <a:pt x="337" y="47"/>
                    <a:pt x="337" y="47"/>
                    <a:pt x="337" y="47"/>
                  </a:cubicBezTo>
                  <a:cubicBezTo>
                    <a:pt x="338" y="46"/>
                    <a:pt x="338" y="46"/>
                    <a:pt x="338" y="46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5"/>
                    <a:pt x="340" y="45"/>
                    <a:pt x="341" y="45"/>
                  </a:cubicBezTo>
                  <a:cubicBezTo>
                    <a:pt x="348" y="42"/>
                    <a:pt x="353" y="38"/>
                    <a:pt x="356" y="35"/>
                  </a:cubicBezTo>
                  <a:cubicBezTo>
                    <a:pt x="365" y="33"/>
                    <a:pt x="370" y="31"/>
                    <a:pt x="372" y="27"/>
                  </a:cubicBezTo>
                  <a:cubicBezTo>
                    <a:pt x="372" y="27"/>
                    <a:pt x="372" y="27"/>
                    <a:pt x="372" y="26"/>
                  </a:cubicBezTo>
                  <a:cubicBezTo>
                    <a:pt x="372" y="26"/>
                    <a:pt x="372" y="26"/>
                    <a:pt x="372" y="26"/>
                  </a:cubicBezTo>
                  <a:cubicBezTo>
                    <a:pt x="371" y="24"/>
                    <a:pt x="370" y="23"/>
                    <a:pt x="367" y="23"/>
                  </a:cubicBezTo>
                  <a:cubicBezTo>
                    <a:pt x="368" y="22"/>
                    <a:pt x="368" y="22"/>
                    <a:pt x="368" y="22"/>
                  </a:cubicBezTo>
                  <a:cubicBezTo>
                    <a:pt x="377" y="15"/>
                    <a:pt x="377" y="15"/>
                    <a:pt x="377" y="15"/>
                  </a:cubicBezTo>
                  <a:cubicBezTo>
                    <a:pt x="387" y="7"/>
                    <a:pt x="380" y="2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4" y="0"/>
                    <a:pt x="353" y="0"/>
                    <a:pt x="352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23" y="0"/>
                    <a:pt x="300" y="0"/>
                    <a:pt x="284" y="2"/>
                  </a:cubicBezTo>
                  <a:cubicBezTo>
                    <a:pt x="269" y="4"/>
                    <a:pt x="259" y="7"/>
                    <a:pt x="255" y="11"/>
                  </a:cubicBezTo>
                  <a:cubicBezTo>
                    <a:pt x="248" y="11"/>
                    <a:pt x="243" y="13"/>
                    <a:pt x="240" y="16"/>
                  </a:cubicBezTo>
                  <a:cubicBezTo>
                    <a:pt x="238" y="18"/>
                    <a:pt x="238" y="21"/>
                    <a:pt x="238" y="25"/>
                  </a:cubicBezTo>
                  <a:cubicBezTo>
                    <a:pt x="238" y="26"/>
                    <a:pt x="238" y="26"/>
                    <a:pt x="238" y="27"/>
                  </a:cubicBezTo>
                  <a:cubicBezTo>
                    <a:pt x="237" y="28"/>
                    <a:pt x="237" y="29"/>
                    <a:pt x="238" y="31"/>
                  </a:cubicBezTo>
                  <a:cubicBezTo>
                    <a:pt x="237" y="31"/>
                    <a:pt x="237" y="32"/>
                    <a:pt x="238" y="32"/>
                  </a:cubicBezTo>
                  <a:cubicBezTo>
                    <a:pt x="238" y="34"/>
                    <a:pt x="242" y="35"/>
                    <a:pt x="248" y="36"/>
                  </a:cubicBezTo>
                  <a:close/>
                  <a:moveTo>
                    <a:pt x="331" y="155"/>
                  </a:moveTo>
                  <a:cubicBezTo>
                    <a:pt x="334" y="158"/>
                    <a:pt x="334" y="158"/>
                    <a:pt x="334" y="158"/>
                  </a:cubicBezTo>
                  <a:cubicBezTo>
                    <a:pt x="330" y="164"/>
                    <a:pt x="330" y="164"/>
                    <a:pt x="330" y="164"/>
                  </a:cubicBezTo>
                  <a:cubicBezTo>
                    <a:pt x="330" y="164"/>
                    <a:pt x="330" y="164"/>
                    <a:pt x="330" y="165"/>
                  </a:cubicBezTo>
                  <a:cubicBezTo>
                    <a:pt x="343" y="176"/>
                    <a:pt x="343" y="176"/>
                    <a:pt x="343" y="176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4"/>
                    <a:pt x="331" y="184"/>
                  </a:cubicBezTo>
                  <a:cubicBezTo>
                    <a:pt x="331" y="184"/>
                    <a:pt x="331" y="185"/>
                    <a:pt x="331" y="185"/>
                  </a:cubicBezTo>
                  <a:cubicBezTo>
                    <a:pt x="332" y="185"/>
                    <a:pt x="332" y="185"/>
                    <a:pt x="332" y="185"/>
                  </a:cubicBezTo>
                  <a:cubicBezTo>
                    <a:pt x="325" y="188"/>
                    <a:pt x="325" y="188"/>
                    <a:pt x="325" y="188"/>
                  </a:cubicBezTo>
                  <a:cubicBezTo>
                    <a:pt x="324" y="188"/>
                    <a:pt x="324" y="188"/>
                    <a:pt x="324" y="189"/>
                  </a:cubicBezTo>
                  <a:cubicBezTo>
                    <a:pt x="323" y="190"/>
                    <a:pt x="322" y="192"/>
                    <a:pt x="320" y="194"/>
                  </a:cubicBezTo>
                  <a:cubicBezTo>
                    <a:pt x="318" y="188"/>
                    <a:pt x="318" y="188"/>
                    <a:pt x="318" y="188"/>
                  </a:cubicBezTo>
                  <a:cubicBezTo>
                    <a:pt x="319" y="188"/>
                    <a:pt x="320" y="188"/>
                    <a:pt x="322" y="187"/>
                  </a:cubicBezTo>
                  <a:cubicBezTo>
                    <a:pt x="322" y="187"/>
                    <a:pt x="323" y="187"/>
                    <a:pt x="323" y="187"/>
                  </a:cubicBezTo>
                  <a:cubicBezTo>
                    <a:pt x="331" y="155"/>
                    <a:pt x="331" y="155"/>
                    <a:pt x="331" y="155"/>
                  </a:cubicBezTo>
                  <a:close/>
                  <a:moveTo>
                    <a:pt x="341" y="195"/>
                  </a:moveTo>
                  <a:cubicBezTo>
                    <a:pt x="342" y="195"/>
                    <a:pt x="342" y="195"/>
                    <a:pt x="342" y="195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4" y="203"/>
                    <a:pt x="334" y="203"/>
                    <a:pt x="334" y="203"/>
                  </a:cubicBezTo>
                  <a:cubicBezTo>
                    <a:pt x="333" y="203"/>
                    <a:pt x="333" y="203"/>
                    <a:pt x="332" y="203"/>
                  </a:cubicBezTo>
                  <a:cubicBezTo>
                    <a:pt x="328" y="203"/>
                    <a:pt x="325" y="203"/>
                    <a:pt x="324" y="204"/>
                  </a:cubicBezTo>
                  <a:cubicBezTo>
                    <a:pt x="324" y="204"/>
                    <a:pt x="324" y="204"/>
                    <a:pt x="324" y="204"/>
                  </a:cubicBezTo>
                  <a:cubicBezTo>
                    <a:pt x="331" y="203"/>
                    <a:pt x="337" y="200"/>
                    <a:pt x="341" y="195"/>
                  </a:cubicBezTo>
                  <a:close/>
                  <a:moveTo>
                    <a:pt x="135" y="116"/>
                  </a:moveTo>
                  <a:cubicBezTo>
                    <a:pt x="129" y="124"/>
                    <a:pt x="129" y="124"/>
                    <a:pt x="129" y="124"/>
                  </a:cubicBezTo>
                  <a:cubicBezTo>
                    <a:pt x="129" y="124"/>
                    <a:pt x="129" y="125"/>
                    <a:pt x="130" y="125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09" y="124"/>
                    <a:pt x="109" y="124"/>
                    <a:pt x="109" y="12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5" y="116"/>
                    <a:pt x="135" y="116"/>
                    <a:pt x="135" y="116"/>
                  </a:cubicBezTo>
                  <a:close/>
                  <a:moveTo>
                    <a:pt x="155" y="265"/>
                  </a:moveTo>
                  <a:cubicBezTo>
                    <a:pt x="156" y="263"/>
                    <a:pt x="158" y="262"/>
                    <a:pt x="159" y="260"/>
                  </a:cubicBezTo>
                  <a:cubicBezTo>
                    <a:pt x="166" y="257"/>
                    <a:pt x="171" y="254"/>
                    <a:pt x="175" y="252"/>
                  </a:cubicBezTo>
                  <a:cubicBezTo>
                    <a:pt x="175" y="253"/>
                    <a:pt x="175" y="255"/>
                    <a:pt x="178" y="257"/>
                  </a:cubicBezTo>
                  <a:cubicBezTo>
                    <a:pt x="155" y="265"/>
                    <a:pt x="155" y="265"/>
                    <a:pt x="155" y="265"/>
                  </a:cubicBezTo>
                  <a:close/>
                  <a:moveTo>
                    <a:pt x="182" y="247"/>
                  </a:moveTo>
                  <a:cubicBezTo>
                    <a:pt x="184" y="244"/>
                    <a:pt x="186" y="242"/>
                    <a:pt x="186" y="239"/>
                  </a:cubicBezTo>
                  <a:cubicBezTo>
                    <a:pt x="194" y="243"/>
                    <a:pt x="194" y="243"/>
                    <a:pt x="194" y="243"/>
                  </a:cubicBezTo>
                  <a:cubicBezTo>
                    <a:pt x="189" y="244"/>
                    <a:pt x="185" y="245"/>
                    <a:pt x="182" y="247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ffectLst>
              <a:softEdge rad="127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 noEditPoints="1"/>
            </p:cNvSpPr>
            <p:nvPr/>
          </p:nvSpPr>
          <p:spPr bwMode="auto">
            <a:xfrm>
              <a:off x="3644" y="840"/>
              <a:ext cx="1031" cy="3184"/>
            </a:xfrm>
            <a:custGeom>
              <a:avLst/>
              <a:gdLst>
                <a:gd name="T0" fmla="*/ 154 w 434"/>
                <a:gd name="T1" fmla="*/ 93 h 1345"/>
                <a:gd name="T2" fmla="*/ 157 w 434"/>
                <a:gd name="T3" fmla="*/ 115 h 1345"/>
                <a:gd name="T4" fmla="*/ 172 w 434"/>
                <a:gd name="T5" fmla="*/ 143 h 1345"/>
                <a:gd name="T6" fmla="*/ 163 w 434"/>
                <a:gd name="T7" fmla="*/ 179 h 1345"/>
                <a:gd name="T8" fmla="*/ 163 w 434"/>
                <a:gd name="T9" fmla="*/ 186 h 1345"/>
                <a:gd name="T10" fmla="*/ 68 w 434"/>
                <a:gd name="T11" fmla="*/ 236 h 1345"/>
                <a:gd name="T12" fmla="*/ 5 w 434"/>
                <a:gd name="T13" fmla="*/ 422 h 1345"/>
                <a:gd name="T14" fmla="*/ 109 w 434"/>
                <a:gd name="T15" fmla="*/ 601 h 1345"/>
                <a:gd name="T16" fmla="*/ 95 w 434"/>
                <a:gd name="T17" fmla="*/ 674 h 1345"/>
                <a:gd name="T18" fmla="*/ 121 w 434"/>
                <a:gd name="T19" fmla="*/ 706 h 1345"/>
                <a:gd name="T20" fmla="*/ 138 w 434"/>
                <a:gd name="T21" fmla="*/ 936 h 1345"/>
                <a:gd name="T22" fmla="*/ 148 w 434"/>
                <a:gd name="T23" fmla="*/ 1195 h 1345"/>
                <a:gd name="T24" fmla="*/ 156 w 434"/>
                <a:gd name="T25" fmla="*/ 1262 h 1345"/>
                <a:gd name="T26" fmla="*/ 156 w 434"/>
                <a:gd name="T27" fmla="*/ 1287 h 1345"/>
                <a:gd name="T28" fmla="*/ 160 w 434"/>
                <a:gd name="T29" fmla="*/ 1311 h 1345"/>
                <a:gd name="T30" fmla="*/ 192 w 434"/>
                <a:gd name="T31" fmla="*/ 1328 h 1345"/>
                <a:gd name="T32" fmla="*/ 289 w 434"/>
                <a:gd name="T33" fmla="*/ 1345 h 1345"/>
                <a:gd name="T34" fmla="*/ 291 w 434"/>
                <a:gd name="T35" fmla="*/ 1308 h 1345"/>
                <a:gd name="T36" fmla="*/ 428 w 434"/>
                <a:gd name="T37" fmla="*/ 1299 h 1345"/>
                <a:gd name="T38" fmla="*/ 416 w 434"/>
                <a:gd name="T39" fmla="*/ 1267 h 1345"/>
                <a:gd name="T40" fmla="*/ 342 w 434"/>
                <a:gd name="T41" fmla="*/ 1234 h 1345"/>
                <a:gd name="T42" fmla="*/ 326 w 434"/>
                <a:gd name="T43" fmla="*/ 1207 h 1345"/>
                <a:gd name="T44" fmla="*/ 321 w 434"/>
                <a:gd name="T45" fmla="*/ 1206 h 1345"/>
                <a:gd name="T46" fmla="*/ 348 w 434"/>
                <a:gd name="T47" fmla="*/ 1026 h 1345"/>
                <a:gd name="T48" fmla="*/ 379 w 434"/>
                <a:gd name="T49" fmla="*/ 772 h 1345"/>
                <a:gd name="T50" fmla="*/ 415 w 434"/>
                <a:gd name="T51" fmla="*/ 751 h 1345"/>
                <a:gd name="T52" fmla="*/ 425 w 434"/>
                <a:gd name="T53" fmla="*/ 686 h 1345"/>
                <a:gd name="T54" fmla="*/ 384 w 434"/>
                <a:gd name="T55" fmla="*/ 423 h 1345"/>
                <a:gd name="T56" fmla="*/ 286 w 434"/>
                <a:gd name="T57" fmla="*/ 201 h 1345"/>
                <a:gd name="T58" fmla="*/ 268 w 434"/>
                <a:gd name="T59" fmla="*/ 173 h 1345"/>
                <a:gd name="T60" fmla="*/ 270 w 434"/>
                <a:gd name="T61" fmla="*/ 164 h 1345"/>
                <a:gd name="T62" fmla="*/ 288 w 434"/>
                <a:gd name="T63" fmla="*/ 98 h 1345"/>
                <a:gd name="T64" fmla="*/ 281 w 434"/>
                <a:gd name="T65" fmla="*/ 84 h 1345"/>
                <a:gd name="T66" fmla="*/ 253 w 434"/>
                <a:gd name="T67" fmla="*/ 2 h 1345"/>
                <a:gd name="T68" fmla="*/ 248 w 434"/>
                <a:gd name="T69" fmla="*/ 1 h 1345"/>
                <a:gd name="T70" fmla="*/ 111 w 434"/>
                <a:gd name="T71" fmla="*/ 418 h 1345"/>
                <a:gd name="T72" fmla="*/ 118 w 434"/>
                <a:gd name="T73" fmla="*/ 458 h 1345"/>
                <a:gd name="T74" fmla="*/ 96 w 434"/>
                <a:gd name="T75" fmla="*/ 453 h 1345"/>
                <a:gd name="T76" fmla="*/ 347 w 434"/>
                <a:gd name="T77" fmla="*/ 579 h 1345"/>
                <a:gd name="T78" fmla="*/ 369 w 434"/>
                <a:gd name="T79" fmla="*/ 643 h 1345"/>
                <a:gd name="T80" fmla="*/ 363 w 434"/>
                <a:gd name="T81" fmla="*/ 674 h 1345"/>
                <a:gd name="T82" fmla="*/ 360 w 434"/>
                <a:gd name="T83" fmla="*/ 689 h 1345"/>
                <a:gd name="T84" fmla="*/ 353 w 434"/>
                <a:gd name="T85" fmla="*/ 689 h 1345"/>
                <a:gd name="T86" fmla="*/ 341 w 434"/>
                <a:gd name="T87" fmla="*/ 567 h 1345"/>
                <a:gd name="T88" fmla="*/ 381 w 434"/>
                <a:gd name="T89" fmla="*/ 715 h 1345"/>
                <a:gd name="T90" fmla="*/ 380 w 434"/>
                <a:gd name="T91" fmla="*/ 742 h 1345"/>
                <a:gd name="T92" fmla="*/ 257 w 434"/>
                <a:gd name="T93" fmla="*/ 922 h 1345"/>
                <a:gd name="T94" fmla="*/ 247 w 434"/>
                <a:gd name="T95" fmla="*/ 952 h 1345"/>
                <a:gd name="T96" fmla="*/ 259 w 434"/>
                <a:gd name="T97" fmla="*/ 877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4" h="1345">
                  <a:moveTo>
                    <a:pt x="160" y="41"/>
                  </a:moveTo>
                  <a:cubicBezTo>
                    <a:pt x="153" y="43"/>
                    <a:pt x="149" y="49"/>
                    <a:pt x="149" y="61"/>
                  </a:cubicBezTo>
                  <a:cubicBezTo>
                    <a:pt x="148" y="66"/>
                    <a:pt x="150" y="77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5"/>
                    <a:pt x="154" y="97"/>
                    <a:pt x="155" y="99"/>
                  </a:cubicBezTo>
                  <a:cubicBezTo>
                    <a:pt x="154" y="103"/>
                    <a:pt x="155" y="108"/>
                    <a:pt x="157" y="115"/>
                  </a:cubicBezTo>
                  <a:cubicBezTo>
                    <a:pt x="157" y="116"/>
                    <a:pt x="158" y="117"/>
                    <a:pt x="158" y="118"/>
                  </a:cubicBezTo>
                  <a:cubicBezTo>
                    <a:pt x="160" y="125"/>
                    <a:pt x="165" y="131"/>
                    <a:pt x="172" y="135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7"/>
                    <a:pt x="172" y="150"/>
                    <a:pt x="173" y="153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63" y="179"/>
                    <a:pt x="163" y="179"/>
                    <a:pt x="163" y="179"/>
                  </a:cubicBezTo>
                  <a:cubicBezTo>
                    <a:pt x="163" y="180"/>
                    <a:pt x="162" y="180"/>
                    <a:pt x="162" y="181"/>
                  </a:cubicBezTo>
                  <a:cubicBezTo>
                    <a:pt x="162" y="182"/>
                    <a:pt x="162" y="183"/>
                    <a:pt x="162" y="184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7"/>
                    <a:pt x="161" y="189"/>
                    <a:pt x="159" y="19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33" y="209"/>
                    <a:pt x="103" y="224"/>
                    <a:pt x="68" y="236"/>
                  </a:cubicBezTo>
                  <a:cubicBezTo>
                    <a:pt x="67" y="237"/>
                    <a:pt x="66" y="237"/>
                    <a:pt x="66" y="238"/>
                  </a:cubicBezTo>
                  <a:cubicBezTo>
                    <a:pt x="36" y="298"/>
                    <a:pt x="15" y="359"/>
                    <a:pt x="5" y="422"/>
                  </a:cubicBezTo>
                  <a:cubicBezTo>
                    <a:pt x="5" y="422"/>
                    <a:pt x="5" y="422"/>
                    <a:pt x="5" y="422"/>
                  </a:cubicBezTo>
                  <a:cubicBezTo>
                    <a:pt x="0" y="475"/>
                    <a:pt x="15" y="513"/>
                    <a:pt x="48" y="537"/>
                  </a:cubicBezTo>
                  <a:cubicBezTo>
                    <a:pt x="47" y="537"/>
                    <a:pt x="47" y="537"/>
                    <a:pt x="47" y="537"/>
                  </a:cubicBezTo>
                  <a:cubicBezTo>
                    <a:pt x="109" y="601"/>
                    <a:pt x="109" y="601"/>
                    <a:pt x="109" y="601"/>
                  </a:cubicBezTo>
                  <a:cubicBezTo>
                    <a:pt x="108" y="641"/>
                    <a:pt x="108" y="641"/>
                    <a:pt x="108" y="641"/>
                  </a:cubicBezTo>
                  <a:cubicBezTo>
                    <a:pt x="95" y="672"/>
                    <a:pt x="95" y="672"/>
                    <a:pt x="95" y="672"/>
                  </a:cubicBezTo>
                  <a:cubicBezTo>
                    <a:pt x="95" y="673"/>
                    <a:pt x="95" y="674"/>
                    <a:pt x="95" y="674"/>
                  </a:cubicBezTo>
                  <a:cubicBezTo>
                    <a:pt x="97" y="691"/>
                    <a:pt x="102" y="701"/>
                    <a:pt x="111" y="705"/>
                  </a:cubicBezTo>
                  <a:cubicBezTo>
                    <a:pt x="111" y="704"/>
                    <a:pt x="111" y="704"/>
                    <a:pt x="111" y="704"/>
                  </a:cubicBezTo>
                  <a:cubicBezTo>
                    <a:pt x="114" y="706"/>
                    <a:pt x="117" y="706"/>
                    <a:pt x="121" y="706"/>
                  </a:cubicBezTo>
                  <a:cubicBezTo>
                    <a:pt x="132" y="746"/>
                    <a:pt x="132" y="746"/>
                    <a:pt x="132" y="746"/>
                  </a:cubicBezTo>
                  <a:cubicBezTo>
                    <a:pt x="132" y="746"/>
                    <a:pt x="132" y="746"/>
                    <a:pt x="132" y="746"/>
                  </a:cubicBezTo>
                  <a:cubicBezTo>
                    <a:pt x="139" y="802"/>
                    <a:pt x="141" y="865"/>
                    <a:pt x="138" y="936"/>
                  </a:cubicBezTo>
                  <a:cubicBezTo>
                    <a:pt x="138" y="936"/>
                    <a:pt x="138" y="936"/>
                    <a:pt x="138" y="936"/>
                  </a:cubicBezTo>
                  <a:cubicBezTo>
                    <a:pt x="138" y="943"/>
                    <a:pt x="138" y="943"/>
                    <a:pt x="138" y="943"/>
                  </a:cubicBezTo>
                  <a:cubicBezTo>
                    <a:pt x="133" y="1029"/>
                    <a:pt x="137" y="1113"/>
                    <a:pt x="148" y="1195"/>
                  </a:cubicBezTo>
                  <a:cubicBezTo>
                    <a:pt x="148" y="1195"/>
                    <a:pt x="148" y="1196"/>
                    <a:pt x="148" y="1196"/>
                  </a:cubicBezTo>
                  <a:cubicBezTo>
                    <a:pt x="163" y="1245"/>
                    <a:pt x="163" y="1245"/>
                    <a:pt x="163" y="1245"/>
                  </a:cubicBezTo>
                  <a:cubicBezTo>
                    <a:pt x="156" y="1262"/>
                    <a:pt x="156" y="1262"/>
                    <a:pt x="156" y="1262"/>
                  </a:cubicBezTo>
                  <a:cubicBezTo>
                    <a:pt x="155" y="1263"/>
                    <a:pt x="155" y="1263"/>
                    <a:pt x="155" y="1264"/>
                  </a:cubicBezTo>
                  <a:cubicBezTo>
                    <a:pt x="155" y="1284"/>
                    <a:pt x="155" y="1284"/>
                    <a:pt x="155" y="1284"/>
                  </a:cubicBezTo>
                  <a:cubicBezTo>
                    <a:pt x="155" y="1285"/>
                    <a:pt x="156" y="1286"/>
                    <a:pt x="156" y="1287"/>
                  </a:cubicBezTo>
                  <a:cubicBezTo>
                    <a:pt x="157" y="1287"/>
                    <a:pt x="158" y="1288"/>
                    <a:pt x="159" y="1288"/>
                  </a:cubicBezTo>
                  <a:cubicBezTo>
                    <a:pt x="160" y="1288"/>
                    <a:pt x="161" y="1288"/>
                    <a:pt x="162" y="1289"/>
                  </a:cubicBezTo>
                  <a:cubicBezTo>
                    <a:pt x="160" y="1311"/>
                    <a:pt x="160" y="1311"/>
                    <a:pt x="160" y="1311"/>
                  </a:cubicBezTo>
                  <a:cubicBezTo>
                    <a:pt x="160" y="1312"/>
                    <a:pt x="160" y="1313"/>
                    <a:pt x="161" y="1313"/>
                  </a:cubicBezTo>
                  <a:cubicBezTo>
                    <a:pt x="161" y="1314"/>
                    <a:pt x="162" y="1315"/>
                    <a:pt x="163" y="1315"/>
                  </a:cubicBezTo>
                  <a:cubicBezTo>
                    <a:pt x="192" y="1328"/>
                    <a:pt x="192" y="1328"/>
                    <a:pt x="192" y="1328"/>
                  </a:cubicBezTo>
                  <a:cubicBezTo>
                    <a:pt x="192" y="1328"/>
                    <a:pt x="193" y="1328"/>
                    <a:pt x="193" y="1328"/>
                  </a:cubicBezTo>
                  <a:cubicBezTo>
                    <a:pt x="288" y="1345"/>
                    <a:pt x="288" y="1345"/>
                    <a:pt x="288" y="1345"/>
                  </a:cubicBezTo>
                  <a:cubicBezTo>
                    <a:pt x="288" y="1345"/>
                    <a:pt x="289" y="1345"/>
                    <a:pt x="289" y="1345"/>
                  </a:cubicBezTo>
                  <a:cubicBezTo>
                    <a:pt x="290" y="1345"/>
                    <a:pt x="290" y="1345"/>
                    <a:pt x="291" y="1344"/>
                  </a:cubicBezTo>
                  <a:cubicBezTo>
                    <a:pt x="299" y="1338"/>
                    <a:pt x="303" y="1332"/>
                    <a:pt x="302" y="1326"/>
                  </a:cubicBezTo>
                  <a:cubicBezTo>
                    <a:pt x="303" y="1320"/>
                    <a:pt x="299" y="1314"/>
                    <a:pt x="291" y="1308"/>
                  </a:cubicBezTo>
                  <a:cubicBezTo>
                    <a:pt x="283" y="1296"/>
                    <a:pt x="283" y="1296"/>
                    <a:pt x="283" y="1296"/>
                  </a:cubicBezTo>
                  <a:cubicBezTo>
                    <a:pt x="327" y="1301"/>
                    <a:pt x="327" y="1301"/>
                    <a:pt x="327" y="1301"/>
                  </a:cubicBezTo>
                  <a:cubicBezTo>
                    <a:pt x="363" y="1311"/>
                    <a:pt x="397" y="1310"/>
                    <a:pt x="428" y="1299"/>
                  </a:cubicBezTo>
                  <a:cubicBezTo>
                    <a:pt x="428" y="1298"/>
                    <a:pt x="429" y="1298"/>
                    <a:pt x="429" y="1298"/>
                  </a:cubicBezTo>
                  <a:cubicBezTo>
                    <a:pt x="430" y="1297"/>
                    <a:pt x="430" y="1297"/>
                    <a:pt x="430" y="1296"/>
                  </a:cubicBezTo>
                  <a:cubicBezTo>
                    <a:pt x="434" y="1283"/>
                    <a:pt x="429" y="1274"/>
                    <a:pt x="416" y="1267"/>
                  </a:cubicBezTo>
                  <a:cubicBezTo>
                    <a:pt x="405" y="1260"/>
                    <a:pt x="386" y="1257"/>
                    <a:pt x="360" y="1256"/>
                  </a:cubicBezTo>
                  <a:cubicBezTo>
                    <a:pt x="338" y="1238"/>
                    <a:pt x="338" y="1238"/>
                    <a:pt x="338" y="1238"/>
                  </a:cubicBezTo>
                  <a:cubicBezTo>
                    <a:pt x="339" y="1237"/>
                    <a:pt x="341" y="1235"/>
                    <a:pt x="342" y="1234"/>
                  </a:cubicBezTo>
                  <a:cubicBezTo>
                    <a:pt x="342" y="1233"/>
                    <a:pt x="343" y="1232"/>
                    <a:pt x="343" y="1231"/>
                  </a:cubicBezTo>
                  <a:cubicBezTo>
                    <a:pt x="343" y="1230"/>
                    <a:pt x="343" y="1229"/>
                    <a:pt x="342" y="1229"/>
                  </a:cubicBezTo>
                  <a:cubicBezTo>
                    <a:pt x="326" y="1207"/>
                    <a:pt x="326" y="1207"/>
                    <a:pt x="326" y="1207"/>
                  </a:cubicBezTo>
                  <a:cubicBezTo>
                    <a:pt x="325" y="1207"/>
                    <a:pt x="325" y="1206"/>
                    <a:pt x="324" y="1206"/>
                  </a:cubicBezTo>
                  <a:cubicBezTo>
                    <a:pt x="324" y="1206"/>
                    <a:pt x="323" y="1206"/>
                    <a:pt x="323" y="1206"/>
                  </a:cubicBezTo>
                  <a:cubicBezTo>
                    <a:pt x="321" y="1206"/>
                    <a:pt x="321" y="1206"/>
                    <a:pt x="321" y="1206"/>
                  </a:cubicBezTo>
                  <a:cubicBezTo>
                    <a:pt x="334" y="1143"/>
                    <a:pt x="334" y="1143"/>
                    <a:pt x="334" y="1143"/>
                  </a:cubicBezTo>
                  <a:cubicBezTo>
                    <a:pt x="334" y="1143"/>
                    <a:pt x="334" y="1143"/>
                    <a:pt x="334" y="1143"/>
                  </a:cubicBezTo>
                  <a:cubicBezTo>
                    <a:pt x="348" y="1026"/>
                    <a:pt x="348" y="1026"/>
                    <a:pt x="348" y="1026"/>
                  </a:cubicBezTo>
                  <a:cubicBezTo>
                    <a:pt x="378" y="951"/>
                    <a:pt x="378" y="951"/>
                    <a:pt x="378" y="951"/>
                  </a:cubicBezTo>
                  <a:cubicBezTo>
                    <a:pt x="378" y="950"/>
                    <a:pt x="378" y="950"/>
                    <a:pt x="378" y="949"/>
                  </a:cubicBezTo>
                  <a:cubicBezTo>
                    <a:pt x="379" y="772"/>
                    <a:pt x="379" y="772"/>
                    <a:pt x="379" y="772"/>
                  </a:cubicBezTo>
                  <a:cubicBezTo>
                    <a:pt x="385" y="772"/>
                    <a:pt x="385" y="772"/>
                    <a:pt x="385" y="772"/>
                  </a:cubicBezTo>
                  <a:cubicBezTo>
                    <a:pt x="386" y="772"/>
                    <a:pt x="387" y="772"/>
                    <a:pt x="387" y="772"/>
                  </a:cubicBezTo>
                  <a:cubicBezTo>
                    <a:pt x="415" y="751"/>
                    <a:pt x="415" y="751"/>
                    <a:pt x="415" y="751"/>
                  </a:cubicBezTo>
                  <a:cubicBezTo>
                    <a:pt x="415" y="751"/>
                    <a:pt x="416" y="750"/>
                    <a:pt x="416" y="749"/>
                  </a:cubicBezTo>
                  <a:cubicBezTo>
                    <a:pt x="423" y="732"/>
                    <a:pt x="425" y="711"/>
                    <a:pt x="425" y="687"/>
                  </a:cubicBezTo>
                  <a:cubicBezTo>
                    <a:pt x="425" y="687"/>
                    <a:pt x="425" y="687"/>
                    <a:pt x="425" y="686"/>
                  </a:cubicBezTo>
                  <a:cubicBezTo>
                    <a:pt x="426" y="686"/>
                    <a:pt x="427" y="685"/>
                    <a:pt x="427" y="684"/>
                  </a:cubicBezTo>
                  <a:cubicBezTo>
                    <a:pt x="427" y="621"/>
                    <a:pt x="427" y="621"/>
                    <a:pt x="427" y="621"/>
                  </a:cubicBezTo>
                  <a:cubicBezTo>
                    <a:pt x="423" y="548"/>
                    <a:pt x="409" y="482"/>
                    <a:pt x="384" y="423"/>
                  </a:cubicBezTo>
                  <a:cubicBezTo>
                    <a:pt x="372" y="338"/>
                    <a:pt x="351" y="272"/>
                    <a:pt x="322" y="225"/>
                  </a:cubicBezTo>
                  <a:cubicBezTo>
                    <a:pt x="322" y="224"/>
                    <a:pt x="321" y="224"/>
                    <a:pt x="321" y="224"/>
                  </a:cubicBezTo>
                  <a:cubicBezTo>
                    <a:pt x="286" y="201"/>
                    <a:pt x="286" y="201"/>
                    <a:pt x="286" y="201"/>
                  </a:cubicBezTo>
                  <a:cubicBezTo>
                    <a:pt x="283" y="190"/>
                    <a:pt x="283" y="190"/>
                    <a:pt x="283" y="190"/>
                  </a:cubicBezTo>
                  <a:cubicBezTo>
                    <a:pt x="283" y="190"/>
                    <a:pt x="283" y="189"/>
                    <a:pt x="282" y="189"/>
                  </a:cubicBezTo>
                  <a:cubicBezTo>
                    <a:pt x="268" y="173"/>
                    <a:pt x="268" y="173"/>
                    <a:pt x="268" y="173"/>
                  </a:cubicBezTo>
                  <a:cubicBezTo>
                    <a:pt x="268" y="168"/>
                    <a:pt x="268" y="168"/>
                    <a:pt x="268" y="168"/>
                  </a:cubicBezTo>
                  <a:cubicBezTo>
                    <a:pt x="270" y="165"/>
                    <a:pt x="270" y="165"/>
                    <a:pt x="270" y="165"/>
                  </a:cubicBezTo>
                  <a:cubicBezTo>
                    <a:pt x="270" y="165"/>
                    <a:pt x="270" y="164"/>
                    <a:pt x="270" y="164"/>
                  </a:cubicBezTo>
                  <a:cubicBezTo>
                    <a:pt x="275" y="153"/>
                    <a:pt x="278" y="141"/>
                    <a:pt x="279" y="128"/>
                  </a:cubicBezTo>
                  <a:cubicBezTo>
                    <a:pt x="286" y="123"/>
                    <a:pt x="289" y="113"/>
                    <a:pt x="288" y="99"/>
                  </a:cubicBezTo>
                  <a:cubicBezTo>
                    <a:pt x="288" y="99"/>
                    <a:pt x="288" y="98"/>
                    <a:pt x="288" y="98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97"/>
                    <a:pt x="288" y="97"/>
                    <a:pt x="288" y="96"/>
                  </a:cubicBezTo>
                  <a:cubicBezTo>
                    <a:pt x="286" y="90"/>
                    <a:pt x="284" y="86"/>
                    <a:pt x="281" y="84"/>
                  </a:cubicBezTo>
                  <a:cubicBezTo>
                    <a:pt x="281" y="82"/>
                    <a:pt x="281" y="82"/>
                    <a:pt x="281" y="82"/>
                  </a:cubicBezTo>
                  <a:cubicBezTo>
                    <a:pt x="285" y="56"/>
                    <a:pt x="285" y="56"/>
                    <a:pt x="285" y="56"/>
                  </a:cubicBezTo>
                  <a:cubicBezTo>
                    <a:pt x="289" y="26"/>
                    <a:pt x="278" y="8"/>
                    <a:pt x="253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1" y="1"/>
                    <a:pt x="250" y="1"/>
                    <a:pt x="249" y="1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19" y="0"/>
                    <a:pt x="197" y="2"/>
                    <a:pt x="183" y="9"/>
                  </a:cubicBezTo>
                  <a:cubicBezTo>
                    <a:pt x="168" y="16"/>
                    <a:pt x="161" y="26"/>
                    <a:pt x="160" y="41"/>
                  </a:cubicBezTo>
                  <a:close/>
                  <a:moveTo>
                    <a:pt x="111" y="418"/>
                  </a:moveTo>
                  <a:cubicBezTo>
                    <a:pt x="117" y="427"/>
                    <a:pt x="117" y="427"/>
                    <a:pt x="117" y="427"/>
                  </a:cubicBezTo>
                  <a:cubicBezTo>
                    <a:pt x="117" y="455"/>
                    <a:pt x="117" y="455"/>
                    <a:pt x="117" y="455"/>
                  </a:cubicBezTo>
                  <a:cubicBezTo>
                    <a:pt x="117" y="456"/>
                    <a:pt x="118" y="457"/>
                    <a:pt x="118" y="458"/>
                  </a:cubicBezTo>
                  <a:cubicBezTo>
                    <a:pt x="138" y="482"/>
                    <a:pt x="138" y="482"/>
                    <a:pt x="138" y="482"/>
                  </a:cubicBezTo>
                  <a:cubicBezTo>
                    <a:pt x="126" y="492"/>
                    <a:pt x="126" y="492"/>
                    <a:pt x="126" y="492"/>
                  </a:cubicBezTo>
                  <a:cubicBezTo>
                    <a:pt x="96" y="453"/>
                    <a:pt x="96" y="453"/>
                    <a:pt x="96" y="453"/>
                  </a:cubicBezTo>
                  <a:cubicBezTo>
                    <a:pt x="111" y="418"/>
                    <a:pt x="111" y="418"/>
                    <a:pt x="111" y="418"/>
                  </a:cubicBezTo>
                  <a:close/>
                  <a:moveTo>
                    <a:pt x="341" y="567"/>
                  </a:moveTo>
                  <a:cubicBezTo>
                    <a:pt x="347" y="579"/>
                    <a:pt x="347" y="579"/>
                    <a:pt x="347" y="579"/>
                  </a:cubicBezTo>
                  <a:cubicBezTo>
                    <a:pt x="347" y="601"/>
                    <a:pt x="347" y="601"/>
                    <a:pt x="347" y="601"/>
                  </a:cubicBezTo>
                  <a:cubicBezTo>
                    <a:pt x="347" y="602"/>
                    <a:pt x="347" y="602"/>
                    <a:pt x="348" y="603"/>
                  </a:cubicBezTo>
                  <a:cubicBezTo>
                    <a:pt x="369" y="643"/>
                    <a:pt x="369" y="643"/>
                    <a:pt x="369" y="643"/>
                  </a:cubicBezTo>
                  <a:cubicBezTo>
                    <a:pt x="363" y="673"/>
                    <a:pt x="363" y="673"/>
                    <a:pt x="363" y="673"/>
                  </a:cubicBezTo>
                  <a:cubicBezTo>
                    <a:pt x="363" y="674"/>
                    <a:pt x="363" y="674"/>
                    <a:pt x="363" y="674"/>
                  </a:cubicBezTo>
                  <a:cubicBezTo>
                    <a:pt x="363" y="674"/>
                    <a:pt x="363" y="674"/>
                    <a:pt x="363" y="674"/>
                  </a:cubicBezTo>
                  <a:cubicBezTo>
                    <a:pt x="363" y="675"/>
                    <a:pt x="363" y="676"/>
                    <a:pt x="364" y="677"/>
                  </a:cubicBezTo>
                  <a:cubicBezTo>
                    <a:pt x="364" y="677"/>
                    <a:pt x="364" y="677"/>
                    <a:pt x="365" y="677"/>
                  </a:cubicBezTo>
                  <a:cubicBezTo>
                    <a:pt x="360" y="689"/>
                    <a:pt x="360" y="689"/>
                    <a:pt x="360" y="689"/>
                  </a:cubicBezTo>
                  <a:cubicBezTo>
                    <a:pt x="359" y="689"/>
                    <a:pt x="359" y="690"/>
                    <a:pt x="359" y="691"/>
                  </a:cubicBezTo>
                  <a:cubicBezTo>
                    <a:pt x="360" y="697"/>
                    <a:pt x="360" y="703"/>
                    <a:pt x="359" y="710"/>
                  </a:cubicBezTo>
                  <a:cubicBezTo>
                    <a:pt x="353" y="689"/>
                    <a:pt x="353" y="689"/>
                    <a:pt x="353" y="689"/>
                  </a:cubicBezTo>
                  <a:cubicBezTo>
                    <a:pt x="354" y="688"/>
                    <a:pt x="355" y="687"/>
                    <a:pt x="356" y="686"/>
                  </a:cubicBezTo>
                  <a:cubicBezTo>
                    <a:pt x="357" y="685"/>
                    <a:pt x="357" y="684"/>
                    <a:pt x="357" y="683"/>
                  </a:cubicBezTo>
                  <a:cubicBezTo>
                    <a:pt x="341" y="567"/>
                    <a:pt x="341" y="567"/>
                    <a:pt x="341" y="567"/>
                  </a:cubicBezTo>
                  <a:close/>
                  <a:moveTo>
                    <a:pt x="370" y="747"/>
                  </a:moveTo>
                  <a:cubicBezTo>
                    <a:pt x="370" y="745"/>
                    <a:pt x="370" y="745"/>
                    <a:pt x="370" y="745"/>
                  </a:cubicBezTo>
                  <a:cubicBezTo>
                    <a:pt x="377" y="742"/>
                    <a:pt x="380" y="732"/>
                    <a:pt x="381" y="715"/>
                  </a:cubicBezTo>
                  <a:cubicBezTo>
                    <a:pt x="382" y="715"/>
                    <a:pt x="382" y="715"/>
                    <a:pt x="382" y="715"/>
                  </a:cubicBezTo>
                  <a:cubicBezTo>
                    <a:pt x="383" y="734"/>
                    <a:pt x="383" y="734"/>
                    <a:pt x="383" y="734"/>
                  </a:cubicBezTo>
                  <a:cubicBezTo>
                    <a:pt x="380" y="742"/>
                    <a:pt x="380" y="742"/>
                    <a:pt x="380" y="742"/>
                  </a:cubicBezTo>
                  <a:cubicBezTo>
                    <a:pt x="379" y="742"/>
                    <a:pt x="379" y="742"/>
                    <a:pt x="378" y="742"/>
                  </a:cubicBezTo>
                  <a:cubicBezTo>
                    <a:pt x="374" y="743"/>
                    <a:pt x="372" y="744"/>
                    <a:pt x="370" y="747"/>
                  </a:cubicBezTo>
                  <a:close/>
                  <a:moveTo>
                    <a:pt x="257" y="922"/>
                  </a:moveTo>
                  <a:cubicBezTo>
                    <a:pt x="258" y="928"/>
                    <a:pt x="260" y="934"/>
                    <a:pt x="264" y="941"/>
                  </a:cubicBezTo>
                  <a:cubicBezTo>
                    <a:pt x="246" y="971"/>
                    <a:pt x="246" y="971"/>
                    <a:pt x="246" y="971"/>
                  </a:cubicBezTo>
                  <a:cubicBezTo>
                    <a:pt x="247" y="965"/>
                    <a:pt x="247" y="958"/>
                    <a:pt x="247" y="952"/>
                  </a:cubicBezTo>
                  <a:cubicBezTo>
                    <a:pt x="252" y="941"/>
                    <a:pt x="255" y="931"/>
                    <a:pt x="257" y="922"/>
                  </a:cubicBezTo>
                  <a:close/>
                  <a:moveTo>
                    <a:pt x="260" y="904"/>
                  </a:moveTo>
                  <a:cubicBezTo>
                    <a:pt x="261" y="894"/>
                    <a:pt x="261" y="885"/>
                    <a:pt x="259" y="877"/>
                  </a:cubicBezTo>
                  <a:cubicBezTo>
                    <a:pt x="270" y="890"/>
                    <a:pt x="270" y="890"/>
                    <a:pt x="270" y="890"/>
                  </a:cubicBezTo>
                  <a:cubicBezTo>
                    <a:pt x="265" y="894"/>
                    <a:pt x="262" y="899"/>
                    <a:pt x="260" y="9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6"/>
            <p:cNvSpPr/>
            <p:nvPr/>
          </p:nvSpPr>
          <p:spPr bwMode="auto">
            <a:xfrm>
              <a:off x="4174" y="852"/>
              <a:ext cx="147" cy="232"/>
            </a:xfrm>
            <a:custGeom>
              <a:avLst/>
              <a:gdLst>
                <a:gd name="T0" fmla="*/ 29 w 62"/>
                <a:gd name="T1" fmla="*/ 1 h 98"/>
                <a:gd name="T2" fmla="*/ 25 w 62"/>
                <a:gd name="T3" fmla="*/ 0 h 98"/>
                <a:gd name="T4" fmla="*/ 28 w 62"/>
                <a:gd name="T5" fmla="*/ 29 h 98"/>
                <a:gd name="T6" fmla="*/ 0 w 62"/>
                <a:gd name="T7" fmla="*/ 52 h 98"/>
                <a:gd name="T8" fmla="*/ 28 w 62"/>
                <a:gd name="T9" fmla="*/ 43 h 98"/>
                <a:gd name="T10" fmla="*/ 29 w 62"/>
                <a:gd name="T11" fmla="*/ 42 h 98"/>
                <a:gd name="T12" fmla="*/ 45 w 62"/>
                <a:gd name="T13" fmla="*/ 65 h 98"/>
                <a:gd name="T14" fmla="*/ 47 w 62"/>
                <a:gd name="T15" fmla="*/ 90 h 98"/>
                <a:gd name="T16" fmla="*/ 54 w 62"/>
                <a:gd name="T17" fmla="*/ 98 h 98"/>
                <a:gd name="T18" fmla="*/ 54 w 62"/>
                <a:gd name="T19" fmla="*/ 83 h 98"/>
                <a:gd name="T20" fmla="*/ 54 w 62"/>
                <a:gd name="T21" fmla="*/ 76 h 98"/>
                <a:gd name="T22" fmla="*/ 58 w 62"/>
                <a:gd name="T23" fmla="*/ 51 h 98"/>
                <a:gd name="T24" fmla="*/ 29 w 62"/>
                <a:gd name="T25" fmla="*/ 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98">
                  <a:moveTo>
                    <a:pt x="29" y="1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53" y="25"/>
                    <a:pt x="54" y="35"/>
                    <a:pt x="28" y="29"/>
                  </a:cubicBezTo>
                  <a:cubicBezTo>
                    <a:pt x="23" y="39"/>
                    <a:pt x="13" y="47"/>
                    <a:pt x="0" y="52"/>
                  </a:cubicBezTo>
                  <a:cubicBezTo>
                    <a:pt x="11" y="52"/>
                    <a:pt x="21" y="49"/>
                    <a:pt x="28" y="43"/>
                  </a:cubicBezTo>
                  <a:cubicBezTo>
                    <a:pt x="28" y="42"/>
                    <a:pt x="28" y="42"/>
                    <a:pt x="29" y="42"/>
                  </a:cubicBezTo>
                  <a:cubicBezTo>
                    <a:pt x="41" y="42"/>
                    <a:pt x="46" y="49"/>
                    <a:pt x="45" y="65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2" y="23"/>
                    <a:pt x="52" y="7"/>
                    <a:pt x="2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7"/>
            <p:cNvSpPr/>
            <p:nvPr/>
          </p:nvSpPr>
          <p:spPr bwMode="auto">
            <a:xfrm>
              <a:off x="4029" y="1285"/>
              <a:ext cx="620" cy="1210"/>
            </a:xfrm>
            <a:custGeom>
              <a:avLst/>
              <a:gdLst>
                <a:gd name="T0" fmla="*/ 139 w 261"/>
                <a:gd name="T1" fmla="*/ 65 h 511"/>
                <a:gd name="T2" fmla="*/ 139 w 261"/>
                <a:gd name="T3" fmla="*/ 40 h 511"/>
                <a:gd name="T4" fmla="*/ 187 w 261"/>
                <a:gd name="T5" fmla="*/ 132 h 511"/>
                <a:gd name="T6" fmla="*/ 199 w 261"/>
                <a:gd name="T7" fmla="*/ 191 h 511"/>
                <a:gd name="T8" fmla="*/ 207 w 261"/>
                <a:gd name="T9" fmla="*/ 243 h 511"/>
                <a:gd name="T10" fmla="*/ 230 w 261"/>
                <a:gd name="T11" fmla="*/ 304 h 511"/>
                <a:gd name="T12" fmla="*/ 251 w 261"/>
                <a:gd name="T13" fmla="*/ 439 h 511"/>
                <a:gd name="T14" fmla="*/ 247 w 261"/>
                <a:gd name="T15" fmla="*/ 469 h 511"/>
                <a:gd name="T16" fmla="*/ 207 w 261"/>
                <a:gd name="T17" fmla="*/ 477 h 511"/>
                <a:gd name="T18" fmla="*/ 205 w 261"/>
                <a:gd name="T19" fmla="*/ 486 h 511"/>
                <a:gd name="T20" fmla="*/ 208 w 261"/>
                <a:gd name="T21" fmla="*/ 487 h 511"/>
                <a:gd name="T22" fmla="*/ 258 w 261"/>
                <a:gd name="T23" fmla="*/ 496 h 511"/>
                <a:gd name="T24" fmla="*/ 261 w 261"/>
                <a:gd name="T25" fmla="*/ 496 h 511"/>
                <a:gd name="T26" fmla="*/ 261 w 261"/>
                <a:gd name="T27" fmla="*/ 433 h 511"/>
                <a:gd name="T28" fmla="*/ 218 w 261"/>
                <a:gd name="T29" fmla="*/ 236 h 511"/>
                <a:gd name="T30" fmla="*/ 157 w 261"/>
                <a:gd name="T31" fmla="*/ 39 h 511"/>
                <a:gd name="T32" fmla="*/ 121 w 261"/>
                <a:gd name="T33" fmla="*/ 15 h 511"/>
                <a:gd name="T34" fmla="*/ 131 w 261"/>
                <a:gd name="T35" fmla="*/ 56 h 511"/>
                <a:gd name="T36" fmla="*/ 111 w 261"/>
                <a:gd name="T37" fmla="*/ 36 h 511"/>
                <a:gd name="T38" fmla="*/ 94 w 261"/>
                <a:gd name="T39" fmla="*/ 89 h 511"/>
                <a:gd name="T40" fmla="*/ 88 w 261"/>
                <a:gd name="T41" fmla="*/ 81 h 511"/>
                <a:gd name="T42" fmla="*/ 53 w 261"/>
                <a:gd name="T43" fmla="*/ 41 h 511"/>
                <a:gd name="T44" fmla="*/ 30 w 261"/>
                <a:gd name="T45" fmla="*/ 62 h 511"/>
                <a:gd name="T46" fmla="*/ 6 w 261"/>
                <a:gd name="T47" fmla="*/ 0 h 511"/>
                <a:gd name="T48" fmla="*/ 0 w 261"/>
                <a:gd name="T49" fmla="*/ 5 h 511"/>
                <a:gd name="T50" fmla="*/ 25 w 261"/>
                <a:gd name="T51" fmla="*/ 76 h 511"/>
                <a:gd name="T52" fmla="*/ 50 w 261"/>
                <a:gd name="T53" fmla="*/ 55 h 511"/>
                <a:gd name="T54" fmla="*/ 85 w 261"/>
                <a:gd name="T55" fmla="*/ 95 h 511"/>
                <a:gd name="T56" fmla="*/ 118 w 261"/>
                <a:gd name="T57" fmla="*/ 216 h 511"/>
                <a:gd name="T58" fmla="*/ 144 w 261"/>
                <a:gd name="T59" fmla="*/ 459 h 511"/>
                <a:gd name="T60" fmla="*/ 117 w 261"/>
                <a:gd name="T61" fmla="*/ 500 h 511"/>
                <a:gd name="T62" fmla="*/ 128 w 261"/>
                <a:gd name="T63" fmla="*/ 511 h 511"/>
                <a:gd name="T64" fmla="*/ 148 w 261"/>
                <a:gd name="T65" fmla="*/ 476 h 511"/>
                <a:gd name="T66" fmla="*/ 154 w 261"/>
                <a:gd name="T67" fmla="*/ 464 h 511"/>
                <a:gd name="T68" fmla="*/ 144 w 261"/>
                <a:gd name="T69" fmla="*/ 329 h 511"/>
                <a:gd name="T70" fmla="*/ 119 w 261"/>
                <a:gd name="T71" fmla="*/ 165 h 511"/>
                <a:gd name="T72" fmla="*/ 95 w 261"/>
                <a:gd name="T73" fmla="*/ 92 h 511"/>
                <a:gd name="T74" fmla="*/ 117 w 261"/>
                <a:gd name="T75" fmla="*/ 54 h 511"/>
                <a:gd name="T76" fmla="*/ 139 w 261"/>
                <a:gd name="T77" fmla="*/ 6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1" h="511">
                  <a:moveTo>
                    <a:pt x="139" y="65"/>
                  </a:moveTo>
                  <a:cubicBezTo>
                    <a:pt x="139" y="40"/>
                    <a:pt x="139" y="40"/>
                    <a:pt x="139" y="40"/>
                  </a:cubicBezTo>
                  <a:cubicBezTo>
                    <a:pt x="161" y="66"/>
                    <a:pt x="177" y="96"/>
                    <a:pt x="187" y="132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30" y="304"/>
                    <a:pt x="230" y="304"/>
                    <a:pt x="230" y="304"/>
                  </a:cubicBezTo>
                  <a:cubicBezTo>
                    <a:pt x="251" y="439"/>
                    <a:pt x="251" y="439"/>
                    <a:pt x="251" y="439"/>
                  </a:cubicBezTo>
                  <a:cubicBezTo>
                    <a:pt x="247" y="469"/>
                    <a:pt x="247" y="469"/>
                    <a:pt x="247" y="469"/>
                  </a:cubicBezTo>
                  <a:cubicBezTo>
                    <a:pt x="207" y="477"/>
                    <a:pt x="207" y="477"/>
                    <a:pt x="207" y="477"/>
                  </a:cubicBezTo>
                  <a:cubicBezTo>
                    <a:pt x="205" y="486"/>
                    <a:pt x="205" y="486"/>
                    <a:pt x="205" y="486"/>
                  </a:cubicBezTo>
                  <a:cubicBezTo>
                    <a:pt x="208" y="487"/>
                    <a:pt x="208" y="487"/>
                    <a:pt x="208" y="487"/>
                  </a:cubicBezTo>
                  <a:cubicBezTo>
                    <a:pt x="226" y="482"/>
                    <a:pt x="243" y="485"/>
                    <a:pt x="258" y="496"/>
                  </a:cubicBezTo>
                  <a:cubicBezTo>
                    <a:pt x="261" y="496"/>
                    <a:pt x="261" y="496"/>
                    <a:pt x="261" y="496"/>
                  </a:cubicBezTo>
                  <a:cubicBezTo>
                    <a:pt x="261" y="433"/>
                    <a:pt x="261" y="433"/>
                    <a:pt x="261" y="433"/>
                  </a:cubicBezTo>
                  <a:cubicBezTo>
                    <a:pt x="257" y="360"/>
                    <a:pt x="243" y="295"/>
                    <a:pt x="218" y="236"/>
                  </a:cubicBezTo>
                  <a:cubicBezTo>
                    <a:pt x="206" y="151"/>
                    <a:pt x="186" y="86"/>
                    <a:pt x="157" y="3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43" y="45"/>
                    <a:pt x="35" y="52"/>
                    <a:pt x="30" y="6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44" y="459"/>
                    <a:pt x="144" y="459"/>
                    <a:pt x="144" y="459"/>
                  </a:cubicBezTo>
                  <a:cubicBezTo>
                    <a:pt x="117" y="500"/>
                    <a:pt x="117" y="500"/>
                    <a:pt x="117" y="500"/>
                  </a:cubicBezTo>
                  <a:cubicBezTo>
                    <a:pt x="120" y="505"/>
                    <a:pt x="124" y="509"/>
                    <a:pt x="128" y="511"/>
                  </a:cubicBezTo>
                  <a:cubicBezTo>
                    <a:pt x="148" y="476"/>
                    <a:pt x="148" y="476"/>
                    <a:pt x="148" y="476"/>
                  </a:cubicBezTo>
                  <a:cubicBezTo>
                    <a:pt x="154" y="464"/>
                    <a:pt x="154" y="464"/>
                    <a:pt x="154" y="464"/>
                  </a:cubicBezTo>
                  <a:cubicBezTo>
                    <a:pt x="144" y="329"/>
                    <a:pt x="144" y="329"/>
                    <a:pt x="144" y="329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39" y="65"/>
                    <a:pt x="139" y="65"/>
                    <a:pt x="139" y="6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8"/>
            <p:cNvSpPr>
              <a:spLocks noEditPoints="1"/>
            </p:cNvSpPr>
            <p:nvPr/>
          </p:nvSpPr>
          <p:spPr bwMode="auto">
            <a:xfrm>
              <a:off x="4254" y="1380"/>
              <a:ext cx="371" cy="1122"/>
            </a:xfrm>
            <a:custGeom>
              <a:avLst/>
              <a:gdLst>
                <a:gd name="T0" fmla="*/ 44 w 156"/>
                <a:gd name="T1" fmla="*/ 0 h 474"/>
                <a:gd name="T2" fmla="*/ 44 w 156"/>
                <a:gd name="T3" fmla="*/ 25 h 474"/>
                <a:gd name="T4" fmla="*/ 22 w 156"/>
                <a:gd name="T5" fmla="*/ 14 h 474"/>
                <a:gd name="T6" fmla="*/ 0 w 156"/>
                <a:gd name="T7" fmla="*/ 52 h 474"/>
                <a:gd name="T8" fmla="*/ 24 w 156"/>
                <a:gd name="T9" fmla="*/ 125 h 474"/>
                <a:gd name="T10" fmla="*/ 49 w 156"/>
                <a:gd name="T11" fmla="*/ 289 h 474"/>
                <a:gd name="T12" fmla="*/ 59 w 156"/>
                <a:gd name="T13" fmla="*/ 424 h 474"/>
                <a:gd name="T14" fmla="*/ 53 w 156"/>
                <a:gd name="T15" fmla="*/ 436 h 474"/>
                <a:gd name="T16" fmla="*/ 54 w 156"/>
                <a:gd name="T17" fmla="*/ 474 h 474"/>
                <a:gd name="T18" fmla="*/ 83 w 156"/>
                <a:gd name="T19" fmla="*/ 451 h 474"/>
                <a:gd name="T20" fmla="*/ 79 w 156"/>
                <a:gd name="T21" fmla="*/ 403 h 474"/>
                <a:gd name="T22" fmla="*/ 69 w 156"/>
                <a:gd name="T23" fmla="*/ 326 h 474"/>
                <a:gd name="T24" fmla="*/ 65 w 156"/>
                <a:gd name="T25" fmla="*/ 249 h 474"/>
                <a:gd name="T26" fmla="*/ 72 w 156"/>
                <a:gd name="T27" fmla="*/ 140 h 474"/>
                <a:gd name="T28" fmla="*/ 72 w 156"/>
                <a:gd name="T29" fmla="*/ 60 h 474"/>
                <a:gd name="T30" fmla="*/ 84 w 156"/>
                <a:gd name="T31" fmla="*/ 125 h 474"/>
                <a:gd name="T32" fmla="*/ 76 w 156"/>
                <a:gd name="T33" fmla="*/ 307 h 474"/>
                <a:gd name="T34" fmla="*/ 77 w 156"/>
                <a:gd name="T35" fmla="*/ 316 h 474"/>
                <a:gd name="T36" fmla="*/ 94 w 156"/>
                <a:gd name="T37" fmla="*/ 350 h 474"/>
                <a:gd name="T38" fmla="*/ 94 w 156"/>
                <a:gd name="T39" fmla="*/ 373 h 474"/>
                <a:gd name="T40" fmla="*/ 116 w 156"/>
                <a:gd name="T41" fmla="*/ 414 h 474"/>
                <a:gd name="T42" fmla="*/ 112 w 156"/>
                <a:gd name="T43" fmla="*/ 437 h 474"/>
                <a:gd name="T44" fmla="*/ 152 w 156"/>
                <a:gd name="T45" fmla="*/ 429 h 474"/>
                <a:gd name="T46" fmla="*/ 156 w 156"/>
                <a:gd name="T47" fmla="*/ 399 h 474"/>
                <a:gd name="T48" fmla="*/ 135 w 156"/>
                <a:gd name="T49" fmla="*/ 264 h 474"/>
                <a:gd name="T50" fmla="*/ 112 w 156"/>
                <a:gd name="T51" fmla="*/ 203 h 474"/>
                <a:gd name="T52" fmla="*/ 104 w 156"/>
                <a:gd name="T53" fmla="*/ 151 h 474"/>
                <a:gd name="T54" fmla="*/ 92 w 156"/>
                <a:gd name="T55" fmla="*/ 92 h 474"/>
                <a:gd name="T56" fmla="*/ 44 w 156"/>
                <a:gd name="T57" fmla="*/ 0 h 474"/>
                <a:gd name="T58" fmla="*/ 80 w 156"/>
                <a:gd name="T59" fmla="*/ 307 h 474"/>
                <a:gd name="T60" fmla="*/ 80 w 156"/>
                <a:gd name="T61" fmla="*/ 298 h 474"/>
                <a:gd name="T62" fmla="*/ 106 w 156"/>
                <a:gd name="T63" fmla="*/ 336 h 474"/>
                <a:gd name="T64" fmla="*/ 106 w 156"/>
                <a:gd name="T65" fmla="*/ 366 h 474"/>
                <a:gd name="T66" fmla="*/ 125 w 156"/>
                <a:gd name="T67" fmla="*/ 407 h 474"/>
                <a:gd name="T68" fmla="*/ 125 w 156"/>
                <a:gd name="T69" fmla="*/ 431 h 474"/>
                <a:gd name="T70" fmla="*/ 116 w 156"/>
                <a:gd name="T71" fmla="*/ 433 h 474"/>
                <a:gd name="T72" fmla="*/ 119 w 156"/>
                <a:gd name="T73" fmla="*/ 415 h 474"/>
                <a:gd name="T74" fmla="*/ 119 w 156"/>
                <a:gd name="T75" fmla="*/ 413 h 474"/>
                <a:gd name="T76" fmla="*/ 98 w 156"/>
                <a:gd name="T77" fmla="*/ 372 h 474"/>
                <a:gd name="T78" fmla="*/ 98 w 156"/>
                <a:gd name="T79" fmla="*/ 350 h 474"/>
                <a:gd name="T80" fmla="*/ 97 w 156"/>
                <a:gd name="T81" fmla="*/ 349 h 474"/>
                <a:gd name="T82" fmla="*/ 81 w 156"/>
                <a:gd name="T83" fmla="*/ 315 h 474"/>
                <a:gd name="T84" fmla="*/ 80 w 156"/>
                <a:gd name="T85" fmla="*/ 30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6" h="474">
                  <a:moveTo>
                    <a:pt x="44" y="0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49" y="289"/>
                    <a:pt x="49" y="289"/>
                    <a:pt x="49" y="289"/>
                  </a:cubicBezTo>
                  <a:cubicBezTo>
                    <a:pt x="59" y="424"/>
                    <a:pt x="59" y="424"/>
                    <a:pt x="59" y="424"/>
                  </a:cubicBezTo>
                  <a:cubicBezTo>
                    <a:pt x="53" y="436"/>
                    <a:pt x="53" y="436"/>
                    <a:pt x="53" y="436"/>
                  </a:cubicBezTo>
                  <a:cubicBezTo>
                    <a:pt x="54" y="474"/>
                    <a:pt x="54" y="474"/>
                    <a:pt x="54" y="474"/>
                  </a:cubicBezTo>
                  <a:cubicBezTo>
                    <a:pt x="83" y="451"/>
                    <a:pt x="83" y="451"/>
                    <a:pt x="83" y="451"/>
                  </a:cubicBezTo>
                  <a:cubicBezTo>
                    <a:pt x="79" y="403"/>
                    <a:pt x="79" y="403"/>
                    <a:pt x="79" y="403"/>
                  </a:cubicBezTo>
                  <a:cubicBezTo>
                    <a:pt x="69" y="326"/>
                    <a:pt x="69" y="326"/>
                    <a:pt x="69" y="326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76" y="307"/>
                    <a:pt x="76" y="307"/>
                    <a:pt x="76" y="307"/>
                  </a:cubicBezTo>
                  <a:cubicBezTo>
                    <a:pt x="77" y="316"/>
                    <a:pt x="77" y="316"/>
                    <a:pt x="77" y="316"/>
                  </a:cubicBezTo>
                  <a:cubicBezTo>
                    <a:pt x="94" y="350"/>
                    <a:pt x="94" y="350"/>
                    <a:pt x="94" y="350"/>
                  </a:cubicBezTo>
                  <a:cubicBezTo>
                    <a:pt x="94" y="373"/>
                    <a:pt x="94" y="373"/>
                    <a:pt x="94" y="373"/>
                  </a:cubicBezTo>
                  <a:cubicBezTo>
                    <a:pt x="116" y="414"/>
                    <a:pt x="116" y="414"/>
                    <a:pt x="116" y="414"/>
                  </a:cubicBezTo>
                  <a:cubicBezTo>
                    <a:pt x="112" y="437"/>
                    <a:pt x="112" y="437"/>
                    <a:pt x="112" y="437"/>
                  </a:cubicBezTo>
                  <a:cubicBezTo>
                    <a:pt x="152" y="429"/>
                    <a:pt x="152" y="429"/>
                    <a:pt x="152" y="429"/>
                  </a:cubicBezTo>
                  <a:cubicBezTo>
                    <a:pt x="156" y="399"/>
                    <a:pt x="156" y="399"/>
                    <a:pt x="156" y="399"/>
                  </a:cubicBezTo>
                  <a:cubicBezTo>
                    <a:pt x="135" y="264"/>
                    <a:pt x="135" y="264"/>
                    <a:pt x="135" y="264"/>
                  </a:cubicBezTo>
                  <a:cubicBezTo>
                    <a:pt x="112" y="203"/>
                    <a:pt x="112" y="203"/>
                    <a:pt x="112" y="203"/>
                  </a:cubicBezTo>
                  <a:cubicBezTo>
                    <a:pt x="104" y="151"/>
                    <a:pt x="104" y="151"/>
                    <a:pt x="104" y="15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82" y="56"/>
                    <a:pt x="66" y="26"/>
                    <a:pt x="44" y="0"/>
                  </a:cubicBezTo>
                  <a:close/>
                  <a:moveTo>
                    <a:pt x="80" y="307"/>
                  </a:moveTo>
                  <a:cubicBezTo>
                    <a:pt x="80" y="298"/>
                    <a:pt x="80" y="298"/>
                    <a:pt x="80" y="298"/>
                  </a:cubicBezTo>
                  <a:cubicBezTo>
                    <a:pt x="106" y="336"/>
                    <a:pt x="106" y="336"/>
                    <a:pt x="106" y="336"/>
                  </a:cubicBezTo>
                  <a:cubicBezTo>
                    <a:pt x="106" y="366"/>
                    <a:pt x="106" y="366"/>
                    <a:pt x="106" y="366"/>
                  </a:cubicBezTo>
                  <a:cubicBezTo>
                    <a:pt x="125" y="407"/>
                    <a:pt x="125" y="407"/>
                    <a:pt x="125" y="407"/>
                  </a:cubicBezTo>
                  <a:cubicBezTo>
                    <a:pt x="125" y="431"/>
                    <a:pt x="125" y="431"/>
                    <a:pt x="125" y="431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4"/>
                    <a:pt x="119" y="413"/>
                    <a:pt x="119" y="413"/>
                  </a:cubicBezTo>
                  <a:cubicBezTo>
                    <a:pt x="98" y="372"/>
                    <a:pt x="98" y="372"/>
                    <a:pt x="98" y="372"/>
                  </a:cubicBezTo>
                  <a:cubicBezTo>
                    <a:pt x="98" y="350"/>
                    <a:pt x="98" y="350"/>
                    <a:pt x="98" y="350"/>
                  </a:cubicBezTo>
                  <a:cubicBezTo>
                    <a:pt x="98" y="350"/>
                    <a:pt x="98" y="349"/>
                    <a:pt x="97" y="349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07"/>
                    <a:pt x="80" y="307"/>
                    <a:pt x="80" y="30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9"/>
            <p:cNvSpPr/>
            <p:nvPr/>
          </p:nvSpPr>
          <p:spPr bwMode="auto">
            <a:xfrm>
              <a:off x="4444" y="2085"/>
              <a:ext cx="107" cy="320"/>
            </a:xfrm>
            <a:custGeom>
              <a:avLst/>
              <a:gdLst>
                <a:gd name="T0" fmla="*/ 0 w 45"/>
                <a:gd name="T1" fmla="*/ 0 h 135"/>
                <a:gd name="T2" fmla="*/ 0 w 45"/>
                <a:gd name="T3" fmla="*/ 9 h 135"/>
                <a:gd name="T4" fmla="*/ 1 w 45"/>
                <a:gd name="T5" fmla="*/ 17 h 135"/>
                <a:gd name="T6" fmla="*/ 17 w 45"/>
                <a:gd name="T7" fmla="*/ 51 h 135"/>
                <a:gd name="T8" fmla="*/ 18 w 45"/>
                <a:gd name="T9" fmla="*/ 52 h 135"/>
                <a:gd name="T10" fmla="*/ 18 w 45"/>
                <a:gd name="T11" fmla="*/ 74 h 135"/>
                <a:gd name="T12" fmla="*/ 39 w 45"/>
                <a:gd name="T13" fmla="*/ 115 h 135"/>
                <a:gd name="T14" fmla="*/ 39 w 45"/>
                <a:gd name="T15" fmla="*/ 117 h 135"/>
                <a:gd name="T16" fmla="*/ 36 w 45"/>
                <a:gd name="T17" fmla="*/ 135 h 135"/>
                <a:gd name="T18" fmla="*/ 45 w 45"/>
                <a:gd name="T19" fmla="*/ 133 h 135"/>
                <a:gd name="T20" fmla="*/ 45 w 45"/>
                <a:gd name="T21" fmla="*/ 109 h 135"/>
                <a:gd name="T22" fmla="*/ 26 w 45"/>
                <a:gd name="T23" fmla="*/ 68 h 135"/>
                <a:gd name="T24" fmla="*/ 26 w 45"/>
                <a:gd name="T25" fmla="*/ 38 h 135"/>
                <a:gd name="T26" fmla="*/ 0 w 45"/>
                <a:gd name="T2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135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8" y="52"/>
                    <a:pt x="18" y="52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9" y="115"/>
                    <a:pt x="39" y="116"/>
                    <a:pt x="39" y="117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40"/>
            <p:cNvSpPr/>
            <p:nvPr/>
          </p:nvSpPr>
          <p:spPr bwMode="auto">
            <a:xfrm>
              <a:off x="4383" y="1522"/>
              <a:ext cx="99" cy="1001"/>
            </a:xfrm>
            <a:custGeom>
              <a:avLst/>
              <a:gdLst>
                <a:gd name="T0" fmla="*/ 30 w 42"/>
                <a:gd name="T1" fmla="*/ 65 h 423"/>
                <a:gd name="T2" fmla="*/ 18 w 42"/>
                <a:gd name="T3" fmla="*/ 0 h 423"/>
                <a:gd name="T4" fmla="*/ 18 w 42"/>
                <a:gd name="T5" fmla="*/ 80 h 423"/>
                <a:gd name="T6" fmla="*/ 11 w 42"/>
                <a:gd name="T7" fmla="*/ 189 h 423"/>
                <a:gd name="T8" fmla="*/ 15 w 42"/>
                <a:gd name="T9" fmla="*/ 266 h 423"/>
                <a:gd name="T10" fmla="*/ 25 w 42"/>
                <a:gd name="T11" fmla="*/ 343 h 423"/>
                <a:gd name="T12" fmla="*/ 29 w 42"/>
                <a:gd name="T13" fmla="*/ 391 h 423"/>
                <a:gd name="T14" fmla="*/ 0 w 42"/>
                <a:gd name="T15" fmla="*/ 414 h 423"/>
                <a:gd name="T16" fmla="*/ 0 w 42"/>
                <a:gd name="T17" fmla="*/ 423 h 423"/>
                <a:gd name="T18" fmla="*/ 38 w 42"/>
                <a:gd name="T19" fmla="*/ 401 h 423"/>
                <a:gd name="T20" fmla="*/ 42 w 42"/>
                <a:gd name="T21" fmla="*/ 396 h 423"/>
                <a:gd name="T22" fmla="*/ 23 w 42"/>
                <a:gd name="T23" fmla="*/ 256 h 423"/>
                <a:gd name="T24" fmla="*/ 22 w 42"/>
                <a:gd name="T25" fmla="*/ 247 h 423"/>
                <a:gd name="T26" fmla="*/ 30 w 42"/>
                <a:gd name="T27" fmla="*/ 65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23">
                  <a:moveTo>
                    <a:pt x="30" y="65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5" y="266"/>
                    <a:pt x="15" y="266"/>
                    <a:pt x="15" y="266"/>
                  </a:cubicBezTo>
                  <a:cubicBezTo>
                    <a:pt x="25" y="343"/>
                    <a:pt x="25" y="343"/>
                    <a:pt x="25" y="343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0" y="414"/>
                    <a:pt x="0" y="414"/>
                    <a:pt x="0" y="414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13" y="423"/>
                    <a:pt x="26" y="416"/>
                    <a:pt x="38" y="401"/>
                  </a:cubicBezTo>
                  <a:cubicBezTo>
                    <a:pt x="39" y="399"/>
                    <a:pt x="40" y="398"/>
                    <a:pt x="42" y="396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30" y="65"/>
                    <a:pt x="30" y="65"/>
                    <a:pt x="30" y="6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41"/>
            <p:cNvSpPr/>
            <p:nvPr/>
          </p:nvSpPr>
          <p:spPr bwMode="auto">
            <a:xfrm>
              <a:off x="4057" y="951"/>
              <a:ext cx="245" cy="161"/>
            </a:xfrm>
            <a:custGeom>
              <a:avLst/>
              <a:gdLst>
                <a:gd name="T0" fmla="*/ 78 w 103"/>
                <a:gd name="T1" fmla="*/ 0 h 68"/>
                <a:gd name="T2" fmla="*/ 77 w 103"/>
                <a:gd name="T3" fmla="*/ 1 h 68"/>
                <a:gd name="T4" fmla="*/ 49 w 103"/>
                <a:gd name="T5" fmla="*/ 10 h 68"/>
                <a:gd name="T6" fmla="*/ 27 w 103"/>
                <a:gd name="T7" fmla="*/ 6 h 68"/>
                <a:gd name="T8" fmla="*/ 3 w 103"/>
                <a:gd name="T9" fmla="*/ 27 h 68"/>
                <a:gd name="T10" fmla="*/ 3 w 103"/>
                <a:gd name="T11" fmla="*/ 55 h 68"/>
                <a:gd name="T12" fmla="*/ 0 w 103"/>
                <a:gd name="T13" fmla="*/ 68 h 68"/>
                <a:gd name="T14" fmla="*/ 13 w 103"/>
                <a:gd name="T15" fmla="*/ 58 h 68"/>
                <a:gd name="T16" fmla="*/ 37 w 103"/>
                <a:gd name="T17" fmla="*/ 15 h 68"/>
                <a:gd name="T18" fmla="*/ 40 w 103"/>
                <a:gd name="T19" fmla="*/ 15 h 68"/>
                <a:gd name="T20" fmla="*/ 79 w 103"/>
                <a:gd name="T21" fmla="*/ 11 h 68"/>
                <a:gd name="T22" fmla="*/ 86 w 103"/>
                <a:gd name="T23" fmla="*/ 27 h 68"/>
                <a:gd name="T24" fmla="*/ 90 w 103"/>
                <a:gd name="T25" fmla="*/ 48 h 68"/>
                <a:gd name="T26" fmla="*/ 103 w 103"/>
                <a:gd name="T27" fmla="*/ 56 h 68"/>
                <a:gd name="T28" fmla="*/ 96 w 103"/>
                <a:gd name="T29" fmla="*/ 48 h 68"/>
                <a:gd name="T30" fmla="*/ 94 w 103"/>
                <a:gd name="T31" fmla="*/ 23 h 68"/>
                <a:gd name="T32" fmla="*/ 78 w 103"/>
                <a:gd name="T3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68">
                  <a:moveTo>
                    <a:pt x="78" y="0"/>
                  </a:moveTo>
                  <a:cubicBezTo>
                    <a:pt x="77" y="0"/>
                    <a:pt x="77" y="0"/>
                    <a:pt x="77" y="1"/>
                  </a:cubicBezTo>
                  <a:cubicBezTo>
                    <a:pt x="70" y="7"/>
                    <a:pt x="60" y="10"/>
                    <a:pt x="49" y="10"/>
                  </a:cubicBezTo>
                  <a:cubicBezTo>
                    <a:pt x="42" y="10"/>
                    <a:pt x="35" y="8"/>
                    <a:pt x="27" y="6"/>
                  </a:cubicBezTo>
                  <a:cubicBezTo>
                    <a:pt x="14" y="7"/>
                    <a:pt x="6" y="14"/>
                    <a:pt x="3" y="27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9" y="30"/>
                    <a:pt x="17" y="16"/>
                    <a:pt x="37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60" y="24"/>
                    <a:pt x="73" y="22"/>
                    <a:pt x="79" y="11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7"/>
                    <a:pt x="90" y="0"/>
                    <a:pt x="78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42"/>
            <p:cNvSpPr>
              <a:spLocks noEditPoints="1"/>
            </p:cNvSpPr>
            <p:nvPr/>
          </p:nvSpPr>
          <p:spPr bwMode="auto">
            <a:xfrm>
              <a:off x="4019" y="977"/>
              <a:ext cx="302" cy="334"/>
            </a:xfrm>
            <a:custGeom>
              <a:avLst/>
              <a:gdLst>
                <a:gd name="T0" fmla="*/ 102 w 127"/>
                <a:gd name="T1" fmla="*/ 16 h 141"/>
                <a:gd name="T2" fmla="*/ 95 w 127"/>
                <a:gd name="T3" fmla="*/ 0 h 141"/>
                <a:gd name="T4" fmla="*/ 56 w 127"/>
                <a:gd name="T5" fmla="*/ 4 h 141"/>
                <a:gd name="T6" fmla="*/ 53 w 127"/>
                <a:gd name="T7" fmla="*/ 4 h 141"/>
                <a:gd name="T8" fmla="*/ 29 w 127"/>
                <a:gd name="T9" fmla="*/ 47 h 141"/>
                <a:gd name="T10" fmla="*/ 16 w 127"/>
                <a:gd name="T11" fmla="*/ 57 h 141"/>
                <a:gd name="T12" fmla="*/ 15 w 127"/>
                <a:gd name="T13" fmla="*/ 59 h 141"/>
                <a:gd name="T14" fmla="*/ 15 w 127"/>
                <a:gd name="T15" fmla="*/ 57 h 141"/>
                <a:gd name="T16" fmla="*/ 10 w 127"/>
                <a:gd name="T17" fmla="*/ 41 h 141"/>
                <a:gd name="T18" fmla="*/ 1 w 127"/>
                <a:gd name="T19" fmla="*/ 41 h 141"/>
                <a:gd name="T20" fmla="*/ 3 w 127"/>
                <a:gd name="T21" fmla="*/ 57 h 141"/>
                <a:gd name="T22" fmla="*/ 4 w 127"/>
                <a:gd name="T23" fmla="*/ 58 h 141"/>
                <a:gd name="T24" fmla="*/ 18 w 127"/>
                <a:gd name="T25" fmla="*/ 74 h 141"/>
                <a:gd name="T26" fmla="*/ 18 w 127"/>
                <a:gd name="T27" fmla="*/ 85 h 141"/>
                <a:gd name="T28" fmla="*/ 19 w 127"/>
                <a:gd name="T29" fmla="*/ 94 h 141"/>
                <a:gd name="T30" fmla="*/ 100 w 127"/>
                <a:gd name="T31" fmla="*/ 99 h 141"/>
                <a:gd name="T32" fmla="*/ 117 w 127"/>
                <a:gd name="T33" fmla="*/ 58 h 141"/>
                <a:gd name="T34" fmla="*/ 117 w 127"/>
                <a:gd name="T35" fmla="*/ 68 h 141"/>
                <a:gd name="T36" fmla="*/ 126 w 127"/>
                <a:gd name="T37" fmla="*/ 41 h 141"/>
                <a:gd name="T38" fmla="*/ 126 w 127"/>
                <a:gd name="T39" fmla="*/ 40 h 141"/>
                <a:gd name="T40" fmla="*/ 119 w 127"/>
                <a:gd name="T41" fmla="*/ 30 h 141"/>
                <a:gd name="T42" fmla="*/ 119 w 127"/>
                <a:gd name="T43" fmla="*/ 45 h 141"/>
                <a:gd name="T44" fmla="*/ 106 w 127"/>
                <a:gd name="T45" fmla="*/ 37 h 141"/>
                <a:gd name="T46" fmla="*/ 102 w 127"/>
                <a:gd name="T47" fmla="*/ 16 h 141"/>
                <a:gd name="T48" fmla="*/ 31 w 127"/>
                <a:gd name="T49" fmla="*/ 54 h 141"/>
                <a:gd name="T50" fmla="*/ 31 w 127"/>
                <a:gd name="T51" fmla="*/ 78 h 141"/>
                <a:gd name="T52" fmla="*/ 66 w 127"/>
                <a:gd name="T53" fmla="*/ 121 h 141"/>
                <a:gd name="T54" fmla="*/ 23 w 127"/>
                <a:gd name="T55" fmla="*/ 85 h 141"/>
                <a:gd name="T56" fmla="*/ 23 w 127"/>
                <a:gd name="T57" fmla="*/ 61 h 141"/>
                <a:gd name="T58" fmla="*/ 31 w 127"/>
                <a:gd name="T59" fmla="*/ 5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141">
                  <a:moveTo>
                    <a:pt x="102" y="16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89" y="11"/>
                    <a:pt x="76" y="13"/>
                    <a:pt x="56" y="4"/>
                  </a:cubicBezTo>
                  <a:cubicBezTo>
                    <a:pt x="55" y="4"/>
                    <a:pt x="54" y="4"/>
                    <a:pt x="53" y="4"/>
                  </a:cubicBezTo>
                  <a:cubicBezTo>
                    <a:pt x="33" y="5"/>
                    <a:pt x="25" y="19"/>
                    <a:pt x="29" y="4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5" y="38"/>
                    <a:pt x="2" y="38"/>
                    <a:pt x="1" y="41"/>
                  </a:cubicBezTo>
                  <a:cubicBezTo>
                    <a:pt x="0" y="44"/>
                    <a:pt x="1" y="49"/>
                    <a:pt x="3" y="57"/>
                  </a:cubicBezTo>
                  <a:cubicBezTo>
                    <a:pt x="3" y="57"/>
                    <a:pt x="4" y="58"/>
                    <a:pt x="4" y="58"/>
                  </a:cubicBezTo>
                  <a:cubicBezTo>
                    <a:pt x="6" y="66"/>
                    <a:pt x="10" y="71"/>
                    <a:pt x="18" y="74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8"/>
                    <a:pt x="18" y="91"/>
                    <a:pt x="19" y="94"/>
                  </a:cubicBezTo>
                  <a:cubicBezTo>
                    <a:pt x="60" y="139"/>
                    <a:pt x="87" y="141"/>
                    <a:pt x="100" y="99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61"/>
                    <a:pt x="117" y="64"/>
                    <a:pt x="117" y="68"/>
                  </a:cubicBezTo>
                  <a:cubicBezTo>
                    <a:pt x="124" y="64"/>
                    <a:pt x="127" y="55"/>
                    <a:pt x="126" y="41"/>
                  </a:cubicBezTo>
                  <a:cubicBezTo>
                    <a:pt x="126" y="41"/>
                    <a:pt x="126" y="40"/>
                    <a:pt x="126" y="40"/>
                  </a:cubicBezTo>
                  <a:cubicBezTo>
                    <a:pt x="124" y="32"/>
                    <a:pt x="121" y="29"/>
                    <a:pt x="119" y="30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2" y="16"/>
                    <a:pt x="102" y="16"/>
                    <a:pt x="102" y="16"/>
                  </a:cubicBezTo>
                  <a:close/>
                  <a:moveTo>
                    <a:pt x="31" y="54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90"/>
                    <a:pt x="43" y="104"/>
                    <a:pt x="66" y="121"/>
                  </a:cubicBezTo>
                  <a:cubicBezTo>
                    <a:pt x="49" y="115"/>
                    <a:pt x="35" y="103"/>
                    <a:pt x="23" y="85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31" y="54"/>
                    <a:pt x="31" y="5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43"/>
            <p:cNvSpPr/>
            <p:nvPr/>
          </p:nvSpPr>
          <p:spPr bwMode="auto">
            <a:xfrm>
              <a:off x="4074" y="1105"/>
              <a:ext cx="102" cy="159"/>
            </a:xfrm>
            <a:custGeom>
              <a:avLst/>
              <a:gdLst>
                <a:gd name="T0" fmla="*/ 8 w 43"/>
                <a:gd name="T1" fmla="*/ 24 h 67"/>
                <a:gd name="T2" fmla="*/ 8 w 43"/>
                <a:gd name="T3" fmla="*/ 0 h 67"/>
                <a:gd name="T4" fmla="*/ 0 w 43"/>
                <a:gd name="T5" fmla="*/ 7 h 67"/>
                <a:gd name="T6" fmla="*/ 0 w 43"/>
                <a:gd name="T7" fmla="*/ 31 h 67"/>
                <a:gd name="T8" fmla="*/ 43 w 43"/>
                <a:gd name="T9" fmla="*/ 67 h 67"/>
                <a:gd name="T10" fmla="*/ 8 w 43"/>
                <a:gd name="T11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67">
                  <a:moveTo>
                    <a:pt x="8" y="24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2" y="49"/>
                    <a:pt x="26" y="61"/>
                    <a:pt x="43" y="67"/>
                  </a:cubicBezTo>
                  <a:cubicBezTo>
                    <a:pt x="20" y="50"/>
                    <a:pt x="9" y="36"/>
                    <a:pt x="8" y="24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4"/>
            <p:cNvSpPr/>
            <p:nvPr/>
          </p:nvSpPr>
          <p:spPr bwMode="auto">
            <a:xfrm>
              <a:off x="4005" y="845"/>
              <a:ext cx="297" cy="213"/>
            </a:xfrm>
            <a:custGeom>
              <a:avLst/>
              <a:gdLst>
                <a:gd name="T0" fmla="*/ 71 w 125"/>
                <a:gd name="T1" fmla="*/ 55 h 90"/>
                <a:gd name="T2" fmla="*/ 99 w 125"/>
                <a:gd name="T3" fmla="*/ 32 h 90"/>
                <a:gd name="T4" fmla="*/ 96 w 125"/>
                <a:gd name="T5" fmla="*/ 3 h 90"/>
                <a:gd name="T6" fmla="*/ 12 w 125"/>
                <a:gd name="T7" fmla="*/ 42 h 90"/>
                <a:gd name="T8" fmla="*/ 1 w 125"/>
                <a:gd name="T9" fmla="*/ 59 h 90"/>
                <a:gd name="T10" fmla="*/ 5 w 125"/>
                <a:gd name="T11" fmla="*/ 90 h 90"/>
                <a:gd name="T12" fmla="*/ 18 w 125"/>
                <a:gd name="T13" fmla="*/ 86 h 90"/>
                <a:gd name="T14" fmla="*/ 18 w 125"/>
                <a:gd name="T15" fmla="*/ 62 h 90"/>
                <a:gd name="T16" fmla="*/ 49 w 125"/>
                <a:gd name="T17" fmla="*/ 51 h 90"/>
                <a:gd name="T18" fmla="*/ 71 w 125"/>
                <a:gd name="T19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90">
                  <a:moveTo>
                    <a:pt x="71" y="55"/>
                  </a:moveTo>
                  <a:cubicBezTo>
                    <a:pt x="84" y="50"/>
                    <a:pt x="94" y="42"/>
                    <a:pt x="99" y="32"/>
                  </a:cubicBezTo>
                  <a:cubicBezTo>
                    <a:pt x="125" y="38"/>
                    <a:pt x="124" y="28"/>
                    <a:pt x="96" y="3"/>
                  </a:cubicBezTo>
                  <a:cubicBezTo>
                    <a:pt x="40" y="0"/>
                    <a:pt x="11" y="13"/>
                    <a:pt x="12" y="42"/>
                  </a:cubicBezTo>
                  <a:cubicBezTo>
                    <a:pt x="5" y="43"/>
                    <a:pt x="1" y="48"/>
                    <a:pt x="1" y="59"/>
                  </a:cubicBezTo>
                  <a:cubicBezTo>
                    <a:pt x="0" y="64"/>
                    <a:pt x="2" y="75"/>
                    <a:pt x="5" y="9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4" y="50"/>
                    <a:pt x="35" y="46"/>
                    <a:pt x="49" y="51"/>
                  </a:cubicBezTo>
                  <a:cubicBezTo>
                    <a:pt x="57" y="53"/>
                    <a:pt x="64" y="55"/>
                    <a:pt x="71" y="5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5"/>
            <p:cNvSpPr/>
            <p:nvPr/>
          </p:nvSpPr>
          <p:spPr bwMode="auto">
            <a:xfrm>
              <a:off x="4017" y="954"/>
              <a:ext cx="104" cy="158"/>
            </a:xfrm>
            <a:custGeom>
              <a:avLst/>
              <a:gdLst>
                <a:gd name="T0" fmla="*/ 13 w 44"/>
                <a:gd name="T1" fmla="*/ 16 h 67"/>
                <a:gd name="T2" fmla="*/ 13 w 44"/>
                <a:gd name="T3" fmla="*/ 40 h 67"/>
                <a:gd name="T4" fmla="*/ 0 w 44"/>
                <a:gd name="T5" fmla="*/ 44 h 67"/>
                <a:gd name="T6" fmla="*/ 2 w 44"/>
                <a:gd name="T7" fmla="*/ 51 h 67"/>
                <a:gd name="T8" fmla="*/ 11 w 44"/>
                <a:gd name="T9" fmla="*/ 51 h 67"/>
                <a:gd name="T10" fmla="*/ 16 w 44"/>
                <a:gd name="T11" fmla="*/ 67 h 67"/>
                <a:gd name="T12" fmla="*/ 17 w 44"/>
                <a:gd name="T13" fmla="*/ 67 h 67"/>
                <a:gd name="T14" fmla="*/ 20 w 44"/>
                <a:gd name="T15" fmla="*/ 54 h 67"/>
                <a:gd name="T16" fmla="*/ 20 w 44"/>
                <a:gd name="T17" fmla="*/ 26 h 67"/>
                <a:gd name="T18" fmla="*/ 44 w 44"/>
                <a:gd name="T19" fmla="*/ 5 h 67"/>
                <a:gd name="T20" fmla="*/ 13 w 44"/>
                <a:gd name="T21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7">
                  <a:moveTo>
                    <a:pt x="13" y="16"/>
                  </a:moveTo>
                  <a:cubicBezTo>
                    <a:pt x="13" y="40"/>
                    <a:pt x="13" y="40"/>
                    <a:pt x="13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6"/>
                    <a:pt x="1" y="49"/>
                    <a:pt x="2" y="51"/>
                  </a:cubicBezTo>
                  <a:cubicBezTo>
                    <a:pt x="3" y="48"/>
                    <a:pt x="6" y="48"/>
                    <a:pt x="11" y="5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13"/>
                    <a:pt x="31" y="6"/>
                    <a:pt x="44" y="5"/>
                  </a:cubicBezTo>
                  <a:cubicBezTo>
                    <a:pt x="30" y="0"/>
                    <a:pt x="19" y="4"/>
                    <a:pt x="13" y="16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6"/>
            <p:cNvSpPr/>
            <p:nvPr/>
          </p:nvSpPr>
          <p:spPr bwMode="auto">
            <a:xfrm>
              <a:off x="4055" y="1112"/>
              <a:ext cx="2" cy="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5 h 5"/>
                <a:gd name="T4" fmla="*/ 2 w 2"/>
                <a:gd name="T5" fmla="*/ 0 h 5"/>
                <a:gd name="T6" fmla="*/ 0 w 2"/>
                <a:gd name="T7" fmla="*/ 0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7"/>
            <p:cNvSpPr/>
            <p:nvPr/>
          </p:nvSpPr>
          <p:spPr bwMode="auto">
            <a:xfrm>
              <a:off x="4038" y="1247"/>
              <a:ext cx="117" cy="185"/>
            </a:xfrm>
            <a:custGeom>
              <a:avLst/>
              <a:gdLst>
                <a:gd name="T0" fmla="*/ 0 w 49"/>
                <a:gd name="T1" fmla="*/ 10 h 78"/>
                <a:gd name="T2" fmla="*/ 2 w 49"/>
                <a:gd name="T3" fmla="*/ 16 h 78"/>
                <a:gd name="T4" fmla="*/ 26 w 49"/>
                <a:gd name="T5" fmla="*/ 78 h 78"/>
                <a:gd name="T6" fmla="*/ 49 w 49"/>
                <a:gd name="T7" fmla="*/ 57 h 78"/>
                <a:gd name="T8" fmla="*/ 11 w 49"/>
                <a:gd name="T9" fmla="*/ 11 h 78"/>
                <a:gd name="T10" fmla="*/ 11 w 49"/>
                <a:gd name="T11" fmla="*/ 0 h 78"/>
                <a:gd name="T12" fmla="*/ 0 w 49"/>
                <a:gd name="T13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78">
                  <a:moveTo>
                    <a:pt x="0" y="10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68"/>
                    <a:pt x="39" y="61"/>
                    <a:pt x="49" y="57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8"/>
            <p:cNvSpPr/>
            <p:nvPr/>
          </p:nvSpPr>
          <p:spPr bwMode="auto">
            <a:xfrm>
              <a:off x="4064" y="1115"/>
              <a:ext cx="233" cy="381"/>
            </a:xfrm>
            <a:custGeom>
              <a:avLst/>
              <a:gdLst>
                <a:gd name="T0" fmla="*/ 0 w 98"/>
                <a:gd name="T1" fmla="*/ 36 h 161"/>
                <a:gd name="T2" fmla="*/ 18 w 98"/>
                <a:gd name="T3" fmla="*/ 60 h 161"/>
                <a:gd name="T4" fmla="*/ 31 w 98"/>
                <a:gd name="T5" fmla="*/ 73 h 161"/>
                <a:gd name="T6" fmla="*/ 75 w 98"/>
                <a:gd name="T7" fmla="*/ 73 h 161"/>
                <a:gd name="T8" fmla="*/ 77 w 98"/>
                <a:gd name="T9" fmla="*/ 70 h 161"/>
                <a:gd name="T10" fmla="*/ 77 w 98"/>
                <a:gd name="T11" fmla="*/ 108 h 161"/>
                <a:gd name="T12" fmla="*/ 83 w 98"/>
                <a:gd name="T13" fmla="*/ 117 h 161"/>
                <a:gd name="T14" fmla="*/ 73 w 98"/>
                <a:gd name="T15" fmla="*/ 153 h 161"/>
                <a:gd name="T16" fmla="*/ 79 w 98"/>
                <a:gd name="T17" fmla="*/ 161 h 161"/>
                <a:gd name="T18" fmla="*/ 96 w 98"/>
                <a:gd name="T19" fmla="*/ 108 h 161"/>
                <a:gd name="T20" fmla="*/ 90 w 98"/>
                <a:gd name="T21" fmla="*/ 96 h 161"/>
                <a:gd name="T22" fmla="*/ 87 w 98"/>
                <a:gd name="T23" fmla="*/ 59 h 161"/>
                <a:gd name="T24" fmla="*/ 87 w 98"/>
                <a:gd name="T25" fmla="*/ 51 h 161"/>
                <a:gd name="T26" fmla="*/ 90 w 98"/>
                <a:gd name="T27" fmla="*/ 47 h 161"/>
                <a:gd name="T28" fmla="*/ 98 w 98"/>
                <a:gd name="T29" fmla="*/ 10 h 161"/>
                <a:gd name="T30" fmla="*/ 98 w 98"/>
                <a:gd name="T31" fmla="*/ 0 h 161"/>
                <a:gd name="T32" fmla="*/ 81 w 98"/>
                <a:gd name="T33" fmla="*/ 41 h 161"/>
                <a:gd name="T34" fmla="*/ 0 w 98"/>
                <a:gd name="T35" fmla="*/ 3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61">
                  <a:moveTo>
                    <a:pt x="0" y="36"/>
                  </a:moveTo>
                  <a:cubicBezTo>
                    <a:pt x="3" y="45"/>
                    <a:pt x="9" y="53"/>
                    <a:pt x="18" y="60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7" y="88"/>
                    <a:pt x="62" y="88"/>
                    <a:pt x="75" y="73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73" y="153"/>
                    <a:pt x="73" y="153"/>
                    <a:pt x="73" y="153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5" y="35"/>
                    <a:pt x="97" y="23"/>
                    <a:pt x="98" y="10"/>
                  </a:cubicBezTo>
                  <a:cubicBezTo>
                    <a:pt x="98" y="6"/>
                    <a:pt x="98" y="3"/>
                    <a:pt x="98" y="0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68" y="83"/>
                    <a:pt x="41" y="81"/>
                    <a:pt x="0" y="3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9"/>
            <p:cNvSpPr/>
            <p:nvPr/>
          </p:nvSpPr>
          <p:spPr bwMode="auto">
            <a:xfrm>
              <a:off x="4064" y="1200"/>
              <a:ext cx="198" cy="277"/>
            </a:xfrm>
            <a:custGeom>
              <a:avLst/>
              <a:gdLst>
                <a:gd name="T0" fmla="*/ 18 w 83"/>
                <a:gd name="T1" fmla="*/ 24 h 117"/>
                <a:gd name="T2" fmla="*/ 0 w 83"/>
                <a:gd name="T3" fmla="*/ 0 h 117"/>
                <a:gd name="T4" fmla="*/ 0 w 83"/>
                <a:gd name="T5" fmla="*/ 20 h 117"/>
                <a:gd name="T6" fmla="*/ 0 w 83"/>
                <a:gd name="T7" fmla="*/ 31 h 117"/>
                <a:gd name="T8" fmla="*/ 38 w 83"/>
                <a:gd name="T9" fmla="*/ 77 h 117"/>
                <a:gd name="T10" fmla="*/ 73 w 83"/>
                <a:gd name="T11" fmla="*/ 117 h 117"/>
                <a:gd name="T12" fmla="*/ 83 w 83"/>
                <a:gd name="T13" fmla="*/ 81 h 117"/>
                <a:gd name="T14" fmla="*/ 77 w 83"/>
                <a:gd name="T15" fmla="*/ 72 h 117"/>
                <a:gd name="T16" fmla="*/ 77 w 83"/>
                <a:gd name="T17" fmla="*/ 34 h 117"/>
                <a:gd name="T18" fmla="*/ 75 w 83"/>
                <a:gd name="T19" fmla="*/ 37 h 117"/>
                <a:gd name="T20" fmla="*/ 31 w 83"/>
                <a:gd name="T21" fmla="*/ 37 h 117"/>
                <a:gd name="T22" fmla="*/ 18 w 83"/>
                <a:gd name="T23" fmla="*/ 2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17">
                  <a:moveTo>
                    <a:pt x="18" y="24"/>
                  </a:moveTo>
                  <a:cubicBezTo>
                    <a:pt x="9" y="17"/>
                    <a:pt x="3" y="9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62" y="52"/>
                    <a:pt x="47" y="52"/>
                    <a:pt x="31" y="37"/>
                  </a:cubicBezTo>
                  <a:cubicBezTo>
                    <a:pt x="18" y="24"/>
                    <a:pt x="18" y="24"/>
                    <a:pt x="18" y="2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50"/>
            <p:cNvSpPr/>
            <p:nvPr/>
          </p:nvSpPr>
          <p:spPr bwMode="auto">
            <a:xfrm>
              <a:off x="4271" y="1254"/>
              <a:ext cx="69" cy="164"/>
            </a:xfrm>
            <a:custGeom>
              <a:avLst/>
              <a:gdLst>
                <a:gd name="T0" fmla="*/ 45 w 69"/>
                <a:gd name="T1" fmla="*/ 67 h 164"/>
                <a:gd name="T2" fmla="*/ 36 w 69"/>
                <a:gd name="T3" fmla="*/ 38 h 164"/>
                <a:gd name="T4" fmla="*/ 0 w 69"/>
                <a:gd name="T5" fmla="*/ 0 h 164"/>
                <a:gd name="T6" fmla="*/ 7 w 69"/>
                <a:gd name="T7" fmla="*/ 88 h 164"/>
                <a:gd name="T8" fmla="*/ 21 w 69"/>
                <a:gd name="T9" fmla="*/ 116 h 164"/>
                <a:gd name="T10" fmla="*/ 69 w 69"/>
                <a:gd name="T11" fmla="*/ 164 h 164"/>
                <a:gd name="T12" fmla="*/ 45 w 69"/>
                <a:gd name="T13" fmla="*/ 67 h 164"/>
                <a:gd name="T14" fmla="*/ 45 w 69"/>
                <a:gd name="T15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164">
                  <a:moveTo>
                    <a:pt x="45" y="67"/>
                  </a:moveTo>
                  <a:lnTo>
                    <a:pt x="36" y="38"/>
                  </a:lnTo>
                  <a:lnTo>
                    <a:pt x="0" y="0"/>
                  </a:lnTo>
                  <a:lnTo>
                    <a:pt x="7" y="88"/>
                  </a:lnTo>
                  <a:lnTo>
                    <a:pt x="21" y="116"/>
                  </a:lnTo>
                  <a:lnTo>
                    <a:pt x="69" y="164"/>
                  </a:lnTo>
                  <a:lnTo>
                    <a:pt x="45" y="67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51"/>
            <p:cNvSpPr>
              <a:spLocks noEditPoints="1"/>
            </p:cNvSpPr>
            <p:nvPr/>
          </p:nvSpPr>
          <p:spPr bwMode="auto">
            <a:xfrm>
              <a:off x="3654" y="1297"/>
              <a:ext cx="717" cy="1172"/>
            </a:xfrm>
            <a:custGeom>
              <a:avLst/>
              <a:gdLst>
                <a:gd name="T0" fmla="*/ 158 w 302"/>
                <a:gd name="T1" fmla="*/ 0 h 495"/>
                <a:gd name="T2" fmla="*/ 5 w 302"/>
                <a:gd name="T3" fmla="*/ 229 h 495"/>
                <a:gd name="T4" fmla="*/ 109 w 302"/>
                <a:gd name="T5" fmla="*/ 407 h 495"/>
                <a:gd name="T6" fmla="*/ 142 w 302"/>
                <a:gd name="T7" fmla="*/ 408 h 495"/>
                <a:gd name="T8" fmla="*/ 166 w 302"/>
                <a:gd name="T9" fmla="*/ 438 h 495"/>
                <a:gd name="T10" fmla="*/ 173 w 302"/>
                <a:gd name="T11" fmla="*/ 436 h 495"/>
                <a:gd name="T12" fmla="*/ 195 w 302"/>
                <a:gd name="T13" fmla="*/ 424 h 495"/>
                <a:gd name="T14" fmla="*/ 130 w 302"/>
                <a:gd name="T15" fmla="*/ 357 h 495"/>
                <a:gd name="T16" fmla="*/ 65 w 302"/>
                <a:gd name="T17" fmla="*/ 257 h 495"/>
                <a:gd name="T18" fmla="*/ 138 w 302"/>
                <a:gd name="T19" fmla="*/ 139 h 495"/>
                <a:gd name="T20" fmla="*/ 117 w 302"/>
                <a:gd name="T21" fmla="*/ 232 h 495"/>
                <a:gd name="T22" fmla="*/ 139 w 302"/>
                <a:gd name="T23" fmla="*/ 290 h 495"/>
                <a:gd name="T24" fmla="*/ 152 w 302"/>
                <a:gd name="T25" fmla="*/ 348 h 495"/>
                <a:gd name="T26" fmla="*/ 237 w 302"/>
                <a:gd name="T27" fmla="*/ 395 h 495"/>
                <a:gd name="T28" fmla="*/ 259 w 302"/>
                <a:gd name="T29" fmla="*/ 436 h 495"/>
                <a:gd name="T30" fmla="*/ 302 w 302"/>
                <a:gd name="T31" fmla="*/ 454 h 495"/>
                <a:gd name="T32" fmla="*/ 243 w 302"/>
                <a:gd name="T33" fmla="*/ 90 h 495"/>
                <a:gd name="T34" fmla="*/ 183 w 302"/>
                <a:gd name="T35" fmla="*/ 71 h 495"/>
                <a:gd name="T36" fmla="*/ 160 w 302"/>
                <a:gd name="T37" fmla="*/ 19 h 495"/>
                <a:gd name="T38" fmla="*/ 21 w 302"/>
                <a:gd name="T39" fmla="*/ 218 h 495"/>
                <a:gd name="T40" fmla="*/ 122 w 302"/>
                <a:gd name="T41" fmla="*/ 396 h 495"/>
                <a:gd name="T42" fmla="*/ 180 w 302"/>
                <a:gd name="T43" fmla="*/ 429 h 495"/>
                <a:gd name="T44" fmla="*/ 172 w 302"/>
                <a:gd name="T45" fmla="*/ 432 h 495"/>
                <a:gd name="T46" fmla="*/ 167 w 302"/>
                <a:gd name="T47" fmla="*/ 434 h 495"/>
                <a:gd name="T48" fmla="*/ 143 w 302"/>
                <a:gd name="T49" fmla="*/ 405 h 495"/>
                <a:gd name="T50" fmla="*/ 119 w 302"/>
                <a:gd name="T51" fmla="*/ 411 h 495"/>
                <a:gd name="T52" fmla="*/ 48 w 302"/>
                <a:gd name="T53" fmla="*/ 338 h 495"/>
                <a:gd name="T54" fmla="*/ 8 w 302"/>
                <a:gd name="T55" fmla="*/ 230 h 495"/>
                <a:gd name="T56" fmla="*/ 156 w 302"/>
                <a:gd name="T57" fmla="*/ 6 h 495"/>
                <a:gd name="T58" fmla="*/ 133 w 302"/>
                <a:gd name="T59" fmla="*/ 257 h 495"/>
                <a:gd name="T60" fmla="*/ 136 w 302"/>
                <a:gd name="T61" fmla="*/ 316 h 495"/>
                <a:gd name="T62" fmla="*/ 147 w 302"/>
                <a:gd name="T63" fmla="*/ 291 h 495"/>
                <a:gd name="T64" fmla="*/ 124 w 302"/>
                <a:gd name="T65" fmla="*/ 230 h 495"/>
                <a:gd name="T66" fmla="*/ 122 w 302"/>
                <a:gd name="T67" fmla="*/ 20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2" h="495">
                  <a:moveTo>
                    <a:pt x="183" y="71"/>
                  </a:moveTo>
                  <a:cubicBezTo>
                    <a:pt x="158" y="0"/>
                    <a:pt x="158" y="0"/>
                    <a:pt x="158" y="0"/>
                  </a:cubicBezTo>
                  <a:cubicBezTo>
                    <a:pt x="131" y="19"/>
                    <a:pt x="100" y="35"/>
                    <a:pt x="65" y="47"/>
                  </a:cubicBezTo>
                  <a:cubicBezTo>
                    <a:pt x="35" y="106"/>
                    <a:pt x="15" y="167"/>
                    <a:pt x="5" y="229"/>
                  </a:cubicBezTo>
                  <a:cubicBezTo>
                    <a:pt x="0" y="280"/>
                    <a:pt x="14" y="318"/>
                    <a:pt x="46" y="341"/>
                  </a:cubicBezTo>
                  <a:cubicBezTo>
                    <a:pt x="109" y="407"/>
                    <a:pt x="109" y="407"/>
                    <a:pt x="109" y="407"/>
                  </a:cubicBezTo>
                  <a:cubicBezTo>
                    <a:pt x="117" y="415"/>
                    <a:pt x="117" y="415"/>
                    <a:pt x="117" y="415"/>
                  </a:cubicBezTo>
                  <a:cubicBezTo>
                    <a:pt x="142" y="408"/>
                    <a:pt x="142" y="408"/>
                    <a:pt x="142" y="408"/>
                  </a:cubicBezTo>
                  <a:cubicBezTo>
                    <a:pt x="150" y="418"/>
                    <a:pt x="150" y="418"/>
                    <a:pt x="150" y="418"/>
                  </a:cubicBezTo>
                  <a:cubicBezTo>
                    <a:pt x="166" y="438"/>
                    <a:pt x="166" y="438"/>
                    <a:pt x="166" y="438"/>
                  </a:cubicBezTo>
                  <a:cubicBezTo>
                    <a:pt x="168" y="437"/>
                    <a:pt x="171" y="437"/>
                    <a:pt x="173" y="436"/>
                  </a:cubicBezTo>
                  <a:cubicBezTo>
                    <a:pt x="173" y="436"/>
                    <a:pt x="173" y="436"/>
                    <a:pt x="173" y="436"/>
                  </a:cubicBezTo>
                  <a:cubicBezTo>
                    <a:pt x="180" y="433"/>
                    <a:pt x="186" y="431"/>
                    <a:pt x="191" y="427"/>
                  </a:cubicBezTo>
                  <a:cubicBezTo>
                    <a:pt x="192" y="426"/>
                    <a:pt x="193" y="425"/>
                    <a:pt x="195" y="424"/>
                  </a:cubicBezTo>
                  <a:cubicBezTo>
                    <a:pt x="202" y="418"/>
                    <a:pt x="207" y="410"/>
                    <a:pt x="211" y="401"/>
                  </a:cubicBezTo>
                  <a:cubicBezTo>
                    <a:pt x="130" y="357"/>
                    <a:pt x="130" y="357"/>
                    <a:pt x="130" y="357"/>
                  </a:cubicBezTo>
                  <a:cubicBezTo>
                    <a:pt x="87" y="299"/>
                    <a:pt x="87" y="299"/>
                    <a:pt x="87" y="299"/>
                  </a:cubicBezTo>
                  <a:cubicBezTo>
                    <a:pt x="65" y="257"/>
                    <a:pt x="65" y="257"/>
                    <a:pt x="65" y="257"/>
                  </a:cubicBezTo>
                  <a:cubicBezTo>
                    <a:pt x="110" y="175"/>
                    <a:pt x="110" y="175"/>
                    <a:pt x="110" y="175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06" y="217"/>
                    <a:pt x="106" y="217"/>
                    <a:pt x="106" y="217"/>
                  </a:cubicBezTo>
                  <a:cubicBezTo>
                    <a:pt x="117" y="232"/>
                    <a:pt x="117" y="232"/>
                    <a:pt x="117" y="232"/>
                  </a:cubicBezTo>
                  <a:cubicBezTo>
                    <a:pt x="117" y="262"/>
                    <a:pt x="117" y="262"/>
                    <a:pt x="117" y="262"/>
                  </a:cubicBezTo>
                  <a:cubicBezTo>
                    <a:pt x="139" y="290"/>
                    <a:pt x="139" y="290"/>
                    <a:pt x="139" y="290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48"/>
                    <a:pt x="152" y="348"/>
                    <a:pt x="152" y="348"/>
                  </a:cubicBezTo>
                  <a:cubicBezTo>
                    <a:pt x="215" y="385"/>
                    <a:pt x="215" y="385"/>
                    <a:pt x="215" y="385"/>
                  </a:cubicBezTo>
                  <a:cubicBezTo>
                    <a:pt x="237" y="395"/>
                    <a:pt x="237" y="395"/>
                    <a:pt x="237" y="395"/>
                  </a:cubicBezTo>
                  <a:cubicBezTo>
                    <a:pt x="266" y="427"/>
                    <a:pt x="266" y="427"/>
                    <a:pt x="266" y="427"/>
                  </a:cubicBezTo>
                  <a:cubicBezTo>
                    <a:pt x="266" y="434"/>
                    <a:pt x="264" y="437"/>
                    <a:pt x="259" y="436"/>
                  </a:cubicBezTo>
                  <a:cubicBezTo>
                    <a:pt x="260" y="463"/>
                    <a:pt x="265" y="483"/>
                    <a:pt x="275" y="495"/>
                  </a:cubicBezTo>
                  <a:cubicBezTo>
                    <a:pt x="302" y="454"/>
                    <a:pt x="302" y="454"/>
                    <a:pt x="302" y="454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43" y="90"/>
                    <a:pt x="243" y="90"/>
                    <a:pt x="243" y="90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183" y="71"/>
                    <a:pt x="183" y="71"/>
                    <a:pt x="183" y="71"/>
                  </a:cubicBezTo>
                  <a:close/>
                  <a:moveTo>
                    <a:pt x="156" y="6"/>
                  </a:moveTo>
                  <a:cubicBezTo>
                    <a:pt x="160" y="19"/>
                    <a:pt x="160" y="19"/>
                    <a:pt x="160" y="19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10" y="257"/>
                    <a:pt x="23" y="296"/>
                    <a:pt x="61" y="335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50" y="396"/>
                    <a:pt x="150" y="396"/>
                    <a:pt x="150" y="396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7" y="430"/>
                    <a:pt x="175" y="431"/>
                    <a:pt x="172" y="432"/>
                  </a:cubicBezTo>
                  <a:cubicBezTo>
                    <a:pt x="172" y="432"/>
                    <a:pt x="172" y="432"/>
                    <a:pt x="172" y="432"/>
                  </a:cubicBezTo>
                  <a:cubicBezTo>
                    <a:pt x="172" y="432"/>
                    <a:pt x="172" y="432"/>
                    <a:pt x="172" y="432"/>
                  </a:cubicBezTo>
                  <a:cubicBezTo>
                    <a:pt x="170" y="433"/>
                    <a:pt x="169" y="433"/>
                    <a:pt x="167" y="434"/>
                  </a:cubicBezTo>
                  <a:cubicBezTo>
                    <a:pt x="145" y="406"/>
                    <a:pt x="145" y="406"/>
                    <a:pt x="145" y="406"/>
                  </a:cubicBezTo>
                  <a:cubicBezTo>
                    <a:pt x="144" y="405"/>
                    <a:pt x="144" y="405"/>
                    <a:pt x="143" y="405"/>
                  </a:cubicBezTo>
                  <a:cubicBezTo>
                    <a:pt x="142" y="404"/>
                    <a:pt x="141" y="404"/>
                    <a:pt x="141" y="405"/>
                  </a:cubicBezTo>
                  <a:cubicBezTo>
                    <a:pt x="119" y="411"/>
                    <a:pt x="119" y="411"/>
                    <a:pt x="119" y="411"/>
                  </a:cubicBezTo>
                  <a:cubicBezTo>
                    <a:pt x="49" y="338"/>
                    <a:pt x="49" y="338"/>
                    <a:pt x="49" y="338"/>
                  </a:cubicBezTo>
                  <a:cubicBezTo>
                    <a:pt x="49" y="338"/>
                    <a:pt x="49" y="338"/>
                    <a:pt x="48" y="338"/>
                  </a:cubicBezTo>
                  <a:cubicBezTo>
                    <a:pt x="17" y="315"/>
                    <a:pt x="4" y="279"/>
                    <a:pt x="8" y="230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19" y="169"/>
                    <a:pt x="39" y="109"/>
                    <a:pt x="68" y="50"/>
                  </a:cubicBezTo>
                  <a:cubicBezTo>
                    <a:pt x="101" y="38"/>
                    <a:pt x="130" y="24"/>
                    <a:pt x="156" y="6"/>
                  </a:cubicBezTo>
                  <a:close/>
                  <a:moveTo>
                    <a:pt x="133" y="226"/>
                  </a:moveTo>
                  <a:cubicBezTo>
                    <a:pt x="133" y="257"/>
                    <a:pt x="133" y="257"/>
                    <a:pt x="133" y="257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36" y="316"/>
                    <a:pt x="136" y="316"/>
                    <a:pt x="136" y="316"/>
                  </a:cubicBezTo>
                  <a:cubicBezTo>
                    <a:pt x="130" y="308"/>
                    <a:pt x="130" y="308"/>
                    <a:pt x="130" y="308"/>
                  </a:cubicBezTo>
                  <a:cubicBezTo>
                    <a:pt x="147" y="291"/>
                    <a:pt x="147" y="291"/>
                    <a:pt x="147" y="291"/>
                  </a:cubicBezTo>
                  <a:cubicBezTo>
                    <a:pt x="124" y="261"/>
                    <a:pt x="124" y="261"/>
                    <a:pt x="124" y="261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15" y="214"/>
                    <a:pt x="115" y="214"/>
                    <a:pt x="115" y="214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33" y="226"/>
                    <a:pt x="133" y="226"/>
                    <a:pt x="133" y="2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52"/>
            <p:cNvSpPr/>
            <p:nvPr/>
          </p:nvSpPr>
          <p:spPr bwMode="auto">
            <a:xfrm>
              <a:off x="3663" y="1311"/>
              <a:ext cx="418" cy="1013"/>
            </a:xfrm>
            <a:custGeom>
              <a:avLst/>
              <a:gdLst>
                <a:gd name="T0" fmla="*/ 156 w 176"/>
                <a:gd name="T1" fmla="*/ 13 h 428"/>
                <a:gd name="T2" fmla="*/ 152 w 176"/>
                <a:gd name="T3" fmla="*/ 0 h 428"/>
                <a:gd name="T4" fmla="*/ 64 w 176"/>
                <a:gd name="T5" fmla="*/ 44 h 428"/>
                <a:gd name="T6" fmla="*/ 4 w 176"/>
                <a:gd name="T7" fmla="*/ 224 h 428"/>
                <a:gd name="T8" fmla="*/ 4 w 176"/>
                <a:gd name="T9" fmla="*/ 224 h 428"/>
                <a:gd name="T10" fmla="*/ 44 w 176"/>
                <a:gd name="T11" fmla="*/ 332 h 428"/>
                <a:gd name="T12" fmla="*/ 45 w 176"/>
                <a:gd name="T13" fmla="*/ 332 h 428"/>
                <a:gd name="T14" fmla="*/ 115 w 176"/>
                <a:gd name="T15" fmla="*/ 405 h 428"/>
                <a:gd name="T16" fmla="*/ 137 w 176"/>
                <a:gd name="T17" fmla="*/ 399 h 428"/>
                <a:gd name="T18" fmla="*/ 139 w 176"/>
                <a:gd name="T19" fmla="*/ 399 h 428"/>
                <a:gd name="T20" fmla="*/ 141 w 176"/>
                <a:gd name="T21" fmla="*/ 400 h 428"/>
                <a:gd name="T22" fmla="*/ 163 w 176"/>
                <a:gd name="T23" fmla="*/ 428 h 428"/>
                <a:gd name="T24" fmla="*/ 168 w 176"/>
                <a:gd name="T25" fmla="*/ 426 h 428"/>
                <a:gd name="T26" fmla="*/ 168 w 176"/>
                <a:gd name="T27" fmla="*/ 426 h 428"/>
                <a:gd name="T28" fmla="*/ 168 w 176"/>
                <a:gd name="T29" fmla="*/ 426 h 428"/>
                <a:gd name="T30" fmla="*/ 176 w 176"/>
                <a:gd name="T31" fmla="*/ 423 h 428"/>
                <a:gd name="T32" fmla="*/ 146 w 176"/>
                <a:gd name="T33" fmla="*/ 390 h 428"/>
                <a:gd name="T34" fmla="*/ 118 w 176"/>
                <a:gd name="T35" fmla="*/ 390 h 428"/>
                <a:gd name="T36" fmla="*/ 57 w 176"/>
                <a:gd name="T37" fmla="*/ 329 h 428"/>
                <a:gd name="T38" fmla="*/ 17 w 176"/>
                <a:gd name="T39" fmla="*/ 212 h 428"/>
                <a:gd name="T40" fmla="*/ 68 w 176"/>
                <a:gd name="T41" fmla="*/ 61 h 428"/>
                <a:gd name="T42" fmla="*/ 156 w 176"/>
                <a:gd name="T43" fmla="*/ 1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" h="428">
                  <a:moveTo>
                    <a:pt x="156" y="13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26" y="18"/>
                    <a:pt x="97" y="32"/>
                    <a:pt x="64" y="44"/>
                  </a:cubicBezTo>
                  <a:cubicBezTo>
                    <a:pt x="35" y="103"/>
                    <a:pt x="15" y="163"/>
                    <a:pt x="4" y="224"/>
                  </a:cubicBezTo>
                  <a:cubicBezTo>
                    <a:pt x="4" y="224"/>
                    <a:pt x="4" y="224"/>
                    <a:pt x="4" y="224"/>
                  </a:cubicBezTo>
                  <a:cubicBezTo>
                    <a:pt x="0" y="273"/>
                    <a:pt x="13" y="309"/>
                    <a:pt x="44" y="332"/>
                  </a:cubicBezTo>
                  <a:cubicBezTo>
                    <a:pt x="45" y="332"/>
                    <a:pt x="45" y="332"/>
                    <a:pt x="45" y="332"/>
                  </a:cubicBezTo>
                  <a:cubicBezTo>
                    <a:pt x="115" y="405"/>
                    <a:pt x="115" y="405"/>
                    <a:pt x="115" y="405"/>
                  </a:cubicBezTo>
                  <a:cubicBezTo>
                    <a:pt x="137" y="399"/>
                    <a:pt x="137" y="399"/>
                    <a:pt x="137" y="399"/>
                  </a:cubicBezTo>
                  <a:cubicBezTo>
                    <a:pt x="137" y="398"/>
                    <a:pt x="138" y="398"/>
                    <a:pt x="139" y="399"/>
                  </a:cubicBezTo>
                  <a:cubicBezTo>
                    <a:pt x="140" y="399"/>
                    <a:pt x="140" y="399"/>
                    <a:pt x="141" y="400"/>
                  </a:cubicBezTo>
                  <a:cubicBezTo>
                    <a:pt x="163" y="428"/>
                    <a:pt x="163" y="428"/>
                    <a:pt x="163" y="428"/>
                  </a:cubicBezTo>
                  <a:cubicBezTo>
                    <a:pt x="165" y="427"/>
                    <a:pt x="166" y="427"/>
                    <a:pt x="168" y="426"/>
                  </a:cubicBezTo>
                  <a:cubicBezTo>
                    <a:pt x="168" y="426"/>
                    <a:pt x="168" y="426"/>
                    <a:pt x="168" y="426"/>
                  </a:cubicBezTo>
                  <a:cubicBezTo>
                    <a:pt x="168" y="426"/>
                    <a:pt x="168" y="426"/>
                    <a:pt x="168" y="426"/>
                  </a:cubicBezTo>
                  <a:cubicBezTo>
                    <a:pt x="171" y="425"/>
                    <a:pt x="173" y="424"/>
                    <a:pt x="176" y="423"/>
                  </a:cubicBezTo>
                  <a:cubicBezTo>
                    <a:pt x="146" y="390"/>
                    <a:pt x="146" y="390"/>
                    <a:pt x="146" y="390"/>
                  </a:cubicBezTo>
                  <a:cubicBezTo>
                    <a:pt x="118" y="390"/>
                    <a:pt x="118" y="390"/>
                    <a:pt x="118" y="390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19" y="290"/>
                    <a:pt x="6" y="251"/>
                    <a:pt x="17" y="21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156" y="13"/>
                    <a:pt x="156" y="13"/>
                    <a:pt x="156" y="13"/>
                  </a:cubicBez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53"/>
            <p:cNvSpPr/>
            <p:nvPr/>
          </p:nvSpPr>
          <p:spPr bwMode="auto">
            <a:xfrm>
              <a:off x="3927" y="1773"/>
              <a:ext cx="109" cy="272"/>
            </a:xfrm>
            <a:custGeom>
              <a:avLst/>
              <a:gdLst>
                <a:gd name="T0" fmla="*/ 42 w 109"/>
                <a:gd name="T1" fmla="*/ 132 h 272"/>
                <a:gd name="T2" fmla="*/ 42 w 109"/>
                <a:gd name="T3" fmla="*/ 59 h 272"/>
                <a:gd name="T4" fmla="*/ 16 w 109"/>
                <a:gd name="T5" fmla="*/ 0 h 272"/>
                <a:gd name="T6" fmla="*/ 0 w 109"/>
                <a:gd name="T7" fmla="*/ 31 h 272"/>
                <a:gd name="T8" fmla="*/ 21 w 109"/>
                <a:gd name="T9" fmla="*/ 68 h 272"/>
                <a:gd name="T10" fmla="*/ 21 w 109"/>
                <a:gd name="T11" fmla="*/ 142 h 272"/>
                <a:gd name="T12" fmla="*/ 76 w 109"/>
                <a:gd name="T13" fmla="*/ 213 h 272"/>
                <a:gd name="T14" fmla="*/ 35 w 109"/>
                <a:gd name="T15" fmla="*/ 253 h 272"/>
                <a:gd name="T16" fmla="*/ 50 w 109"/>
                <a:gd name="T17" fmla="*/ 272 h 272"/>
                <a:gd name="T18" fmla="*/ 109 w 109"/>
                <a:gd name="T19" fmla="*/ 220 h 272"/>
                <a:gd name="T20" fmla="*/ 42 w 109"/>
                <a:gd name="T21" fmla="*/ 132 h 272"/>
                <a:gd name="T22" fmla="*/ 42 w 109"/>
                <a:gd name="T23" fmla="*/ 13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72">
                  <a:moveTo>
                    <a:pt x="42" y="132"/>
                  </a:moveTo>
                  <a:lnTo>
                    <a:pt x="42" y="59"/>
                  </a:lnTo>
                  <a:lnTo>
                    <a:pt x="16" y="0"/>
                  </a:lnTo>
                  <a:lnTo>
                    <a:pt x="0" y="31"/>
                  </a:lnTo>
                  <a:lnTo>
                    <a:pt x="21" y="68"/>
                  </a:lnTo>
                  <a:lnTo>
                    <a:pt x="21" y="142"/>
                  </a:lnTo>
                  <a:lnTo>
                    <a:pt x="76" y="213"/>
                  </a:lnTo>
                  <a:lnTo>
                    <a:pt x="35" y="253"/>
                  </a:lnTo>
                  <a:lnTo>
                    <a:pt x="50" y="272"/>
                  </a:lnTo>
                  <a:lnTo>
                    <a:pt x="109" y="220"/>
                  </a:lnTo>
                  <a:lnTo>
                    <a:pt x="42" y="132"/>
                  </a:lnTo>
                  <a:lnTo>
                    <a:pt x="42" y="132"/>
                  </a:lnTo>
                  <a:close/>
                </a:path>
              </a:pathLst>
            </a:custGeom>
            <a:solidFill>
              <a:srgbClr val="D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4"/>
            <p:cNvSpPr/>
            <p:nvPr/>
          </p:nvSpPr>
          <p:spPr bwMode="auto">
            <a:xfrm>
              <a:off x="3808" y="1626"/>
              <a:ext cx="356" cy="620"/>
            </a:xfrm>
            <a:custGeom>
              <a:avLst/>
              <a:gdLst>
                <a:gd name="T0" fmla="*/ 73 w 150"/>
                <a:gd name="T1" fmla="*/ 0 h 262"/>
                <a:gd name="T2" fmla="*/ 45 w 150"/>
                <a:gd name="T3" fmla="*/ 36 h 262"/>
                <a:gd name="T4" fmla="*/ 0 w 150"/>
                <a:gd name="T5" fmla="*/ 118 h 262"/>
                <a:gd name="T6" fmla="*/ 22 w 150"/>
                <a:gd name="T7" fmla="*/ 160 h 262"/>
                <a:gd name="T8" fmla="*/ 65 w 150"/>
                <a:gd name="T9" fmla="*/ 218 h 262"/>
                <a:gd name="T10" fmla="*/ 146 w 150"/>
                <a:gd name="T11" fmla="*/ 262 h 262"/>
                <a:gd name="T12" fmla="*/ 150 w 150"/>
                <a:gd name="T13" fmla="*/ 246 h 262"/>
                <a:gd name="T14" fmla="*/ 87 w 150"/>
                <a:gd name="T15" fmla="*/ 209 h 262"/>
                <a:gd name="T16" fmla="*/ 57 w 150"/>
                <a:gd name="T17" fmla="*/ 166 h 262"/>
                <a:gd name="T18" fmla="*/ 23 w 150"/>
                <a:gd name="T19" fmla="*/ 122 h 262"/>
                <a:gd name="T20" fmla="*/ 41 w 150"/>
                <a:gd name="T21" fmla="*/ 78 h 262"/>
                <a:gd name="T22" fmla="*/ 73 w 150"/>
                <a:gd name="T23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0" h="262">
                  <a:moveTo>
                    <a:pt x="73" y="0"/>
                  </a:moveTo>
                  <a:cubicBezTo>
                    <a:pt x="45" y="36"/>
                    <a:pt x="45" y="36"/>
                    <a:pt x="45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146" y="262"/>
                    <a:pt x="146" y="262"/>
                    <a:pt x="146" y="262"/>
                  </a:cubicBezTo>
                  <a:cubicBezTo>
                    <a:pt x="147" y="257"/>
                    <a:pt x="149" y="252"/>
                    <a:pt x="150" y="246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55"/>
            <p:cNvSpPr/>
            <p:nvPr/>
          </p:nvSpPr>
          <p:spPr bwMode="auto">
            <a:xfrm>
              <a:off x="3901" y="2261"/>
              <a:ext cx="109" cy="241"/>
            </a:xfrm>
            <a:custGeom>
              <a:avLst/>
              <a:gdLst>
                <a:gd name="T0" fmla="*/ 5 w 46"/>
                <a:gd name="T1" fmla="*/ 0 h 102"/>
                <a:gd name="T2" fmla="*/ 5 w 46"/>
                <a:gd name="T3" fmla="*/ 13 h 102"/>
                <a:gd name="T4" fmla="*/ 22 w 46"/>
                <a:gd name="T5" fmla="*/ 20 h 102"/>
                <a:gd name="T6" fmla="*/ 0 w 46"/>
                <a:gd name="T7" fmla="*/ 61 h 102"/>
                <a:gd name="T8" fmla="*/ 4 w 46"/>
                <a:gd name="T9" fmla="*/ 101 h 102"/>
                <a:gd name="T10" fmla="*/ 16 w 46"/>
                <a:gd name="T11" fmla="*/ 101 h 102"/>
                <a:gd name="T12" fmla="*/ 10 w 46"/>
                <a:gd name="T13" fmla="*/ 80 h 102"/>
                <a:gd name="T14" fmla="*/ 4 w 46"/>
                <a:gd name="T15" fmla="*/ 58 h 102"/>
                <a:gd name="T16" fmla="*/ 46 w 46"/>
                <a:gd name="T17" fmla="*/ 11 h 102"/>
                <a:gd name="T18" fmla="*/ 38 w 46"/>
                <a:gd name="T19" fmla="*/ 1 h 102"/>
                <a:gd name="T20" fmla="*/ 13 w 46"/>
                <a:gd name="T21" fmla="*/ 8 h 102"/>
                <a:gd name="T22" fmla="*/ 5 w 46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02">
                  <a:moveTo>
                    <a:pt x="5" y="0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7" y="102"/>
                    <a:pt x="11" y="102"/>
                    <a:pt x="16" y="101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56"/>
            <p:cNvSpPr/>
            <p:nvPr/>
          </p:nvSpPr>
          <p:spPr bwMode="auto">
            <a:xfrm>
              <a:off x="3879" y="2291"/>
              <a:ext cx="74" cy="209"/>
            </a:xfrm>
            <a:custGeom>
              <a:avLst/>
              <a:gdLst>
                <a:gd name="T0" fmla="*/ 31 w 31"/>
                <a:gd name="T1" fmla="*/ 7 h 88"/>
                <a:gd name="T2" fmla="*/ 14 w 31"/>
                <a:gd name="T3" fmla="*/ 0 h 88"/>
                <a:gd name="T4" fmla="*/ 13 w 31"/>
                <a:gd name="T5" fmla="*/ 29 h 88"/>
                <a:gd name="T6" fmla="*/ 0 w 31"/>
                <a:gd name="T7" fmla="*/ 61 h 88"/>
                <a:gd name="T8" fmla="*/ 13 w 31"/>
                <a:gd name="T9" fmla="*/ 88 h 88"/>
                <a:gd name="T10" fmla="*/ 9 w 31"/>
                <a:gd name="T11" fmla="*/ 48 h 88"/>
                <a:gd name="T12" fmla="*/ 31 w 31"/>
                <a:gd name="T13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8">
                  <a:moveTo>
                    <a:pt x="31" y="7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" y="76"/>
                    <a:pt x="6" y="85"/>
                    <a:pt x="13" y="8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31" y="7"/>
                    <a:pt x="31" y="7"/>
                    <a:pt x="31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57"/>
            <p:cNvSpPr/>
            <p:nvPr/>
          </p:nvSpPr>
          <p:spPr bwMode="auto">
            <a:xfrm>
              <a:off x="3910" y="2287"/>
              <a:ext cx="625" cy="1600"/>
            </a:xfrm>
            <a:custGeom>
              <a:avLst/>
              <a:gdLst>
                <a:gd name="T0" fmla="*/ 0 w 263"/>
                <a:gd name="T1" fmla="*/ 47 h 676"/>
                <a:gd name="T2" fmla="*/ 6 w 263"/>
                <a:gd name="T3" fmla="*/ 69 h 676"/>
                <a:gd name="T4" fmla="*/ 45 w 263"/>
                <a:gd name="T5" fmla="*/ 29 h 676"/>
                <a:gd name="T6" fmla="*/ 138 w 263"/>
                <a:gd name="T7" fmla="*/ 29 h 676"/>
                <a:gd name="T8" fmla="*/ 175 w 263"/>
                <a:gd name="T9" fmla="*/ 111 h 676"/>
                <a:gd name="T10" fmla="*/ 188 w 263"/>
                <a:gd name="T11" fmla="*/ 97 h 676"/>
                <a:gd name="T12" fmla="*/ 188 w 263"/>
                <a:gd name="T13" fmla="*/ 119 h 676"/>
                <a:gd name="T14" fmla="*/ 224 w 263"/>
                <a:gd name="T15" fmla="*/ 108 h 676"/>
                <a:gd name="T16" fmla="*/ 246 w 263"/>
                <a:gd name="T17" fmla="*/ 185 h 676"/>
                <a:gd name="T18" fmla="*/ 246 w 263"/>
                <a:gd name="T19" fmla="*/ 344 h 676"/>
                <a:gd name="T20" fmla="*/ 209 w 263"/>
                <a:gd name="T21" fmla="*/ 402 h 676"/>
                <a:gd name="T22" fmla="*/ 179 w 263"/>
                <a:gd name="T23" fmla="*/ 610 h 676"/>
                <a:gd name="T24" fmla="*/ 198 w 263"/>
                <a:gd name="T25" fmla="*/ 623 h 676"/>
                <a:gd name="T26" fmla="*/ 144 w 263"/>
                <a:gd name="T27" fmla="*/ 642 h 676"/>
                <a:gd name="T28" fmla="*/ 136 w 263"/>
                <a:gd name="T29" fmla="*/ 615 h 676"/>
                <a:gd name="T30" fmla="*/ 130 w 263"/>
                <a:gd name="T31" fmla="*/ 376 h 676"/>
                <a:gd name="T32" fmla="*/ 131 w 263"/>
                <a:gd name="T33" fmla="*/ 340 h 676"/>
                <a:gd name="T34" fmla="*/ 142 w 263"/>
                <a:gd name="T35" fmla="*/ 259 h 676"/>
                <a:gd name="T36" fmla="*/ 143 w 263"/>
                <a:gd name="T37" fmla="*/ 253 h 676"/>
                <a:gd name="T38" fmla="*/ 161 w 263"/>
                <a:gd name="T39" fmla="*/ 102 h 676"/>
                <a:gd name="T40" fmla="*/ 116 w 263"/>
                <a:gd name="T41" fmla="*/ 263 h 676"/>
                <a:gd name="T42" fmla="*/ 109 w 263"/>
                <a:gd name="T43" fmla="*/ 398 h 676"/>
                <a:gd name="T44" fmla="*/ 122 w 263"/>
                <a:gd name="T45" fmla="*/ 610 h 676"/>
                <a:gd name="T46" fmla="*/ 113 w 263"/>
                <a:gd name="T47" fmla="*/ 652 h 676"/>
                <a:gd name="T48" fmla="*/ 47 w 263"/>
                <a:gd name="T49" fmla="*/ 663 h 676"/>
                <a:gd name="T50" fmla="*/ 47 w 263"/>
                <a:gd name="T51" fmla="*/ 673 h 676"/>
                <a:gd name="T52" fmla="*/ 54 w 263"/>
                <a:gd name="T53" fmla="*/ 674 h 676"/>
                <a:gd name="T54" fmla="*/ 108 w 263"/>
                <a:gd name="T55" fmla="*/ 673 h 676"/>
                <a:gd name="T56" fmla="*/ 149 w 263"/>
                <a:gd name="T57" fmla="*/ 661 h 676"/>
                <a:gd name="T58" fmla="*/ 146 w 263"/>
                <a:gd name="T59" fmla="*/ 651 h 676"/>
                <a:gd name="T60" fmla="*/ 219 w 263"/>
                <a:gd name="T61" fmla="*/ 627 h 676"/>
                <a:gd name="T62" fmla="*/ 227 w 263"/>
                <a:gd name="T63" fmla="*/ 620 h 676"/>
                <a:gd name="T64" fmla="*/ 211 w 263"/>
                <a:gd name="T65" fmla="*/ 599 h 676"/>
                <a:gd name="T66" fmla="*/ 204 w 263"/>
                <a:gd name="T67" fmla="*/ 599 h 676"/>
                <a:gd name="T68" fmla="*/ 218 w 263"/>
                <a:gd name="T69" fmla="*/ 532 h 676"/>
                <a:gd name="T70" fmla="*/ 232 w 263"/>
                <a:gd name="T71" fmla="*/ 414 h 676"/>
                <a:gd name="T72" fmla="*/ 262 w 263"/>
                <a:gd name="T73" fmla="*/ 338 h 676"/>
                <a:gd name="T74" fmla="*/ 263 w 263"/>
                <a:gd name="T75" fmla="*/ 157 h 676"/>
                <a:gd name="T76" fmla="*/ 255 w 263"/>
                <a:gd name="T77" fmla="*/ 162 h 676"/>
                <a:gd name="T78" fmla="*/ 252 w 263"/>
                <a:gd name="T79" fmla="*/ 158 h 676"/>
                <a:gd name="T80" fmla="*/ 255 w 263"/>
                <a:gd name="T81" fmla="*/ 149 h 676"/>
                <a:gd name="T82" fmla="*/ 254 w 263"/>
                <a:gd name="T83" fmla="*/ 131 h 676"/>
                <a:gd name="T84" fmla="*/ 246 w 263"/>
                <a:gd name="T85" fmla="*/ 128 h 676"/>
                <a:gd name="T86" fmla="*/ 247 w 263"/>
                <a:gd name="T87" fmla="*/ 124 h 676"/>
                <a:gd name="T88" fmla="*/ 249 w 263"/>
                <a:gd name="T89" fmla="*/ 119 h 676"/>
                <a:gd name="T90" fmla="*/ 237 w 263"/>
                <a:gd name="T91" fmla="*/ 78 h 676"/>
                <a:gd name="T92" fmla="*/ 199 w 263"/>
                <a:gd name="T93" fmla="*/ 100 h 676"/>
                <a:gd name="T94" fmla="*/ 199 w 263"/>
                <a:gd name="T95" fmla="*/ 91 h 676"/>
                <a:gd name="T96" fmla="*/ 198 w 263"/>
                <a:gd name="T97" fmla="*/ 53 h 676"/>
                <a:gd name="T98" fmla="*/ 178 w 263"/>
                <a:gd name="T99" fmla="*/ 88 h 676"/>
                <a:gd name="T100" fmla="*/ 167 w 263"/>
                <a:gd name="T101" fmla="*/ 77 h 676"/>
                <a:gd name="T102" fmla="*/ 151 w 263"/>
                <a:gd name="T103" fmla="*/ 18 h 676"/>
                <a:gd name="T104" fmla="*/ 147 w 263"/>
                <a:gd name="T105" fmla="*/ 17 h 676"/>
                <a:gd name="T106" fmla="*/ 132 w 263"/>
                <a:gd name="T107" fmla="*/ 6 h 676"/>
                <a:gd name="T108" fmla="*/ 65 w 263"/>
                <a:gd name="T109" fmla="*/ 18 h 676"/>
                <a:gd name="T110" fmla="*/ 65 w 263"/>
                <a:gd name="T111" fmla="*/ 18 h 676"/>
                <a:gd name="T112" fmla="*/ 58 w 263"/>
                <a:gd name="T113" fmla="*/ 20 h 676"/>
                <a:gd name="T114" fmla="*/ 42 w 263"/>
                <a:gd name="T115" fmla="*/ 0 h 676"/>
                <a:gd name="T116" fmla="*/ 0 w 263"/>
                <a:gd name="T117" fmla="*/ 4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3" h="676">
                  <a:moveTo>
                    <a:pt x="0" y="47"/>
                  </a:moveTo>
                  <a:cubicBezTo>
                    <a:pt x="6" y="69"/>
                    <a:pt x="6" y="69"/>
                    <a:pt x="6" y="6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79" y="44"/>
                    <a:pt x="110" y="44"/>
                    <a:pt x="138" y="29"/>
                  </a:cubicBezTo>
                  <a:cubicBezTo>
                    <a:pt x="144" y="66"/>
                    <a:pt x="156" y="93"/>
                    <a:pt x="175" y="111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46" y="185"/>
                    <a:pt x="246" y="185"/>
                    <a:pt x="246" y="185"/>
                  </a:cubicBezTo>
                  <a:cubicBezTo>
                    <a:pt x="246" y="344"/>
                    <a:pt x="246" y="344"/>
                    <a:pt x="246" y="344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179" y="610"/>
                    <a:pt x="179" y="610"/>
                    <a:pt x="179" y="610"/>
                  </a:cubicBezTo>
                  <a:cubicBezTo>
                    <a:pt x="198" y="623"/>
                    <a:pt x="198" y="623"/>
                    <a:pt x="198" y="623"/>
                  </a:cubicBezTo>
                  <a:cubicBezTo>
                    <a:pt x="144" y="642"/>
                    <a:pt x="144" y="642"/>
                    <a:pt x="144" y="642"/>
                  </a:cubicBezTo>
                  <a:cubicBezTo>
                    <a:pt x="136" y="615"/>
                    <a:pt x="136" y="615"/>
                    <a:pt x="136" y="615"/>
                  </a:cubicBezTo>
                  <a:cubicBezTo>
                    <a:pt x="129" y="537"/>
                    <a:pt x="127" y="458"/>
                    <a:pt x="130" y="376"/>
                  </a:cubicBezTo>
                  <a:cubicBezTo>
                    <a:pt x="130" y="364"/>
                    <a:pt x="131" y="352"/>
                    <a:pt x="131" y="340"/>
                  </a:cubicBezTo>
                  <a:cubicBezTo>
                    <a:pt x="144" y="310"/>
                    <a:pt x="148" y="284"/>
                    <a:pt x="142" y="259"/>
                  </a:cubicBezTo>
                  <a:cubicBezTo>
                    <a:pt x="143" y="253"/>
                    <a:pt x="143" y="253"/>
                    <a:pt x="143" y="253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09" y="398"/>
                    <a:pt x="109" y="398"/>
                    <a:pt x="109" y="398"/>
                  </a:cubicBezTo>
                  <a:cubicBezTo>
                    <a:pt x="122" y="610"/>
                    <a:pt x="122" y="610"/>
                    <a:pt x="122" y="610"/>
                  </a:cubicBezTo>
                  <a:cubicBezTo>
                    <a:pt x="113" y="652"/>
                    <a:pt x="113" y="652"/>
                    <a:pt x="113" y="652"/>
                  </a:cubicBezTo>
                  <a:cubicBezTo>
                    <a:pt x="47" y="663"/>
                    <a:pt x="47" y="663"/>
                    <a:pt x="47" y="663"/>
                  </a:cubicBezTo>
                  <a:cubicBezTo>
                    <a:pt x="47" y="673"/>
                    <a:pt x="47" y="673"/>
                    <a:pt x="47" y="673"/>
                  </a:cubicBezTo>
                  <a:cubicBezTo>
                    <a:pt x="50" y="674"/>
                    <a:pt x="52" y="674"/>
                    <a:pt x="54" y="674"/>
                  </a:cubicBezTo>
                  <a:cubicBezTo>
                    <a:pt x="73" y="676"/>
                    <a:pt x="91" y="676"/>
                    <a:pt x="108" y="673"/>
                  </a:cubicBezTo>
                  <a:cubicBezTo>
                    <a:pt x="122" y="671"/>
                    <a:pt x="136" y="667"/>
                    <a:pt x="149" y="661"/>
                  </a:cubicBezTo>
                  <a:cubicBezTo>
                    <a:pt x="146" y="651"/>
                    <a:pt x="146" y="651"/>
                    <a:pt x="146" y="651"/>
                  </a:cubicBezTo>
                  <a:cubicBezTo>
                    <a:pt x="179" y="648"/>
                    <a:pt x="203" y="640"/>
                    <a:pt x="219" y="627"/>
                  </a:cubicBezTo>
                  <a:cubicBezTo>
                    <a:pt x="222" y="625"/>
                    <a:pt x="225" y="623"/>
                    <a:pt x="227" y="620"/>
                  </a:cubicBezTo>
                  <a:cubicBezTo>
                    <a:pt x="211" y="599"/>
                    <a:pt x="211" y="599"/>
                    <a:pt x="211" y="599"/>
                  </a:cubicBezTo>
                  <a:cubicBezTo>
                    <a:pt x="204" y="599"/>
                    <a:pt x="204" y="599"/>
                    <a:pt x="204" y="599"/>
                  </a:cubicBezTo>
                  <a:cubicBezTo>
                    <a:pt x="218" y="532"/>
                    <a:pt x="218" y="532"/>
                    <a:pt x="218" y="532"/>
                  </a:cubicBezTo>
                  <a:cubicBezTo>
                    <a:pt x="232" y="414"/>
                    <a:pt x="232" y="414"/>
                    <a:pt x="232" y="414"/>
                  </a:cubicBezTo>
                  <a:cubicBezTo>
                    <a:pt x="262" y="338"/>
                    <a:pt x="262" y="338"/>
                    <a:pt x="262" y="338"/>
                  </a:cubicBezTo>
                  <a:cubicBezTo>
                    <a:pt x="263" y="157"/>
                    <a:pt x="263" y="157"/>
                    <a:pt x="263" y="157"/>
                  </a:cubicBezTo>
                  <a:cubicBezTo>
                    <a:pt x="255" y="162"/>
                    <a:pt x="255" y="162"/>
                    <a:pt x="255" y="162"/>
                  </a:cubicBezTo>
                  <a:cubicBezTo>
                    <a:pt x="254" y="160"/>
                    <a:pt x="253" y="159"/>
                    <a:pt x="252" y="158"/>
                  </a:cubicBezTo>
                  <a:cubicBezTo>
                    <a:pt x="251" y="155"/>
                    <a:pt x="252" y="152"/>
                    <a:pt x="255" y="149"/>
                  </a:cubicBezTo>
                  <a:cubicBezTo>
                    <a:pt x="254" y="131"/>
                    <a:pt x="254" y="131"/>
                    <a:pt x="254" y="131"/>
                  </a:cubicBezTo>
                  <a:cubicBezTo>
                    <a:pt x="252" y="131"/>
                    <a:pt x="249" y="130"/>
                    <a:pt x="246" y="128"/>
                  </a:cubicBezTo>
                  <a:cubicBezTo>
                    <a:pt x="247" y="127"/>
                    <a:pt x="247" y="125"/>
                    <a:pt x="247" y="124"/>
                  </a:cubicBezTo>
                  <a:cubicBezTo>
                    <a:pt x="248" y="122"/>
                    <a:pt x="248" y="120"/>
                    <a:pt x="249" y="11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25" y="93"/>
                    <a:pt x="212" y="100"/>
                    <a:pt x="199" y="100"/>
                  </a:cubicBezTo>
                  <a:cubicBezTo>
                    <a:pt x="199" y="91"/>
                    <a:pt x="199" y="91"/>
                    <a:pt x="199" y="91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4" y="86"/>
                    <a:pt x="170" y="82"/>
                    <a:pt x="167" y="77"/>
                  </a:cubicBezTo>
                  <a:cubicBezTo>
                    <a:pt x="157" y="65"/>
                    <a:pt x="152" y="45"/>
                    <a:pt x="151" y="18"/>
                  </a:cubicBezTo>
                  <a:cubicBezTo>
                    <a:pt x="150" y="18"/>
                    <a:pt x="149" y="17"/>
                    <a:pt x="147" y="17"/>
                  </a:cubicBezTo>
                  <a:cubicBezTo>
                    <a:pt x="144" y="15"/>
                    <a:pt x="139" y="11"/>
                    <a:pt x="132" y="6"/>
                  </a:cubicBezTo>
                  <a:cubicBezTo>
                    <a:pt x="110" y="22"/>
                    <a:pt x="88" y="26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19"/>
                    <a:pt x="60" y="19"/>
                    <a:pt x="58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202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58"/>
            <p:cNvSpPr>
              <a:spLocks noEditPoints="1"/>
            </p:cNvSpPr>
            <p:nvPr/>
          </p:nvSpPr>
          <p:spPr bwMode="auto">
            <a:xfrm>
              <a:off x="3924" y="2355"/>
              <a:ext cx="570" cy="1501"/>
            </a:xfrm>
            <a:custGeom>
              <a:avLst/>
              <a:gdLst>
                <a:gd name="T0" fmla="*/ 6 w 240"/>
                <a:gd name="T1" fmla="*/ 61 h 634"/>
                <a:gd name="T2" fmla="*/ 24 w 240"/>
                <a:gd name="T3" fmla="*/ 296 h 634"/>
                <a:gd name="T4" fmla="*/ 34 w 240"/>
                <a:gd name="T5" fmla="*/ 555 h 634"/>
                <a:gd name="T6" fmla="*/ 41 w 240"/>
                <a:gd name="T7" fmla="*/ 624 h 634"/>
                <a:gd name="T8" fmla="*/ 107 w 240"/>
                <a:gd name="T9" fmla="*/ 623 h 634"/>
                <a:gd name="T10" fmla="*/ 103 w 240"/>
                <a:gd name="T11" fmla="*/ 369 h 634"/>
                <a:gd name="T12" fmla="*/ 155 w 240"/>
                <a:gd name="T13" fmla="*/ 73 h 634"/>
                <a:gd name="T14" fmla="*/ 157 w 240"/>
                <a:gd name="T15" fmla="*/ 251 h 634"/>
                <a:gd name="T16" fmla="*/ 124 w 240"/>
                <a:gd name="T17" fmla="*/ 347 h 634"/>
                <a:gd name="T18" fmla="*/ 138 w 240"/>
                <a:gd name="T19" fmla="*/ 613 h 634"/>
                <a:gd name="T20" fmla="*/ 173 w 240"/>
                <a:gd name="T21" fmla="*/ 581 h 634"/>
                <a:gd name="T22" fmla="*/ 240 w 240"/>
                <a:gd name="T23" fmla="*/ 315 h 634"/>
                <a:gd name="T24" fmla="*/ 218 w 240"/>
                <a:gd name="T25" fmla="*/ 79 h 634"/>
                <a:gd name="T26" fmla="*/ 182 w 240"/>
                <a:gd name="T27" fmla="*/ 68 h 634"/>
                <a:gd name="T28" fmla="*/ 132 w 240"/>
                <a:gd name="T29" fmla="*/ 0 h 634"/>
                <a:gd name="T30" fmla="*/ 0 w 240"/>
                <a:gd name="T31" fmla="*/ 40 h 634"/>
                <a:gd name="T32" fmla="*/ 14 w 240"/>
                <a:gd name="T33" fmla="*/ 31 h 634"/>
                <a:gd name="T34" fmla="*/ 38 w 240"/>
                <a:gd name="T35" fmla="*/ 250 h 634"/>
                <a:gd name="T36" fmla="*/ 47 w 240"/>
                <a:gd name="T37" fmla="*/ 554 h 634"/>
                <a:gd name="T38" fmla="*/ 61 w 240"/>
                <a:gd name="T39" fmla="*/ 627 h 634"/>
                <a:gd name="T40" fmla="*/ 45 w 240"/>
                <a:gd name="T41" fmla="*/ 625 h 634"/>
                <a:gd name="T42" fmla="*/ 53 w 240"/>
                <a:gd name="T43" fmla="*/ 604 h 634"/>
                <a:gd name="T44" fmla="*/ 28 w 240"/>
                <a:gd name="T45" fmla="*/ 303 h 634"/>
                <a:gd name="T46" fmla="*/ 27 w 240"/>
                <a:gd name="T47" fmla="*/ 296 h 634"/>
                <a:gd name="T48" fmla="*/ 21 w 240"/>
                <a:gd name="T49" fmla="*/ 105 h 634"/>
                <a:gd name="T50" fmla="*/ 4 w 240"/>
                <a:gd name="T51" fmla="*/ 41 h 634"/>
                <a:gd name="T52" fmla="*/ 142 w 240"/>
                <a:gd name="T53" fmla="*/ 207 h 634"/>
                <a:gd name="T54" fmla="*/ 169 w 240"/>
                <a:gd name="T55" fmla="*/ 310 h 634"/>
                <a:gd name="T56" fmla="*/ 141 w 240"/>
                <a:gd name="T57" fmla="*/ 573 h 634"/>
                <a:gd name="T58" fmla="*/ 140 w 240"/>
                <a:gd name="T59" fmla="*/ 608 h 634"/>
                <a:gd name="T60" fmla="*/ 134 w 240"/>
                <a:gd name="T61" fmla="*/ 585 h 634"/>
                <a:gd name="T62" fmla="*/ 153 w 240"/>
                <a:gd name="T63" fmla="*/ 303 h 634"/>
                <a:gd name="T64" fmla="*/ 153 w 240"/>
                <a:gd name="T65" fmla="*/ 299 h 634"/>
                <a:gd name="T66" fmla="*/ 161 w 240"/>
                <a:gd name="T67" fmla="*/ 251 h 634"/>
                <a:gd name="T68" fmla="*/ 140 w 240"/>
                <a:gd name="T69" fmla="*/ 22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634">
                  <a:moveTo>
                    <a:pt x="0" y="4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25" y="161"/>
                    <a:pt x="27" y="225"/>
                    <a:pt x="24" y="296"/>
                  </a:cubicBezTo>
                  <a:cubicBezTo>
                    <a:pt x="24" y="303"/>
                    <a:pt x="24" y="303"/>
                    <a:pt x="24" y="303"/>
                  </a:cubicBezTo>
                  <a:cubicBezTo>
                    <a:pt x="19" y="389"/>
                    <a:pt x="23" y="473"/>
                    <a:pt x="34" y="555"/>
                  </a:cubicBezTo>
                  <a:cubicBezTo>
                    <a:pt x="50" y="605"/>
                    <a:pt x="50" y="605"/>
                    <a:pt x="50" y="605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1" y="634"/>
                    <a:pt x="41" y="634"/>
                    <a:pt x="41" y="634"/>
                  </a:cubicBezTo>
                  <a:cubicBezTo>
                    <a:pt x="107" y="623"/>
                    <a:pt x="107" y="623"/>
                    <a:pt x="107" y="623"/>
                  </a:cubicBezTo>
                  <a:cubicBezTo>
                    <a:pt x="116" y="581"/>
                    <a:pt x="116" y="581"/>
                    <a:pt x="116" y="581"/>
                  </a:cubicBezTo>
                  <a:cubicBezTo>
                    <a:pt x="103" y="369"/>
                    <a:pt x="103" y="369"/>
                    <a:pt x="103" y="369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57" y="251"/>
                    <a:pt x="157" y="251"/>
                    <a:pt x="157" y="251"/>
                  </a:cubicBezTo>
                  <a:cubicBezTo>
                    <a:pt x="141" y="264"/>
                    <a:pt x="139" y="281"/>
                    <a:pt x="150" y="301"/>
                  </a:cubicBezTo>
                  <a:cubicBezTo>
                    <a:pt x="124" y="347"/>
                    <a:pt x="124" y="347"/>
                    <a:pt x="124" y="347"/>
                  </a:cubicBezTo>
                  <a:cubicBezTo>
                    <a:pt x="121" y="429"/>
                    <a:pt x="123" y="508"/>
                    <a:pt x="130" y="586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92" y="594"/>
                    <a:pt x="192" y="594"/>
                    <a:pt x="192" y="594"/>
                  </a:cubicBezTo>
                  <a:cubicBezTo>
                    <a:pt x="173" y="581"/>
                    <a:pt x="173" y="581"/>
                    <a:pt x="173" y="581"/>
                  </a:cubicBezTo>
                  <a:cubicBezTo>
                    <a:pt x="203" y="373"/>
                    <a:pt x="203" y="373"/>
                    <a:pt x="203" y="373"/>
                  </a:cubicBezTo>
                  <a:cubicBezTo>
                    <a:pt x="240" y="315"/>
                    <a:pt x="240" y="315"/>
                    <a:pt x="240" y="315"/>
                  </a:cubicBezTo>
                  <a:cubicBezTo>
                    <a:pt x="240" y="156"/>
                    <a:pt x="240" y="156"/>
                    <a:pt x="240" y="156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50" y="64"/>
                    <a:pt x="138" y="37"/>
                    <a:pt x="132" y="0"/>
                  </a:cubicBezTo>
                  <a:cubicBezTo>
                    <a:pt x="104" y="15"/>
                    <a:pt x="73" y="15"/>
                    <a:pt x="39" y="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" y="41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38" y="448"/>
                    <a:pt x="38" y="448"/>
                    <a:pt x="38" y="448"/>
                  </a:cubicBezTo>
                  <a:cubicBezTo>
                    <a:pt x="47" y="554"/>
                    <a:pt x="47" y="554"/>
                    <a:pt x="47" y="554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61" y="627"/>
                    <a:pt x="61" y="627"/>
                    <a:pt x="61" y="627"/>
                  </a:cubicBezTo>
                  <a:cubicBezTo>
                    <a:pt x="45" y="630"/>
                    <a:pt x="45" y="630"/>
                    <a:pt x="45" y="630"/>
                  </a:cubicBezTo>
                  <a:cubicBezTo>
                    <a:pt x="45" y="625"/>
                    <a:pt x="45" y="625"/>
                    <a:pt x="45" y="62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6"/>
                    <a:pt x="53" y="605"/>
                    <a:pt x="53" y="604"/>
                  </a:cubicBezTo>
                  <a:cubicBezTo>
                    <a:pt x="38" y="554"/>
                    <a:pt x="38" y="554"/>
                    <a:pt x="38" y="554"/>
                  </a:cubicBezTo>
                  <a:cubicBezTo>
                    <a:pt x="26" y="472"/>
                    <a:pt x="23" y="389"/>
                    <a:pt x="28" y="303"/>
                  </a:cubicBezTo>
                  <a:cubicBezTo>
                    <a:pt x="28" y="303"/>
                    <a:pt x="28" y="303"/>
                    <a:pt x="28" y="302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30" y="224"/>
                    <a:pt x="28" y="161"/>
                    <a:pt x="21" y="105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140" y="224"/>
                  </a:moveTo>
                  <a:cubicBezTo>
                    <a:pt x="142" y="207"/>
                    <a:pt x="142" y="207"/>
                    <a:pt x="142" y="207"/>
                  </a:cubicBezTo>
                  <a:cubicBezTo>
                    <a:pt x="177" y="250"/>
                    <a:pt x="177" y="250"/>
                    <a:pt x="177" y="250"/>
                  </a:cubicBezTo>
                  <a:cubicBezTo>
                    <a:pt x="160" y="270"/>
                    <a:pt x="157" y="290"/>
                    <a:pt x="169" y="310"/>
                  </a:cubicBezTo>
                  <a:cubicBezTo>
                    <a:pt x="141" y="370"/>
                    <a:pt x="141" y="370"/>
                    <a:pt x="141" y="370"/>
                  </a:cubicBezTo>
                  <a:cubicBezTo>
                    <a:pt x="141" y="573"/>
                    <a:pt x="141" y="573"/>
                    <a:pt x="141" y="573"/>
                  </a:cubicBezTo>
                  <a:cubicBezTo>
                    <a:pt x="148" y="606"/>
                    <a:pt x="148" y="606"/>
                    <a:pt x="148" y="606"/>
                  </a:cubicBezTo>
                  <a:cubicBezTo>
                    <a:pt x="140" y="608"/>
                    <a:pt x="140" y="608"/>
                    <a:pt x="140" y="608"/>
                  </a:cubicBezTo>
                  <a:cubicBezTo>
                    <a:pt x="134" y="586"/>
                    <a:pt x="134" y="586"/>
                    <a:pt x="134" y="586"/>
                  </a:cubicBezTo>
                  <a:cubicBezTo>
                    <a:pt x="134" y="585"/>
                    <a:pt x="134" y="585"/>
                    <a:pt x="134" y="585"/>
                  </a:cubicBezTo>
                  <a:cubicBezTo>
                    <a:pt x="127" y="508"/>
                    <a:pt x="125" y="429"/>
                    <a:pt x="127" y="348"/>
                  </a:cubicBezTo>
                  <a:cubicBezTo>
                    <a:pt x="153" y="303"/>
                    <a:pt x="153" y="303"/>
                    <a:pt x="153" y="303"/>
                  </a:cubicBezTo>
                  <a:cubicBezTo>
                    <a:pt x="154" y="302"/>
                    <a:pt x="154" y="302"/>
                    <a:pt x="154" y="301"/>
                  </a:cubicBezTo>
                  <a:cubicBezTo>
                    <a:pt x="154" y="301"/>
                    <a:pt x="154" y="300"/>
                    <a:pt x="153" y="299"/>
                  </a:cubicBezTo>
                  <a:cubicBezTo>
                    <a:pt x="143" y="281"/>
                    <a:pt x="145" y="266"/>
                    <a:pt x="160" y="253"/>
                  </a:cubicBezTo>
                  <a:cubicBezTo>
                    <a:pt x="160" y="253"/>
                    <a:pt x="161" y="252"/>
                    <a:pt x="161" y="251"/>
                  </a:cubicBezTo>
                  <a:cubicBezTo>
                    <a:pt x="161" y="250"/>
                    <a:pt x="161" y="249"/>
                    <a:pt x="160" y="248"/>
                  </a:cubicBezTo>
                  <a:cubicBezTo>
                    <a:pt x="140" y="224"/>
                    <a:pt x="140" y="224"/>
                    <a:pt x="140" y="224"/>
                  </a:cubicBezTo>
                  <a:close/>
                </a:path>
              </a:pathLst>
            </a:custGeom>
            <a:solidFill>
              <a:srgbClr val="354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59"/>
            <p:cNvSpPr/>
            <p:nvPr/>
          </p:nvSpPr>
          <p:spPr bwMode="auto">
            <a:xfrm>
              <a:off x="3934" y="2429"/>
              <a:ext cx="145" cy="1418"/>
            </a:xfrm>
            <a:custGeom>
              <a:avLst/>
              <a:gdLst>
                <a:gd name="T0" fmla="*/ 10 w 61"/>
                <a:gd name="T1" fmla="*/ 0 h 599"/>
                <a:gd name="T2" fmla="*/ 0 w 61"/>
                <a:gd name="T3" fmla="*/ 10 h 599"/>
                <a:gd name="T4" fmla="*/ 17 w 61"/>
                <a:gd name="T5" fmla="*/ 73 h 599"/>
                <a:gd name="T6" fmla="*/ 17 w 61"/>
                <a:gd name="T7" fmla="*/ 74 h 599"/>
                <a:gd name="T8" fmla="*/ 23 w 61"/>
                <a:gd name="T9" fmla="*/ 265 h 599"/>
                <a:gd name="T10" fmla="*/ 23 w 61"/>
                <a:gd name="T11" fmla="*/ 265 h 599"/>
                <a:gd name="T12" fmla="*/ 24 w 61"/>
                <a:gd name="T13" fmla="*/ 271 h 599"/>
                <a:gd name="T14" fmla="*/ 24 w 61"/>
                <a:gd name="T15" fmla="*/ 272 h 599"/>
                <a:gd name="T16" fmla="*/ 34 w 61"/>
                <a:gd name="T17" fmla="*/ 523 h 599"/>
                <a:gd name="T18" fmla="*/ 49 w 61"/>
                <a:gd name="T19" fmla="*/ 573 h 599"/>
                <a:gd name="T20" fmla="*/ 49 w 61"/>
                <a:gd name="T21" fmla="*/ 576 h 599"/>
                <a:gd name="T22" fmla="*/ 41 w 61"/>
                <a:gd name="T23" fmla="*/ 594 h 599"/>
                <a:gd name="T24" fmla="*/ 41 w 61"/>
                <a:gd name="T25" fmla="*/ 599 h 599"/>
                <a:gd name="T26" fmla="*/ 57 w 61"/>
                <a:gd name="T27" fmla="*/ 596 h 599"/>
                <a:gd name="T28" fmla="*/ 61 w 61"/>
                <a:gd name="T29" fmla="*/ 574 h 599"/>
                <a:gd name="T30" fmla="*/ 43 w 61"/>
                <a:gd name="T31" fmla="*/ 523 h 599"/>
                <a:gd name="T32" fmla="*/ 34 w 61"/>
                <a:gd name="T33" fmla="*/ 417 h 599"/>
                <a:gd name="T34" fmla="*/ 34 w 61"/>
                <a:gd name="T35" fmla="*/ 219 h 599"/>
                <a:gd name="T36" fmla="*/ 28 w 61"/>
                <a:gd name="T37" fmla="*/ 70 h 599"/>
                <a:gd name="T38" fmla="*/ 10 w 61"/>
                <a:gd name="T39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599">
                  <a:moveTo>
                    <a:pt x="1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7" y="73"/>
                    <a:pt x="17" y="74"/>
                  </a:cubicBezTo>
                  <a:cubicBezTo>
                    <a:pt x="24" y="130"/>
                    <a:pt x="26" y="193"/>
                    <a:pt x="23" y="265"/>
                  </a:cubicBezTo>
                  <a:cubicBezTo>
                    <a:pt x="23" y="265"/>
                    <a:pt x="23" y="265"/>
                    <a:pt x="23" y="265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4" y="272"/>
                    <a:pt x="24" y="272"/>
                    <a:pt x="24" y="272"/>
                  </a:cubicBezTo>
                  <a:cubicBezTo>
                    <a:pt x="19" y="358"/>
                    <a:pt x="22" y="441"/>
                    <a:pt x="34" y="523"/>
                  </a:cubicBezTo>
                  <a:cubicBezTo>
                    <a:pt x="49" y="573"/>
                    <a:pt x="49" y="573"/>
                    <a:pt x="49" y="573"/>
                  </a:cubicBezTo>
                  <a:cubicBezTo>
                    <a:pt x="49" y="574"/>
                    <a:pt x="49" y="575"/>
                    <a:pt x="49" y="576"/>
                  </a:cubicBezTo>
                  <a:cubicBezTo>
                    <a:pt x="41" y="594"/>
                    <a:pt x="41" y="594"/>
                    <a:pt x="41" y="594"/>
                  </a:cubicBezTo>
                  <a:cubicBezTo>
                    <a:pt x="41" y="599"/>
                    <a:pt x="41" y="599"/>
                    <a:pt x="41" y="599"/>
                  </a:cubicBezTo>
                  <a:cubicBezTo>
                    <a:pt x="57" y="596"/>
                    <a:pt x="57" y="596"/>
                    <a:pt x="57" y="596"/>
                  </a:cubicBezTo>
                  <a:cubicBezTo>
                    <a:pt x="61" y="574"/>
                    <a:pt x="61" y="574"/>
                    <a:pt x="61" y="574"/>
                  </a:cubicBezTo>
                  <a:cubicBezTo>
                    <a:pt x="43" y="523"/>
                    <a:pt x="43" y="523"/>
                    <a:pt x="43" y="523"/>
                  </a:cubicBezTo>
                  <a:cubicBezTo>
                    <a:pt x="34" y="417"/>
                    <a:pt x="34" y="417"/>
                    <a:pt x="34" y="417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638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60"/>
            <p:cNvSpPr/>
            <p:nvPr/>
          </p:nvSpPr>
          <p:spPr bwMode="auto">
            <a:xfrm>
              <a:off x="4221" y="2845"/>
              <a:ext cx="124" cy="950"/>
            </a:xfrm>
            <a:custGeom>
              <a:avLst/>
              <a:gdLst>
                <a:gd name="T0" fmla="*/ 17 w 52"/>
                <a:gd name="T1" fmla="*/ 0 h 401"/>
                <a:gd name="T2" fmla="*/ 15 w 52"/>
                <a:gd name="T3" fmla="*/ 17 h 401"/>
                <a:gd name="T4" fmla="*/ 35 w 52"/>
                <a:gd name="T5" fmla="*/ 41 h 401"/>
                <a:gd name="T6" fmla="*/ 36 w 52"/>
                <a:gd name="T7" fmla="*/ 44 h 401"/>
                <a:gd name="T8" fmla="*/ 35 w 52"/>
                <a:gd name="T9" fmla="*/ 46 h 401"/>
                <a:gd name="T10" fmla="*/ 28 w 52"/>
                <a:gd name="T11" fmla="*/ 92 h 401"/>
                <a:gd name="T12" fmla="*/ 29 w 52"/>
                <a:gd name="T13" fmla="*/ 94 h 401"/>
                <a:gd name="T14" fmla="*/ 28 w 52"/>
                <a:gd name="T15" fmla="*/ 96 h 401"/>
                <a:gd name="T16" fmla="*/ 2 w 52"/>
                <a:gd name="T17" fmla="*/ 141 h 401"/>
                <a:gd name="T18" fmla="*/ 9 w 52"/>
                <a:gd name="T19" fmla="*/ 378 h 401"/>
                <a:gd name="T20" fmla="*/ 9 w 52"/>
                <a:gd name="T21" fmla="*/ 379 h 401"/>
                <a:gd name="T22" fmla="*/ 15 w 52"/>
                <a:gd name="T23" fmla="*/ 401 h 401"/>
                <a:gd name="T24" fmla="*/ 23 w 52"/>
                <a:gd name="T25" fmla="*/ 399 h 401"/>
                <a:gd name="T26" fmla="*/ 16 w 52"/>
                <a:gd name="T27" fmla="*/ 366 h 401"/>
                <a:gd name="T28" fmla="*/ 16 w 52"/>
                <a:gd name="T29" fmla="*/ 163 h 401"/>
                <a:gd name="T30" fmla="*/ 44 w 52"/>
                <a:gd name="T31" fmla="*/ 103 h 401"/>
                <a:gd name="T32" fmla="*/ 52 w 52"/>
                <a:gd name="T33" fmla="*/ 43 h 401"/>
                <a:gd name="T34" fmla="*/ 17 w 52"/>
                <a:gd name="T3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401">
                  <a:moveTo>
                    <a:pt x="17" y="0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2"/>
                    <a:pt x="36" y="43"/>
                    <a:pt x="36" y="44"/>
                  </a:cubicBezTo>
                  <a:cubicBezTo>
                    <a:pt x="36" y="45"/>
                    <a:pt x="35" y="46"/>
                    <a:pt x="35" y="46"/>
                  </a:cubicBezTo>
                  <a:cubicBezTo>
                    <a:pt x="20" y="59"/>
                    <a:pt x="18" y="74"/>
                    <a:pt x="28" y="92"/>
                  </a:cubicBezTo>
                  <a:cubicBezTo>
                    <a:pt x="29" y="93"/>
                    <a:pt x="29" y="94"/>
                    <a:pt x="29" y="94"/>
                  </a:cubicBezTo>
                  <a:cubicBezTo>
                    <a:pt x="29" y="95"/>
                    <a:pt x="29" y="95"/>
                    <a:pt x="28" y="96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0" y="222"/>
                    <a:pt x="2" y="301"/>
                    <a:pt x="9" y="378"/>
                  </a:cubicBezTo>
                  <a:cubicBezTo>
                    <a:pt x="9" y="379"/>
                    <a:pt x="9" y="379"/>
                    <a:pt x="9" y="379"/>
                  </a:cubicBezTo>
                  <a:cubicBezTo>
                    <a:pt x="15" y="401"/>
                    <a:pt x="15" y="401"/>
                    <a:pt x="15" y="401"/>
                  </a:cubicBezTo>
                  <a:cubicBezTo>
                    <a:pt x="23" y="399"/>
                    <a:pt x="23" y="399"/>
                    <a:pt x="23" y="399"/>
                  </a:cubicBezTo>
                  <a:cubicBezTo>
                    <a:pt x="16" y="366"/>
                    <a:pt x="16" y="366"/>
                    <a:pt x="16" y="366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32" y="83"/>
                    <a:pt x="35" y="63"/>
                    <a:pt x="52" y="43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638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61"/>
            <p:cNvSpPr/>
            <p:nvPr/>
          </p:nvSpPr>
          <p:spPr bwMode="auto">
            <a:xfrm>
              <a:off x="4117" y="2208"/>
              <a:ext cx="168" cy="124"/>
            </a:xfrm>
            <a:custGeom>
              <a:avLst/>
              <a:gdLst>
                <a:gd name="T0" fmla="*/ 20 w 71"/>
                <a:gd name="T1" fmla="*/ 0 h 52"/>
                <a:gd name="T2" fmla="*/ 16 w 71"/>
                <a:gd name="T3" fmla="*/ 16 h 52"/>
                <a:gd name="T4" fmla="*/ 0 w 71"/>
                <a:gd name="T5" fmla="*/ 39 h 52"/>
                <a:gd name="T6" fmla="*/ 29 w 71"/>
                <a:gd name="T7" fmla="*/ 17 h 52"/>
                <a:gd name="T8" fmla="*/ 50 w 71"/>
                <a:gd name="T9" fmla="*/ 31 h 52"/>
                <a:gd name="T10" fmla="*/ 60 w 71"/>
                <a:gd name="T11" fmla="*/ 50 h 52"/>
                <a:gd name="T12" fmla="*/ 64 w 71"/>
                <a:gd name="T13" fmla="*/ 51 h 52"/>
                <a:gd name="T14" fmla="*/ 71 w 71"/>
                <a:gd name="T15" fmla="*/ 42 h 52"/>
                <a:gd name="T16" fmla="*/ 42 w 71"/>
                <a:gd name="T17" fmla="*/ 10 h 52"/>
                <a:gd name="T18" fmla="*/ 20 w 71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52">
                  <a:moveTo>
                    <a:pt x="20" y="0"/>
                  </a:moveTo>
                  <a:cubicBezTo>
                    <a:pt x="19" y="6"/>
                    <a:pt x="17" y="11"/>
                    <a:pt x="16" y="16"/>
                  </a:cubicBezTo>
                  <a:cubicBezTo>
                    <a:pt x="12" y="25"/>
                    <a:pt x="7" y="33"/>
                    <a:pt x="0" y="3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2" y="50"/>
                    <a:pt x="63" y="51"/>
                    <a:pt x="64" y="51"/>
                  </a:cubicBezTo>
                  <a:cubicBezTo>
                    <a:pt x="69" y="52"/>
                    <a:pt x="71" y="49"/>
                    <a:pt x="71" y="4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62"/>
            <p:cNvSpPr/>
            <p:nvPr/>
          </p:nvSpPr>
          <p:spPr bwMode="auto">
            <a:xfrm>
              <a:off x="4064" y="2249"/>
              <a:ext cx="195" cy="99"/>
            </a:xfrm>
            <a:custGeom>
              <a:avLst/>
              <a:gdLst>
                <a:gd name="T0" fmla="*/ 82 w 82"/>
                <a:gd name="T1" fmla="*/ 33 h 42"/>
                <a:gd name="T2" fmla="*/ 72 w 82"/>
                <a:gd name="T3" fmla="*/ 14 h 42"/>
                <a:gd name="T4" fmla="*/ 51 w 82"/>
                <a:gd name="T5" fmla="*/ 0 h 42"/>
                <a:gd name="T6" fmla="*/ 22 w 82"/>
                <a:gd name="T7" fmla="*/ 22 h 42"/>
                <a:gd name="T8" fmla="*/ 18 w 82"/>
                <a:gd name="T9" fmla="*/ 25 h 42"/>
                <a:gd name="T10" fmla="*/ 0 w 82"/>
                <a:gd name="T11" fmla="*/ 34 h 42"/>
                <a:gd name="T12" fmla="*/ 67 w 82"/>
                <a:gd name="T13" fmla="*/ 22 h 42"/>
                <a:gd name="T14" fmla="*/ 82 w 82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2">
                  <a:moveTo>
                    <a:pt x="82" y="33"/>
                  </a:moveTo>
                  <a:cubicBezTo>
                    <a:pt x="72" y="14"/>
                    <a:pt x="72" y="14"/>
                    <a:pt x="72" y="1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3"/>
                    <a:pt x="19" y="24"/>
                    <a:pt x="18" y="25"/>
                  </a:cubicBezTo>
                  <a:cubicBezTo>
                    <a:pt x="13" y="29"/>
                    <a:pt x="7" y="31"/>
                    <a:pt x="0" y="34"/>
                  </a:cubicBezTo>
                  <a:cubicBezTo>
                    <a:pt x="23" y="42"/>
                    <a:pt x="45" y="38"/>
                    <a:pt x="67" y="22"/>
                  </a:cubicBezTo>
                  <a:cubicBezTo>
                    <a:pt x="74" y="27"/>
                    <a:pt x="79" y="31"/>
                    <a:pt x="82" y="33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63"/>
            <p:cNvSpPr/>
            <p:nvPr/>
          </p:nvSpPr>
          <p:spPr bwMode="auto">
            <a:xfrm>
              <a:off x="4509" y="2426"/>
              <a:ext cx="137" cy="244"/>
            </a:xfrm>
            <a:custGeom>
              <a:avLst/>
              <a:gdLst>
                <a:gd name="T0" fmla="*/ 57 w 58"/>
                <a:gd name="T1" fmla="*/ 16 h 103"/>
                <a:gd name="T2" fmla="*/ 56 w 58"/>
                <a:gd name="T3" fmla="*/ 14 h 103"/>
                <a:gd name="T4" fmla="*/ 6 w 58"/>
                <a:gd name="T5" fmla="*/ 5 h 103"/>
                <a:gd name="T6" fmla="*/ 3 w 58"/>
                <a:gd name="T7" fmla="*/ 12 h 103"/>
                <a:gd name="T8" fmla="*/ 51 w 58"/>
                <a:gd name="T9" fmla="*/ 21 h 103"/>
                <a:gd name="T10" fmla="*/ 46 w 58"/>
                <a:gd name="T11" fmla="*/ 65 h 103"/>
                <a:gd name="T12" fmla="*/ 38 w 58"/>
                <a:gd name="T13" fmla="*/ 80 h 103"/>
                <a:gd name="T14" fmla="*/ 25 w 58"/>
                <a:gd name="T15" fmla="*/ 88 h 103"/>
                <a:gd name="T16" fmla="*/ 33 w 58"/>
                <a:gd name="T17" fmla="*/ 79 h 103"/>
                <a:gd name="T18" fmla="*/ 43 w 58"/>
                <a:gd name="T19" fmla="*/ 53 h 103"/>
                <a:gd name="T20" fmla="*/ 32 w 58"/>
                <a:gd name="T21" fmla="*/ 60 h 103"/>
                <a:gd name="T22" fmla="*/ 22 w 58"/>
                <a:gd name="T23" fmla="*/ 84 h 103"/>
                <a:gd name="T24" fmla="*/ 0 w 58"/>
                <a:gd name="T25" fmla="*/ 99 h 103"/>
                <a:gd name="T26" fmla="*/ 3 w 58"/>
                <a:gd name="T27" fmla="*/ 103 h 103"/>
                <a:gd name="T28" fmla="*/ 11 w 58"/>
                <a:gd name="T29" fmla="*/ 98 h 103"/>
                <a:gd name="T30" fmla="*/ 21 w 58"/>
                <a:gd name="T31" fmla="*/ 98 h 103"/>
                <a:gd name="T32" fmla="*/ 48 w 58"/>
                <a:gd name="T33" fmla="*/ 78 h 103"/>
                <a:gd name="T34" fmla="*/ 57 w 58"/>
                <a:gd name="T35" fmla="*/ 1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03">
                  <a:moveTo>
                    <a:pt x="57" y="16"/>
                  </a:moveTo>
                  <a:cubicBezTo>
                    <a:pt x="56" y="15"/>
                    <a:pt x="56" y="14"/>
                    <a:pt x="56" y="14"/>
                  </a:cubicBezTo>
                  <a:cubicBezTo>
                    <a:pt x="41" y="3"/>
                    <a:pt x="24" y="0"/>
                    <a:pt x="6" y="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" y="100"/>
                    <a:pt x="2" y="101"/>
                    <a:pt x="3" y="103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55" y="60"/>
                    <a:pt x="58" y="39"/>
                    <a:pt x="57" y="1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64"/>
            <p:cNvSpPr/>
            <p:nvPr/>
          </p:nvSpPr>
          <p:spPr bwMode="auto">
            <a:xfrm>
              <a:off x="4516" y="2436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0 w 7"/>
                <a:gd name="T7" fmla="*/ 0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65"/>
            <p:cNvSpPr/>
            <p:nvPr/>
          </p:nvSpPr>
          <p:spPr bwMode="auto">
            <a:xfrm>
              <a:off x="4494" y="2512"/>
              <a:ext cx="64" cy="85"/>
            </a:xfrm>
            <a:custGeom>
              <a:avLst/>
              <a:gdLst>
                <a:gd name="T0" fmla="*/ 27 w 27"/>
                <a:gd name="T1" fmla="*/ 0 h 36"/>
                <a:gd name="T2" fmla="*/ 15 w 27"/>
                <a:gd name="T3" fmla="*/ 0 h 36"/>
                <a:gd name="T4" fmla="*/ 1 w 27"/>
                <a:gd name="T5" fmla="*/ 29 h 36"/>
                <a:gd name="T6" fmla="*/ 0 w 27"/>
                <a:gd name="T7" fmla="*/ 33 h 36"/>
                <a:gd name="T8" fmla="*/ 8 w 27"/>
                <a:gd name="T9" fmla="*/ 36 h 36"/>
                <a:gd name="T10" fmla="*/ 19 w 27"/>
                <a:gd name="T11" fmla="*/ 8 h 36"/>
                <a:gd name="T12" fmla="*/ 27 w 2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6">
                  <a:moveTo>
                    <a:pt x="2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2" y="17"/>
                    <a:pt x="8" y="27"/>
                    <a:pt x="1" y="29"/>
                  </a:cubicBezTo>
                  <a:cubicBezTo>
                    <a:pt x="1" y="30"/>
                    <a:pt x="1" y="32"/>
                    <a:pt x="0" y="33"/>
                  </a:cubicBezTo>
                  <a:cubicBezTo>
                    <a:pt x="3" y="35"/>
                    <a:pt x="6" y="36"/>
                    <a:pt x="8" y="36"/>
                  </a:cubicBezTo>
                  <a:cubicBezTo>
                    <a:pt x="15" y="35"/>
                    <a:pt x="19" y="26"/>
                    <a:pt x="19" y="8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66"/>
            <p:cNvSpPr/>
            <p:nvPr/>
          </p:nvSpPr>
          <p:spPr bwMode="auto">
            <a:xfrm>
              <a:off x="4497" y="2455"/>
              <a:ext cx="133" cy="206"/>
            </a:xfrm>
            <a:custGeom>
              <a:avLst/>
              <a:gdLst>
                <a:gd name="T0" fmla="*/ 14 w 56"/>
                <a:gd name="T1" fmla="*/ 24 h 87"/>
                <a:gd name="T2" fmla="*/ 26 w 56"/>
                <a:gd name="T3" fmla="*/ 24 h 87"/>
                <a:gd name="T4" fmla="*/ 28 w 56"/>
                <a:gd name="T5" fmla="*/ 52 h 87"/>
                <a:gd name="T6" fmla="*/ 23 w 56"/>
                <a:gd name="T7" fmla="*/ 64 h 87"/>
                <a:gd name="T8" fmla="*/ 21 w 56"/>
                <a:gd name="T9" fmla="*/ 70 h 87"/>
                <a:gd name="T10" fmla="*/ 14 w 56"/>
                <a:gd name="T11" fmla="*/ 73 h 87"/>
                <a:gd name="T12" fmla="*/ 8 w 56"/>
                <a:gd name="T13" fmla="*/ 78 h 87"/>
                <a:gd name="T14" fmla="*/ 5 w 56"/>
                <a:gd name="T15" fmla="*/ 87 h 87"/>
                <a:gd name="T16" fmla="*/ 27 w 56"/>
                <a:gd name="T17" fmla="*/ 72 h 87"/>
                <a:gd name="T18" fmla="*/ 37 w 56"/>
                <a:gd name="T19" fmla="*/ 48 h 87"/>
                <a:gd name="T20" fmla="*/ 48 w 56"/>
                <a:gd name="T21" fmla="*/ 41 h 87"/>
                <a:gd name="T22" fmla="*/ 38 w 56"/>
                <a:gd name="T23" fmla="*/ 67 h 87"/>
                <a:gd name="T24" fmla="*/ 30 w 56"/>
                <a:gd name="T25" fmla="*/ 76 h 87"/>
                <a:gd name="T26" fmla="*/ 43 w 56"/>
                <a:gd name="T27" fmla="*/ 68 h 87"/>
                <a:gd name="T28" fmla="*/ 51 w 56"/>
                <a:gd name="T29" fmla="*/ 53 h 87"/>
                <a:gd name="T30" fmla="*/ 56 w 56"/>
                <a:gd name="T31" fmla="*/ 9 h 87"/>
                <a:gd name="T32" fmla="*/ 8 w 56"/>
                <a:gd name="T33" fmla="*/ 0 h 87"/>
                <a:gd name="T34" fmla="*/ 4 w 56"/>
                <a:gd name="T35" fmla="*/ 8 h 87"/>
                <a:gd name="T36" fmla="*/ 2 w 56"/>
                <a:gd name="T37" fmla="*/ 48 h 87"/>
                <a:gd name="T38" fmla="*/ 0 w 56"/>
                <a:gd name="T39" fmla="*/ 53 h 87"/>
                <a:gd name="T40" fmla="*/ 14 w 56"/>
                <a:gd name="T41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87">
                  <a:moveTo>
                    <a:pt x="14" y="24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8" y="71"/>
                    <a:pt x="16" y="72"/>
                    <a:pt x="14" y="73"/>
                  </a:cubicBezTo>
                  <a:cubicBezTo>
                    <a:pt x="12" y="75"/>
                    <a:pt x="10" y="76"/>
                    <a:pt x="8" y="78"/>
                  </a:cubicBezTo>
                  <a:cubicBezTo>
                    <a:pt x="5" y="81"/>
                    <a:pt x="4" y="84"/>
                    <a:pt x="5" y="87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21"/>
                    <a:pt x="4" y="34"/>
                    <a:pt x="2" y="48"/>
                  </a:cubicBezTo>
                  <a:cubicBezTo>
                    <a:pt x="1" y="49"/>
                    <a:pt x="1" y="51"/>
                    <a:pt x="0" y="53"/>
                  </a:cubicBezTo>
                  <a:cubicBezTo>
                    <a:pt x="7" y="51"/>
                    <a:pt x="11" y="41"/>
                    <a:pt x="14" y="24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67"/>
            <p:cNvSpPr/>
            <p:nvPr/>
          </p:nvSpPr>
          <p:spPr bwMode="auto">
            <a:xfrm>
              <a:off x="4530" y="2606"/>
              <a:ext cx="21" cy="22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0 h 9"/>
                <a:gd name="T4" fmla="*/ 3 w 9"/>
                <a:gd name="T5" fmla="*/ 6 h 9"/>
                <a:gd name="T6" fmla="*/ 0 w 9"/>
                <a:gd name="T7" fmla="*/ 6 h 9"/>
                <a:gd name="T8" fmla="*/ 0 w 9"/>
                <a:gd name="T9" fmla="*/ 9 h 9"/>
                <a:gd name="T10" fmla="*/ 7 w 9"/>
                <a:gd name="T11" fmla="*/ 6 h 9"/>
                <a:gd name="T12" fmla="*/ 9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8" y="0"/>
                    <a:pt x="7" y="0"/>
                    <a:pt x="5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2" y="8"/>
                    <a:pt x="4" y="7"/>
                    <a:pt x="7" y="6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68"/>
            <p:cNvSpPr/>
            <p:nvPr/>
          </p:nvSpPr>
          <p:spPr bwMode="auto">
            <a:xfrm>
              <a:off x="4530" y="2606"/>
              <a:ext cx="12" cy="14"/>
            </a:xfrm>
            <a:custGeom>
              <a:avLst/>
              <a:gdLst>
                <a:gd name="T0" fmla="*/ 0 w 5"/>
                <a:gd name="T1" fmla="*/ 6 h 6"/>
                <a:gd name="T2" fmla="*/ 3 w 5"/>
                <a:gd name="T3" fmla="*/ 6 h 6"/>
                <a:gd name="T4" fmla="*/ 5 w 5"/>
                <a:gd name="T5" fmla="*/ 0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69"/>
            <p:cNvSpPr/>
            <p:nvPr/>
          </p:nvSpPr>
          <p:spPr bwMode="auto">
            <a:xfrm>
              <a:off x="4257" y="3828"/>
              <a:ext cx="301" cy="52"/>
            </a:xfrm>
            <a:custGeom>
              <a:avLst/>
              <a:gdLst>
                <a:gd name="T0" fmla="*/ 0 w 301"/>
                <a:gd name="T1" fmla="*/ 0 h 52"/>
                <a:gd name="T2" fmla="*/ 7 w 301"/>
                <a:gd name="T3" fmla="*/ 24 h 52"/>
                <a:gd name="T4" fmla="*/ 24 w 301"/>
                <a:gd name="T5" fmla="*/ 47 h 52"/>
                <a:gd name="T6" fmla="*/ 301 w 301"/>
                <a:gd name="T7" fmla="*/ 52 h 52"/>
                <a:gd name="T8" fmla="*/ 159 w 301"/>
                <a:gd name="T9" fmla="*/ 0 h 52"/>
                <a:gd name="T10" fmla="*/ 0 w 301"/>
                <a:gd name="T11" fmla="*/ 0 h 52"/>
                <a:gd name="T12" fmla="*/ 0 w 301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52">
                  <a:moveTo>
                    <a:pt x="0" y="0"/>
                  </a:moveTo>
                  <a:lnTo>
                    <a:pt x="7" y="24"/>
                  </a:lnTo>
                  <a:lnTo>
                    <a:pt x="24" y="47"/>
                  </a:lnTo>
                  <a:lnTo>
                    <a:pt x="301" y="52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70"/>
            <p:cNvSpPr/>
            <p:nvPr/>
          </p:nvSpPr>
          <p:spPr bwMode="auto">
            <a:xfrm>
              <a:off x="4034" y="3771"/>
              <a:ext cx="638" cy="244"/>
            </a:xfrm>
            <a:custGeom>
              <a:avLst/>
              <a:gdLst>
                <a:gd name="T0" fmla="*/ 92 w 269"/>
                <a:gd name="T1" fmla="*/ 58 h 103"/>
                <a:gd name="T2" fmla="*/ 111 w 269"/>
                <a:gd name="T3" fmla="*/ 87 h 103"/>
                <a:gd name="T4" fmla="*/ 1 w 269"/>
                <a:gd name="T5" fmla="*/ 67 h 103"/>
                <a:gd name="T6" fmla="*/ 0 w 269"/>
                <a:gd name="T7" fmla="*/ 73 h 103"/>
                <a:gd name="T8" fmla="*/ 30 w 269"/>
                <a:gd name="T9" fmla="*/ 86 h 103"/>
                <a:gd name="T10" fmla="*/ 124 w 269"/>
                <a:gd name="T11" fmla="*/ 103 h 103"/>
                <a:gd name="T12" fmla="*/ 124 w 269"/>
                <a:gd name="T13" fmla="*/ 72 h 103"/>
                <a:gd name="T14" fmla="*/ 111 w 269"/>
                <a:gd name="T15" fmla="*/ 53 h 103"/>
                <a:gd name="T16" fmla="*/ 163 w 269"/>
                <a:gd name="T17" fmla="*/ 59 h 103"/>
                <a:gd name="T18" fmla="*/ 262 w 269"/>
                <a:gd name="T19" fmla="*/ 57 h 103"/>
                <a:gd name="T20" fmla="*/ 194 w 269"/>
                <a:gd name="T21" fmla="*/ 21 h 103"/>
                <a:gd name="T22" fmla="*/ 167 w 269"/>
                <a:gd name="T23" fmla="*/ 0 h 103"/>
                <a:gd name="T24" fmla="*/ 94 w 269"/>
                <a:gd name="T25" fmla="*/ 24 h 103"/>
                <a:gd name="T26" fmla="*/ 161 w 269"/>
                <a:gd name="T27" fmla="*/ 24 h 103"/>
                <a:gd name="T28" fmla="*/ 221 w 269"/>
                <a:gd name="T29" fmla="*/ 46 h 103"/>
                <a:gd name="T30" fmla="*/ 104 w 269"/>
                <a:gd name="T31" fmla="*/ 44 h 103"/>
                <a:gd name="T32" fmla="*/ 97 w 269"/>
                <a:gd name="T33" fmla="*/ 34 h 103"/>
                <a:gd name="T34" fmla="*/ 56 w 269"/>
                <a:gd name="T35" fmla="*/ 46 h 103"/>
                <a:gd name="T36" fmla="*/ 92 w 269"/>
                <a:gd name="T3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103">
                  <a:moveTo>
                    <a:pt x="92" y="58"/>
                  </a:moveTo>
                  <a:cubicBezTo>
                    <a:pt x="111" y="87"/>
                    <a:pt x="111" y="87"/>
                    <a:pt x="111" y="8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38" y="93"/>
                    <a:pt x="138" y="83"/>
                    <a:pt x="124" y="72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99" y="69"/>
                    <a:pt x="232" y="68"/>
                    <a:pt x="262" y="57"/>
                  </a:cubicBezTo>
                  <a:cubicBezTo>
                    <a:pt x="269" y="36"/>
                    <a:pt x="246" y="24"/>
                    <a:pt x="194" y="21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51" y="13"/>
                    <a:pt x="127" y="21"/>
                    <a:pt x="94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84" y="40"/>
                    <a:pt x="70" y="44"/>
                    <a:pt x="56" y="46"/>
                  </a:cubicBezTo>
                  <a:cubicBezTo>
                    <a:pt x="92" y="58"/>
                    <a:pt x="92" y="58"/>
                    <a:pt x="92" y="58"/>
                  </a:cubicBezTo>
                  <a:close/>
                </a:path>
              </a:pathLst>
            </a:custGeom>
            <a:solidFill>
              <a:srgbClr val="2B1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71"/>
            <p:cNvSpPr/>
            <p:nvPr/>
          </p:nvSpPr>
          <p:spPr bwMode="auto">
            <a:xfrm>
              <a:off x="4036" y="3880"/>
              <a:ext cx="261" cy="97"/>
            </a:xfrm>
            <a:custGeom>
              <a:avLst/>
              <a:gdLst>
                <a:gd name="T0" fmla="*/ 110 w 110"/>
                <a:gd name="T1" fmla="*/ 41 h 41"/>
                <a:gd name="T2" fmla="*/ 91 w 110"/>
                <a:gd name="T3" fmla="*/ 12 h 41"/>
                <a:gd name="T4" fmla="*/ 55 w 110"/>
                <a:gd name="T5" fmla="*/ 0 h 41"/>
                <a:gd name="T6" fmla="*/ 1 w 110"/>
                <a:gd name="T7" fmla="*/ 1 h 41"/>
                <a:gd name="T8" fmla="*/ 0 w 110"/>
                <a:gd name="T9" fmla="*/ 21 h 41"/>
                <a:gd name="T10" fmla="*/ 110 w 110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1">
                  <a:moveTo>
                    <a:pt x="110" y="41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3"/>
                    <a:pt x="20" y="3"/>
                    <a:pt x="1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10" y="41"/>
                    <a:pt x="110" y="41"/>
                    <a:pt x="110" y="4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099" name="Picture 3" descr="C:\Users\asus-pc\Desktop\彩页素材\586699964.jpg"/>
          <p:cNvPicPr>
            <a:picLocks noChangeAspect="1" noChangeArrowheads="1"/>
          </p:cNvPicPr>
          <p:nvPr/>
        </p:nvPicPr>
        <p:blipFill>
          <a:blip r:embed="rId3" cstate="print"/>
          <a:srcRect l="7203" b="10044"/>
          <a:stretch>
            <a:fillRect/>
          </a:stretch>
        </p:blipFill>
        <p:spPr bwMode="auto">
          <a:xfrm>
            <a:off x="7813154" y="3230069"/>
            <a:ext cx="1332434" cy="1342738"/>
          </a:xfrm>
          <a:prstGeom prst="rect">
            <a:avLst/>
          </a:prstGeom>
          <a:noFill/>
        </p:spPr>
      </p:pic>
      <p:pic>
        <p:nvPicPr>
          <p:cNvPr id="16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图片 160">
            <a:extLst>
              <a:ext uri="{FF2B5EF4-FFF2-40B4-BE49-F238E27FC236}">
                <a16:creationId xmlns:a16="http://schemas.microsoft.com/office/drawing/2014/main" id="{15049AFC-F395-4403-8CAB-EC4F9CB86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35" y="810366"/>
            <a:ext cx="2897870" cy="2405858"/>
          </a:xfrm>
          <a:prstGeom prst="rect">
            <a:avLst/>
          </a:prstGeom>
        </p:spPr>
      </p:pic>
      <p:pic>
        <p:nvPicPr>
          <p:cNvPr id="162" name="图片 161">
            <a:extLst>
              <a:ext uri="{FF2B5EF4-FFF2-40B4-BE49-F238E27FC236}">
                <a16:creationId xmlns:a16="http://schemas.microsoft.com/office/drawing/2014/main" id="{40C96FE9-CFBD-438F-A6B3-51DB63971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358" y="3230069"/>
            <a:ext cx="1780517" cy="135780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箭头连接符 30"/>
          <p:cNvCxnSpPr/>
          <p:nvPr/>
        </p:nvCxnSpPr>
        <p:spPr>
          <a:xfrm>
            <a:off x="929456" y="2572544"/>
            <a:ext cx="74520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4288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全生命周期概念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Freeform 11"/>
          <p:cNvSpPr>
            <a:spLocks noEditPoints="1"/>
          </p:cNvSpPr>
          <p:nvPr/>
        </p:nvSpPr>
        <p:spPr bwMode="auto">
          <a:xfrm rot="16200000">
            <a:off x="1976835" y="2203307"/>
            <a:ext cx="1142999" cy="814673"/>
          </a:xfrm>
          <a:custGeom>
            <a:avLst/>
            <a:gdLst>
              <a:gd name="T0" fmla="*/ 2333 w 2333"/>
              <a:gd name="T1" fmla="*/ 0 h 1775"/>
              <a:gd name="T2" fmla="*/ 2333 w 2333"/>
              <a:gd name="T3" fmla="*/ 1331 h 1775"/>
              <a:gd name="T4" fmla="*/ 1166 w 2333"/>
              <a:gd name="T5" fmla="*/ 1775 h 1775"/>
              <a:gd name="T6" fmla="*/ 0 w 2333"/>
              <a:gd name="T7" fmla="*/ 1331 h 1775"/>
              <a:gd name="T8" fmla="*/ 0 w 2333"/>
              <a:gd name="T9" fmla="*/ 0 h 1775"/>
              <a:gd name="T10" fmla="*/ 1166 w 2333"/>
              <a:gd name="T11" fmla="*/ 444 h 1775"/>
              <a:gd name="T12" fmla="*/ 2333 w 2333"/>
              <a:gd name="T13" fmla="*/ 0 h 1775"/>
              <a:gd name="T14" fmla="*/ 1750 w 2333"/>
              <a:gd name="T15" fmla="*/ 222 h 1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3" h="1775">
                <a:moveTo>
                  <a:pt x="2333" y="0"/>
                </a:moveTo>
                <a:lnTo>
                  <a:pt x="2333" y="1331"/>
                </a:lnTo>
                <a:lnTo>
                  <a:pt x="1166" y="1775"/>
                </a:lnTo>
                <a:lnTo>
                  <a:pt x="0" y="1331"/>
                </a:lnTo>
                <a:lnTo>
                  <a:pt x="0" y="0"/>
                </a:lnTo>
                <a:lnTo>
                  <a:pt x="1166" y="444"/>
                </a:lnTo>
                <a:lnTo>
                  <a:pt x="2333" y="0"/>
                </a:lnTo>
                <a:close/>
                <a:moveTo>
                  <a:pt x="1750" y="222"/>
                </a:moveTo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3" name="Freeform 12"/>
          <p:cNvSpPr>
            <a:spLocks noEditPoints="1"/>
          </p:cNvSpPr>
          <p:nvPr/>
        </p:nvSpPr>
        <p:spPr bwMode="auto">
          <a:xfrm rot="16200000">
            <a:off x="3069649" y="2203307"/>
            <a:ext cx="1142999" cy="814673"/>
          </a:xfrm>
          <a:custGeom>
            <a:avLst/>
            <a:gdLst>
              <a:gd name="T0" fmla="*/ 2333 w 2333"/>
              <a:gd name="T1" fmla="*/ 0 h 1775"/>
              <a:gd name="T2" fmla="*/ 2333 w 2333"/>
              <a:gd name="T3" fmla="*/ 1331 h 1775"/>
              <a:gd name="T4" fmla="*/ 1166 w 2333"/>
              <a:gd name="T5" fmla="*/ 1775 h 1775"/>
              <a:gd name="T6" fmla="*/ 0 w 2333"/>
              <a:gd name="T7" fmla="*/ 1331 h 1775"/>
              <a:gd name="T8" fmla="*/ 0 w 2333"/>
              <a:gd name="T9" fmla="*/ 0 h 1775"/>
              <a:gd name="T10" fmla="*/ 1166 w 2333"/>
              <a:gd name="T11" fmla="*/ 444 h 1775"/>
              <a:gd name="T12" fmla="*/ 2333 w 2333"/>
              <a:gd name="T13" fmla="*/ 0 h 1775"/>
              <a:gd name="T14" fmla="*/ 1750 w 2333"/>
              <a:gd name="T15" fmla="*/ 222 h 1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3" h="1775">
                <a:moveTo>
                  <a:pt x="2333" y="0"/>
                </a:moveTo>
                <a:lnTo>
                  <a:pt x="2333" y="1331"/>
                </a:lnTo>
                <a:lnTo>
                  <a:pt x="1166" y="1775"/>
                </a:lnTo>
                <a:lnTo>
                  <a:pt x="0" y="1331"/>
                </a:lnTo>
                <a:lnTo>
                  <a:pt x="0" y="0"/>
                </a:lnTo>
                <a:lnTo>
                  <a:pt x="1166" y="444"/>
                </a:lnTo>
                <a:lnTo>
                  <a:pt x="2333" y="0"/>
                </a:lnTo>
                <a:close/>
                <a:moveTo>
                  <a:pt x="1750" y="222"/>
                </a:moveTo>
              </a:path>
            </a:pathLst>
          </a:custGeom>
          <a:solidFill>
            <a:srgbClr val="009BD2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Freeform 13"/>
          <p:cNvSpPr>
            <a:spLocks noEditPoints="1"/>
          </p:cNvSpPr>
          <p:nvPr/>
        </p:nvSpPr>
        <p:spPr bwMode="auto">
          <a:xfrm rot="16200000">
            <a:off x="4152905" y="2203762"/>
            <a:ext cx="1142999" cy="813762"/>
          </a:xfrm>
          <a:custGeom>
            <a:avLst/>
            <a:gdLst>
              <a:gd name="T0" fmla="*/ 2333 w 2333"/>
              <a:gd name="T1" fmla="*/ 0 h 1774"/>
              <a:gd name="T2" fmla="*/ 2333 w 2333"/>
              <a:gd name="T3" fmla="*/ 1331 h 1774"/>
              <a:gd name="T4" fmla="*/ 1166 w 2333"/>
              <a:gd name="T5" fmla="*/ 1774 h 1774"/>
              <a:gd name="T6" fmla="*/ 0 w 2333"/>
              <a:gd name="T7" fmla="*/ 1331 h 1774"/>
              <a:gd name="T8" fmla="*/ 0 w 2333"/>
              <a:gd name="T9" fmla="*/ 0 h 1774"/>
              <a:gd name="T10" fmla="*/ 1166 w 2333"/>
              <a:gd name="T11" fmla="*/ 443 h 1774"/>
              <a:gd name="T12" fmla="*/ 2333 w 2333"/>
              <a:gd name="T13" fmla="*/ 0 h 1774"/>
              <a:gd name="T14" fmla="*/ 1750 w 2333"/>
              <a:gd name="T15" fmla="*/ 221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3" h="1774">
                <a:moveTo>
                  <a:pt x="2333" y="0"/>
                </a:moveTo>
                <a:lnTo>
                  <a:pt x="2333" y="1331"/>
                </a:lnTo>
                <a:lnTo>
                  <a:pt x="1166" y="1774"/>
                </a:lnTo>
                <a:lnTo>
                  <a:pt x="0" y="1331"/>
                </a:lnTo>
                <a:lnTo>
                  <a:pt x="0" y="0"/>
                </a:lnTo>
                <a:lnTo>
                  <a:pt x="1166" y="443"/>
                </a:lnTo>
                <a:lnTo>
                  <a:pt x="2333" y="0"/>
                </a:lnTo>
                <a:close/>
                <a:moveTo>
                  <a:pt x="1750" y="221"/>
                </a:moveTo>
              </a:path>
            </a:pathLst>
          </a:custGeom>
          <a:solidFill>
            <a:srgbClr val="0282D0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Freeform 13"/>
          <p:cNvSpPr>
            <a:spLocks noEditPoints="1"/>
          </p:cNvSpPr>
          <p:nvPr/>
        </p:nvSpPr>
        <p:spPr bwMode="auto">
          <a:xfrm rot="16200000">
            <a:off x="5193655" y="2203762"/>
            <a:ext cx="1142999" cy="813762"/>
          </a:xfrm>
          <a:custGeom>
            <a:avLst/>
            <a:gdLst>
              <a:gd name="T0" fmla="*/ 2333 w 2333"/>
              <a:gd name="T1" fmla="*/ 0 h 1774"/>
              <a:gd name="T2" fmla="*/ 2333 w 2333"/>
              <a:gd name="T3" fmla="*/ 1331 h 1774"/>
              <a:gd name="T4" fmla="*/ 1166 w 2333"/>
              <a:gd name="T5" fmla="*/ 1774 h 1774"/>
              <a:gd name="T6" fmla="*/ 0 w 2333"/>
              <a:gd name="T7" fmla="*/ 1331 h 1774"/>
              <a:gd name="T8" fmla="*/ 0 w 2333"/>
              <a:gd name="T9" fmla="*/ 0 h 1774"/>
              <a:gd name="T10" fmla="*/ 1166 w 2333"/>
              <a:gd name="T11" fmla="*/ 443 h 1774"/>
              <a:gd name="T12" fmla="*/ 2333 w 2333"/>
              <a:gd name="T13" fmla="*/ 0 h 1774"/>
              <a:gd name="T14" fmla="*/ 1750 w 2333"/>
              <a:gd name="T15" fmla="*/ 221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3" h="1774">
                <a:moveTo>
                  <a:pt x="2333" y="0"/>
                </a:moveTo>
                <a:lnTo>
                  <a:pt x="2333" y="1331"/>
                </a:lnTo>
                <a:lnTo>
                  <a:pt x="1166" y="1774"/>
                </a:lnTo>
                <a:lnTo>
                  <a:pt x="0" y="1331"/>
                </a:lnTo>
                <a:lnTo>
                  <a:pt x="0" y="0"/>
                </a:lnTo>
                <a:lnTo>
                  <a:pt x="1166" y="443"/>
                </a:lnTo>
                <a:lnTo>
                  <a:pt x="2333" y="0"/>
                </a:lnTo>
                <a:close/>
                <a:moveTo>
                  <a:pt x="1750" y="221"/>
                </a:moveTo>
              </a:path>
            </a:pathLst>
          </a:custGeom>
          <a:solidFill>
            <a:srgbClr val="0067B4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2335188" y="2230266"/>
            <a:ext cx="408263" cy="8540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规划期</a:t>
            </a:r>
            <a:endParaRPr lang="zh-CN" altLang="en-US" sz="1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3484297" y="2230266"/>
            <a:ext cx="408263" cy="8540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设计期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4544988" y="2230266"/>
            <a:ext cx="408263" cy="8540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建设期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5576054" y="2230266"/>
            <a:ext cx="408263" cy="8540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测试期</a:t>
            </a:r>
          </a:p>
        </p:txBody>
      </p:sp>
      <p:cxnSp>
        <p:nvCxnSpPr>
          <p:cNvPr id="280" name="直接连接符 279"/>
          <p:cNvCxnSpPr/>
          <p:nvPr/>
        </p:nvCxnSpPr>
        <p:spPr>
          <a:xfrm>
            <a:off x="2521997" y="3172982"/>
            <a:ext cx="0" cy="6095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/>
          <p:cNvCxnSpPr/>
          <p:nvPr/>
        </p:nvCxnSpPr>
        <p:spPr>
          <a:xfrm>
            <a:off x="3588797" y="1429545"/>
            <a:ext cx="0" cy="6095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连接符 281"/>
          <p:cNvCxnSpPr/>
          <p:nvPr/>
        </p:nvCxnSpPr>
        <p:spPr>
          <a:xfrm>
            <a:off x="4642897" y="3172982"/>
            <a:ext cx="0" cy="6095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/>
          <p:cNvCxnSpPr/>
          <p:nvPr/>
        </p:nvCxnSpPr>
        <p:spPr>
          <a:xfrm>
            <a:off x="5737463" y="1429545"/>
            <a:ext cx="0" cy="6095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tangle 28"/>
          <p:cNvSpPr>
            <a:spLocks noChangeArrowheads="1"/>
          </p:cNvSpPr>
          <p:nvPr/>
        </p:nvSpPr>
        <p:spPr bwMode="auto">
          <a:xfrm>
            <a:off x="2058194" y="3778086"/>
            <a:ext cx="1143000" cy="6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客户群定位</a:t>
            </a: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数据中心选址</a:t>
            </a: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投资预算等</a:t>
            </a:r>
            <a:r>
              <a:rPr lang="en-US" altLang="zh-CN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92" name="Rectangle 28"/>
          <p:cNvSpPr>
            <a:spLocks noChangeArrowheads="1"/>
          </p:cNvSpPr>
          <p:nvPr/>
        </p:nvSpPr>
        <p:spPr bwMode="auto">
          <a:xfrm>
            <a:off x="2942269" y="972344"/>
            <a:ext cx="1354355" cy="4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技术方案选定</a:t>
            </a:r>
          </a:p>
          <a:p>
            <a:pPr marL="171450" lvl="0" indent="-1714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设计图纸细化</a:t>
            </a:r>
          </a:p>
        </p:txBody>
      </p:sp>
      <p:sp>
        <p:nvSpPr>
          <p:cNvPr id="293" name="Rectangle 28"/>
          <p:cNvSpPr>
            <a:spLocks noChangeArrowheads="1"/>
          </p:cNvSpPr>
          <p:nvPr/>
        </p:nvSpPr>
        <p:spPr bwMode="auto">
          <a:xfrm>
            <a:off x="3886994" y="3715544"/>
            <a:ext cx="1354355" cy="80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marL="171450" lvl="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土建工程</a:t>
            </a:r>
          </a:p>
          <a:p>
            <a:pPr marL="171450" lvl="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机电安装</a:t>
            </a:r>
          </a:p>
          <a:p>
            <a:pPr marL="171450" lvl="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系统集成</a:t>
            </a:r>
          </a:p>
          <a:p>
            <a:pPr marL="171450" lvl="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其它工程</a:t>
            </a:r>
          </a:p>
        </p:txBody>
      </p:sp>
      <p:sp>
        <p:nvSpPr>
          <p:cNvPr id="294" name="Rectangle 28"/>
          <p:cNvSpPr>
            <a:spLocks noChangeArrowheads="1"/>
          </p:cNvSpPr>
          <p:nvPr/>
        </p:nvSpPr>
        <p:spPr bwMode="auto">
          <a:xfrm>
            <a:off x="5083929" y="896144"/>
            <a:ext cx="1546265" cy="6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建设结束后对系统或设备进行联调联测、验证设计指标、设备性能等</a:t>
            </a:r>
          </a:p>
        </p:txBody>
      </p:sp>
      <p:sp>
        <p:nvSpPr>
          <p:cNvPr id="56" name="Freeform 13"/>
          <p:cNvSpPr>
            <a:spLocks noEditPoints="1"/>
          </p:cNvSpPr>
          <p:nvPr/>
        </p:nvSpPr>
        <p:spPr bwMode="auto">
          <a:xfrm rot="16200000">
            <a:off x="6266979" y="2203762"/>
            <a:ext cx="1142999" cy="813762"/>
          </a:xfrm>
          <a:custGeom>
            <a:avLst/>
            <a:gdLst>
              <a:gd name="T0" fmla="*/ 2333 w 2333"/>
              <a:gd name="T1" fmla="*/ 0 h 1774"/>
              <a:gd name="T2" fmla="*/ 2333 w 2333"/>
              <a:gd name="T3" fmla="*/ 1331 h 1774"/>
              <a:gd name="T4" fmla="*/ 1166 w 2333"/>
              <a:gd name="T5" fmla="*/ 1774 h 1774"/>
              <a:gd name="T6" fmla="*/ 0 w 2333"/>
              <a:gd name="T7" fmla="*/ 1331 h 1774"/>
              <a:gd name="T8" fmla="*/ 0 w 2333"/>
              <a:gd name="T9" fmla="*/ 0 h 1774"/>
              <a:gd name="T10" fmla="*/ 1166 w 2333"/>
              <a:gd name="T11" fmla="*/ 443 h 1774"/>
              <a:gd name="T12" fmla="*/ 2333 w 2333"/>
              <a:gd name="T13" fmla="*/ 0 h 1774"/>
              <a:gd name="T14" fmla="*/ 1750 w 2333"/>
              <a:gd name="T15" fmla="*/ 221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3" h="1774">
                <a:moveTo>
                  <a:pt x="2333" y="0"/>
                </a:moveTo>
                <a:lnTo>
                  <a:pt x="2333" y="1331"/>
                </a:lnTo>
                <a:lnTo>
                  <a:pt x="1166" y="1774"/>
                </a:lnTo>
                <a:lnTo>
                  <a:pt x="0" y="1331"/>
                </a:lnTo>
                <a:lnTo>
                  <a:pt x="0" y="0"/>
                </a:lnTo>
                <a:lnTo>
                  <a:pt x="1166" y="443"/>
                </a:lnTo>
                <a:lnTo>
                  <a:pt x="2333" y="0"/>
                </a:lnTo>
                <a:close/>
                <a:moveTo>
                  <a:pt x="1750" y="221"/>
                </a:moveTo>
              </a:path>
            </a:pathLst>
          </a:custGeom>
          <a:solidFill>
            <a:srgbClr val="0282D0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59062" y="2230266"/>
            <a:ext cx="408263" cy="8540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运行期</a:t>
            </a:r>
          </a:p>
        </p:txBody>
      </p:sp>
      <p:cxnSp>
        <p:nvCxnSpPr>
          <p:cNvPr id="58" name="直接连接符 57"/>
          <p:cNvCxnSpPr/>
          <p:nvPr/>
        </p:nvCxnSpPr>
        <p:spPr>
          <a:xfrm>
            <a:off x="6756971" y="3172982"/>
            <a:ext cx="0" cy="6095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6266439" y="3715544"/>
            <a:ext cx="1354355" cy="4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/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0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机房投产各基础设施开始正常运转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 animBg="1"/>
      <p:bldP spid="234" grpId="0" animBg="1"/>
      <p:bldP spid="235" grpId="0" animBg="1"/>
      <p:bldP spid="242" grpId="0"/>
      <p:bldP spid="243" grpId="0"/>
      <p:bldP spid="244" grpId="0"/>
      <p:bldP spid="245" grpId="0"/>
      <p:bldP spid="291" grpId="0"/>
      <p:bldP spid="292" grpId="0"/>
      <p:bldP spid="293" grpId="0"/>
      <p:bldP spid="294" grpId="0"/>
      <p:bldP spid="56" grpId="0" animBg="1"/>
      <p:bldP spid="57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760" y="2786858"/>
            <a:ext cx="1571178" cy="1571636"/>
          </a:xfrm>
          <a:prstGeom prst="roundRect">
            <a:avLst/>
          </a:prstGeom>
        </p:spPr>
      </p:pic>
      <p:pic>
        <p:nvPicPr>
          <p:cNvPr id="46" name="图片 45" descr="2.JPG"/>
          <p:cNvPicPr>
            <a:picLocks noChangeAspect="1"/>
          </p:cNvPicPr>
          <p:nvPr/>
        </p:nvPicPr>
        <p:blipFill rotWithShape="1">
          <a:blip r:embed="rId4"/>
          <a:srcRect l="9277" r="9277"/>
          <a:stretch>
            <a:fillRect/>
          </a:stretch>
        </p:blipFill>
        <p:spPr>
          <a:xfrm>
            <a:off x="3062810" y="2786858"/>
            <a:ext cx="1584000" cy="1584000"/>
          </a:xfrm>
          <a:prstGeom prst="roundRect">
            <a:avLst/>
          </a:prstGeom>
        </p:spPr>
      </p:pic>
      <p:pic>
        <p:nvPicPr>
          <p:cNvPr id="28" name="图片 27" descr="1.JPG"/>
          <p:cNvPicPr>
            <a:picLocks noChangeAspect="1"/>
          </p:cNvPicPr>
          <p:nvPr/>
        </p:nvPicPr>
        <p:blipFill rotWithShape="1">
          <a:blip r:embed="rId5"/>
          <a:srcRect l="5419" r="5419"/>
          <a:stretch>
            <a:fillRect/>
          </a:stretch>
        </p:blipFill>
        <p:spPr>
          <a:xfrm>
            <a:off x="4799624" y="1124744"/>
            <a:ext cx="1584000" cy="1584000"/>
          </a:xfrm>
          <a:prstGeom prst="roundRect">
            <a:avLst/>
          </a:prstGeom>
        </p:spPr>
      </p:pic>
      <p:pic>
        <p:nvPicPr>
          <p:cNvPr id="27" name="图片 26" descr="1.JPG"/>
          <p:cNvPicPr>
            <a:picLocks noChangeAspect="1"/>
          </p:cNvPicPr>
          <p:nvPr/>
        </p:nvPicPr>
        <p:blipFill rotWithShape="1">
          <a:blip r:embed="rId6" cstate="print"/>
          <a:srcRect l="6188" r="6188"/>
          <a:stretch>
            <a:fillRect/>
          </a:stretch>
        </p:blipFill>
        <p:spPr>
          <a:xfrm>
            <a:off x="3083382" y="1124744"/>
            <a:ext cx="1584000" cy="1584000"/>
          </a:xfrm>
          <a:prstGeom prst="roundRect">
            <a:avLst/>
          </a:prstGeom>
        </p:spPr>
      </p:pic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108251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技术咨询服务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 33"/>
          <p:cNvSpPr/>
          <p:nvPr/>
        </p:nvSpPr>
        <p:spPr>
          <a:xfrm>
            <a:off x="4273836" y="2283372"/>
            <a:ext cx="432048" cy="432048"/>
          </a:xfrm>
          <a:prstGeom prst="roundRect">
            <a:avLst/>
          </a:prstGeom>
          <a:solidFill>
            <a:srgbClr val="161D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777322" y="2283372"/>
            <a:ext cx="432048" cy="432048"/>
          </a:xfrm>
          <a:prstGeom prst="roundRect">
            <a:avLst/>
          </a:prstGeom>
          <a:solidFill>
            <a:srgbClr val="161D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4277256" y="2786858"/>
            <a:ext cx="432048" cy="432048"/>
          </a:xfrm>
          <a:prstGeom prst="roundRect">
            <a:avLst/>
          </a:prstGeom>
          <a:solidFill>
            <a:srgbClr val="161D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777322" y="2786858"/>
            <a:ext cx="432048" cy="432048"/>
          </a:xfrm>
          <a:prstGeom prst="roundRect">
            <a:avLst/>
          </a:prstGeom>
          <a:solidFill>
            <a:srgbClr val="161D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5142" y="1500974"/>
            <a:ext cx="185738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标准审查校对</a:t>
            </a: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系统安全评估</a:t>
            </a: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系统可维护性</a:t>
            </a: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输出评估报告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05422" y="1030133"/>
            <a:ext cx="1774276" cy="40729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规划设计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3272" y="1491798"/>
            <a:ext cx="1214446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工程随工</a:t>
            </a:r>
          </a:p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专家上门服务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06082" y="1030133"/>
            <a:ext cx="1774276" cy="40729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工程建设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8084" y="3186609"/>
            <a:ext cx="14815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利用假负载模拟投产后的运行环境，对各设施系统功能项、安全性、设计参数等进行验证。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05422" y="2724944"/>
            <a:ext cx="1774276" cy="40729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验证测试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77818" y="3186609"/>
            <a:ext cx="209550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</a:t>
            </a: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认证咨询</a:t>
            </a:r>
            <a:endParaRPr lang="en-US" altLang="zh-CN" sz="1200" b="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Uptime </a:t>
            </a: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运维管理</a:t>
            </a:r>
            <a:r>
              <a:rPr lang="en-US" altLang="zh-CN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M&amp;O</a:t>
            </a: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en-US" altLang="zh-CN" sz="1200" b="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运维体系咨询指导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06082" y="2724944"/>
            <a:ext cx="1774276" cy="40729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运维认证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3968"/>
            <a:ext cx="9136064" cy="51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7898" cy="5164932"/>
            <a:chOff x="0" y="0"/>
            <a:chExt cx="4877898" cy="5164932"/>
          </a:xfrm>
          <a:solidFill>
            <a:srgbClr val="0067B4"/>
          </a:solidFill>
        </p:grpSpPr>
        <p:sp>
          <p:nvSpPr>
            <p:cNvPr id="13" name="矩形 12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1463394" y="1235588"/>
            <a:ext cx="1641756" cy="1641756"/>
          </a:xfrm>
          <a:prstGeom prst="ellipse">
            <a:avLst/>
          </a:prstGeom>
          <a:solidFill>
            <a:srgbClr val="0067B4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9615" y="1321809"/>
            <a:ext cx="1469314" cy="1469314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04</a:t>
            </a:r>
            <a:endParaRPr lang="zh-CN" altLang="en-US" sz="8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43794" y="3004506"/>
            <a:ext cx="2362200" cy="48243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500" b="0" kern="0" dirty="0">
                <a:solidFill>
                  <a:schemeClr val="bg1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</a:p>
        </p:txBody>
      </p:sp>
      <p:sp>
        <p:nvSpPr>
          <p:cNvPr id="22" name="矩形 21"/>
          <p:cNvSpPr/>
          <p:nvPr/>
        </p:nvSpPr>
        <p:spPr>
          <a:xfrm>
            <a:off x="4930210" y="1810544"/>
            <a:ext cx="3757384" cy="636326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兰亭大黑_GBK" pitchFamily="2" charset="-122"/>
                <a:ea typeface="方正兰亭大黑_GBK" pitchFamily="2" charset="-122"/>
              </a:rPr>
              <a:t>我们的优势</a:t>
            </a:r>
          </a:p>
        </p:txBody>
      </p:sp>
      <p:sp>
        <p:nvSpPr>
          <p:cNvPr id="23" name="矩形 22"/>
          <p:cNvSpPr/>
          <p:nvPr/>
        </p:nvSpPr>
        <p:spPr>
          <a:xfrm>
            <a:off x="4950619" y="2343944"/>
            <a:ext cx="3736975" cy="405494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小标宋简体" pitchFamily="65" charset="-122"/>
                <a:ea typeface="方正小标宋简体" pitchFamily="65" charset="-122"/>
              </a:rPr>
              <a:t>Our Advantage</a:t>
            </a:r>
            <a:endParaRPr lang="zh-CN" altLang="en-US" sz="2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4989221" y="2750344"/>
            <a:ext cx="2555374" cy="92333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l">
              <a:lnSpc>
                <a:spcPct val="150000"/>
              </a:lnSpc>
              <a:defRPr sz="1200" b="0" ker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成熟的运维管理体系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独有的运维工具</a:t>
            </a: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综合代维服务价值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95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95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5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95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/>
      <p:bldP spid="23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070053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成熟的运维管理体系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"/>
          <p:cNvGrpSpPr>
            <a:grpSpLocks noChangeAspect="1"/>
          </p:cNvGrpSpPr>
          <p:nvPr/>
        </p:nvGrpSpPr>
        <p:grpSpPr bwMode="auto">
          <a:xfrm>
            <a:off x="3996730" y="893309"/>
            <a:ext cx="3307328" cy="3240000"/>
            <a:chOff x="0" y="0"/>
            <a:chExt cx="2928" cy="2880"/>
          </a:xfrm>
        </p:grpSpPr>
        <p:grpSp>
          <p:nvGrpSpPr>
            <p:cNvPr id="11" name="Group 4"/>
            <p:cNvGrpSpPr/>
            <p:nvPr/>
          </p:nvGrpSpPr>
          <p:grpSpPr bwMode="auto">
            <a:xfrm>
              <a:off x="868" y="0"/>
              <a:ext cx="1192" cy="959"/>
              <a:chOff x="0" y="0"/>
              <a:chExt cx="1192" cy="959"/>
            </a:xfrm>
          </p:grpSpPr>
          <p:grpSp>
            <p:nvGrpSpPr>
              <p:cNvPr id="48" name="Group 5"/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50" name="AutoShape 6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AutoShape 8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9" name="Text Box 9"/>
              <p:cNvSpPr txBox="1">
                <a:spLocks noChangeArrowheads="1"/>
              </p:cNvSpPr>
              <p:nvPr/>
            </p:nvSpPr>
            <p:spPr bwMode="auto">
              <a:xfrm>
                <a:off x="232" y="174"/>
                <a:ext cx="688" cy="5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运维交付</a:t>
                </a:r>
                <a:endParaRPr lang="en-US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运维值班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周期保养</a:t>
                </a:r>
                <a:endParaRPr lang="zh-CN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0"/>
            <p:cNvGrpSpPr/>
            <p:nvPr/>
          </p:nvGrpSpPr>
          <p:grpSpPr bwMode="auto">
            <a:xfrm>
              <a:off x="0" y="478"/>
              <a:ext cx="1193" cy="1091"/>
              <a:chOff x="0" y="0"/>
              <a:chExt cx="1193" cy="1091"/>
            </a:xfrm>
          </p:grpSpPr>
          <p:grpSp>
            <p:nvGrpSpPr>
              <p:cNvPr id="43" name="Group 11"/>
              <p:cNvGrpSpPr/>
              <p:nvPr/>
            </p:nvGrpSpPr>
            <p:grpSpPr bwMode="auto">
              <a:xfrm>
                <a:off x="0" y="0"/>
                <a:ext cx="1193" cy="959"/>
                <a:chOff x="0" y="0"/>
                <a:chExt cx="1549" cy="1351"/>
              </a:xfrm>
            </p:grpSpPr>
            <p:sp>
              <p:nvSpPr>
                <p:cNvPr id="45" name="AutoShape 12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AutoShape 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AutoShape 14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9ACE3">
                        <a:gamma/>
                        <a:shade val="94118"/>
                        <a:invGamma/>
                      </a:srgbClr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4" name="Text Box 15"/>
              <p:cNvSpPr txBox="1">
                <a:spLocks noChangeArrowheads="1"/>
              </p:cNvSpPr>
              <p:nvPr/>
            </p:nvSpPr>
            <p:spPr bwMode="auto">
              <a:xfrm>
                <a:off x="204" y="175"/>
                <a:ext cx="738" cy="91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流程管理</a:t>
                </a:r>
                <a:endParaRPr lang="en-US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配置、变更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事件、问题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zh-CN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6"/>
            <p:cNvGrpSpPr/>
            <p:nvPr/>
          </p:nvGrpSpPr>
          <p:grpSpPr bwMode="auto">
            <a:xfrm>
              <a:off x="868" y="959"/>
              <a:ext cx="1192" cy="959"/>
              <a:chOff x="0" y="0"/>
              <a:chExt cx="1192" cy="959"/>
            </a:xfrm>
          </p:grpSpPr>
          <p:grpSp>
            <p:nvGrpSpPr>
              <p:cNvPr id="38" name="Group 17"/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40" name="AutoShape 18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AutoShape 1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AutoShape 20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66CC">
                        <a:gamma/>
                        <a:shade val="46275"/>
                        <a:invGamma/>
                      </a:srgbClr>
                    </a:gs>
                    <a:gs pos="100000">
                      <a:srgbClr val="3366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9" name="Text Box 21"/>
              <p:cNvSpPr txBox="1">
                <a:spLocks noChangeArrowheads="1"/>
              </p:cNvSpPr>
              <p:nvPr/>
            </p:nvSpPr>
            <p:spPr bwMode="auto">
              <a:xfrm>
                <a:off x="232" y="214"/>
                <a:ext cx="688" cy="72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考核机制</a:t>
                </a:r>
                <a:endParaRPr lang="en-US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周期考核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持续改进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endParaRPr lang="zh-CN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3"/>
            <p:cNvGrpSpPr/>
            <p:nvPr/>
          </p:nvGrpSpPr>
          <p:grpSpPr bwMode="auto">
            <a:xfrm>
              <a:off x="1735" y="478"/>
              <a:ext cx="1193" cy="959"/>
              <a:chOff x="0" y="0"/>
              <a:chExt cx="1549" cy="1351"/>
            </a:xfrm>
          </p:grpSpPr>
          <p:sp>
            <p:nvSpPr>
              <p:cNvPr id="35" name="AutoShape 24"/>
              <p:cNvSpPr>
                <a:spLocks noChangeArrowheads="1"/>
              </p:cNvSpPr>
              <p:nvPr/>
            </p:nvSpPr>
            <p:spPr bwMode="auto">
              <a:xfrm>
                <a:off x="13" y="23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AutoShape 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 cmpd="sng">
                <a:solidFill>
                  <a:srgbClr val="C0C0C0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AutoShape 26"/>
              <p:cNvSpPr>
                <a:spLocks noChangeArrowheads="1"/>
              </p:cNvSpPr>
              <p:nvPr/>
            </p:nvSpPr>
            <p:spPr bwMode="auto">
              <a:xfrm>
                <a:off x="90" y="80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85B9C3">
                      <a:gamma/>
                      <a:shade val="46275"/>
                      <a:invGamma/>
                    </a:srgbClr>
                  </a:gs>
                  <a:gs pos="100000">
                    <a:srgbClr val="85B9C3"/>
                  </a:gs>
                </a:gsLst>
                <a:lin ang="2700000" scaled="1"/>
              </a:gradFill>
              <a:ln w="9525" cmpd="sng">
                <a:solidFill>
                  <a:srgbClr val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Group 28"/>
            <p:cNvGrpSpPr/>
            <p:nvPr/>
          </p:nvGrpSpPr>
          <p:grpSpPr bwMode="auto">
            <a:xfrm>
              <a:off x="1735" y="653"/>
              <a:ext cx="1193" cy="1746"/>
              <a:chOff x="0" y="-787"/>
              <a:chExt cx="1193" cy="1746"/>
            </a:xfrm>
          </p:grpSpPr>
          <p:grpSp>
            <p:nvGrpSpPr>
              <p:cNvPr id="30" name="Group 29"/>
              <p:cNvGrpSpPr/>
              <p:nvPr/>
            </p:nvGrpSpPr>
            <p:grpSpPr bwMode="auto">
              <a:xfrm>
                <a:off x="0" y="0"/>
                <a:ext cx="1193" cy="959"/>
                <a:chOff x="0" y="0"/>
                <a:chExt cx="1549" cy="1351"/>
              </a:xfrm>
            </p:grpSpPr>
            <p:sp>
              <p:nvSpPr>
                <p:cNvPr id="32" name="AutoShape 30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AutoShape 3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AutoShape 32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1D592">
                        <a:gamma/>
                        <a:shade val="51373"/>
                        <a:invGamma/>
                      </a:srgbClr>
                    </a:gs>
                    <a:gs pos="100000">
                      <a:srgbClr val="41D592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236" y="177"/>
                <a:ext cx="688" cy="6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能效管理</a:t>
                </a:r>
                <a:endParaRPr lang="en-US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能效检测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数据分析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优化改进</a:t>
                </a:r>
                <a:endParaRPr lang="zh-CN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 Box 33"/>
              <p:cNvSpPr txBox="1">
                <a:spLocks noChangeArrowheads="1"/>
              </p:cNvSpPr>
              <p:nvPr/>
            </p:nvSpPr>
            <p:spPr bwMode="auto">
              <a:xfrm>
                <a:off x="257" y="-787"/>
                <a:ext cx="688" cy="5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zh-CN" altLang="en-US" sz="12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工程管理</a:t>
                </a:r>
                <a:endParaRPr lang="en-US" altLang="zh-CN" sz="16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过程把控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验收结果</a:t>
                </a:r>
                <a:endParaRPr lang="zh-CN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4"/>
            <p:cNvGrpSpPr/>
            <p:nvPr/>
          </p:nvGrpSpPr>
          <p:grpSpPr bwMode="auto">
            <a:xfrm>
              <a:off x="10" y="1440"/>
              <a:ext cx="1186" cy="959"/>
              <a:chOff x="10" y="0"/>
              <a:chExt cx="1186" cy="959"/>
            </a:xfrm>
          </p:grpSpPr>
          <p:grpSp>
            <p:nvGrpSpPr>
              <p:cNvPr id="23" name="Group 35"/>
              <p:cNvGrpSpPr/>
              <p:nvPr/>
            </p:nvGrpSpPr>
            <p:grpSpPr bwMode="auto">
              <a:xfrm>
                <a:off x="10" y="0"/>
                <a:ext cx="1186" cy="959"/>
                <a:chOff x="13" y="0"/>
                <a:chExt cx="1540" cy="1351"/>
              </a:xfrm>
            </p:grpSpPr>
            <p:sp>
              <p:nvSpPr>
                <p:cNvPr id="27" name="AutoShape 36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AutoShape 37"/>
                <p:cNvSpPr>
                  <a:spLocks noChangeArrowheads="1"/>
                </p:cNvSpPr>
                <p:nvPr/>
              </p:nvSpPr>
              <p:spPr bwMode="auto">
                <a:xfrm>
                  <a:off x="17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AutoShape 38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99CC">
                        <a:gamma/>
                        <a:shade val="84706"/>
                        <a:invGamma/>
                      </a:srgbClr>
                    </a:gs>
                    <a:gs pos="100000">
                      <a:srgbClr val="0099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6" name="Text Box 39"/>
              <p:cNvSpPr txBox="1">
                <a:spLocks noChangeArrowheads="1"/>
              </p:cNvSpPr>
              <p:nvPr/>
            </p:nvSpPr>
            <p:spPr bwMode="auto">
              <a:xfrm>
                <a:off x="228" y="171"/>
                <a:ext cx="688" cy="6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应急管理</a:t>
                </a:r>
                <a:endParaRPr lang="zh-CN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应急演练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应急处置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发布管理</a:t>
                </a:r>
                <a:endParaRPr lang="zh-CN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40"/>
            <p:cNvGrpSpPr/>
            <p:nvPr/>
          </p:nvGrpSpPr>
          <p:grpSpPr bwMode="auto">
            <a:xfrm>
              <a:off x="868" y="1921"/>
              <a:ext cx="1192" cy="959"/>
              <a:chOff x="0" y="0"/>
              <a:chExt cx="1192" cy="959"/>
            </a:xfrm>
          </p:grpSpPr>
          <p:grpSp>
            <p:nvGrpSpPr>
              <p:cNvPr id="18" name="Group 41"/>
              <p:cNvGrpSpPr/>
              <p:nvPr/>
            </p:nvGrpSpPr>
            <p:grpSpPr bwMode="auto">
              <a:xfrm>
                <a:off x="0" y="0"/>
                <a:ext cx="1192" cy="959"/>
                <a:chOff x="0" y="0"/>
                <a:chExt cx="1549" cy="1351"/>
              </a:xfrm>
            </p:grpSpPr>
            <p:sp>
              <p:nvSpPr>
                <p:cNvPr id="20" name="AutoShape 42"/>
                <p:cNvSpPr>
                  <a:spLocks noChangeArrowheads="1"/>
                </p:cNvSpPr>
                <p:nvPr/>
              </p:nvSpPr>
              <p:spPr bwMode="auto">
                <a:xfrm>
                  <a:off x="13" y="2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AutoShape 4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AutoShape 44"/>
                <p:cNvSpPr>
                  <a:spLocks noChangeArrowheads="1"/>
                </p:cNvSpPr>
                <p:nvPr/>
              </p:nvSpPr>
              <p:spPr bwMode="auto">
                <a:xfrm>
                  <a:off x="90" y="80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CCCC">
                        <a:gamma/>
                        <a:shade val="46275"/>
                        <a:invGamma/>
                      </a:srgbClr>
                    </a:gs>
                    <a:gs pos="100000">
                      <a:srgbClr val="33CCCC"/>
                    </a:gs>
                  </a:gsLst>
                  <a:lin ang="2700000" scaled="1"/>
                </a:gradFill>
                <a:ln w="9525" cmpd="sng">
                  <a:solidFill>
                    <a:srgbClr val="FFFFFF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9" name="Text Box 45"/>
              <p:cNvSpPr txBox="1">
                <a:spLocks noChangeArrowheads="1"/>
              </p:cNvSpPr>
              <p:nvPr/>
            </p:nvSpPr>
            <p:spPr bwMode="auto">
              <a:xfrm>
                <a:off x="90" y="126"/>
                <a:ext cx="969" cy="6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2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安、消防</a:t>
                </a:r>
                <a:endParaRPr lang="zh-CN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人员、物品进出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门禁、视频管理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eaLnBrk="0" hangingPunct="0"/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消防值班</a:t>
                </a:r>
                <a:endParaRPr lang="zh-CN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1348394" y="1384990"/>
            <a:ext cx="2000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体系来自于多年的实践经验，在使用中不断得到完善，目前有多个项目在使用；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中国数据中心行业“优秀运维解决方案提供商”；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近二十年的数据中心运维管理经验；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4288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独有的运维工具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57952" y="1215222"/>
            <a:ext cx="1928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运维工具与管理体系相辅相成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特点一：内外部事件得到统一管理和闭环管理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特点二：典型案例转入知识库，作为培训教材和操作指导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特点三：处置过程留痕，管理考核有依据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特点四：丰富的功能模块使项目管理更便捷</a:t>
            </a:r>
          </a:p>
        </p:txBody>
      </p:sp>
      <p:pic>
        <p:nvPicPr>
          <p:cNvPr id="115" name="图片 114" descr="云服务平台彩页(转曲)-08运维流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968" y="786594"/>
            <a:ext cx="5858563" cy="350046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平行四边形 27"/>
          <p:cNvSpPr/>
          <p:nvPr/>
        </p:nvSpPr>
        <p:spPr>
          <a:xfrm>
            <a:off x="2358216" y="1072346"/>
            <a:ext cx="6781800" cy="2697452"/>
          </a:xfrm>
          <a:prstGeom prst="parallelogram">
            <a:avLst>
              <a:gd name="adj" fmla="val 336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 descr="C:\Users\Administrator\Desktop\图片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28" y="1072346"/>
            <a:ext cx="5065712" cy="26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77406" y="3077988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05902" y="3755096"/>
            <a:ext cx="20479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DIRECTORY</a:t>
            </a:r>
            <a:endParaRPr lang="zh-CN" altLang="en-US" sz="2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8994" y="1302544"/>
            <a:ext cx="3317942" cy="2352352"/>
            <a:chOff x="838994" y="1302544"/>
            <a:chExt cx="3317942" cy="2352352"/>
          </a:xfrm>
        </p:grpSpPr>
        <p:sp>
          <p:nvSpPr>
            <p:cNvPr id="33" name="矩形 7"/>
            <p:cNvSpPr/>
            <p:nvPr/>
          </p:nvSpPr>
          <p:spPr>
            <a:xfrm>
              <a:off x="1337536" y="1302544"/>
              <a:ext cx="2819400" cy="524108"/>
            </a:xfrm>
            <a:custGeom>
              <a:avLst/>
              <a:gdLst>
                <a:gd name="connsiteX0" fmla="*/ 0 w 4176464"/>
                <a:gd name="connsiteY0" fmla="*/ 0 h 620759"/>
                <a:gd name="connsiteX1" fmla="*/ 4176464 w 4176464"/>
                <a:gd name="connsiteY1" fmla="*/ 0 h 620759"/>
                <a:gd name="connsiteX2" fmla="*/ 4176464 w 4176464"/>
                <a:gd name="connsiteY2" fmla="*/ 620759 h 620759"/>
                <a:gd name="connsiteX3" fmla="*/ 0 w 4176464"/>
                <a:gd name="connsiteY3" fmla="*/ 620759 h 620759"/>
                <a:gd name="connsiteX4" fmla="*/ 0 w 4176464"/>
                <a:gd name="connsiteY4" fmla="*/ 0 h 620759"/>
                <a:gd name="connsiteX0-1" fmla="*/ 8404 w 4184868"/>
                <a:gd name="connsiteY0-2" fmla="*/ 0 h 620759"/>
                <a:gd name="connsiteX1-3" fmla="*/ 4184868 w 4184868"/>
                <a:gd name="connsiteY1-4" fmla="*/ 0 h 620759"/>
                <a:gd name="connsiteX2-5" fmla="*/ 4184868 w 4184868"/>
                <a:gd name="connsiteY2-6" fmla="*/ 620759 h 620759"/>
                <a:gd name="connsiteX3-7" fmla="*/ 8404 w 4184868"/>
                <a:gd name="connsiteY3-8" fmla="*/ 620759 h 620759"/>
                <a:gd name="connsiteX4-9" fmla="*/ 0 w 4184868"/>
                <a:gd name="connsiteY4-10" fmla="*/ 287258 h 620759"/>
                <a:gd name="connsiteX5" fmla="*/ 8404 w 4184868"/>
                <a:gd name="connsiteY5" fmla="*/ 0 h 620759"/>
                <a:gd name="connsiteX0-11" fmla="*/ 0 w 4176464"/>
                <a:gd name="connsiteY0-12" fmla="*/ 0 h 620759"/>
                <a:gd name="connsiteX1-13" fmla="*/ 4176464 w 4176464"/>
                <a:gd name="connsiteY1-14" fmla="*/ 0 h 620759"/>
                <a:gd name="connsiteX2-15" fmla="*/ 4176464 w 4176464"/>
                <a:gd name="connsiteY2-16" fmla="*/ 620759 h 620759"/>
                <a:gd name="connsiteX3-17" fmla="*/ 0 w 4176464"/>
                <a:gd name="connsiteY3-18" fmla="*/ 620759 h 620759"/>
                <a:gd name="connsiteX4-19" fmla="*/ 189716 w 4176464"/>
                <a:gd name="connsiteY4-20" fmla="*/ 287258 h 620759"/>
                <a:gd name="connsiteX5-21" fmla="*/ 0 w 4176464"/>
                <a:gd name="connsiteY5-22" fmla="*/ 0 h 620759"/>
                <a:gd name="connsiteX0-23" fmla="*/ 0 w 4176464"/>
                <a:gd name="connsiteY0-24" fmla="*/ 0 h 620759"/>
                <a:gd name="connsiteX1-25" fmla="*/ 4176464 w 4176464"/>
                <a:gd name="connsiteY1-26" fmla="*/ 0 h 620759"/>
                <a:gd name="connsiteX2-27" fmla="*/ 4176464 w 4176464"/>
                <a:gd name="connsiteY2-28" fmla="*/ 620759 h 620759"/>
                <a:gd name="connsiteX3-29" fmla="*/ 0 w 4176464"/>
                <a:gd name="connsiteY3-30" fmla="*/ 620759 h 620759"/>
                <a:gd name="connsiteX4-31" fmla="*/ 161141 w 4176464"/>
                <a:gd name="connsiteY4-32" fmla="*/ 306308 h 620759"/>
                <a:gd name="connsiteX5-33" fmla="*/ 0 w 4176464"/>
                <a:gd name="connsiteY5-34" fmla="*/ 0 h 620759"/>
                <a:gd name="connsiteX0-35" fmla="*/ 0 w 4176464"/>
                <a:gd name="connsiteY0-36" fmla="*/ 0 h 620759"/>
                <a:gd name="connsiteX1-37" fmla="*/ 4176464 w 4176464"/>
                <a:gd name="connsiteY1-38" fmla="*/ 0 h 620759"/>
                <a:gd name="connsiteX2-39" fmla="*/ 4176464 w 4176464"/>
                <a:gd name="connsiteY2-40" fmla="*/ 620759 h 620759"/>
                <a:gd name="connsiteX3-41" fmla="*/ 0 w 4176464"/>
                <a:gd name="connsiteY3-42" fmla="*/ 620759 h 620759"/>
                <a:gd name="connsiteX4-43" fmla="*/ 122392 w 4176464"/>
                <a:gd name="connsiteY4-44" fmla="*/ 306307 h 620759"/>
                <a:gd name="connsiteX5-45" fmla="*/ 0 w 4176464"/>
                <a:gd name="connsiteY5-46" fmla="*/ 0 h 62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4176464" h="620759">
                  <a:moveTo>
                    <a:pt x="0" y="0"/>
                  </a:moveTo>
                  <a:lnTo>
                    <a:pt x="4176464" y="0"/>
                  </a:lnTo>
                  <a:lnTo>
                    <a:pt x="4176464" y="620759"/>
                  </a:lnTo>
                  <a:lnTo>
                    <a:pt x="0" y="620759"/>
                  </a:lnTo>
                  <a:lnTo>
                    <a:pt x="122392" y="306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9" tIns="45724" rIns="91449" bIns="45724"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82D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公司简介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838994" y="1365388"/>
              <a:ext cx="460019" cy="396623"/>
              <a:chOff x="2051142" y="1275606"/>
              <a:chExt cx="607778" cy="523947"/>
            </a:xfrm>
          </p:grpSpPr>
          <p:sp>
            <p:nvSpPr>
              <p:cNvPr id="35" name="六边形 34"/>
              <p:cNvSpPr/>
              <p:nvPr/>
            </p:nvSpPr>
            <p:spPr>
              <a:xfrm>
                <a:off x="2051142" y="1275606"/>
                <a:ext cx="607778" cy="523947"/>
              </a:xfrm>
              <a:prstGeom prst="hexagon">
                <a:avLst/>
              </a:prstGeom>
              <a:solidFill>
                <a:srgbClr val="0067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085608" y="1293630"/>
                <a:ext cx="553193" cy="487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01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" name="矩形 7"/>
            <p:cNvSpPr/>
            <p:nvPr/>
          </p:nvSpPr>
          <p:spPr>
            <a:xfrm>
              <a:off x="1337536" y="1759744"/>
              <a:ext cx="2819400" cy="524108"/>
            </a:xfrm>
            <a:custGeom>
              <a:avLst/>
              <a:gdLst>
                <a:gd name="connsiteX0" fmla="*/ 0 w 4176464"/>
                <a:gd name="connsiteY0" fmla="*/ 0 h 620759"/>
                <a:gd name="connsiteX1" fmla="*/ 4176464 w 4176464"/>
                <a:gd name="connsiteY1" fmla="*/ 0 h 620759"/>
                <a:gd name="connsiteX2" fmla="*/ 4176464 w 4176464"/>
                <a:gd name="connsiteY2" fmla="*/ 620759 h 620759"/>
                <a:gd name="connsiteX3" fmla="*/ 0 w 4176464"/>
                <a:gd name="connsiteY3" fmla="*/ 620759 h 620759"/>
                <a:gd name="connsiteX4" fmla="*/ 0 w 4176464"/>
                <a:gd name="connsiteY4" fmla="*/ 0 h 620759"/>
                <a:gd name="connsiteX0-1" fmla="*/ 8404 w 4184868"/>
                <a:gd name="connsiteY0-2" fmla="*/ 0 h 620759"/>
                <a:gd name="connsiteX1-3" fmla="*/ 4184868 w 4184868"/>
                <a:gd name="connsiteY1-4" fmla="*/ 0 h 620759"/>
                <a:gd name="connsiteX2-5" fmla="*/ 4184868 w 4184868"/>
                <a:gd name="connsiteY2-6" fmla="*/ 620759 h 620759"/>
                <a:gd name="connsiteX3-7" fmla="*/ 8404 w 4184868"/>
                <a:gd name="connsiteY3-8" fmla="*/ 620759 h 620759"/>
                <a:gd name="connsiteX4-9" fmla="*/ 0 w 4184868"/>
                <a:gd name="connsiteY4-10" fmla="*/ 287258 h 620759"/>
                <a:gd name="connsiteX5" fmla="*/ 8404 w 4184868"/>
                <a:gd name="connsiteY5" fmla="*/ 0 h 620759"/>
                <a:gd name="connsiteX0-11" fmla="*/ 0 w 4176464"/>
                <a:gd name="connsiteY0-12" fmla="*/ 0 h 620759"/>
                <a:gd name="connsiteX1-13" fmla="*/ 4176464 w 4176464"/>
                <a:gd name="connsiteY1-14" fmla="*/ 0 h 620759"/>
                <a:gd name="connsiteX2-15" fmla="*/ 4176464 w 4176464"/>
                <a:gd name="connsiteY2-16" fmla="*/ 620759 h 620759"/>
                <a:gd name="connsiteX3-17" fmla="*/ 0 w 4176464"/>
                <a:gd name="connsiteY3-18" fmla="*/ 620759 h 620759"/>
                <a:gd name="connsiteX4-19" fmla="*/ 189716 w 4176464"/>
                <a:gd name="connsiteY4-20" fmla="*/ 287258 h 620759"/>
                <a:gd name="connsiteX5-21" fmla="*/ 0 w 4176464"/>
                <a:gd name="connsiteY5-22" fmla="*/ 0 h 620759"/>
                <a:gd name="connsiteX0-23" fmla="*/ 0 w 4176464"/>
                <a:gd name="connsiteY0-24" fmla="*/ 0 h 620759"/>
                <a:gd name="connsiteX1-25" fmla="*/ 4176464 w 4176464"/>
                <a:gd name="connsiteY1-26" fmla="*/ 0 h 620759"/>
                <a:gd name="connsiteX2-27" fmla="*/ 4176464 w 4176464"/>
                <a:gd name="connsiteY2-28" fmla="*/ 620759 h 620759"/>
                <a:gd name="connsiteX3-29" fmla="*/ 0 w 4176464"/>
                <a:gd name="connsiteY3-30" fmla="*/ 620759 h 620759"/>
                <a:gd name="connsiteX4-31" fmla="*/ 161141 w 4176464"/>
                <a:gd name="connsiteY4-32" fmla="*/ 306308 h 620759"/>
                <a:gd name="connsiteX5-33" fmla="*/ 0 w 4176464"/>
                <a:gd name="connsiteY5-34" fmla="*/ 0 h 620759"/>
                <a:gd name="connsiteX0-35" fmla="*/ 0 w 4176464"/>
                <a:gd name="connsiteY0-36" fmla="*/ 0 h 620759"/>
                <a:gd name="connsiteX1-37" fmla="*/ 4176464 w 4176464"/>
                <a:gd name="connsiteY1-38" fmla="*/ 0 h 620759"/>
                <a:gd name="connsiteX2-39" fmla="*/ 4176464 w 4176464"/>
                <a:gd name="connsiteY2-40" fmla="*/ 620759 h 620759"/>
                <a:gd name="connsiteX3-41" fmla="*/ 0 w 4176464"/>
                <a:gd name="connsiteY3-42" fmla="*/ 620759 h 620759"/>
                <a:gd name="connsiteX4-43" fmla="*/ 122392 w 4176464"/>
                <a:gd name="connsiteY4-44" fmla="*/ 306307 h 620759"/>
                <a:gd name="connsiteX5-45" fmla="*/ 0 w 4176464"/>
                <a:gd name="connsiteY5-46" fmla="*/ 0 h 62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4176464" h="620759">
                  <a:moveTo>
                    <a:pt x="0" y="0"/>
                  </a:moveTo>
                  <a:lnTo>
                    <a:pt x="4176464" y="0"/>
                  </a:lnTo>
                  <a:lnTo>
                    <a:pt x="4176464" y="620759"/>
                  </a:lnTo>
                  <a:lnTo>
                    <a:pt x="0" y="620759"/>
                  </a:lnTo>
                  <a:lnTo>
                    <a:pt x="122392" y="306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9" tIns="45724" rIns="91449" bIns="45724"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0" kern="0" dirty="0">
                  <a:solidFill>
                    <a:srgbClr val="0282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数据中心现状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8994" y="1822588"/>
              <a:ext cx="460019" cy="396623"/>
              <a:chOff x="2051142" y="1275606"/>
              <a:chExt cx="607778" cy="523947"/>
            </a:xfrm>
          </p:grpSpPr>
          <p:sp>
            <p:nvSpPr>
              <p:cNvPr id="39" name="六边形 38"/>
              <p:cNvSpPr/>
              <p:nvPr/>
            </p:nvSpPr>
            <p:spPr>
              <a:xfrm>
                <a:off x="2051142" y="1275606"/>
                <a:ext cx="607778" cy="523947"/>
              </a:xfrm>
              <a:prstGeom prst="hexagon">
                <a:avLst/>
              </a:prstGeom>
              <a:solidFill>
                <a:srgbClr val="0067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85608" y="1293630"/>
                <a:ext cx="553193" cy="487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02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1" name="矩形 7"/>
            <p:cNvSpPr/>
            <p:nvPr/>
          </p:nvSpPr>
          <p:spPr>
            <a:xfrm>
              <a:off x="1337536" y="2216944"/>
              <a:ext cx="2819400" cy="524108"/>
            </a:xfrm>
            <a:custGeom>
              <a:avLst/>
              <a:gdLst>
                <a:gd name="connsiteX0" fmla="*/ 0 w 4176464"/>
                <a:gd name="connsiteY0" fmla="*/ 0 h 620759"/>
                <a:gd name="connsiteX1" fmla="*/ 4176464 w 4176464"/>
                <a:gd name="connsiteY1" fmla="*/ 0 h 620759"/>
                <a:gd name="connsiteX2" fmla="*/ 4176464 w 4176464"/>
                <a:gd name="connsiteY2" fmla="*/ 620759 h 620759"/>
                <a:gd name="connsiteX3" fmla="*/ 0 w 4176464"/>
                <a:gd name="connsiteY3" fmla="*/ 620759 h 620759"/>
                <a:gd name="connsiteX4" fmla="*/ 0 w 4176464"/>
                <a:gd name="connsiteY4" fmla="*/ 0 h 620759"/>
                <a:gd name="connsiteX0-1" fmla="*/ 8404 w 4184868"/>
                <a:gd name="connsiteY0-2" fmla="*/ 0 h 620759"/>
                <a:gd name="connsiteX1-3" fmla="*/ 4184868 w 4184868"/>
                <a:gd name="connsiteY1-4" fmla="*/ 0 h 620759"/>
                <a:gd name="connsiteX2-5" fmla="*/ 4184868 w 4184868"/>
                <a:gd name="connsiteY2-6" fmla="*/ 620759 h 620759"/>
                <a:gd name="connsiteX3-7" fmla="*/ 8404 w 4184868"/>
                <a:gd name="connsiteY3-8" fmla="*/ 620759 h 620759"/>
                <a:gd name="connsiteX4-9" fmla="*/ 0 w 4184868"/>
                <a:gd name="connsiteY4-10" fmla="*/ 287258 h 620759"/>
                <a:gd name="connsiteX5" fmla="*/ 8404 w 4184868"/>
                <a:gd name="connsiteY5" fmla="*/ 0 h 620759"/>
                <a:gd name="connsiteX0-11" fmla="*/ 0 w 4176464"/>
                <a:gd name="connsiteY0-12" fmla="*/ 0 h 620759"/>
                <a:gd name="connsiteX1-13" fmla="*/ 4176464 w 4176464"/>
                <a:gd name="connsiteY1-14" fmla="*/ 0 h 620759"/>
                <a:gd name="connsiteX2-15" fmla="*/ 4176464 w 4176464"/>
                <a:gd name="connsiteY2-16" fmla="*/ 620759 h 620759"/>
                <a:gd name="connsiteX3-17" fmla="*/ 0 w 4176464"/>
                <a:gd name="connsiteY3-18" fmla="*/ 620759 h 620759"/>
                <a:gd name="connsiteX4-19" fmla="*/ 189716 w 4176464"/>
                <a:gd name="connsiteY4-20" fmla="*/ 287258 h 620759"/>
                <a:gd name="connsiteX5-21" fmla="*/ 0 w 4176464"/>
                <a:gd name="connsiteY5-22" fmla="*/ 0 h 620759"/>
                <a:gd name="connsiteX0-23" fmla="*/ 0 w 4176464"/>
                <a:gd name="connsiteY0-24" fmla="*/ 0 h 620759"/>
                <a:gd name="connsiteX1-25" fmla="*/ 4176464 w 4176464"/>
                <a:gd name="connsiteY1-26" fmla="*/ 0 h 620759"/>
                <a:gd name="connsiteX2-27" fmla="*/ 4176464 w 4176464"/>
                <a:gd name="connsiteY2-28" fmla="*/ 620759 h 620759"/>
                <a:gd name="connsiteX3-29" fmla="*/ 0 w 4176464"/>
                <a:gd name="connsiteY3-30" fmla="*/ 620759 h 620759"/>
                <a:gd name="connsiteX4-31" fmla="*/ 161141 w 4176464"/>
                <a:gd name="connsiteY4-32" fmla="*/ 306308 h 620759"/>
                <a:gd name="connsiteX5-33" fmla="*/ 0 w 4176464"/>
                <a:gd name="connsiteY5-34" fmla="*/ 0 h 620759"/>
                <a:gd name="connsiteX0-35" fmla="*/ 0 w 4176464"/>
                <a:gd name="connsiteY0-36" fmla="*/ 0 h 620759"/>
                <a:gd name="connsiteX1-37" fmla="*/ 4176464 w 4176464"/>
                <a:gd name="connsiteY1-38" fmla="*/ 0 h 620759"/>
                <a:gd name="connsiteX2-39" fmla="*/ 4176464 w 4176464"/>
                <a:gd name="connsiteY2-40" fmla="*/ 620759 h 620759"/>
                <a:gd name="connsiteX3-41" fmla="*/ 0 w 4176464"/>
                <a:gd name="connsiteY3-42" fmla="*/ 620759 h 620759"/>
                <a:gd name="connsiteX4-43" fmla="*/ 122392 w 4176464"/>
                <a:gd name="connsiteY4-44" fmla="*/ 306307 h 620759"/>
                <a:gd name="connsiteX5-45" fmla="*/ 0 w 4176464"/>
                <a:gd name="connsiteY5-46" fmla="*/ 0 h 62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4176464" h="620759">
                  <a:moveTo>
                    <a:pt x="0" y="0"/>
                  </a:moveTo>
                  <a:lnTo>
                    <a:pt x="4176464" y="0"/>
                  </a:lnTo>
                  <a:lnTo>
                    <a:pt x="4176464" y="620759"/>
                  </a:lnTo>
                  <a:lnTo>
                    <a:pt x="0" y="620759"/>
                  </a:lnTo>
                  <a:lnTo>
                    <a:pt x="122392" y="306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9" tIns="45724" rIns="91449" bIns="45724"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0" kern="0" dirty="0">
                  <a:solidFill>
                    <a:srgbClr val="0282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我们的服务</a:t>
              </a: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838994" y="2279788"/>
              <a:ext cx="460019" cy="396623"/>
              <a:chOff x="2051142" y="1275606"/>
              <a:chExt cx="607778" cy="523947"/>
            </a:xfrm>
          </p:grpSpPr>
          <p:sp>
            <p:nvSpPr>
              <p:cNvPr id="43" name="六边形 42"/>
              <p:cNvSpPr/>
              <p:nvPr/>
            </p:nvSpPr>
            <p:spPr>
              <a:xfrm>
                <a:off x="2051142" y="1275606"/>
                <a:ext cx="607778" cy="523947"/>
              </a:xfrm>
              <a:prstGeom prst="hexagon">
                <a:avLst/>
              </a:prstGeom>
              <a:solidFill>
                <a:srgbClr val="0067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085608" y="1293630"/>
                <a:ext cx="553193" cy="487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03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9" name="矩形 7"/>
            <p:cNvSpPr/>
            <p:nvPr/>
          </p:nvSpPr>
          <p:spPr>
            <a:xfrm>
              <a:off x="1337536" y="2663711"/>
              <a:ext cx="2819400" cy="524108"/>
            </a:xfrm>
            <a:custGeom>
              <a:avLst/>
              <a:gdLst>
                <a:gd name="connsiteX0" fmla="*/ 0 w 4176464"/>
                <a:gd name="connsiteY0" fmla="*/ 0 h 620759"/>
                <a:gd name="connsiteX1" fmla="*/ 4176464 w 4176464"/>
                <a:gd name="connsiteY1" fmla="*/ 0 h 620759"/>
                <a:gd name="connsiteX2" fmla="*/ 4176464 w 4176464"/>
                <a:gd name="connsiteY2" fmla="*/ 620759 h 620759"/>
                <a:gd name="connsiteX3" fmla="*/ 0 w 4176464"/>
                <a:gd name="connsiteY3" fmla="*/ 620759 h 620759"/>
                <a:gd name="connsiteX4" fmla="*/ 0 w 4176464"/>
                <a:gd name="connsiteY4" fmla="*/ 0 h 620759"/>
                <a:gd name="connsiteX0-1" fmla="*/ 8404 w 4184868"/>
                <a:gd name="connsiteY0-2" fmla="*/ 0 h 620759"/>
                <a:gd name="connsiteX1-3" fmla="*/ 4184868 w 4184868"/>
                <a:gd name="connsiteY1-4" fmla="*/ 0 h 620759"/>
                <a:gd name="connsiteX2-5" fmla="*/ 4184868 w 4184868"/>
                <a:gd name="connsiteY2-6" fmla="*/ 620759 h 620759"/>
                <a:gd name="connsiteX3-7" fmla="*/ 8404 w 4184868"/>
                <a:gd name="connsiteY3-8" fmla="*/ 620759 h 620759"/>
                <a:gd name="connsiteX4-9" fmla="*/ 0 w 4184868"/>
                <a:gd name="connsiteY4-10" fmla="*/ 287258 h 620759"/>
                <a:gd name="connsiteX5" fmla="*/ 8404 w 4184868"/>
                <a:gd name="connsiteY5" fmla="*/ 0 h 620759"/>
                <a:gd name="connsiteX0-11" fmla="*/ 0 w 4176464"/>
                <a:gd name="connsiteY0-12" fmla="*/ 0 h 620759"/>
                <a:gd name="connsiteX1-13" fmla="*/ 4176464 w 4176464"/>
                <a:gd name="connsiteY1-14" fmla="*/ 0 h 620759"/>
                <a:gd name="connsiteX2-15" fmla="*/ 4176464 w 4176464"/>
                <a:gd name="connsiteY2-16" fmla="*/ 620759 h 620759"/>
                <a:gd name="connsiteX3-17" fmla="*/ 0 w 4176464"/>
                <a:gd name="connsiteY3-18" fmla="*/ 620759 h 620759"/>
                <a:gd name="connsiteX4-19" fmla="*/ 189716 w 4176464"/>
                <a:gd name="connsiteY4-20" fmla="*/ 287258 h 620759"/>
                <a:gd name="connsiteX5-21" fmla="*/ 0 w 4176464"/>
                <a:gd name="connsiteY5-22" fmla="*/ 0 h 620759"/>
                <a:gd name="connsiteX0-23" fmla="*/ 0 w 4176464"/>
                <a:gd name="connsiteY0-24" fmla="*/ 0 h 620759"/>
                <a:gd name="connsiteX1-25" fmla="*/ 4176464 w 4176464"/>
                <a:gd name="connsiteY1-26" fmla="*/ 0 h 620759"/>
                <a:gd name="connsiteX2-27" fmla="*/ 4176464 w 4176464"/>
                <a:gd name="connsiteY2-28" fmla="*/ 620759 h 620759"/>
                <a:gd name="connsiteX3-29" fmla="*/ 0 w 4176464"/>
                <a:gd name="connsiteY3-30" fmla="*/ 620759 h 620759"/>
                <a:gd name="connsiteX4-31" fmla="*/ 161141 w 4176464"/>
                <a:gd name="connsiteY4-32" fmla="*/ 306308 h 620759"/>
                <a:gd name="connsiteX5-33" fmla="*/ 0 w 4176464"/>
                <a:gd name="connsiteY5-34" fmla="*/ 0 h 620759"/>
                <a:gd name="connsiteX0-35" fmla="*/ 0 w 4176464"/>
                <a:gd name="connsiteY0-36" fmla="*/ 0 h 620759"/>
                <a:gd name="connsiteX1-37" fmla="*/ 4176464 w 4176464"/>
                <a:gd name="connsiteY1-38" fmla="*/ 0 h 620759"/>
                <a:gd name="connsiteX2-39" fmla="*/ 4176464 w 4176464"/>
                <a:gd name="connsiteY2-40" fmla="*/ 620759 h 620759"/>
                <a:gd name="connsiteX3-41" fmla="*/ 0 w 4176464"/>
                <a:gd name="connsiteY3-42" fmla="*/ 620759 h 620759"/>
                <a:gd name="connsiteX4-43" fmla="*/ 122392 w 4176464"/>
                <a:gd name="connsiteY4-44" fmla="*/ 306307 h 620759"/>
                <a:gd name="connsiteX5-45" fmla="*/ 0 w 4176464"/>
                <a:gd name="connsiteY5-46" fmla="*/ 0 h 62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4176464" h="620759">
                  <a:moveTo>
                    <a:pt x="0" y="0"/>
                  </a:moveTo>
                  <a:lnTo>
                    <a:pt x="4176464" y="0"/>
                  </a:lnTo>
                  <a:lnTo>
                    <a:pt x="4176464" y="620759"/>
                  </a:lnTo>
                  <a:lnTo>
                    <a:pt x="0" y="620759"/>
                  </a:lnTo>
                  <a:lnTo>
                    <a:pt x="122392" y="306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9" tIns="45724" rIns="91449" bIns="45724"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0" kern="0" dirty="0">
                  <a:solidFill>
                    <a:srgbClr val="0282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我们的优势</a:t>
              </a: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838994" y="2727696"/>
              <a:ext cx="460019" cy="396623"/>
              <a:chOff x="2051142" y="1275606"/>
              <a:chExt cx="607778" cy="523947"/>
            </a:xfrm>
          </p:grpSpPr>
          <p:sp>
            <p:nvSpPr>
              <p:cNvPr id="61" name="六边形 60"/>
              <p:cNvSpPr/>
              <p:nvPr/>
            </p:nvSpPr>
            <p:spPr>
              <a:xfrm>
                <a:off x="2051142" y="1275606"/>
                <a:ext cx="607778" cy="523947"/>
              </a:xfrm>
              <a:prstGeom prst="hexagon">
                <a:avLst/>
              </a:prstGeom>
              <a:solidFill>
                <a:srgbClr val="0067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085608" y="1293630"/>
                <a:ext cx="553193" cy="487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04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2" name="矩形 7"/>
            <p:cNvSpPr/>
            <p:nvPr/>
          </p:nvSpPr>
          <p:spPr>
            <a:xfrm>
              <a:off x="1337536" y="3130788"/>
              <a:ext cx="2819400" cy="524108"/>
            </a:xfrm>
            <a:custGeom>
              <a:avLst/>
              <a:gdLst>
                <a:gd name="connsiteX0" fmla="*/ 0 w 4176464"/>
                <a:gd name="connsiteY0" fmla="*/ 0 h 620759"/>
                <a:gd name="connsiteX1" fmla="*/ 4176464 w 4176464"/>
                <a:gd name="connsiteY1" fmla="*/ 0 h 620759"/>
                <a:gd name="connsiteX2" fmla="*/ 4176464 w 4176464"/>
                <a:gd name="connsiteY2" fmla="*/ 620759 h 620759"/>
                <a:gd name="connsiteX3" fmla="*/ 0 w 4176464"/>
                <a:gd name="connsiteY3" fmla="*/ 620759 h 620759"/>
                <a:gd name="connsiteX4" fmla="*/ 0 w 4176464"/>
                <a:gd name="connsiteY4" fmla="*/ 0 h 620759"/>
                <a:gd name="connsiteX0-1" fmla="*/ 8404 w 4184868"/>
                <a:gd name="connsiteY0-2" fmla="*/ 0 h 620759"/>
                <a:gd name="connsiteX1-3" fmla="*/ 4184868 w 4184868"/>
                <a:gd name="connsiteY1-4" fmla="*/ 0 h 620759"/>
                <a:gd name="connsiteX2-5" fmla="*/ 4184868 w 4184868"/>
                <a:gd name="connsiteY2-6" fmla="*/ 620759 h 620759"/>
                <a:gd name="connsiteX3-7" fmla="*/ 8404 w 4184868"/>
                <a:gd name="connsiteY3-8" fmla="*/ 620759 h 620759"/>
                <a:gd name="connsiteX4-9" fmla="*/ 0 w 4184868"/>
                <a:gd name="connsiteY4-10" fmla="*/ 287258 h 620759"/>
                <a:gd name="connsiteX5" fmla="*/ 8404 w 4184868"/>
                <a:gd name="connsiteY5" fmla="*/ 0 h 620759"/>
                <a:gd name="connsiteX0-11" fmla="*/ 0 w 4176464"/>
                <a:gd name="connsiteY0-12" fmla="*/ 0 h 620759"/>
                <a:gd name="connsiteX1-13" fmla="*/ 4176464 w 4176464"/>
                <a:gd name="connsiteY1-14" fmla="*/ 0 h 620759"/>
                <a:gd name="connsiteX2-15" fmla="*/ 4176464 w 4176464"/>
                <a:gd name="connsiteY2-16" fmla="*/ 620759 h 620759"/>
                <a:gd name="connsiteX3-17" fmla="*/ 0 w 4176464"/>
                <a:gd name="connsiteY3-18" fmla="*/ 620759 h 620759"/>
                <a:gd name="connsiteX4-19" fmla="*/ 189716 w 4176464"/>
                <a:gd name="connsiteY4-20" fmla="*/ 287258 h 620759"/>
                <a:gd name="connsiteX5-21" fmla="*/ 0 w 4176464"/>
                <a:gd name="connsiteY5-22" fmla="*/ 0 h 620759"/>
                <a:gd name="connsiteX0-23" fmla="*/ 0 w 4176464"/>
                <a:gd name="connsiteY0-24" fmla="*/ 0 h 620759"/>
                <a:gd name="connsiteX1-25" fmla="*/ 4176464 w 4176464"/>
                <a:gd name="connsiteY1-26" fmla="*/ 0 h 620759"/>
                <a:gd name="connsiteX2-27" fmla="*/ 4176464 w 4176464"/>
                <a:gd name="connsiteY2-28" fmla="*/ 620759 h 620759"/>
                <a:gd name="connsiteX3-29" fmla="*/ 0 w 4176464"/>
                <a:gd name="connsiteY3-30" fmla="*/ 620759 h 620759"/>
                <a:gd name="connsiteX4-31" fmla="*/ 161141 w 4176464"/>
                <a:gd name="connsiteY4-32" fmla="*/ 306308 h 620759"/>
                <a:gd name="connsiteX5-33" fmla="*/ 0 w 4176464"/>
                <a:gd name="connsiteY5-34" fmla="*/ 0 h 620759"/>
                <a:gd name="connsiteX0-35" fmla="*/ 0 w 4176464"/>
                <a:gd name="connsiteY0-36" fmla="*/ 0 h 620759"/>
                <a:gd name="connsiteX1-37" fmla="*/ 4176464 w 4176464"/>
                <a:gd name="connsiteY1-38" fmla="*/ 0 h 620759"/>
                <a:gd name="connsiteX2-39" fmla="*/ 4176464 w 4176464"/>
                <a:gd name="connsiteY2-40" fmla="*/ 620759 h 620759"/>
                <a:gd name="connsiteX3-41" fmla="*/ 0 w 4176464"/>
                <a:gd name="connsiteY3-42" fmla="*/ 620759 h 620759"/>
                <a:gd name="connsiteX4-43" fmla="*/ 122392 w 4176464"/>
                <a:gd name="connsiteY4-44" fmla="*/ 306307 h 620759"/>
                <a:gd name="connsiteX5-45" fmla="*/ 0 w 4176464"/>
                <a:gd name="connsiteY5-46" fmla="*/ 0 h 62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4176464" h="620759">
                  <a:moveTo>
                    <a:pt x="0" y="0"/>
                  </a:moveTo>
                  <a:lnTo>
                    <a:pt x="4176464" y="0"/>
                  </a:lnTo>
                  <a:lnTo>
                    <a:pt x="4176464" y="620759"/>
                  </a:lnTo>
                  <a:lnTo>
                    <a:pt x="0" y="620759"/>
                  </a:lnTo>
                  <a:lnTo>
                    <a:pt x="122392" y="3063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9" tIns="45724" rIns="91449" bIns="45724"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0" kern="0" dirty="0">
                  <a:solidFill>
                    <a:srgbClr val="0282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项目案例</a:t>
              </a: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838994" y="3182073"/>
              <a:ext cx="460019" cy="396623"/>
              <a:chOff x="2051142" y="1275606"/>
              <a:chExt cx="607778" cy="523947"/>
            </a:xfrm>
          </p:grpSpPr>
          <p:sp>
            <p:nvSpPr>
              <p:cNvPr id="84" name="六边形 83"/>
              <p:cNvSpPr/>
              <p:nvPr/>
            </p:nvSpPr>
            <p:spPr>
              <a:xfrm>
                <a:off x="2051142" y="1275606"/>
                <a:ext cx="607778" cy="523947"/>
              </a:xfrm>
              <a:prstGeom prst="hexagon">
                <a:avLst/>
              </a:prstGeom>
              <a:solidFill>
                <a:srgbClr val="0067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085608" y="1293630"/>
                <a:ext cx="553193" cy="487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05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50" y="94891"/>
            <a:ext cx="1076668" cy="4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4288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独有的运维工具</a:t>
            </a:r>
          </a:p>
        </p:txBody>
      </p:sp>
      <p:grpSp>
        <p:nvGrpSpPr>
          <p:cNvPr id="2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57952" y="1215222"/>
            <a:ext cx="1928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运维工具与管理体系相辅相成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特点一：内外部事件得到统一管理和闭环管理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特点二：典型案例转入知识库，作为培训教材和操作指导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特点三：处置过程留痕，管理考核有依据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buFont typeface="Wingdings" panose="05000000000000000000" pitchFamily="2" charset="2"/>
              <a:buChar char="v"/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特点四：丰富的功能模块使项目管理更便捷</a:t>
            </a:r>
          </a:p>
        </p:txBody>
      </p:sp>
      <p:pic>
        <p:nvPicPr>
          <p:cNvPr id="115" name="图片 114" descr="云服务平台彩页(转曲)-06方案背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86" y="858032"/>
            <a:ext cx="4719180" cy="353604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三线运维高效机制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1048514" y="743744"/>
            <a:ext cx="752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依托综合运维管理工具，在全国范围内建立三线运维支持体系，更有动态更新的全国运维知识库共享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590600" y="1200944"/>
            <a:ext cx="8020794" cy="3237821"/>
            <a:chOff x="534194" y="1251195"/>
            <a:chExt cx="8020794" cy="3237821"/>
          </a:xfrm>
        </p:grpSpPr>
        <p:grpSp>
          <p:nvGrpSpPr>
            <p:cNvPr id="61" name="组合 60"/>
            <p:cNvGrpSpPr/>
            <p:nvPr/>
          </p:nvGrpSpPr>
          <p:grpSpPr>
            <a:xfrm>
              <a:off x="534194" y="1251195"/>
              <a:ext cx="8020794" cy="3073949"/>
              <a:chOff x="285800" y="1227917"/>
              <a:chExt cx="8716888" cy="3073949"/>
            </a:xfrm>
          </p:grpSpPr>
          <p:sp>
            <p:nvSpPr>
              <p:cNvPr id="65" name="Text Box 4"/>
              <p:cNvSpPr txBox="1">
                <a:spLocks noChangeArrowheads="1"/>
              </p:cNvSpPr>
              <p:nvPr/>
            </p:nvSpPr>
            <p:spPr bwMode="auto">
              <a:xfrm>
                <a:off x="357251" y="1227917"/>
                <a:ext cx="1214648" cy="272737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</a:ln>
              <a:scene3d>
                <a:camera prst="legacyObliqueTopRight">
                  <a:rot lat="21299994" lon="0" rev="0"/>
                </a:camera>
                <a:lightRig rig="legacyFlat3" dir="b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监控系统告警</a:t>
                </a:r>
                <a:endPara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Text Box 5"/>
              <p:cNvSpPr txBox="1">
                <a:spLocks noChangeArrowheads="1"/>
              </p:cNvSpPr>
              <p:nvPr/>
            </p:nvSpPr>
            <p:spPr bwMode="auto">
              <a:xfrm>
                <a:off x="285800" y="1981812"/>
                <a:ext cx="1203534" cy="215570"/>
              </a:xfrm>
              <a:prstGeom prst="rect">
                <a:avLst/>
              </a:prstGeom>
              <a:solidFill>
                <a:srgbClr val="FFFF2B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FFFF2B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0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值班工程师</a:t>
                </a:r>
              </a:p>
            </p:txBody>
          </p:sp>
          <p:sp>
            <p:nvSpPr>
              <p:cNvPr id="67" name="Text Box 6"/>
              <p:cNvSpPr txBox="1">
                <a:spLocks noChangeArrowheads="1"/>
              </p:cNvSpPr>
              <p:nvPr/>
            </p:nvSpPr>
            <p:spPr bwMode="auto">
              <a:xfrm>
                <a:off x="3598324" y="1974666"/>
                <a:ext cx="1008238" cy="222716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现场处理问题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Text Box 7"/>
              <p:cNvSpPr txBox="1">
                <a:spLocks noChangeArrowheads="1"/>
              </p:cNvSpPr>
              <p:nvPr/>
            </p:nvSpPr>
            <p:spPr bwMode="auto">
              <a:xfrm>
                <a:off x="1992664" y="1974666"/>
                <a:ext cx="1152725" cy="222716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查询知识库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9" name="Group 8"/>
              <p:cNvGrpSpPr/>
              <p:nvPr/>
            </p:nvGrpSpPr>
            <p:grpSpPr bwMode="auto">
              <a:xfrm>
                <a:off x="8145289" y="1929408"/>
                <a:ext cx="857399" cy="267974"/>
                <a:chOff x="4640" y="1207"/>
                <a:chExt cx="508" cy="182"/>
              </a:xfrm>
            </p:grpSpPr>
            <p:sp>
              <p:nvSpPr>
                <p:cNvPr id="135" name="AutoShape 9"/>
                <p:cNvSpPr>
                  <a:spLocks noChangeArrowheads="1"/>
                </p:cNvSpPr>
                <p:nvPr/>
              </p:nvSpPr>
              <p:spPr bwMode="auto">
                <a:xfrm>
                  <a:off x="4640" y="1207"/>
                  <a:ext cx="499" cy="182"/>
                </a:xfrm>
                <a:prstGeom prst="flowChartAlternateProcess">
                  <a:avLst/>
                </a:prstGeom>
                <a:solidFill>
                  <a:srgbClr val="00FF00"/>
                </a:solidFill>
                <a:ln w="9525">
                  <a:miter lim="800000"/>
                </a:ln>
                <a:scene3d>
                  <a:camera prst="legacyObliqueTopRight"/>
                  <a:lightRig rig="legacyFlat3" dir="b"/>
                </a:scene3d>
                <a:sp3d extrusionH="100000" prstMaterial="legacyMatte">
                  <a:bevelT w="13500" h="13500" prst="angle"/>
                  <a:bevelB w="13500" h="13500" prst="angle"/>
                  <a:extrusionClr>
                    <a:srgbClr val="00FF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49" y="1207"/>
                  <a:ext cx="499" cy="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zh-CN" altLang="en-US" sz="10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关闭</a:t>
                  </a:r>
                </a:p>
              </p:txBody>
            </p:sp>
          </p:grpSp>
          <p:grpSp>
            <p:nvGrpSpPr>
              <p:cNvPr id="70" name="Group 11"/>
              <p:cNvGrpSpPr/>
              <p:nvPr/>
            </p:nvGrpSpPr>
            <p:grpSpPr bwMode="auto">
              <a:xfrm>
                <a:off x="5149158" y="1869858"/>
                <a:ext cx="935199" cy="378736"/>
                <a:chOff x="3379" y="1389"/>
                <a:chExt cx="589" cy="318"/>
              </a:xfrm>
            </p:grpSpPr>
            <p:sp>
              <p:nvSpPr>
                <p:cNvPr id="133" name="AutoShape 12"/>
                <p:cNvSpPr>
                  <a:spLocks noChangeArrowheads="1"/>
                </p:cNvSpPr>
                <p:nvPr/>
              </p:nvSpPr>
              <p:spPr bwMode="auto">
                <a:xfrm>
                  <a:off x="3379" y="1389"/>
                  <a:ext cx="589" cy="318"/>
                </a:xfrm>
                <a:prstGeom prst="flowChartDecision">
                  <a:avLst/>
                </a:prstGeom>
                <a:solidFill>
                  <a:srgbClr val="FF0000"/>
                </a:solidFill>
                <a:ln w="9525">
                  <a:miter lim="800000"/>
                </a:ln>
                <a:scene3d>
                  <a:camera prst="legacyObliqueTopRight"/>
                  <a:lightRig rig="legacyFlat3" dir="b"/>
                </a:scene3d>
                <a:sp3d extrusionH="1000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470" y="1456"/>
                  <a:ext cx="453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zh-CN" altLang="en-US" sz="10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解决</a:t>
                  </a:r>
                </a:p>
              </p:txBody>
            </p:sp>
          </p:grpSp>
          <p:sp>
            <p:nvSpPr>
              <p:cNvPr id="71" name="Text Box 14"/>
              <p:cNvSpPr txBox="1">
                <a:spLocks noChangeArrowheads="1"/>
              </p:cNvSpPr>
              <p:nvPr/>
            </p:nvSpPr>
            <p:spPr bwMode="auto">
              <a:xfrm>
                <a:off x="285800" y="2944137"/>
                <a:ext cx="1211473" cy="217952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运维经理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Text Box 15"/>
              <p:cNvSpPr txBox="1">
                <a:spLocks noChangeArrowheads="1"/>
              </p:cNvSpPr>
              <p:nvPr/>
            </p:nvSpPr>
            <p:spPr bwMode="auto">
              <a:xfrm>
                <a:off x="2000598" y="2951280"/>
                <a:ext cx="1214649" cy="210806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现场技术支持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73" name="Group 16"/>
              <p:cNvGrpSpPr/>
              <p:nvPr/>
            </p:nvGrpSpPr>
            <p:grpSpPr bwMode="auto">
              <a:xfrm>
                <a:off x="3559794" y="2881012"/>
                <a:ext cx="935200" cy="378736"/>
                <a:chOff x="3379" y="1389"/>
                <a:chExt cx="589" cy="318"/>
              </a:xfrm>
            </p:grpSpPr>
            <p:sp>
              <p:nvSpPr>
                <p:cNvPr id="131" name="AutoShape 17"/>
                <p:cNvSpPr>
                  <a:spLocks noChangeArrowheads="1"/>
                </p:cNvSpPr>
                <p:nvPr/>
              </p:nvSpPr>
              <p:spPr bwMode="auto">
                <a:xfrm>
                  <a:off x="3379" y="1389"/>
                  <a:ext cx="589" cy="318"/>
                </a:xfrm>
                <a:prstGeom prst="flowChartDecision">
                  <a:avLst/>
                </a:prstGeom>
                <a:solidFill>
                  <a:srgbClr val="FF0000"/>
                </a:solidFill>
                <a:ln w="9525">
                  <a:miter lim="800000"/>
                </a:ln>
                <a:scene3d>
                  <a:camera prst="legacyObliqueTopRight"/>
                  <a:lightRig rig="legacyFlat3" dir="b"/>
                </a:scene3d>
                <a:sp3d extrusionH="1000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470" y="1456"/>
                  <a:ext cx="453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zh-CN" altLang="en-US" sz="10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解决</a:t>
                  </a:r>
                </a:p>
              </p:txBody>
            </p:sp>
          </p:grpSp>
          <p:sp>
            <p:nvSpPr>
              <p:cNvPr id="74" name="Text Box 19"/>
              <p:cNvSpPr txBox="1">
                <a:spLocks noChangeArrowheads="1"/>
              </p:cNvSpPr>
              <p:nvPr/>
            </p:nvSpPr>
            <p:spPr bwMode="auto">
              <a:xfrm>
                <a:off x="6644842" y="2947707"/>
                <a:ext cx="1022404" cy="191727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反馈到服务台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Text Box 20"/>
              <p:cNvSpPr txBox="1">
                <a:spLocks noChangeArrowheads="1"/>
              </p:cNvSpPr>
              <p:nvPr/>
            </p:nvSpPr>
            <p:spPr bwMode="auto">
              <a:xfrm>
                <a:off x="6627376" y="1942510"/>
                <a:ext cx="1017765" cy="201277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服务记录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Text Box 21"/>
              <p:cNvSpPr txBox="1">
                <a:spLocks noChangeArrowheads="1"/>
              </p:cNvSpPr>
              <p:nvPr/>
            </p:nvSpPr>
            <p:spPr bwMode="auto">
              <a:xfrm>
                <a:off x="285800" y="4033894"/>
                <a:ext cx="1224177" cy="200087"/>
              </a:xfrm>
              <a:prstGeom prst="rect">
                <a:avLst/>
              </a:prstGeom>
              <a:solidFill>
                <a:srgbClr val="3366FF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专家顾问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Line 22"/>
              <p:cNvSpPr>
                <a:spLocks noChangeShapeType="1"/>
              </p:cNvSpPr>
              <p:nvPr/>
            </p:nvSpPr>
            <p:spPr bwMode="auto">
              <a:xfrm flipV="1">
                <a:off x="7159288" y="2193809"/>
                <a:ext cx="0" cy="7574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78" name="Line 23"/>
              <p:cNvSpPr>
                <a:spLocks noChangeShapeType="1"/>
              </p:cNvSpPr>
              <p:nvPr/>
            </p:nvSpPr>
            <p:spPr bwMode="auto">
              <a:xfrm>
                <a:off x="7645140" y="2036597"/>
                <a:ext cx="4572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79" name="Line 25"/>
              <p:cNvSpPr>
                <a:spLocks noChangeShapeType="1"/>
              </p:cNvSpPr>
              <p:nvPr/>
            </p:nvSpPr>
            <p:spPr bwMode="auto">
              <a:xfrm>
                <a:off x="1560785" y="2089001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1" name="Line 26"/>
              <p:cNvSpPr>
                <a:spLocks noChangeShapeType="1"/>
              </p:cNvSpPr>
              <p:nvPr/>
            </p:nvSpPr>
            <p:spPr bwMode="auto">
              <a:xfrm>
                <a:off x="1560785" y="3062043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2" name="Line 27"/>
              <p:cNvSpPr>
                <a:spLocks noChangeShapeType="1"/>
              </p:cNvSpPr>
              <p:nvPr/>
            </p:nvSpPr>
            <p:spPr bwMode="auto">
              <a:xfrm>
                <a:off x="3216835" y="2089001"/>
                <a:ext cx="4334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3" name="Line 28"/>
              <p:cNvSpPr>
                <a:spLocks noChangeShapeType="1"/>
              </p:cNvSpPr>
              <p:nvPr/>
            </p:nvSpPr>
            <p:spPr bwMode="auto">
              <a:xfrm>
                <a:off x="3119980" y="3062043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4" name="Line 29"/>
              <p:cNvSpPr>
                <a:spLocks noChangeShapeType="1"/>
              </p:cNvSpPr>
              <p:nvPr/>
            </p:nvSpPr>
            <p:spPr bwMode="auto">
              <a:xfrm>
                <a:off x="4729987" y="2035407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6162159" y="2035407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>
                <a:off x="1043169" y="3695652"/>
                <a:ext cx="0" cy="3025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1" name="Line 32"/>
              <p:cNvSpPr>
                <a:spLocks noChangeShapeType="1"/>
              </p:cNvSpPr>
              <p:nvPr/>
            </p:nvSpPr>
            <p:spPr bwMode="auto">
              <a:xfrm>
                <a:off x="1055872" y="3690886"/>
                <a:ext cx="29532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2" name="Line 33"/>
              <p:cNvSpPr>
                <a:spLocks noChangeShapeType="1"/>
              </p:cNvSpPr>
              <p:nvPr/>
            </p:nvSpPr>
            <p:spPr bwMode="auto">
              <a:xfrm>
                <a:off x="4009134" y="3268087"/>
                <a:ext cx="0" cy="43233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3" name="Line 34"/>
              <p:cNvSpPr>
                <a:spLocks noChangeShapeType="1"/>
              </p:cNvSpPr>
              <p:nvPr/>
            </p:nvSpPr>
            <p:spPr bwMode="auto">
              <a:xfrm>
                <a:off x="984421" y="2607083"/>
                <a:ext cx="0" cy="3025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4" name="Line 35"/>
              <p:cNvSpPr>
                <a:spLocks noChangeShapeType="1"/>
              </p:cNvSpPr>
              <p:nvPr/>
            </p:nvSpPr>
            <p:spPr bwMode="auto">
              <a:xfrm>
                <a:off x="984421" y="2610656"/>
                <a:ext cx="460931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5" name="Line 36"/>
              <p:cNvSpPr>
                <a:spLocks noChangeShapeType="1"/>
              </p:cNvSpPr>
              <p:nvPr/>
            </p:nvSpPr>
            <p:spPr bwMode="auto">
              <a:xfrm>
                <a:off x="5593734" y="2250976"/>
                <a:ext cx="0" cy="3787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96" name="Line 37"/>
              <p:cNvSpPr>
                <a:spLocks noChangeShapeType="1"/>
              </p:cNvSpPr>
              <p:nvPr/>
            </p:nvSpPr>
            <p:spPr bwMode="auto">
              <a:xfrm>
                <a:off x="971719" y="1437532"/>
                <a:ext cx="0" cy="4871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grpSp>
            <p:nvGrpSpPr>
              <p:cNvPr id="97" name="Group 38"/>
              <p:cNvGrpSpPr/>
              <p:nvPr/>
            </p:nvGrpSpPr>
            <p:grpSpPr bwMode="auto">
              <a:xfrm>
                <a:off x="3574082" y="3923130"/>
                <a:ext cx="935199" cy="378736"/>
                <a:chOff x="3793" y="1389"/>
                <a:chExt cx="589" cy="318"/>
              </a:xfrm>
            </p:grpSpPr>
            <p:sp>
              <p:nvSpPr>
                <p:cNvPr id="129" name="AutoShape 39"/>
                <p:cNvSpPr>
                  <a:spLocks noChangeArrowheads="1"/>
                </p:cNvSpPr>
                <p:nvPr/>
              </p:nvSpPr>
              <p:spPr bwMode="auto">
                <a:xfrm>
                  <a:off x="3793" y="1389"/>
                  <a:ext cx="589" cy="318"/>
                </a:xfrm>
                <a:prstGeom prst="flowChartDecision">
                  <a:avLst/>
                </a:prstGeom>
                <a:solidFill>
                  <a:srgbClr val="FF0000"/>
                </a:solidFill>
                <a:ln w="9525">
                  <a:miter lim="800000"/>
                </a:ln>
                <a:scene3d>
                  <a:camera prst="legacyObliqueTopRight"/>
                  <a:lightRig rig="legacyFlat3" dir="b"/>
                </a:scene3d>
                <a:sp3d extrusionH="1000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73" y="1436"/>
                  <a:ext cx="453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zh-CN" altLang="en-US" sz="10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解决</a:t>
                  </a:r>
                </a:p>
              </p:txBody>
            </p:sp>
          </p:grpSp>
          <p:sp>
            <p:nvSpPr>
              <p:cNvPr id="98" name="Line 42"/>
              <p:cNvSpPr>
                <a:spLocks noChangeShapeType="1"/>
              </p:cNvSpPr>
              <p:nvPr/>
            </p:nvSpPr>
            <p:spPr bwMode="auto">
              <a:xfrm>
                <a:off x="6046255" y="3056087"/>
                <a:ext cx="5763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grpSp>
            <p:nvGrpSpPr>
              <p:cNvPr id="99" name="Group 43"/>
              <p:cNvGrpSpPr/>
              <p:nvPr/>
            </p:nvGrpSpPr>
            <p:grpSpPr bwMode="auto">
              <a:xfrm>
                <a:off x="5047541" y="2867914"/>
                <a:ext cx="1097152" cy="394517"/>
                <a:chOff x="3651" y="3022"/>
                <a:chExt cx="363" cy="425"/>
              </a:xfrm>
            </p:grpSpPr>
            <p:sp>
              <p:nvSpPr>
                <p:cNvPr id="111" name="AutoShape 44"/>
                <p:cNvSpPr>
                  <a:spLocks noChangeArrowheads="1"/>
                </p:cNvSpPr>
                <p:nvPr/>
              </p:nvSpPr>
              <p:spPr bwMode="auto">
                <a:xfrm>
                  <a:off x="3651" y="3022"/>
                  <a:ext cx="363" cy="408"/>
                </a:xfrm>
                <a:prstGeom prst="can">
                  <a:avLst>
                    <a:gd name="adj" fmla="val 28099"/>
                  </a:avLst>
                </a:pr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651" y="3182"/>
                  <a:ext cx="363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r>
                    <a:rPr lang="zh-CN" altLang="en-US" sz="10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更新知识库</a:t>
                  </a:r>
                </a:p>
              </p:txBody>
            </p:sp>
          </p:grpSp>
          <p:sp>
            <p:nvSpPr>
              <p:cNvPr id="100" name="Line 46"/>
              <p:cNvSpPr>
                <a:spLocks noChangeShapeType="1"/>
              </p:cNvSpPr>
              <p:nvPr/>
            </p:nvSpPr>
            <p:spPr bwMode="auto">
              <a:xfrm flipV="1">
                <a:off x="5509582" y="3275229"/>
                <a:ext cx="0" cy="80987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101" name="Line 47"/>
              <p:cNvSpPr>
                <a:spLocks noChangeShapeType="1"/>
              </p:cNvSpPr>
              <p:nvPr/>
            </p:nvSpPr>
            <p:spPr bwMode="auto">
              <a:xfrm>
                <a:off x="4501345" y="3039413"/>
                <a:ext cx="57636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102" name="Text Box 48"/>
              <p:cNvSpPr txBox="1">
                <a:spLocks noChangeArrowheads="1"/>
              </p:cNvSpPr>
              <p:nvPr/>
            </p:nvSpPr>
            <p:spPr bwMode="auto">
              <a:xfrm>
                <a:off x="6085950" y="1800783"/>
                <a:ext cx="503324" cy="282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22" tIns="40811" rIns="81622" bIns="4081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</a:t>
                </a:r>
              </a:p>
            </p:txBody>
          </p:sp>
          <p:sp>
            <p:nvSpPr>
              <p:cNvPr id="103" name="Text Box 49"/>
              <p:cNvSpPr txBox="1">
                <a:spLocks noChangeArrowheads="1"/>
              </p:cNvSpPr>
              <p:nvPr/>
            </p:nvSpPr>
            <p:spPr bwMode="auto">
              <a:xfrm>
                <a:off x="5131691" y="2283135"/>
                <a:ext cx="503325" cy="282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22" tIns="40811" rIns="81622" bIns="4081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否</a:t>
                </a:r>
              </a:p>
            </p:txBody>
          </p:sp>
          <p:sp>
            <p:nvSpPr>
              <p:cNvPr id="104" name="Text Box 50"/>
              <p:cNvSpPr txBox="1">
                <a:spLocks noChangeArrowheads="1"/>
              </p:cNvSpPr>
              <p:nvPr/>
            </p:nvSpPr>
            <p:spPr bwMode="auto">
              <a:xfrm>
                <a:off x="4501350" y="2810745"/>
                <a:ext cx="503324" cy="282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22" tIns="40811" rIns="81622" bIns="4081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</a:t>
                </a:r>
              </a:p>
            </p:txBody>
          </p:sp>
          <p:sp>
            <p:nvSpPr>
              <p:cNvPr id="105" name="Text Box 51"/>
              <p:cNvSpPr txBox="1">
                <a:spLocks noChangeArrowheads="1"/>
              </p:cNvSpPr>
              <p:nvPr/>
            </p:nvSpPr>
            <p:spPr bwMode="auto">
              <a:xfrm>
                <a:off x="3620129" y="3290715"/>
                <a:ext cx="503325" cy="282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22" tIns="40811" rIns="81622" bIns="4081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否</a:t>
                </a:r>
              </a:p>
            </p:txBody>
          </p:sp>
          <p:sp>
            <p:nvSpPr>
              <p:cNvPr id="106" name="Text Box 52"/>
              <p:cNvSpPr txBox="1">
                <a:spLocks noChangeArrowheads="1"/>
              </p:cNvSpPr>
              <p:nvPr/>
            </p:nvSpPr>
            <p:spPr bwMode="auto">
              <a:xfrm>
                <a:off x="4674895" y="3860008"/>
                <a:ext cx="503325" cy="282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22" tIns="40811" rIns="81622" bIns="4081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</a:t>
                </a:r>
              </a:p>
            </p:txBody>
          </p:sp>
          <p:sp>
            <p:nvSpPr>
              <p:cNvPr id="107" name="Text Box 15"/>
              <p:cNvSpPr txBox="1">
                <a:spLocks noChangeArrowheads="1"/>
              </p:cNvSpPr>
              <p:nvPr/>
            </p:nvSpPr>
            <p:spPr bwMode="auto">
              <a:xfrm>
                <a:off x="2005404" y="3981663"/>
                <a:ext cx="1214649" cy="210806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TopRight"/>
                <a:lightRig rig="legacyFlat3" dir="b"/>
              </a:scene3d>
              <a:sp3d extrusionH="873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lIns="81622" tIns="40811" rIns="81622" bIns="40811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解决方案支持</a:t>
                </a:r>
                <a:endParaRPr lang="zh-CN" altLang="en-US" sz="10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Line 26"/>
              <p:cNvSpPr>
                <a:spLocks noChangeShapeType="1"/>
              </p:cNvSpPr>
              <p:nvPr/>
            </p:nvSpPr>
            <p:spPr bwMode="auto">
              <a:xfrm>
                <a:off x="1565592" y="4092426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109" name="Line 28"/>
              <p:cNvSpPr>
                <a:spLocks noChangeShapeType="1"/>
              </p:cNvSpPr>
              <p:nvPr/>
            </p:nvSpPr>
            <p:spPr bwMode="auto">
              <a:xfrm>
                <a:off x="3124787" y="4092426"/>
                <a:ext cx="4334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  <p:sp>
            <p:nvSpPr>
              <p:cNvPr id="110" name="Line 32"/>
              <p:cNvSpPr>
                <a:spLocks noChangeShapeType="1"/>
              </p:cNvSpPr>
              <p:nvPr/>
            </p:nvSpPr>
            <p:spPr bwMode="auto">
              <a:xfrm>
                <a:off x="4509281" y="4085104"/>
                <a:ext cx="100030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1622" tIns="40811" rIns="81622" bIns="40811"/>
              <a:lstStyle/>
              <a:p>
                <a:endParaRPr lang="zh-CN" altLang="en-US"/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558355" y="2187119"/>
              <a:ext cx="9541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（一线支持）</a:t>
              </a:r>
              <a:endPara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99939" y="3162086"/>
              <a:ext cx="9541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（二线支持）</a:t>
              </a:r>
              <a:endPara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10394" y="4242795"/>
              <a:ext cx="9541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（三线支持）</a:t>
              </a:r>
              <a:endPara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综合代维服务价值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429124" y="857238"/>
            <a:ext cx="3071834" cy="99091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ts val="600"/>
              </a:spcBef>
              <a:tabLst>
                <a:tab pos="180975" algn="l"/>
              </a:tabLst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促进甲方资源整合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根据需要选择所需的专项或者综合服务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获取行业竞争软实力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集中精力在主要业务方向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4420232" y="4001304"/>
            <a:ext cx="3867338" cy="861663"/>
          </a:xfrm>
          <a:prstGeom prst="roundRect">
            <a:avLst/>
          </a:prstGeom>
          <a:solidFill>
            <a:srgbClr val="0067B4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705" lvl="1" indent="-228600" eaLnBrk="0" hangingPunct="0">
              <a:spcBef>
                <a:spcPts val="600"/>
              </a:spcBef>
              <a:buClr>
                <a:schemeClr val="accent2"/>
              </a:buClr>
              <a:buSzPct val="130000"/>
              <a:tabLst>
                <a:tab pos="180975" algn="l"/>
              </a:tabLst>
              <a:defRPr/>
            </a:pPr>
            <a:r>
              <a:rPr lang="zh-CN" altLang="en-US" sz="12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提高业内竞争力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硬件、软件、业务系统基础三个层面的完整服务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通过监控系统和综合运维管理，实现对服务的全面管理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通过容灾系统和其他辅助系统，完善对业务核心的支持服务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4419438" y="3001172"/>
            <a:ext cx="2830193" cy="904747"/>
          </a:xfrm>
          <a:prstGeom prst="roundRect">
            <a:avLst/>
          </a:prstGeom>
          <a:solidFill>
            <a:srgbClr val="0067B4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ts val="600"/>
              </a:spcBef>
              <a:tabLst>
                <a:tab pos="180975" algn="l"/>
              </a:tabLs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解决运维难题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人员短缺、技能不足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系统多，设备数量和种类多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流程不完善、缺乏规范</a:t>
            </a:r>
            <a:endParaRPr lang="zh-CN" altLang="en-US" sz="1000" dirty="0"/>
          </a:p>
        </p:txBody>
      </p:sp>
      <p:sp>
        <p:nvSpPr>
          <p:cNvPr id="22" name="圆角矩形 21"/>
          <p:cNvSpPr/>
          <p:nvPr/>
        </p:nvSpPr>
        <p:spPr>
          <a:xfrm>
            <a:off x="4424286" y="1996633"/>
            <a:ext cx="2566920" cy="861663"/>
          </a:xfrm>
          <a:prstGeom prst="roundRect">
            <a:avLst/>
          </a:prstGeom>
          <a:solidFill>
            <a:srgbClr val="0067B4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ts val="600"/>
              </a:spcBef>
              <a:tabLst>
                <a:tab pos="180975" algn="l"/>
              </a:tabLst>
            </a:pP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保障交付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一二三线运维技术团队</a:t>
            </a: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备件库和专项技术人员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lvl="1" indent="-228600" algn="l" eaLnBrk="0" hangingPunct="0">
              <a:spcBef>
                <a:spcPts val="600"/>
              </a:spcBef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zh-CN" altLang="en-US" sz="1000" dirty="0">
                <a:solidFill>
                  <a:schemeClr val="bg1"/>
                </a:solidFill>
              </a:rPr>
              <a:t> 预防性维护和能耗管理</a:t>
            </a:r>
          </a:p>
        </p:txBody>
      </p:sp>
      <p:sp>
        <p:nvSpPr>
          <p:cNvPr id="26" name="文本框 37"/>
          <p:cNvSpPr>
            <a:spLocks noChangeArrowheads="1"/>
          </p:cNvSpPr>
          <p:nvPr/>
        </p:nvSpPr>
        <p:spPr bwMode="auto">
          <a:xfrm>
            <a:off x="1786712" y="3215486"/>
            <a:ext cx="115929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900" kern="0" dirty="0">
                <a:solidFill>
                  <a:srgbClr val="7F7F7F">
                    <a:lumMod val="50000"/>
                  </a:srgbClr>
                </a:solidFill>
                <a:sym typeface="微软雅黑" panose="020B0503020204020204" pitchFamily="34" charset="-122"/>
              </a:rPr>
              <a:t>代维单位</a:t>
            </a:r>
            <a:endParaRPr kumimoji="0" lang="zh-CN" altLang="en-US" sz="1900" b="0" i="0" u="none" strike="noStrike" kern="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37"/>
          <p:cNvSpPr>
            <a:spLocks noChangeArrowheads="1"/>
          </p:cNvSpPr>
          <p:nvPr/>
        </p:nvSpPr>
        <p:spPr bwMode="auto">
          <a:xfrm>
            <a:off x="1990546" y="1285866"/>
            <a:ext cx="67198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0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甲方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204992" y="2428874"/>
            <a:ext cx="1005703" cy="1981199"/>
            <a:chOff x="2210594" y="1810545"/>
            <a:chExt cx="1005703" cy="1981199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2210594" y="3160810"/>
              <a:ext cx="1005703" cy="630934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33" name="直接连接符 32"/>
            <p:cNvCxnSpPr/>
            <p:nvPr/>
          </p:nvCxnSpPr>
          <p:spPr>
            <a:xfrm flipV="1">
              <a:off x="2346670" y="2801144"/>
              <a:ext cx="777103" cy="1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34" name="直接连接符 33"/>
            <p:cNvCxnSpPr/>
            <p:nvPr/>
          </p:nvCxnSpPr>
          <p:spPr>
            <a:xfrm flipV="1">
              <a:off x="2210594" y="1810545"/>
              <a:ext cx="943881" cy="581419"/>
            </a:xfrm>
            <a:prstGeom prst="line">
              <a:avLst/>
            </a:prstGeom>
            <a:noFill/>
            <a:ln w="12700" cap="flat" cmpd="sng" algn="ctr">
              <a:solidFill>
                <a:srgbClr val="7F7F7F">
                  <a:lumMod val="75000"/>
                </a:srgbClr>
              </a:solidFill>
              <a:prstDash val="dash"/>
            </a:ln>
            <a:effectLst/>
          </p:spPr>
        </p:cxnSp>
      </p:grpSp>
      <p:cxnSp>
        <p:nvCxnSpPr>
          <p:cNvPr id="35" name="直接连接符 34"/>
          <p:cNvCxnSpPr/>
          <p:nvPr/>
        </p:nvCxnSpPr>
        <p:spPr>
          <a:xfrm>
            <a:off x="3133554" y="1428742"/>
            <a:ext cx="1071570" cy="1588"/>
          </a:xfrm>
          <a:prstGeom prst="line">
            <a:avLst/>
          </a:prstGeom>
          <a:noFill/>
          <a:ln w="12700" cap="flat" cmpd="sng" algn="ctr">
            <a:solidFill>
              <a:srgbClr val="7F7F7F">
                <a:lumMod val="75000"/>
              </a:srgbClr>
            </a:solidFill>
            <a:prstDash val="dash"/>
          </a:ln>
          <a:effectLst/>
        </p:spPr>
      </p:cxnSp>
      <p:cxnSp>
        <p:nvCxnSpPr>
          <p:cNvPr id="36" name="直接连接符 35"/>
          <p:cNvCxnSpPr/>
          <p:nvPr/>
        </p:nvCxnSpPr>
        <p:spPr>
          <a:xfrm rot="5400000">
            <a:off x="1889026" y="2245436"/>
            <a:ext cx="927900" cy="10480"/>
          </a:xfrm>
          <a:prstGeom prst="line">
            <a:avLst/>
          </a:prstGeom>
          <a:noFill/>
          <a:ln w="12700" cap="flat" cmpd="sng" algn="ctr">
            <a:solidFill>
              <a:srgbClr val="7F7F7F">
                <a:lumMod val="75000"/>
              </a:srgbClr>
            </a:solidFill>
            <a:prstDash val="dash"/>
          </a:ln>
          <a:effectLst/>
        </p:spPr>
      </p:cxnSp>
      <p:cxnSp>
        <p:nvCxnSpPr>
          <p:cNvPr id="37" name="直接箭头连接符 36"/>
          <p:cNvCxnSpPr/>
          <p:nvPr/>
        </p:nvCxnSpPr>
        <p:spPr>
          <a:xfrm>
            <a:off x="3204992" y="1428742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rot="5400000">
            <a:off x="1899506" y="2245436"/>
            <a:ext cx="927900" cy="10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3204992" y="2428874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347868" y="3429006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3204992" y="3786196"/>
            <a:ext cx="100013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3704" y="786594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0" dirty="0"/>
              <a:t>代维单位支撑甲方实现更高层次的价值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6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1467050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优势总结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676253" y="905967"/>
            <a:ext cx="5630341" cy="3371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70461" y="906634"/>
            <a:ext cx="201466" cy="33611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6880" y="896810"/>
            <a:ext cx="655651" cy="3371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82530" y="896144"/>
            <a:ext cx="221614" cy="33823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02314" y="896809"/>
            <a:ext cx="668504" cy="337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矩形 1"/>
          <p:cNvSpPr/>
          <p:nvPr/>
        </p:nvSpPr>
        <p:spPr>
          <a:xfrm>
            <a:off x="1567877" y="1623597"/>
            <a:ext cx="243589" cy="807327"/>
          </a:xfrm>
          <a:custGeom>
            <a:avLst/>
            <a:gdLst>
              <a:gd name="connsiteX0" fmla="*/ 0 w 219075"/>
              <a:gd name="connsiteY0" fmla="*/ 0 h 839716"/>
              <a:gd name="connsiteX1" fmla="*/ 219075 w 219075"/>
              <a:gd name="connsiteY1" fmla="*/ 0 h 839716"/>
              <a:gd name="connsiteX2" fmla="*/ 219075 w 219075"/>
              <a:gd name="connsiteY2" fmla="*/ 839716 h 839716"/>
              <a:gd name="connsiteX3" fmla="*/ 0 w 219075"/>
              <a:gd name="connsiteY3" fmla="*/ 839716 h 839716"/>
              <a:gd name="connsiteX4" fmla="*/ 0 w 219075"/>
              <a:gd name="connsiteY4" fmla="*/ 0 h 839716"/>
              <a:gd name="connsiteX0-1" fmla="*/ 0 w 257175"/>
              <a:gd name="connsiteY0-2" fmla="*/ 342900 h 839716"/>
              <a:gd name="connsiteX1-3" fmla="*/ 257175 w 257175"/>
              <a:gd name="connsiteY1-4" fmla="*/ 0 h 839716"/>
              <a:gd name="connsiteX2-5" fmla="*/ 257175 w 257175"/>
              <a:gd name="connsiteY2-6" fmla="*/ 839716 h 839716"/>
              <a:gd name="connsiteX3-7" fmla="*/ 38100 w 257175"/>
              <a:gd name="connsiteY3-8" fmla="*/ 839716 h 839716"/>
              <a:gd name="connsiteX4-9" fmla="*/ 0 w 257175"/>
              <a:gd name="connsiteY4-10" fmla="*/ 342900 h 839716"/>
              <a:gd name="connsiteX0-11" fmla="*/ 76200 w 219075"/>
              <a:gd name="connsiteY0-12" fmla="*/ 457200 h 839716"/>
              <a:gd name="connsiteX1-13" fmla="*/ 219075 w 219075"/>
              <a:gd name="connsiteY1-14" fmla="*/ 0 h 839716"/>
              <a:gd name="connsiteX2-15" fmla="*/ 219075 w 219075"/>
              <a:gd name="connsiteY2-16" fmla="*/ 839716 h 839716"/>
              <a:gd name="connsiteX3-17" fmla="*/ 0 w 219075"/>
              <a:gd name="connsiteY3-18" fmla="*/ 839716 h 839716"/>
              <a:gd name="connsiteX4-19" fmla="*/ 76200 w 219075"/>
              <a:gd name="connsiteY4-20" fmla="*/ 457200 h 839716"/>
              <a:gd name="connsiteX0-21" fmla="*/ 9525 w 219075"/>
              <a:gd name="connsiteY0-22" fmla="*/ 485775 h 839716"/>
              <a:gd name="connsiteX1-23" fmla="*/ 219075 w 219075"/>
              <a:gd name="connsiteY1-24" fmla="*/ 0 h 839716"/>
              <a:gd name="connsiteX2-25" fmla="*/ 219075 w 219075"/>
              <a:gd name="connsiteY2-26" fmla="*/ 839716 h 839716"/>
              <a:gd name="connsiteX3-27" fmla="*/ 0 w 219075"/>
              <a:gd name="connsiteY3-28" fmla="*/ 839716 h 839716"/>
              <a:gd name="connsiteX4-29" fmla="*/ 9525 w 219075"/>
              <a:gd name="connsiteY4-30" fmla="*/ 485775 h 839716"/>
              <a:gd name="connsiteX0-31" fmla="*/ 9525 w 219075"/>
              <a:gd name="connsiteY0-32" fmla="*/ 485775 h 839716"/>
              <a:gd name="connsiteX1-33" fmla="*/ 219075 w 219075"/>
              <a:gd name="connsiteY1-34" fmla="*/ 0 h 839716"/>
              <a:gd name="connsiteX2-35" fmla="*/ 190500 w 219075"/>
              <a:gd name="connsiteY2-36" fmla="*/ 496816 h 839716"/>
              <a:gd name="connsiteX3-37" fmla="*/ 0 w 219075"/>
              <a:gd name="connsiteY3-38" fmla="*/ 839716 h 839716"/>
              <a:gd name="connsiteX4-39" fmla="*/ 9525 w 219075"/>
              <a:gd name="connsiteY4-40" fmla="*/ 485775 h 839716"/>
              <a:gd name="connsiteX0-41" fmla="*/ 9525 w 228600"/>
              <a:gd name="connsiteY0-42" fmla="*/ 485775 h 839716"/>
              <a:gd name="connsiteX1-43" fmla="*/ 219075 w 228600"/>
              <a:gd name="connsiteY1-44" fmla="*/ 0 h 839716"/>
              <a:gd name="connsiteX2-45" fmla="*/ 228600 w 228600"/>
              <a:gd name="connsiteY2-46" fmla="*/ 658741 h 839716"/>
              <a:gd name="connsiteX3-47" fmla="*/ 0 w 228600"/>
              <a:gd name="connsiteY3-48" fmla="*/ 839716 h 839716"/>
              <a:gd name="connsiteX4-49" fmla="*/ 9525 w 228600"/>
              <a:gd name="connsiteY4-50" fmla="*/ 485775 h 8397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8600" h="839716">
                <a:moveTo>
                  <a:pt x="9525" y="485775"/>
                </a:moveTo>
                <a:lnTo>
                  <a:pt x="219075" y="0"/>
                </a:lnTo>
                <a:lnTo>
                  <a:pt x="228600" y="658741"/>
                </a:lnTo>
                <a:lnTo>
                  <a:pt x="0" y="839716"/>
                </a:lnTo>
                <a:lnTo>
                  <a:pt x="9525" y="485775"/>
                </a:lnTo>
                <a:close/>
              </a:path>
            </a:pathLst>
          </a:custGeom>
          <a:solidFill>
            <a:srgbClr val="CC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梯形 6"/>
          <p:cNvSpPr/>
          <p:nvPr/>
        </p:nvSpPr>
        <p:spPr>
          <a:xfrm rot="16200000">
            <a:off x="1376035" y="2439630"/>
            <a:ext cx="631874" cy="224342"/>
          </a:xfrm>
          <a:custGeom>
            <a:avLst/>
            <a:gdLst>
              <a:gd name="connsiteX0" fmla="*/ 0 w 657225"/>
              <a:gd name="connsiteY0" fmla="*/ 221918 h 221918"/>
              <a:gd name="connsiteX1" fmla="*/ 74096 w 657225"/>
              <a:gd name="connsiteY1" fmla="*/ 0 h 221918"/>
              <a:gd name="connsiteX2" fmla="*/ 583129 w 657225"/>
              <a:gd name="connsiteY2" fmla="*/ 0 h 221918"/>
              <a:gd name="connsiteX3" fmla="*/ 657225 w 657225"/>
              <a:gd name="connsiteY3" fmla="*/ 221918 h 221918"/>
              <a:gd name="connsiteX4" fmla="*/ 0 w 657225"/>
              <a:gd name="connsiteY4" fmla="*/ 221918 h 221918"/>
              <a:gd name="connsiteX0-1" fmla="*/ 0 w 657225"/>
              <a:gd name="connsiteY0-2" fmla="*/ 221918 h 221918"/>
              <a:gd name="connsiteX1-3" fmla="*/ 74096 w 657225"/>
              <a:gd name="connsiteY1-4" fmla="*/ 0 h 221918"/>
              <a:gd name="connsiteX2-5" fmla="*/ 487878 w 657225"/>
              <a:gd name="connsiteY2-6" fmla="*/ 3 h 221918"/>
              <a:gd name="connsiteX3-7" fmla="*/ 657225 w 657225"/>
              <a:gd name="connsiteY3-8" fmla="*/ 221918 h 221918"/>
              <a:gd name="connsiteX4-9" fmla="*/ 0 w 657225"/>
              <a:gd name="connsiteY4-10" fmla="*/ 221918 h 221918"/>
              <a:gd name="connsiteX0-11" fmla="*/ 0 w 657225"/>
              <a:gd name="connsiteY0-12" fmla="*/ 221915 h 221915"/>
              <a:gd name="connsiteX1-13" fmla="*/ 169345 w 657225"/>
              <a:gd name="connsiteY1-14" fmla="*/ 6349 h 221915"/>
              <a:gd name="connsiteX2-15" fmla="*/ 487878 w 657225"/>
              <a:gd name="connsiteY2-16" fmla="*/ 0 h 221915"/>
              <a:gd name="connsiteX3-17" fmla="*/ 657225 w 657225"/>
              <a:gd name="connsiteY3-18" fmla="*/ 221915 h 221915"/>
              <a:gd name="connsiteX4-19" fmla="*/ 0 w 657225"/>
              <a:gd name="connsiteY4-20" fmla="*/ 221915 h 2219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57225" h="221915">
                <a:moveTo>
                  <a:pt x="0" y="221915"/>
                </a:moveTo>
                <a:lnTo>
                  <a:pt x="169345" y="6349"/>
                </a:lnTo>
                <a:lnTo>
                  <a:pt x="487878" y="0"/>
                </a:lnTo>
                <a:lnTo>
                  <a:pt x="657225" y="221915"/>
                </a:lnTo>
                <a:lnTo>
                  <a:pt x="0" y="221915"/>
                </a:lnTo>
                <a:close/>
              </a:path>
            </a:pathLst>
          </a:custGeom>
          <a:solidFill>
            <a:srgbClr val="CB3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6" name="矩形 21"/>
          <p:cNvSpPr/>
          <p:nvPr/>
        </p:nvSpPr>
        <p:spPr>
          <a:xfrm>
            <a:off x="1581042" y="2699389"/>
            <a:ext cx="230426" cy="831362"/>
          </a:xfrm>
          <a:custGeom>
            <a:avLst/>
            <a:gdLst>
              <a:gd name="connsiteX0" fmla="*/ 0 w 212391"/>
              <a:gd name="connsiteY0" fmla="*/ 0 h 838967"/>
              <a:gd name="connsiteX1" fmla="*/ 212391 w 212391"/>
              <a:gd name="connsiteY1" fmla="*/ 0 h 838967"/>
              <a:gd name="connsiteX2" fmla="*/ 212391 w 212391"/>
              <a:gd name="connsiteY2" fmla="*/ 838967 h 838967"/>
              <a:gd name="connsiteX3" fmla="*/ 0 w 212391"/>
              <a:gd name="connsiteY3" fmla="*/ 838967 h 838967"/>
              <a:gd name="connsiteX4" fmla="*/ 0 w 212391"/>
              <a:gd name="connsiteY4" fmla="*/ 0 h 838967"/>
              <a:gd name="connsiteX0-1" fmla="*/ 6350 w 218741"/>
              <a:gd name="connsiteY0-2" fmla="*/ 0 h 838967"/>
              <a:gd name="connsiteX1-3" fmla="*/ 218741 w 218741"/>
              <a:gd name="connsiteY1-4" fmla="*/ 0 h 838967"/>
              <a:gd name="connsiteX2-5" fmla="*/ 218741 w 218741"/>
              <a:gd name="connsiteY2-6" fmla="*/ 838967 h 838967"/>
              <a:gd name="connsiteX3-7" fmla="*/ 0 w 218741"/>
              <a:gd name="connsiteY3-8" fmla="*/ 445267 h 838967"/>
              <a:gd name="connsiteX4-9" fmla="*/ 6350 w 218741"/>
              <a:gd name="connsiteY4-10" fmla="*/ 0 h 838967"/>
              <a:gd name="connsiteX0-11" fmla="*/ 49 w 212440"/>
              <a:gd name="connsiteY0-12" fmla="*/ 0 h 838967"/>
              <a:gd name="connsiteX1-13" fmla="*/ 212440 w 212440"/>
              <a:gd name="connsiteY1-14" fmla="*/ 0 h 838967"/>
              <a:gd name="connsiteX2-15" fmla="*/ 212440 w 212440"/>
              <a:gd name="connsiteY2-16" fmla="*/ 838967 h 838967"/>
              <a:gd name="connsiteX3-17" fmla="*/ 63549 w 212440"/>
              <a:gd name="connsiteY3-18" fmla="*/ 280167 h 838967"/>
              <a:gd name="connsiteX4-19" fmla="*/ 49 w 212440"/>
              <a:gd name="connsiteY4-20" fmla="*/ 0 h 838967"/>
              <a:gd name="connsiteX0-21" fmla="*/ 281 w 212672"/>
              <a:gd name="connsiteY0-22" fmla="*/ 0 h 838967"/>
              <a:gd name="connsiteX1-23" fmla="*/ 212672 w 212672"/>
              <a:gd name="connsiteY1-24" fmla="*/ 0 h 838967"/>
              <a:gd name="connsiteX2-25" fmla="*/ 212672 w 212672"/>
              <a:gd name="connsiteY2-26" fmla="*/ 838967 h 838967"/>
              <a:gd name="connsiteX3-27" fmla="*/ 6631 w 212672"/>
              <a:gd name="connsiteY3-28" fmla="*/ 350017 h 838967"/>
              <a:gd name="connsiteX4-29" fmla="*/ 281 w 212672"/>
              <a:gd name="connsiteY4-30" fmla="*/ 0 h 838967"/>
              <a:gd name="connsiteX0-31" fmla="*/ 611 w 213002"/>
              <a:gd name="connsiteY0-32" fmla="*/ 0 h 838967"/>
              <a:gd name="connsiteX1-33" fmla="*/ 213002 w 213002"/>
              <a:gd name="connsiteY1-34" fmla="*/ 0 h 838967"/>
              <a:gd name="connsiteX2-35" fmla="*/ 213002 w 213002"/>
              <a:gd name="connsiteY2-36" fmla="*/ 838967 h 838967"/>
              <a:gd name="connsiteX3-37" fmla="*/ 611 w 213002"/>
              <a:gd name="connsiteY3-38" fmla="*/ 350017 h 838967"/>
              <a:gd name="connsiteX4-39" fmla="*/ 611 w 213002"/>
              <a:gd name="connsiteY4-40" fmla="*/ 0 h 838967"/>
              <a:gd name="connsiteX0-41" fmla="*/ 611 w 213002"/>
              <a:gd name="connsiteY0-42" fmla="*/ 0 h 838967"/>
              <a:gd name="connsiteX1-43" fmla="*/ 213002 w 213002"/>
              <a:gd name="connsiteY1-44" fmla="*/ 171450 h 838967"/>
              <a:gd name="connsiteX2-45" fmla="*/ 213002 w 213002"/>
              <a:gd name="connsiteY2-46" fmla="*/ 838967 h 838967"/>
              <a:gd name="connsiteX3-47" fmla="*/ 611 w 213002"/>
              <a:gd name="connsiteY3-48" fmla="*/ 350017 h 838967"/>
              <a:gd name="connsiteX4-49" fmla="*/ 611 w 213002"/>
              <a:gd name="connsiteY4-50" fmla="*/ 0 h 838967"/>
              <a:gd name="connsiteX0-51" fmla="*/ 611 w 213002"/>
              <a:gd name="connsiteY0-52" fmla="*/ 0 h 838967"/>
              <a:gd name="connsiteX1-53" fmla="*/ 206652 w 213002"/>
              <a:gd name="connsiteY1-54" fmla="*/ 190500 h 838967"/>
              <a:gd name="connsiteX2-55" fmla="*/ 213002 w 213002"/>
              <a:gd name="connsiteY2-56" fmla="*/ 838967 h 838967"/>
              <a:gd name="connsiteX3-57" fmla="*/ 611 w 213002"/>
              <a:gd name="connsiteY3-58" fmla="*/ 350017 h 838967"/>
              <a:gd name="connsiteX4-59" fmla="*/ 611 w 213002"/>
              <a:gd name="connsiteY4-60" fmla="*/ 0 h 838967"/>
              <a:gd name="connsiteX0-61" fmla="*/ 611 w 213002"/>
              <a:gd name="connsiteY0-62" fmla="*/ 0 h 838967"/>
              <a:gd name="connsiteX1-63" fmla="*/ 206652 w 213002"/>
              <a:gd name="connsiteY1-64" fmla="*/ 165100 h 838967"/>
              <a:gd name="connsiteX2-65" fmla="*/ 213002 w 213002"/>
              <a:gd name="connsiteY2-66" fmla="*/ 838967 h 838967"/>
              <a:gd name="connsiteX3-67" fmla="*/ 611 w 213002"/>
              <a:gd name="connsiteY3-68" fmla="*/ 350017 h 838967"/>
              <a:gd name="connsiteX4-69" fmla="*/ 611 w 213002"/>
              <a:gd name="connsiteY4-70" fmla="*/ 0 h 8389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3002" h="838967">
                <a:moveTo>
                  <a:pt x="611" y="0"/>
                </a:moveTo>
                <a:lnTo>
                  <a:pt x="206652" y="165100"/>
                </a:lnTo>
                <a:cubicBezTo>
                  <a:pt x="208769" y="381256"/>
                  <a:pt x="210885" y="622811"/>
                  <a:pt x="213002" y="838967"/>
                </a:cubicBezTo>
                <a:lnTo>
                  <a:pt x="611" y="350017"/>
                </a:lnTo>
                <a:cubicBezTo>
                  <a:pt x="2728" y="201595"/>
                  <a:pt x="-1506" y="148422"/>
                  <a:pt x="611" y="0"/>
                </a:cubicBezTo>
                <a:close/>
              </a:path>
            </a:pathLst>
          </a:custGeom>
          <a:solidFill>
            <a:srgbClr val="157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矩形 22"/>
          <p:cNvSpPr/>
          <p:nvPr/>
        </p:nvSpPr>
        <p:spPr>
          <a:xfrm>
            <a:off x="2471433" y="1152704"/>
            <a:ext cx="204823" cy="1094286"/>
          </a:xfrm>
          <a:custGeom>
            <a:avLst/>
            <a:gdLst>
              <a:gd name="connsiteX0" fmla="*/ 0 w 188217"/>
              <a:gd name="connsiteY0" fmla="*/ 0 h 1163588"/>
              <a:gd name="connsiteX1" fmla="*/ 188217 w 188217"/>
              <a:gd name="connsiteY1" fmla="*/ 0 h 1163588"/>
              <a:gd name="connsiteX2" fmla="*/ 188217 w 188217"/>
              <a:gd name="connsiteY2" fmla="*/ 1163588 h 1163588"/>
              <a:gd name="connsiteX3" fmla="*/ 0 w 188217"/>
              <a:gd name="connsiteY3" fmla="*/ 1163588 h 1163588"/>
              <a:gd name="connsiteX4" fmla="*/ 0 w 188217"/>
              <a:gd name="connsiteY4" fmla="*/ 0 h 1163588"/>
              <a:gd name="connsiteX0-1" fmla="*/ 0 w 194567"/>
              <a:gd name="connsiteY0-2" fmla="*/ 488950 h 1163588"/>
              <a:gd name="connsiteX1-3" fmla="*/ 194567 w 194567"/>
              <a:gd name="connsiteY1-4" fmla="*/ 0 h 1163588"/>
              <a:gd name="connsiteX2-5" fmla="*/ 194567 w 194567"/>
              <a:gd name="connsiteY2-6" fmla="*/ 1163588 h 1163588"/>
              <a:gd name="connsiteX3-7" fmla="*/ 6350 w 194567"/>
              <a:gd name="connsiteY3-8" fmla="*/ 1163588 h 1163588"/>
              <a:gd name="connsiteX4-9" fmla="*/ 0 w 194567"/>
              <a:gd name="connsiteY4-10" fmla="*/ 488950 h 1163588"/>
              <a:gd name="connsiteX0-11" fmla="*/ 0 w 194567"/>
              <a:gd name="connsiteY0-12" fmla="*/ 488950 h 1169938"/>
              <a:gd name="connsiteX1-13" fmla="*/ 194567 w 194567"/>
              <a:gd name="connsiteY1-14" fmla="*/ 0 h 1169938"/>
              <a:gd name="connsiteX2-15" fmla="*/ 194567 w 194567"/>
              <a:gd name="connsiteY2-16" fmla="*/ 1163588 h 1169938"/>
              <a:gd name="connsiteX3-17" fmla="*/ 12700 w 194567"/>
              <a:gd name="connsiteY3-18" fmla="*/ 1169938 h 1169938"/>
              <a:gd name="connsiteX4-19" fmla="*/ 0 w 194567"/>
              <a:gd name="connsiteY4-20" fmla="*/ 488950 h 1169938"/>
              <a:gd name="connsiteX0-21" fmla="*/ 0 w 194567"/>
              <a:gd name="connsiteY0-22" fmla="*/ 488950 h 1169938"/>
              <a:gd name="connsiteX1-23" fmla="*/ 194567 w 194567"/>
              <a:gd name="connsiteY1-24" fmla="*/ 0 h 1169938"/>
              <a:gd name="connsiteX2-25" fmla="*/ 162817 w 194567"/>
              <a:gd name="connsiteY2-26" fmla="*/ 890538 h 1169938"/>
              <a:gd name="connsiteX3-27" fmla="*/ 12700 w 194567"/>
              <a:gd name="connsiteY3-28" fmla="*/ 1169938 h 1169938"/>
              <a:gd name="connsiteX4-29" fmla="*/ 0 w 194567"/>
              <a:gd name="connsiteY4-30" fmla="*/ 488950 h 1169938"/>
              <a:gd name="connsiteX0-31" fmla="*/ 0 w 194567"/>
              <a:gd name="connsiteY0-32" fmla="*/ 488950 h 1169938"/>
              <a:gd name="connsiteX1-33" fmla="*/ 194567 w 194567"/>
              <a:gd name="connsiteY1-34" fmla="*/ 0 h 1169938"/>
              <a:gd name="connsiteX2-35" fmla="*/ 194567 w 194567"/>
              <a:gd name="connsiteY2-36" fmla="*/ 1011188 h 1169938"/>
              <a:gd name="connsiteX3-37" fmla="*/ 12700 w 194567"/>
              <a:gd name="connsiteY3-38" fmla="*/ 1169938 h 1169938"/>
              <a:gd name="connsiteX4-39" fmla="*/ 0 w 194567"/>
              <a:gd name="connsiteY4-40" fmla="*/ 488950 h 1169938"/>
              <a:gd name="connsiteX0-41" fmla="*/ 0 w 194567"/>
              <a:gd name="connsiteY0-42" fmla="*/ 488950 h 1188988"/>
              <a:gd name="connsiteX1-43" fmla="*/ 194567 w 194567"/>
              <a:gd name="connsiteY1-44" fmla="*/ 0 h 1188988"/>
              <a:gd name="connsiteX2-45" fmla="*/ 194567 w 194567"/>
              <a:gd name="connsiteY2-46" fmla="*/ 1011188 h 1188988"/>
              <a:gd name="connsiteX3-47" fmla="*/ 12700 w 194567"/>
              <a:gd name="connsiteY3-48" fmla="*/ 1188988 h 1188988"/>
              <a:gd name="connsiteX4-49" fmla="*/ 0 w 194567"/>
              <a:gd name="connsiteY4-50" fmla="*/ 488950 h 1188988"/>
              <a:gd name="connsiteX0-51" fmla="*/ 0 w 194567"/>
              <a:gd name="connsiteY0-52" fmla="*/ 488950 h 1188988"/>
              <a:gd name="connsiteX1-53" fmla="*/ 194567 w 194567"/>
              <a:gd name="connsiteY1-54" fmla="*/ 0 h 1188988"/>
              <a:gd name="connsiteX2-55" fmla="*/ 194567 w 194567"/>
              <a:gd name="connsiteY2-56" fmla="*/ 1011188 h 1188988"/>
              <a:gd name="connsiteX3-57" fmla="*/ 6350 w 194567"/>
              <a:gd name="connsiteY3-58" fmla="*/ 1188988 h 1188988"/>
              <a:gd name="connsiteX4-59" fmla="*/ 0 w 194567"/>
              <a:gd name="connsiteY4-60" fmla="*/ 488950 h 1188988"/>
              <a:gd name="connsiteX0-61" fmla="*/ 0 w 194567"/>
              <a:gd name="connsiteY0-62" fmla="*/ 488950 h 1188988"/>
              <a:gd name="connsiteX1-63" fmla="*/ 194567 w 194567"/>
              <a:gd name="connsiteY1-64" fmla="*/ 0 h 1188988"/>
              <a:gd name="connsiteX2-65" fmla="*/ 194567 w 194567"/>
              <a:gd name="connsiteY2-66" fmla="*/ 1004838 h 1188988"/>
              <a:gd name="connsiteX3-67" fmla="*/ 6350 w 194567"/>
              <a:gd name="connsiteY3-68" fmla="*/ 1188988 h 1188988"/>
              <a:gd name="connsiteX4-69" fmla="*/ 0 w 194567"/>
              <a:gd name="connsiteY4-70" fmla="*/ 488950 h 1188988"/>
              <a:gd name="connsiteX0-71" fmla="*/ 611 w 195178"/>
              <a:gd name="connsiteY0-72" fmla="*/ 488950 h 1182638"/>
              <a:gd name="connsiteX1-73" fmla="*/ 195178 w 195178"/>
              <a:gd name="connsiteY1-74" fmla="*/ 0 h 1182638"/>
              <a:gd name="connsiteX2-75" fmla="*/ 195178 w 195178"/>
              <a:gd name="connsiteY2-76" fmla="*/ 1004838 h 1182638"/>
              <a:gd name="connsiteX3-77" fmla="*/ 611 w 195178"/>
              <a:gd name="connsiteY3-78" fmla="*/ 1182638 h 1182638"/>
              <a:gd name="connsiteX4-79" fmla="*/ 611 w 195178"/>
              <a:gd name="connsiteY4-80" fmla="*/ 488950 h 1182638"/>
              <a:gd name="connsiteX0-81" fmla="*/ 0 w 200917"/>
              <a:gd name="connsiteY0-82" fmla="*/ 469588 h 1182638"/>
              <a:gd name="connsiteX1-83" fmla="*/ 200917 w 200917"/>
              <a:gd name="connsiteY1-84" fmla="*/ 0 h 1182638"/>
              <a:gd name="connsiteX2-85" fmla="*/ 200917 w 200917"/>
              <a:gd name="connsiteY2-86" fmla="*/ 1004838 h 1182638"/>
              <a:gd name="connsiteX3-87" fmla="*/ 6350 w 200917"/>
              <a:gd name="connsiteY3-88" fmla="*/ 1182638 h 1182638"/>
              <a:gd name="connsiteX4-89" fmla="*/ 0 w 200917"/>
              <a:gd name="connsiteY4-90" fmla="*/ 469588 h 1182638"/>
              <a:gd name="connsiteX0-91" fmla="*/ 0 w 200917"/>
              <a:gd name="connsiteY0-92" fmla="*/ 469588 h 1189092"/>
              <a:gd name="connsiteX1-93" fmla="*/ 200917 w 200917"/>
              <a:gd name="connsiteY1-94" fmla="*/ 0 h 1189092"/>
              <a:gd name="connsiteX2-95" fmla="*/ 200917 w 200917"/>
              <a:gd name="connsiteY2-96" fmla="*/ 1004838 h 1189092"/>
              <a:gd name="connsiteX3-97" fmla="*/ 6350 w 200917"/>
              <a:gd name="connsiteY3-98" fmla="*/ 1189092 h 1189092"/>
              <a:gd name="connsiteX4-99" fmla="*/ 0 w 200917"/>
              <a:gd name="connsiteY4-100" fmla="*/ 469588 h 1189092"/>
              <a:gd name="connsiteX0-101" fmla="*/ 0 w 200917"/>
              <a:gd name="connsiteY0-102" fmla="*/ 469588 h 1189092"/>
              <a:gd name="connsiteX1-103" fmla="*/ 200917 w 200917"/>
              <a:gd name="connsiteY1-104" fmla="*/ 0 h 1189092"/>
              <a:gd name="connsiteX2-105" fmla="*/ 194567 w 200917"/>
              <a:gd name="connsiteY2-106" fmla="*/ 1004838 h 1189092"/>
              <a:gd name="connsiteX3-107" fmla="*/ 6350 w 200917"/>
              <a:gd name="connsiteY3-108" fmla="*/ 1189092 h 1189092"/>
              <a:gd name="connsiteX4-109" fmla="*/ 0 w 200917"/>
              <a:gd name="connsiteY4-110" fmla="*/ 469588 h 1189092"/>
              <a:gd name="connsiteX0-111" fmla="*/ 0 w 200917"/>
              <a:gd name="connsiteY0-112" fmla="*/ 469588 h 1195546"/>
              <a:gd name="connsiteX1-113" fmla="*/ 200917 w 200917"/>
              <a:gd name="connsiteY1-114" fmla="*/ 0 h 1195546"/>
              <a:gd name="connsiteX2-115" fmla="*/ 194567 w 200917"/>
              <a:gd name="connsiteY2-116" fmla="*/ 1004838 h 1195546"/>
              <a:gd name="connsiteX3-117" fmla="*/ 12700 w 200917"/>
              <a:gd name="connsiteY3-118" fmla="*/ 1195546 h 1195546"/>
              <a:gd name="connsiteX4-119" fmla="*/ 0 w 200917"/>
              <a:gd name="connsiteY4-120" fmla="*/ 469588 h 1195546"/>
              <a:gd name="connsiteX0-121" fmla="*/ 0 w 200917"/>
              <a:gd name="connsiteY0-122" fmla="*/ 469588 h 1182638"/>
              <a:gd name="connsiteX1-123" fmla="*/ 200917 w 200917"/>
              <a:gd name="connsiteY1-124" fmla="*/ 0 h 1182638"/>
              <a:gd name="connsiteX2-125" fmla="*/ 194567 w 200917"/>
              <a:gd name="connsiteY2-126" fmla="*/ 1004838 h 1182638"/>
              <a:gd name="connsiteX3-127" fmla="*/ 12700 w 200917"/>
              <a:gd name="connsiteY3-128" fmla="*/ 1182638 h 1182638"/>
              <a:gd name="connsiteX4-129" fmla="*/ 0 w 200917"/>
              <a:gd name="connsiteY4-130" fmla="*/ 469588 h 1182638"/>
              <a:gd name="connsiteX0-131" fmla="*/ 0 w 200917"/>
              <a:gd name="connsiteY0-132" fmla="*/ 469588 h 1182638"/>
              <a:gd name="connsiteX1-133" fmla="*/ 200917 w 200917"/>
              <a:gd name="connsiteY1-134" fmla="*/ 0 h 1182638"/>
              <a:gd name="connsiteX2-135" fmla="*/ 194567 w 200917"/>
              <a:gd name="connsiteY2-136" fmla="*/ 1017746 h 1182638"/>
              <a:gd name="connsiteX3-137" fmla="*/ 12700 w 200917"/>
              <a:gd name="connsiteY3-138" fmla="*/ 1182638 h 1182638"/>
              <a:gd name="connsiteX4-139" fmla="*/ 0 w 200917"/>
              <a:gd name="connsiteY4-140" fmla="*/ 469588 h 1182638"/>
              <a:gd name="connsiteX0-141" fmla="*/ 0 w 200917"/>
              <a:gd name="connsiteY0-142" fmla="*/ 469588 h 1208454"/>
              <a:gd name="connsiteX1-143" fmla="*/ 200917 w 200917"/>
              <a:gd name="connsiteY1-144" fmla="*/ 0 h 1208454"/>
              <a:gd name="connsiteX2-145" fmla="*/ 194567 w 200917"/>
              <a:gd name="connsiteY2-146" fmla="*/ 1017746 h 1208454"/>
              <a:gd name="connsiteX3-147" fmla="*/ 19050 w 200917"/>
              <a:gd name="connsiteY3-148" fmla="*/ 1208454 h 1208454"/>
              <a:gd name="connsiteX4-149" fmla="*/ 0 w 200917"/>
              <a:gd name="connsiteY4-150" fmla="*/ 469588 h 1208454"/>
              <a:gd name="connsiteX0-151" fmla="*/ 0 w 200917"/>
              <a:gd name="connsiteY0-152" fmla="*/ 469588 h 1182638"/>
              <a:gd name="connsiteX1-153" fmla="*/ 200917 w 200917"/>
              <a:gd name="connsiteY1-154" fmla="*/ 0 h 1182638"/>
              <a:gd name="connsiteX2-155" fmla="*/ 194567 w 200917"/>
              <a:gd name="connsiteY2-156" fmla="*/ 1017746 h 1182638"/>
              <a:gd name="connsiteX3-157" fmla="*/ 12700 w 200917"/>
              <a:gd name="connsiteY3-158" fmla="*/ 1182638 h 1182638"/>
              <a:gd name="connsiteX4-159" fmla="*/ 0 w 200917"/>
              <a:gd name="connsiteY4-160" fmla="*/ 469588 h 1182638"/>
              <a:gd name="connsiteX0-161" fmla="*/ 0 w 200917"/>
              <a:gd name="connsiteY0-162" fmla="*/ 469588 h 1208454"/>
              <a:gd name="connsiteX1-163" fmla="*/ 200917 w 200917"/>
              <a:gd name="connsiteY1-164" fmla="*/ 0 h 1208454"/>
              <a:gd name="connsiteX2-165" fmla="*/ 194567 w 200917"/>
              <a:gd name="connsiteY2-166" fmla="*/ 1017746 h 1208454"/>
              <a:gd name="connsiteX3-167" fmla="*/ 6350 w 200917"/>
              <a:gd name="connsiteY3-168" fmla="*/ 1208454 h 1208454"/>
              <a:gd name="connsiteX4-169" fmla="*/ 0 w 200917"/>
              <a:gd name="connsiteY4-170" fmla="*/ 469588 h 1208454"/>
              <a:gd name="connsiteX0-171" fmla="*/ 0 w 201219"/>
              <a:gd name="connsiteY0-172" fmla="*/ 469588 h 1208454"/>
              <a:gd name="connsiteX1-173" fmla="*/ 200917 w 201219"/>
              <a:gd name="connsiteY1-174" fmla="*/ 0 h 1208454"/>
              <a:gd name="connsiteX2-175" fmla="*/ 200565 w 201219"/>
              <a:gd name="connsiteY2-176" fmla="*/ 1004556 h 1208454"/>
              <a:gd name="connsiteX3-177" fmla="*/ 6350 w 201219"/>
              <a:gd name="connsiteY3-178" fmla="*/ 1208454 h 1208454"/>
              <a:gd name="connsiteX4-179" fmla="*/ 0 w 201219"/>
              <a:gd name="connsiteY4-180" fmla="*/ 469588 h 1208454"/>
              <a:gd name="connsiteX0-181" fmla="*/ 0 w 201219"/>
              <a:gd name="connsiteY0-182" fmla="*/ 469588 h 1155695"/>
              <a:gd name="connsiteX1-183" fmla="*/ 200917 w 201219"/>
              <a:gd name="connsiteY1-184" fmla="*/ 0 h 1155695"/>
              <a:gd name="connsiteX2-185" fmla="*/ 200565 w 201219"/>
              <a:gd name="connsiteY2-186" fmla="*/ 1004556 h 1155695"/>
              <a:gd name="connsiteX3-187" fmla="*/ 6350 w 201219"/>
              <a:gd name="connsiteY3-188" fmla="*/ 1155695 h 1155695"/>
              <a:gd name="connsiteX4-189" fmla="*/ 0 w 201219"/>
              <a:gd name="connsiteY4-190" fmla="*/ 469588 h 1155695"/>
              <a:gd name="connsiteX0-191" fmla="*/ 0 w 201219"/>
              <a:gd name="connsiteY0-192" fmla="*/ 469588 h 1182074"/>
              <a:gd name="connsiteX1-193" fmla="*/ 200917 w 201219"/>
              <a:gd name="connsiteY1-194" fmla="*/ 0 h 1182074"/>
              <a:gd name="connsiteX2-195" fmla="*/ 200565 w 201219"/>
              <a:gd name="connsiteY2-196" fmla="*/ 1004556 h 1182074"/>
              <a:gd name="connsiteX3-197" fmla="*/ 6350 w 201219"/>
              <a:gd name="connsiteY3-198" fmla="*/ 1182074 h 1182074"/>
              <a:gd name="connsiteX4-199" fmla="*/ 0 w 201219"/>
              <a:gd name="connsiteY4-200" fmla="*/ 469588 h 11820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1219" h="1182074">
                <a:moveTo>
                  <a:pt x="0" y="469588"/>
                </a:moveTo>
                <a:lnTo>
                  <a:pt x="200917" y="0"/>
                </a:lnTo>
                <a:cubicBezTo>
                  <a:pt x="198800" y="334946"/>
                  <a:pt x="202682" y="669610"/>
                  <a:pt x="200565" y="1004556"/>
                </a:cubicBezTo>
                <a:lnTo>
                  <a:pt x="6350" y="1182074"/>
                </a:lnTo>
                <a:cubicBezTo>
                  <a:pt x="4233" y="957195"/>
                  <a:pt x="2117" y="694467"/>
                  <a:pt x="0" y="469588"/>
                </a:cubicBezTo>
                <a:close/>
              </a:path>
            </a:pathLst>
          </a:custGeom>
          <a:solidFill>
            <a:srgbClr val="CC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8" name="矩形 23"/>
          <p:cNvSpPr/>
          <p:nvPr/>
        </p:nvSpPr>
        <p:spPr>
          <a:xfrm>
            <a:off x="2460717" y="2073604"/>
            <a:ext cx="233579" cy="958304"/>
          </a:xfrm>
          <a:custGeom>
            <a:avLst/>
            <a:gdLst>
              <a:gd name="connsiteX0" fmla="*/ 0 w 200917"/>
              <a:gd name="connsiteY0" fmla="*/ 0 h 698300"/>
              <a:gd name="connsiteX1" fmla="*/ 200917 w 200917"/>
              <a:gd name="connsiteY1" fmla="*/ 0 h 698300"/>
              <a:gd name="connsiteX2" fmla="*/ 200917 w 200917"/>
              <a:gd name="connsiteY2" fmla="*/ 698300 h 698300"/>
              <a:gd name="connsiteX3" fmla="*/ 0 w 200917"/>
              <a:gd name="connsiteY3" fmla="*/ 698300 h 698300"/>
              <a:gd name="connsiteX4" fmla="*/ 0 w 200917"/>
              <a:gd name="connsiteY4" fmla="*/ 0 h 698300"/>
              <a:gd name="connsiteX0-1" fmla="*/ 0 w 200917"/>
              <a:gd name="connsiteY0-2" fmla="*/ 152400 h 850700"/>
              <a:gd name="connsiteX1-3" fmla="*/ 194567 w 200917"/>
              <a:gd name="connsiteY1-4" fmla="*/ 0 h 850700"/>
              <a:gd name="connsiteX2-5" fmla="*/ 200917 w 200917"/>
              <a:gd name="connsiteY2-6" fmla="*/ 850700 h 850700"/>
              <a:gd name="connsiteX3-7" fmla="*/ 0 w 200917"/>
              <a:gd name="connsiteY3-8" fmla="*/ 850700 h 850700"/>
              <a:gd name="connsiteX4-9" fmla="*/ 0 w 200917"/>
              <a:gd name="connsiteY4-10" fmla="*/ 152400 h 850700"/>
              <a:gd name="connsiteX0-11" fmla="*/ 0 w 200917"/>
              <a:gd name="connsiteY0-12" fmla="*/ 152400 h 996750"/>
              <a:gd name="connsiteX1-13" fmla="*/ 194567 w 200917"/>
              <a:gd name="connsiteY1-14" fmla="*/ 0 h 996750"/>
              <a:gd name="connsiteX2-15" fmla="*/ 200917 w 200917"/>
              <a:gd name="connsiteY2-16" fmla="*/ 996750 h 996750"/>
              <a:gd name="connsiteX3-17" fmla="*/ 0 w 200917"/>
              <a:gd name="connsiteY3-18" fmla="*/ 850700 h 996750"/>
              <a:gd name="connsiteX4-19" fmla="*/ 0 w 200917"/>
              <a:gd name="connsiteY4-20" fmla="*/ 152400 h 996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0917" h="996750">
                <a:moveTo>
                  <a:pt x="0" y="152400"/>
                </a:moveTo>
                <a:lnTo>
                  <a:pt x="194567" y="0"/>
                </a:lnTo>
                <a:cubicBezTo>
                  <a:pt x="196684" y="283567"/>
                  <a:pt x="198800" y="713183"/>
                  <a:pt x="200917" y="996750"/>
                </a:cubicBezTo>
                <a:lnTo>
                  <a:pt x="0" y="850700"/>
                </a:lnTo>
                <a:lnTo>
                  <a:pt x="0" y="152400"/>
                </a:lnTo>
                <a:close/>
              </a:path>
            </a:pathLst>
          </a:custGeom>
          <a:solidFill>
            <a:srgbClr val="CB3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矩形 24"/>
          <p:cNvSpPr/>
          <p:nvPr/>
        </p:nvSpPr>
        <p:spPr>
          <a:xfrm>
            <a:off x="2451923" y="2883494"/>
            <a:ext cx="238540" cy="1118350"/>
          </a:xfrm>
          <a:custGeom>
            <a:avLst/>
            <a:gdLst>
              <a:gd name="connsiteX0" fmla="*/ 0 w 209176"/>
              <a:gd name="connsiteY0" fmla="*/ 0 h 1163217"/>
              <a:gd name="connsiteX1" fmla="*/ 209176 w 209176"/>
              <a:gd name="connsiteY1" fmla="*/ 0 h 1163217"/>
              <a:gd name="connsiteX2" fmla="*/ 209176 w 209176"/>
              <a:gd name="connsiteY2" fmla="*/ 1163217 h 1163217"/>
              <a:gd name="connsiteX3" fmla="*/ 0 w 209176"/>
              <a:gd name="connsiteY3" fmla="*/ 1163217 h 1163217"/>
              <a:gd name="connsiteX4" fmla="*/ 0 w 209176"/>
              <a:gd name="connsiteY4" fmla="*/ 0 h 1163217"/>
              <a:gd name="connsiteX0-1" fmla="*/ 0 w 209176"/>
              <a:gd name="connsiteY0-2" fmla="*/ 0 h 1163217"/>
              <a:gd name="connsiteX1-3" fmla="*/ 209176 w 209176"/>
              <a:gd name="connsiteY1-4" fmla="*/ 0 h 1163217"/>
              <a:gd name="connsiteX2-5" fmla="*/ 209176 w 209176"/>
              <a:gd name="connsiteY2-6" fmla="*/ 1163217 h 1163217"/>
              <a:gd name="connsiteX3-7" fmla="*/ 0 w 209176"/>
              <a:gd name="connsiteY3-8" fmla="*/ 648867 h 1163217"/>
              <a:gd name="connsiteX4-9" fmla="*/ 0 w 209176"/>
              <a:gd name="connsiteY4-10" fmla="*/ 0 h 1163217"/>
              <a:gd name="connsiteX0-11" fmla="*/ 0 w 209176"/>
              <a:gd name="connsiteY0-12" fmla="*/ 0 h 1163217"/>
              <a:gd name="connsiteX1-13" fmla="*/ 202826 w 209176"/>
              <a:gd name="connsiteY1-14" fmla="*/ 152400 h 1163217"/>
              <a:gd name="connsiteX2-15" fmla="*/ 209176 w 209176"/>
              <a:gd name="connsiteY2-16" fmla="*/ 1163217 h 1163217"/>
              <a:gd name="connsiteX3-17" fmla="*/ 0 w 209176"/>
              <a:gd name="connsiteY3-18" fmla="*/ 648867 h 1163217"/>
              <a:gd name="connsiteX4-19" fmla="*/ 0 w 209176"/>
              <a:gd name="connsiteY4-20" fmla="*/ 0 h 11632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9176" h="1163217">
                <a:moveTo>
                  <a:pt x="0" y="0"/>
                </a:moveTo>
                <a:lnTo>
                  <a:pt x="202826" y="152400"/>
                </a:lnTo>
                <a:cubicBezTo>
                  <a:pt x="204943" y="489339"/>
                  <a:pt x="207059" y="826278"/>
                  <a:pt x="209176" y="1163217"/>
                </a:cubicBezTo>
                <a:lnTo>
                  <a:pt x="0" y="648867"/>
                </a:lnTo>
                <a:lnTo>
                  <a:pt x="0" y="0"/>
                </a:lnTo>
                <a:close/>
              </a:path>
            </a:pathLst>
          </a:custGeom>
          <a:solidFill>
            <a:srgbClr val="157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14347" y="1962945"/>
            <a:ext cx="665454" cy="467986"/>
            <a:chOff x="2038684" y="1994741"/>
            <a:chExt cx="692153" cy="486761"/>
          </a:xfrm>
        </p:grpSpPr>
        <p:sp>
          <p:nvSpPr>
            <p:cNvPr id="21" name="矩形 20"/>
            <p:cNvSpPr/>
            <p:nvPr/>
          </p:nvSpPr>
          <p:spPr>
            <a:xfrm>
              <a:off x="2038684" y="2117085"/>
              <a:ext cx="692153" cy="364417"/>
            </a:xfrm>
            <a:prstGeom prst="rect">
              <a:avLst/>
            </a:prstGeom>
            <a:solidFill>
              <a:srgbClr val="FFA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97583" y="1994741"/>
              <a:ext cx="367877" cy="366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low Solid Italic" panose="04030604020F02020D02" pitchFamily="82" charset="0"/>
                  <a:ea typeface="Adobe Gothic Std B" pitchFamily="34" charset="-128"/>
                </a:rPr>
                <a:t>01</a:t>
              </a:r>
              <a:endParaRPr lang="zh-CN" altLang="en-US" sz="266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94486" y="2220126"/>
            <a:ext cx="732893" cy="651277"/>
            <a:chOff x="2954133" y="2262248"/>
            <a:chExt cx="762296" cy="677406"/>
          </a:xfrm>
        </p:grpSpPr>
        <p:sp>
          <p:nvSpPr>
            <p:cNvPr id="24" name="矩形 23"/>
            <p:cNvSpPr/>
            <p:nvPr/>
          </p:nvSpPr>
          <p:spPr>
            <a:xfrm>
              <a:off x="2962276" y="2262248"/>
              <a:ext cx="702944" cy="677406"/>
            </a:xfrm>
            <a:prstGeom prst="rect">
              <a:avLst/>
            </a:prstGeom>
            <a:solidFill>
              <a:srgbClr val="FF4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54133" y="2481443"/>
              <a:ext cx="762296" cy="4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</a:rPr>
                <a:t>团队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794488" y="2871404"/>
            <a:ext cx="732893" cy="655684"/>
            <a:chOff x="2954133" y="2939654"/>
            <a:chExt cx="762296" cy="681989"/>
          </a:xfrm>
        </p:grpSpPr>
        <p:sp>
          <p:nvSpPr>
            <p:cNvPr id="27" name="矩形 26"/>
            <p:cNvSpPr/>
            <p:nvPr/>
          </p:nvSpPr>
          <p:spPr>
            <a:xfrm>
              <a:off x="2962275" y="2939654"/>
              <a:ext cx="702945" cy="681989"/>
            </a:xfrm>
            <a:prstGeom prst="rect">
              <a:avLst/>
            </a:prstGeom>
            <a:solidFill>
              <a:srgbClr val="1B9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54133" y="3142148"/>
              <a:ext cx="762296" cy="437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</a:rPr>
                <a:t>资源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94482" y="1623597"/>
            <a:ext cx="732893" cy="597675"/>
            <a:chOff x="2954132" y="1641786"/>
            <a:chExt cx="762296" cy="621653"/>
          </a:xfrm>
        </p:grpSpPr>
        <p:sp>
          <p:nvSpPr>
            <p:cNvPr id="30" name="矩形 29"/>
            <p:cNvSpPr/>
            <p:nvPr/>
          </p:nvSpPr>
          <p:spPr>
            <a:xfrm>
              <a:off x="2964180" y="1641786"/>
              <a:ext cx="701039" cy="620461"/>
            </a:xfrm>
            <a:prstGeom prst="rect">
              <a:avLst/>
            </a:prstGeom>
            <a:solidFill>
              <a:srgbClr val="FFA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54132" y="1826002"/>
              <a:ext cx="762296" cy="43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</a:rPr>
                <a:t>工具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14346" y="2267743"/>
            <a:ext cx="674609" cy="449850"/>
            <a:chOff x="2038684" y="2311777"/>
            <a:chExt cx="701675" cy="467897"/>
          </a:xfrm>
        </p:grpSpPr>
        <p:sp>
          <p:nvSpPr>
            <p:cNvPr id="33" name="矩形 32"/>
            <p:cNvSpPr/>
            <p:nvPr/>
          </p:nvSpPr>
          <p:spPr>
            <a:xfrm>
              <a:off x="2038684" y="2446894"/>
              <a:ext cx="701675" cy="332780"/>
            </a:xfrm>
            <a:prstGeom prst="rect">
              <a:avLst/>
            </a:prstGeom>
            <a:solidFill>
              <a:srgbClr val="FF4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97583" y="2311777"/>
              <a:ext cx="367877" cy="366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low Solid Italic" panose="04030604020F02020D02" pitchFamily="82" charset="0"/>
                  <a:ea typeface="Adobe Gothic Std B" pitchFamily="34" charset="-128"/>
                </a:rPr>
                <a:t>02</a:t>
              </a:r>
              <a:endParaRPr lang="zh-CN" altLang="en-US" sz="266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14346" y="2572545"/>
            <a:ext cx="674609" cy="465462"/>
            <a:chOff x="2038684" y="2628811"/>
            <a:chExt cx="701675" cy="484137"/>
          </a:xfrm>
        </p:grpSpPr>
        <p:sp>
          <p:nvSpPr>
            <p:cNvPr id="36" name="矩形 35"/>
            <p:cNvSpPr/>
            <p:nvPr/>
          </p:nvSpPr>
          <p:spPr>
            <a:xfrm>
              <a:off x="2038684" y="2760738"/>
              <a:ext cx="701675" cy="352210"/>
            </a:xfrm>
            <a:prstGeom prst="rect">
              <a:avLst/>
            </a:prstGeom>
            <a:solidFill>
              <a:srgbClr val="1B9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97583" y="2628811"/>
              <a:ext cx="367877" cy="366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65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low Solid Italic" panose="04030604020F02020D02" pitchFamily="82" charset="0"/>
                </a:rPr>
                <a:t>03</a:t>
              </a:r>
              <a:endParaRPr lang="zh-CN" altLang="en-US" sz="266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671925" y="3031906"/>
            <a:ext cx="4114175" cy="963280"/>
            <a:chOff x="2612918" y="4400323"/>
            <a:chExt cx="4143173" cy="1170665"/>
          </a:xfrm>
        </p:grpSpPr>
        <p:grpSp>
          <p:nvGrpSpPr>
            <p:cNvPr id="39" name="组合 38"/>
            <p:cNvGrpSpPr/>
            <p:nvPr/>
          </p:nvGrpSpPr>
          <p:grpSpPr>
            <a:xfrm>
              <a:off x="2612918" y="4400323"/>
              <a:ext cx="4143173" cy="1170665"/>
              <a:chOff x="3866778" y="3106598"/>
              <a:chExt cx="3545983" cy="1001926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3866778" y="3106598"/>
                <a:ext cx="3545983" cy="1001926"/>
              </a:xfrm>
              <a:prstGeom prst="rect">
                <a:avLst/>
              </a:prstGeom>
              <a:solidFill>
                <a:srgbClr val="1B91F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25169" y="3353645"/>
                <a:ext cx="3254022" cy="448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>
                  <a:defRPr sz="110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rPr lang="zh-CN" altLang="en-US" dirty="0"/>
                  <a:t>中网科技业务从基础设施部署、咨询服务和业务软件开发，涉及用户整个基础设施架构；</a:t>
                </a:r>
              </a:p>
            </p:txBody>
          </p:sp>
        </p:grpSp>
        <p:pic>
          <p:nvPicPr>
            <p:cNvPr id="40" name="68" descr="Untitled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305" y="4435778"/>
              <a:ext cx="2877362" cy="6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组合 42"/>
          <p:cNvGrpSpPr/>
          <p:nvPr/>
        </p:nvGrpSpPr>
        <p:grpSpPr>
          <a:xfrm>
            <a:off x="2671926" y="2067020"/>
            <a:ext cx="4111858" cy="965556"/>
            <a:chOff x="2612918" y="3227708"/>
            <a:chExt cx="4140840" cy="1173430"/>
          </a:xfrm>
        </p:grpSpPr>
        <p:grpSp>
          <p:nvGrpSpPr>
            <p:cNvPr id="44" name="组合 43"/>
            <p:cNvGrpSpPr/>
            <p:nvPr/>
          </p:nvGrpSpPr>
          <p:grpSpPr>
            <a:xfrm>
              <a:off x="2612918" y="3227708"/>
              <a:ext cx="4140840" cy="1173430"/>
              <a:chOff x="3866777" y="2103001"/>
              <a:chExt cx="3543985" cy="1004293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3866777" y="2103001"/>
                <a:ext cx="3543985" cy="1004293"/>
              </a:xfrm>
              <a:prstGeom prst="rect">
                <a:avLst/>
              </a:prstGeom>
              <a:solidFill>
                <a:srgbClr val="FF4A1B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023078" y="2359368"/>
                <a:ext cx="3386655" cy="448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专注基础设施运维服务，强大的技术团队，完善的服务产品和交付体系；</a:t>
                </a:r>
              </a:p>
            </p:txBody>
          </p:sp>
        </p:grpSp>
        <p:pic>
          <p:nvPicPr>
            <p:cNvPr id="45" name="68" descr="Untitled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305" y="3244166"/>
              <a:ext cx="2877362" cy="6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组合 47"/>
          <p:cNvGrpSpPr/>
          <p:nvPr/>
        </p:nvGrpSpPr>
        <p:grpSpPr>
          <a:xfrm>
            <a:off x="2675947" y="1152701"/>
            <a:ext cx="4106643" cy="914319"/>
            <a:chOff x="2617806" y="2116544"/>
            <a:chExt cx="4135588" cy="1111163"/>
          </a:xfrm>
        </p:grpSpPr>
        <p:grpSp>
          <p:nvGrpSpPr>
            <p:cNvPr id="49" name="组合 48"/>
            <p:cNvGrpSpPr/>
            <p:nvPr/>
          </p:nvGrpSpPr>
          <p:grpSpPr>
            <a:xfrm>
              <a:off x="2617806" y="2116544"/>
              <a:ext cx="4135588" cy="1111163"/>
              <a:chOff x="3870960" y="1152000"/>
              <a:chExt cx="3539490" cy="951001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3870960" y="1152000"/>
                <a:ext cx="3539490" cy="951001"/>
              </a:xfrm>
              <a:prstGeom prst="rect">
                <a:avLst/>
              </a:prstGeom>
              <a:solidFill>
                <a:srgbClr val="FFA31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5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023078" y="1373584"/>
                <a:ext cx="3254022" cy="448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完全自主知识产权的的监控平台和综合运管理平台；</a:t>
                </a:r>
                <a:endParaRPr lang="en-US" altLang="zh-CN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/>
                <a:r>
                  <a:rPr lang="zh-CN" alt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运维工具以服务的形式打包，用户可不必一次性投入成本；</a:t>
                </a:r>
              </a:p>
            </p:txBody>
          </p:sp>
        </p:grpSp>
        <p:pic>
          <p:nvPicPr>
            <p:cNvPr id="50" name="68" descr="Untitled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305" y="2129244"/>
              <a:ext cx="2877362" cy="6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2" l="28226" r="91734">
                        <a14:foregroundMark x1="75806" y1="19174" x2="75806" y2="19174"/>
                        <a14:foregroundMark x1="79435" y1="16112" x2="79435" y2="16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6"/>
          <a:stretch>
            <a:fillRect/>
          </a:stretch>
        </p:blipFill>
        <p:spPr>
          <a:xfrm>
            <a:off x="6669385" y="1394879"/>
            <a:ext cx="1515911" cy="2855982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" y="1042"/>
            <a:ext cx="9136064" cy="51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7898" cy="5164932"/>
            <a:chOff x="0" y="0"/>
            <a:chExt cx="4877898" cy="5164932"/>
          </a:xfrm>
          <a:solidFill>
            <a:srgbClr val="0067B4"/>
          </a:solidFill>
        </p:grpSpPr>
        <p:sp>
          <p:nvSpPr>
            <p:cNvPr id="13" name="矩形 12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1463394" y="1235588"/>
            <a:ext cx="1641756" cy="1641756"/>
          </a:xfrm>
          <a:prstGeom prst="ellipse">
            <a:avLst/>
          </a:prstGeom>
          <a:solidFill>
            <a:srgbClr val="0067B4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9615" y="1321809"/>
            <a:ext cx="1469314" cy="1469314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05</a:t>
            </a:r>
            <a:endParaRPr lang="zh-CN" altLang="en-US" sz="8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43794" y="3004506"/>
            <a:ext cx="2362200" cy="48243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500" b="0" kern="0" dirty="0">
                <a:solidFill>
                  <a:schemeClr val="bg1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</a:p>
        </p:txBody>
      </p:sp>
      <p:sp>
        <p:nvSpPr>
          <p:cNvPr id="22" name="矩形 21"/>
          <p:cNvSpPr/>
          <p:nvPr/>
        </p:nvSpPr>
        <p:spPr>
          <a:xfrm>
            <a:off x="4930210" y="1810544"/>
            <a:ext cx="3757384" cy="636326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项目案例</a:t>
            </a:r>
          </a:p>
        </p:txBody>
      </p:sp>
      <p:sp>
        <p:nvSpPr>
          <p:cNvPr id="23" name="矩形 22"/>
          <p:cNvSpPr/>
          <p:nvPr/>
        </p:nvSpPr>
        <p:spPr>
          <a:xfrm>
            <a:off x="4950619" y="2343944"/>
            <a:ext cx="3736975" cy="405494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小标宋简体" pitchFamily="65" charset="-122"/>
                <a:ea typeface="方正小标宋简体" pitchFamily="65" charset="-122"/>
              </a:rPr>
              <a:t>Project Case</a:t>
            </a:r>
            <a:endParaRPr lang="zh-CN" altLang="en-US" sz="2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4989220" y="2764413"/>
            <a:ext cx="3001461" cy="144469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l">
              <a:lnSpc>
                <a:spcPct val="150000"/>
              </a:lnSpc>
              <a:defRPr sz="1200" b="0" ker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中网科技安徽数据中心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中网科技南通数据中心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江苏移动南通数据中心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华为克拉玛依数据中心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纵横百纳酒仙桥数据中心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95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95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5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45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/>
      <p:bldP spid="23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390654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江苏移动南通数据中心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062784" y="3391544"/>
            <a:ext cx="2202530" cy="359699"/>
            <a:chOff x="1062784" y="3391544"/>
            <a:chExt cx="2202530" cy="359699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1077944" y="3715544"/>
              <a:ext cx="2028000" cy="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flipH="1">
              <a:off x="1062784" y="347424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项目规模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1829594" y="3391544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1077562" y="3400918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flipH="1">
              <a:off x="1758170" y="3474244"/>
              <a:ext cx="1507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1.2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万㎡，</a:t>
              </a:r>
              <a:r>
                <a:rPr lang="en-US" altLang="zh-CN" sz="1200" b="0" dirty="0">
                  <a:solidFill>
                    <a:srgbClr val="0067B4"/>
                  </a:solidFill>
                </a:rPr>
                <a:t>1000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机架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05715" y="2481754"/>
            <a:ext cx="1286452" cy="391407"/>
            <a:chOff x="2105715" y="2481754"/>
            <a:chExt cx="1286452" cy="391407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2105715" y="2826851"/>
              <a:ext cx="1222165" cy="0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2896394" y="2481754"/>
              <a:ext cx="0" cy="324001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flipH="1">
              <a:off x="2147830" y="259616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运维人员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883693" y="2580288"/>
              <a:ext cx="508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24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人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527661" y="1608434"/>
            <a:ext cx="1550746" cy="410879"/>
            <a:chOff x="2527661" y="1608434"/>
            <a:chExt cx="1550746" cy="410879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2549713" y="1963704"/>
              <a:ext cx="1528694" cy="0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277394" y="1608434"/>
              <a:ext cx="0" cy="324001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flipH="1">
              <a:off x="2527661" y="174231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维护界面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3278188" y="173646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综合代维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78100" y="852195"/>
            <a:ext cx="1450325" cy="374162"/>
            <a:chOff x="1978100" y="852195"/>
            <a:chExt cx="1450325" cy="374162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1978100" y="1174218"/>
              <a:ext cx="1307387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2820194" y="852195"/>
              <a:ext cx="0" cy="32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flipH="1">
              <a:off x="2096175" y="94934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项目地址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2782094" y="949358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南通市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5281" y="817294"/>
            <a:ext cx="2463482" cy="2631550"/>
            <a:chOff x="-4351101" y="1258019"/>
            <a:chExt cx="2463482" cy="2631550"/>
          </a:xfrm>
        </p:grpSpPr>
        <p:sp>
          <p:nvSpPr>
            <p:cNvPr id="35" name="Freeform 6"/>
            <p:cNvSpPr/>
            <p:nvPr/>
          </p:nvSpPr>
          <p:spPr bwMode="auto">
            <a:xfrm flipH="1">
              <a:off x="-4351100" y="1281291"/>
              <a:ext cx="2463481" cy="2598436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flipH="1">
              <a:off x="-2703982" y="1946902"/>
              <a:ext cx="816000" cy="81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flipH="1">
              <a:off x="-4351101" y="1776696"/>
              <a:ext cx="1142009" cy="1142009"/>
            </a:xfrm>
            <a:prstGeom prst="ellipse">
              <a:avLst/>
            </a:prstGeom>
            <a:gradFill flip="none" rotWithShape="1">
              <a:gsLst>
                <a:gs pos="38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9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 flipH="1">
              <a:off x="-3051862" y="1278104"/>
              <a:ext cx="696000" cy="69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 rot="21420000" flipH="1">
              <a:off x="-3423790" y="1776696"/>
              <a:ext cx="514588" cy="3268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/>
            <p:cNvSpPr/>
            <p:nvPr/>
          </p:nvSpPr>
          <p:spPr>
            <a:xfrm flipH="1">
              <a:off x="-2971986" y="2910166"/>
              <a:ext cx="624000" cy="624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0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rot="120000" flipH="1" flipV="1">
              <a:off x="-3462095" y="2589002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 flipH="1">
              <a:off x="-3759827" y="3265321"/>
              <a:ext cx="624248" cy="62424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 rot="2220000" flipH="1" flipV="1">
              <a:off x="-3929176" y="2800330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/>
            <p:cNvSpPr/>
            <p:nvPr/>
          </p:nvSpPr>
          <p:spPr>
            <a:xfrm flipH="1">
              <a:off x="-2990550" y="1330827"/>
              <a:ext cx="564000" cy="564000"/>
            </a:xfrm>
            <a:prstGeom prst="ellipse">
              <a:avLst/>
            </a:prstGeom>
            <a:gradFill flip="none" rotWithShape="1">
              <a:gsLst>
                <a:gs pos="0">
                  <a:srgbClr val="71AD2F"/>
                </a:gs>
                <a:gs pos="100000">
                  <a:srgbClr val="8FCE4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508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 flipH="1">
              <a:off x="-2688008" y="1939172"/>
              <a:ext cx="752129" cy="769441"/>
              <a:chOff x="2999595" y="2053535"/>
              <a:chExt cx="1128194" cy="1154162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3022109" y="2167166"/>
                <a:ext cx="1026000" cy="102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CA800"/>
                  </a:gs>
                  <a:gs pos="99000">
                    <a:srgbClr val="FFC819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508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999595" y="2053535"/>
                <a:ext cx="1128194" cy="115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prstClr val="white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02</a:t>
                </a:r>
                <a:endParaRPr lang="zh-CN" altLang="en-US" sz="4400" dirty="0">
                  <a:solidFill>
                    <a:prstClr val="white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H="1">
              <a:off x="-2995419" y="2880027"/>
              <a:ext cx="649538" cy="646331"/>
              <a:chOff x="3603165" y="3464820"/>
              <a:chExt cx="974307" cy="969497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3692190" y="3603924"/>
                <a:ext cx="756000" cy="75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A2DC"/>
                  </a:gs>
                  <a:gs pos="100000">
                    <a:srgbClr val="19C3FF"/>
                  </a:gs>
                </a:gsLst>
                <a:lin ang="20400000" scaled="0"/>
                <a:tileRect/>
              </a:gradFill>
              <a:ln>
                <a:noFill/>
              </a:ln>
              <a:effectLst>
                <a:outerShdw blurRad="50800" dist="50800" dir="204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3165" y="3464820"/>
                <a:ext cx="974307" cy="96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03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-3785195" y="3239752"/>
              <a:ext cx="649538" cy="646331"/>
              <a:chOff x="4787830" y="4004407"/>
              <a:chExt cx="974306" cy="96949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4882625" y="4137627"/>
                <a:ext cx="756160" cy="756160"/>
              </a:xfrm>
              <a:prstGeom prst="ellipse">
                <a:avLst/>
              </a:prstGeom>
              <a:gradFill flip="none" rotWithShape="1">
                <a:gsLst>
                  <a:gs pos="0">
                    <a:srgbClr val="BC2063"/>
                  </a:gs>
                  <a:gs pos="100000">
                    <a:srgbClr val="DD3B80"/>
                  </a:gs>
                </a:gsLst>
                <a:lin ang="18000000" scaled="0"/>
                <a:tileRect/>
              </a:gradFill>
              <a:ln>
                <a:noFill/>
              </a:ln>
              <a:effectLst>
                <a:outerShdw blurRad="50800" dist="50800" dir="180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787830" y="4004407"/>
                <a:ext cx="974306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04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 flipH="1">
              <a:off x="-4244601" y="1852304"/>
              <a:ext cx="984000" cy="984000"/>
              <a:chOff x="5020964" y="1923234"/>
              <a:chExt cx="1476000" cy="1476000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5020964" y="1923234"/>
                <a:ext cx="1476000" cy="147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8C8C8C"/>
                  </a:gs>
                  <a:gs pos="100000">
                    <a:schemeClr val="bg1">
                      <a:lumMod val="65000"/>
                    </a:schemeClr>
                  </a:gs>
                </a:gsLst>
                <a:lin ang="9000000" scaled="0"/>
                <a:tileRect/>
              </a:gradFill>
              <a:ln>
                <a:noFill/>
              </a:ln>
              <a:effectLst>
                <a:outerShdw blurRad="50800" dist="63500" dir="9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136320" y="2023206"/>
                <a:ext cx="1200329" cy="1246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基本</a:t>
                </a:r>
                <a:endPara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情况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 flipH="1">
              <a:off x="-3028416" y="1258019"/>
              <a:ext cx="649537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ozuka Gothic Pro B" pitchFamily="34" charset="-128"/>
                <a:ea typeface="Kozuka Gothic Pro B" pitchFamily="34" charset="-128"/>
              </a:endParaRPr>
            </a:p>
          </p:txBody>
        </p:sp>
      </p:grpSp>
      <p:pic>
        <p:nvPicPr>
          <p:cNvPr id="58" name="图片 57" descr="910136607.jpg"/>
          <p:cNvPicPr>
            <a:picLocks noChangeAspect="1"/>
          </p:cNvPicPr>
          <p:nvPr/>
        </p:nvPicPr>
        <p:blipFill>
          <a:blip r:embed="rId3"/>
          <a:srcRect l="3390"/>
          <a:stretch>
            <a:fillRect/>
          </a:stretch>
        </p:blipFill>
        <p:spPr>
          <a:xfrm>
            <a:off x="4287042" y="1143784"/>
            <a:ext cx="4071966" cy="310844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3390654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华为克拉玛依数据中心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062784" y="3391544"/>
            <a:ext cx="2202531" cy="359699"/>
            <a:chOff x="1062784" y="3391544"/>
            <a:chExt cx="2202531" cy="359699"/>
          </a:xfrm>
        </p:grpSpPr>
        <p:cxnSp>
          <p:nvCxnSpPr>
            <p:cNvPr id="15" name="直接连接符 14"/>
            <p:cNvCxnSpPr/>
            <p:nvPr/>
          </p:nvCxnSpPr>
          <p:spPr>
            <a:xfrm flipH="1">
              <a:off x="1077944" y="3715544"/>
              <a:ext cx="2028000" cy="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flipH="1">
              <a:off x="1062784" y="347424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项目规模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 flipH="1">
              <a:off x="1829594" y="3391544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1077562" y="3400918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flipH="1">
              <a:off x="1758171" y="3474244"/>
              <a:ext cx="1507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1.4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万㎡，</a:t>
              </a:r>
              <a:r>
                <a:rPr lang="en-US" altLang="zh-CN" sz="1200" b="0" dirty="0">
                  <a:solidFill>
                    <a:srgbClr val="0067B4"/>
                  </a:solidFill>
                </a:rPr>
                <a:t>1700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机架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05715" y="2481754"/>
            <a:ext cx="1286452" cy="391407"/>
            <a:chOff x="2105715" y="2481754"/>
            <a:chExt cx="1286452" cy="391407"/>
          </a:xfrm>
        </p:grpSpPr>
        <p:cxnSp>
          <p:nvCxnSpPr>
            <p:cNvPr id="21" name="直接连接符 20"/>
            <p:cNvCxnSpPr/>
            <p:nvPr/>
          </p:nvCxnSpPr>
          <p:spPr>
            <a:xfrm flipH="1">
              <a:off x="2105715" y="2826851"/>
              <a:ext cx="1222165" cy="0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2896394" y="2481754"/>
              <a:ext cx="0" cy="324001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flipH="1">
              <a:off x="2147830" y="259616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运维人员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2883694" y="258028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31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人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527661" y="1608434"/>
            <a:ext cx="1550746" cy="410879"/>
            <a:chOff x="2527661" y="1608434"/>
            <a:chExt cx="1550746" cy="410879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2549713" y="1963704"/>
              <a:ext cx="1528694" cy="0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3277394" y="1608434"/>
              <a:ext cx="0" cy="324001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flipH="1">
              <a:off x="2527661" y="174231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维护界面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3278188" y="173646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综合代维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978100" y="852195"/>
            <a:ext cx="1307387" cy="374162"/>
            <a:chOff x="1978100" y="852195"/>
            <a:chExt cx="1307387" cy="374162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1978100" y="1174218"/>
              <a:ext cx="1307387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2820194" y="852195"/>
              <a:ext cx="0" cy="32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flipH="1">
              <a:off x="2096175" y="94934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项目地址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2782094" y="94935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新疆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5281" y="817294"/>
            <a:ext cx="2463482" cy="2631550"/>
            <a:chOff x="-4351101" y="1258019"/>
            <a:chExt cx="2463482" cy="2631550"/>
          </a:xfrm>
        </p:grpSpPr>
        <p:sp>
          <p:nvSpPr>
            <p:cNvPr id="36" name="Freeform 6"/>
            <p:cNvSpPr/>
            <p:nvPr/>
          </p:nvSpPr>
          <p:spPr bwMode="auto">
            <a:xfrm flipH="1">
              <a:off x="-4351100" y="1281291"/>
              <a:ext cx="2463481" cy="2598436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flipH="1">
              <a:off x="-2703982" y="1946902"/>
              <a:ext cx="816000" cy="81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 flipH="1">
              <a:off x="-4351101" y="1776696"/>
              <a:ext cx="1142009" cy="1142009"/>
            </a:xfrm>
            <a:prstGeom prst="ellipse">
              <a:avLst/>
            </a:prstGeom>
            <a:gradFill flip="none" rotWithShape="1">
              <a:gsLst>
                <a:gs pos="38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9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 flipH="1">
              <a:off x="-3051862" y="1278104"/>
              <a:ext cx="696000" cy="69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 rot="21420000" flipH="1">
              <a:off x="-3423790" y="1776696"/>
              <a:ext cx="514588" cy="3268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 flipH="1">
              <a:off x="-2971986" y="2910166"/>
              <a:ext cx="624000" cy="624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0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 rot="120000" flipH="1" flipV="1">
              <a:off x="-3462095" y="2589002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 flipH="1">
              <a:off x="-3759827" y="3265321"/>
              <a:ext cx="624248" cy="62424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 rot="2220000" flipH="1" flipV="1">
              <a:off x="-3929176" y="2800330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 flipH="1">
              <a:off x="-2990550" y="1330827"/>
              <a:ext cx="564000" cy="564000"/>
            </a:xfrm>
            <a:prstGeom prst="ellipse">
              <a:avLst/>
            </a:prstGeom>
            <a:gradFill flip="none" rotWithShape="1">
              <a:gsLst>
                <a:gs pos="0">
                  <a:srgbClr val="71AD2F"/>
                </a:gs>
                <a:gs pos="100000">
                  <a:srgbClr val="8FCE4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508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flipH="1">
              <a:off x="-2688008" y="1939172"/>
              <a:ext cx="752129" cy="769441"/>
              <a:chOff x="2999595" y="2053535"/>
              <a:chExt cx="1128194" cy="1154162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3022109" y="2167166"/>
                <a:ext cx="1026000" cy="102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CA800"/>
                  </a:gs>
                  <a:gs pos="99000">
                    <a:srgbClr val="FFC819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508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99595" y="2053535"/>
                <a:ext cx="1128194" cy="115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prstClr val="white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02</a:t>
                </a:r>
                <a:endParaRPr lang="zh-CN" altLang="en-US" sz="4400" dirty="0">
                  <a:solidFill>
                    <a:prstClr val="white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-2995419" y="2880027"/>
              <a:ext cx="649538" cy="646331"/>
              <a:chOff x="3603165" y="3464820"/>
              <a:chExt cx="974307" cy="969497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3692190" y="3603924"/>
                <a:ext cx="756000" cy="75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A2DC"/>
                  </a:gs>
                  <a:gs pos="100000">
                    <a:srgbClr val="19C3FF"/>
                  </a:gs>
                </a:gsLst>
                <a:lin ang="20400000" scaled="0"/>
                <a:tileRect/>
              </a:gradFill>
              <a:ln>
                <a:noFill/>
              </a:ln>
              <a:effectLst>
                <a:outerShdw blurRad="50800" dist="50800" dir="204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3165" y="3464820"/>
                <a:ext cx="974307" cy="96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03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 flipH="1">
              <a:off x="-3785195" y="3239752"/>
              <a:ext cx="649538" cy="646331"/>
              <a:chOff x="4787830" y="4004407"/>
              <a:chExt cx="974306" cy="969496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4882625" y="4137627"/>
                <a:ext cx="756160" cy="756160"/>
              </a:xfrm>
              <a:prstGeom prst="ellipse">
                <a:avLst/>
              </a:prstGeom>
              <a:gradFill flip="none" rotWithShape="1">
                <a:gsLst>
                  <a:gs pos="0">
                    <a:srgbClr val="BC2063"/>
                  </a:gs>
                  <a:gs pos="100000">
                    <a:srgbClr val="DD3B80"/>
                  </a:gs>
                </a:gsLst>
                <a:lin ang="18000000" scaled="0"/>
                <a:tileRect/>
              </a:gradFill>
              <a:ln>
                <a:noFill/>
              </a:ln>
              <a:effectLst>
                <a:outerShdw blurRad="50800" dist="50800" dir="180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787830" y="4004407"/>
                <a:ext cx="974306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04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flipH="1">
              <a:off x="-4244601" y="1852304"/>
              <a:ext cx="984000" cy="984000"/>
              <a:chOff x="5020964" y="1923234"/>
              <a:chExt cx="1476000" cy="1476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5020964" y="1923234"/>
                <a:ext cx="1476000" cy="147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8C8C8C"/>
                  </a:gs>
                  <a:gs pos="100000">
                    <a:schemeClr val="bg1">
                      <a:lumMod val="65000"/>
                    </a:schemeClr>
                  </a:gs>
                </a:gsLst>
                <a:lin ang="9000000" scaled="0"/>
                <a:tileRect/>
              </a:gradFill>
              <a:ln>
                <a:noFill/>
              </a:ln>
              <a:effectLst>
                <a:outerShdw blurRad="50800" dist="63500" dir="9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136320" y="2023206"/>
                <a:ext cx="1200329" cy="1246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基本</a:t>
                </a:r>
                <a:endPara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情况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 flipH="1">
              <a:off x="-3028416" y="1258019"/>
              <a:ext cx="649537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ozuka Gothic Pro B" pitchFamily="34" charset="-128"/>
                <a:ea typeface="Kozuka Gothic Pro B" pitchFamily="34" charset="-128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>
            <a:fillRect/>
          </a:stretch>
        </p:blipFill>
        <p:spPr>
          <a:xfrm>
            <a:off x="4072728" y="1215222"/>
            <a:ext cx="4815311" cy="2577121"/>
          </a:xfrm>
          <a:prstGeom prst="flowChartPunchedCard">
            <a:avLst/>
          </a:prstGeom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4673056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中移动北方国际信息港数据中心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151"/>
          <p:cNvGrpSpPr/>
          <p:nvPr/>
        </p:nvGrpSpPr>
        <p:grpSpPr>
          <a:xfrm>
            <a:off x="1062784" y="3391544"/>
            <a:ext cx="2180889" cy="359699"/>
            <a:chOff x="1062784" y="3391544"/>
            <a:chExt cx="2180889" cy="359699"/>
          </a:xfrm>
        </p:grpSpPr>
        <p:cxnSp>
          <p:nvCxnSpPr>
            <p:cNvPr id="83" name="直接连接符 82"/>
            <p:cNvCxnSpPr/>
            <p:nvPr/>
          </p:nvCxnSpPr>
          <p:spPr>
            <a:xfrm flipH="1">
              <a:off x="1077944" y="3715544"/>
              <a:ext cx="2028000" cy="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flipH="1">
              <a:off x="1062784" y="347424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项目规模</a:t>
              </a:r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1829594" y="3391544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1077562" y="3400918"/>
              <a:ext cx="0" cy="324000"/>
            </a:xfrm>
            <a:prstGeom prst="line">
              <a:avLst/>
            </a:prstGeom>
            <a:ln>
              <a:solidFill>
                <a:srgbClr val="D624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 flipH="1">
              <a:off x="1779811" y="3474244"/>
              <a:ext cx="1463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4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万㎡，</a:t>
              </a:r>
              <a:r>
                <a:rPr lang="en-US" altLang="zh-CN" sz="1200" b="0" dirty="0">
                  <a:solidFill>
                    <a:srgbClr val="0067B4"/>
                  </a:solidFill>
                </a:rPr>
                <a:t>10000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机架</a:t>
              </a: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2105715" y="2481754"/>
            <a:ext cx="1286452" cy="391407"/>
            <a:chOff x="2105715" y="2481754"/>
            <a:chExt cx="1286452" cy="391407"/>
          </a:xfrm>
        </p:grpSpPr>
        <p:cxnSp>
          <p:nvCxnSpPr>
            <p:cNvPr id="64" name="直接连接符 63"/>
            <p:cNvCxnSpPr/>
            <p:nvPr/>
          </p:nvCxnSpPr>
          <p:spPr>
            <a:xfrm flipH="1">
              <a:off x="2105715" y="2826851"/>
              <a:ext cx="1222165" cy="0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2896394" y="2481754"/>
              <a:ext cx="0" cy="324001"/>
            </a:xfrm>
            <a:prstGeom prst="line">
              <a:avLst/>
            </a:prstGeom>
            <a:ln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 flipH="1">
              <a:off x="2147830" y="259616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运维人员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flipH="1">
              <a:off x="2883693" y="2580288"/>
              <a:ext cx="508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0" dirty="0">
                  <a:solidFill>
                    <a:srgbClr val="0067B4"/>
                  </a:solidFill>
                </a:rPr>
                <a:t>42</a:t>
              </a:r>
              <a:r>
                <a:rPr lang="zh-CN" altLang="en-US" sz="1200" b="0" dirty="0">
                  <a:solidFill>
                    <a:srgbClr val="0067B4"/>
                  </a:solidFill>
                </a:rPr>
                <a:t>人</a:t>
              </a: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2527661" y="1608434"/>
            <a:ext cx="1550746" cy="410879"/>
            <a:chOff x="2527661" y="1608434"/>
            <a:chExt cx="1550746" cy="410879"/>
          </a:xfrm>
        </p:grpSpPr>
        <p:cxnSp>
          <p:nvCxnSpPr>
            <p:cNvPr id="53" name="直接连接符 52"/>
            <p:cNvCxnSpPr/>
            <p:nvPr/>
          </p:nvCxnSpPr>
          <p:spPr>
            <a:xfrm flipH="1">
              <a:off x="2549713" y="1963704"/>
              <a:ext cx="1528694" cy="0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3277394" y="1608434"/>
              <a:ext cx="0" cy="324001"/>
            </a:xfrm>
            <a:prstGeom prst="line">
              <a:avLst/>
            </a:prstGeom>
            <a:ln>
              <a:solidFill>
                <a:srgbClr val="FFCC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 flipH="1">
              <a:off x="2527661" y="174231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维护界面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flipH="1">
              <a:off x="3278188" y="173646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综合代维</a:t>
              </a: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978100" y="852195"/>
            <a:ext cx="1450325" cy="374162"/>
            <a:chOff x="1978100" y="852195"/>
            <a:chExt cx="1450325" cy="374162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978100" y="1174218"/>
              <a:ext cx="1307387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820194" y="852195"/>
              <a:ext cx="0" cy="32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 flipH="1">
              <a:off x="2096175" y="94934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项目地址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flipH="1">
              <a:off x="2782094" y="949358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b="0" dirty="0">
                  <a:solidFill>
                    <a:srgbClr val="0067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北京市</a:t>
              </a:r>
            </a:p>
          </p:txBody>
        </p:sp>
      </p:grpSp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95" y="1209305"/>
            <a:ext cx="4847460" cy="2823714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112" name="直接连接符 111"/>
          <p:cNvCxnSpPr>
            <a:endCxn id="128" idx="2"/>
          </p:cNvCxnSpPr>
          <p:nvPr/>
        </p:nvCxnSpPr>
        <p:spPr>
          <a:xfrm flipH="1" flipV="1">
            <a:off x="-6133952" y="-6969595"/>
            <a:ext cx="731357" cy="105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组合 147"/>
          <p:cNvGrpSpPr/>
          <p:nvPr/>
        </p:nvGrpSpPr>
        <p:grpSpPr>
          <a:xfrm>
            <a:off x="105281" y="817294"/>
            <a:ext cx="2463482" cy="2631550"/>
            <a:chOff x="-4351101" y="1258019"/>
            <a:chExt cx="2463482" cy="2631550"/>
          </a:xfrm>
        </p:grpSpPr>
        <p:sp>
          <p:nvSpPr>
            <p:cNvPr id="107" name="Freeform 6"/>
            <p:cNvSpPr/>
            <p:nvPr/>
          </p:nvSpPr>
          <p:spPr bwMode="auto">
            <a:xfrm flipH="1">
              <a:off x="-4351100" y="1281291"/>
              <a:ext cx="2463481" cy="2598436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flipH="1">
              <a:off x="-2703982" y="1946902"/>
              <a:ext cx="816000" cy="81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H="1">
              <a:off x="-4351101" y="1776696"/>
              <a:ext cx="1142009" cy="1142009"/>
            </a:xfrm>
            <a:prstGeom prst="ellipse">
              <a:avLst/>
            </a:prstGeom>
            <a:gradFill flip="none" rotWithShape="1">
              <a:gsLst>
                <a:gs pos="38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9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H="1">
              <a:off x="-3051862" y="1278104"/>
              <a:ext cx="696000" cy="696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 rot="21420000" flipH="1">
              <a:off x="-3423790" y="1776696"/>
              <a:ext cx="514588" cy="3268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椭圆 112"/>
            <p:cNvSpPr/>
            <p:nvPr/>
          </p:nvSpPr>
          <p:spPr>
            <a:xfrm flipH="1">
              <a:off x="-2971986" y="2910166"/>
              <a:ext cx="624000" cy="624000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0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 rot="120000" flipH="1" flipV="1">
              <a:off x="-3462095" y="2589002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椭圆 114"/>
            <p:cNvSpPr/>
            <p:nvPr/>
          </p:nvSpPr>
          <p:spPr>
            <a:xfrm flipH="1">
              <a:off x="-3759827" y="3265321"/>
              <a:ext cx="624248" cy="62424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 rot="2220000" flipH="1" flipV="1">
              <a:off x="-3929176" y="2800330"/>
              <a:ext cx="710380" cy="56852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椭圆 116"/>
            <p:cNvSpPr/>
            <p:nvPr/>
          </p:nvSpPr>
          <p:spPr>
            <a:xfrm flipH="1">
              <a:off x="-2990550" y="1330827"/>
              <a:ext cx="564000" cy="564000"/>
            </a:xfrm>
            <a:prstGeom prst="ellipse">
              <a:avLst/>
            </a:prstGeom>
            <a:gradFill flip="none" rotWithShape="1">
              <a:gsLst>
                <a:gs pos="0">
                  <a:srgbClr val="71AD2F"/>
                </a:gs>
                <a:gs pos="100000">
                  <a:srgbClr val="8FCE4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508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18" name="组合 117"/>
            <p:cNvGrpSpPr/>
            <p:nvPr/>
          </p:nvGrpSpPr>
          <p:grpSpPr>
            <a:xfrm flipH="1">
              <a:off x="-2688008" y="1939172"/>
              <a:ext cx="752129" cy="769441"/>
              <a:chOff x="2999595" y="2053535"/>
              <a:chExt cx="1128194" cy="1154162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3022109" y="2167166"/>
                <a:ext cx="1026000" cy="102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DCA800"/>
                  </a:gs>
                  <a:gs pos="99000">
                    <a:srgbClr val="FFC819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508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999595" y="2053535"/>
                <a:ext cx="1128194" cy="1154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prstClr val="white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02</a:t>
                </a:r>
                <a:endParaRPr lang="zh-CN" altLang="en-US" sz="4400" dirty="0">
                  <a:solidFill>
                    <a:prstClr val="white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 flipH="1">
              <a:off x="-2995419" y="2880027"/>
              <a:ext cx="649538" cy="646331"/>
              <a:chOff x="3603165" y="3464820"/>
              <a:chExt cx="974307" cy="969497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3692190" y="3603924"/>
                <a:ext cx="756000" cy="75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A2DC"/>
                  </a:gs>
                  <a:gs pos="100000">
                    <a:srgbClr val="19C3FF"/>
                  </a:gs>
                </a:gsLst>
                <a:lin ang="20400000" scaled="0"/>
                <a:tileRect/>
              </a:gradFill>
              <a:ln>
                <a:noFill/>
              </a:ln>
              <a:effectLst>
                <a:outerShdw blurRad="50800" dist="50800" dir="204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603165" y="3464820"/>
                <a:ext cx="974307" cy="96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03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 flipH="1">
              <a:off x="-3785195" y="3239752"/>
              <a:ext cx="649538" cy="646331"/>
              <a:chOff x="4787830" y="4004407"/>
              <a:chExt cx="974306" cy="969496"/>
            </a:xfrm>
          </p:grpSpPr>
          <p:sp>
            <p:nvSpPr>
              <p:cNvPr id="125" name="椭圆 124"/>
              <p:cNvSpPr/>
              <p:nvPr/>
            </p:nvSpPr>
            <p:spPr>
              <a:xfrm>
                <a:off x="4882625" y="4137627"/>
                <a:ext cx="756160" cy="756160"/>
              </a:xfrm>
              <a:prstGeom prst="ellipse">
                <a:avLst/>
              </a:prstGeom>
              <a:gradFill flip="none" rotWithShape="1">
                <a:gsLst>
                  <a:gs pos="0">
                    <a:srgbClr val="BC2063"/>
                  </a:gs>
                  <a:gs pos="100000">
                    <a:srgbClr val="DD3B80"/>
                  </a:gs>
                </a:gsLst>
                <a:lin ang="18000000" scaled="0"/>
                <a:tileRect/>
              </a:gradFill>
              <a:ln>
                <a:noFill/>
              </a:ln>
              <a:effectLst>
                <a:outerShdw blurRad="50800" dist="50800" dir="180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787830" y="4004407"/>
                <a:ext cx="974306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prstClr val="white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Kozuka Gothic Pro B" pitchFamily="34" charset="-128"/>
                    <a:ea typeface="Kozuka Gothic Pro B" pitchFamily="34" charset="-128"/>
                  </a:rPr>
                  <a:t>04</a:t>
                </a:r>
                <a:endParaRPr lang="zh-CN" altLang="en-US" sz="3600" dirty="0">
                  <a:solidFill>
                    <a:prstClr val="white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endParaRP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 flipH="1">
              <a:off x="-4244601" y="1852304"/>
              <a:ext cx="984000" cy="984000"/>
              <a:chOff x="5020964" y="1923234"/>
              <a:chExt cx="1476000" cy="1476000"/>
            </a:xfrm>
          </p:grpSpPr>
          <p:sp>
            <p:nvSpPr>
              <p:cNvPr id="128" name="椭圆 127"/>
              <p:cNvSpPr/>
              <p:nvPr/>
            </p:nvSpPr>
            <p:spPr>
              <a:xfrm>
                <a:off x="5020964" y="1923234"/>
                <a:ext cx="1476000" cy="147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8C8C8C"/>
                  </a:gs>
                  <a:gs pos="100000">
                    <a:schemeClr val="bg1">
                      <a:lumMod val="65000"/>
                    </a:schemeClr>
                  </a:gs>
                </a:gsLst>
                <a:lin ang="9000000" scaled="0"/>
                <a:tileRect/>
              </a:gradFill>
              <a:ln>
                <a:noFill/>
              </a:ln>
              <a:effectLst>
                <a:outerShdw blurRad="50800" dist="63500" dir="9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136320" y="2023206"/>
                <a:ext cx="1200329" cy="1246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基本</a:t>
                </a:r>
                <a:endPara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情况</a:t>
                </a: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flipH="1">
              <a:off x="-3028416" y="1258019"/>
              <a:ext cx="649537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Kozuka Gothic Pro B" pitchFamily="34" charset="-128"/>
                  <a:ea typeface="Kozuka Gothic Pro B" pitchFamily="34" charset="-128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ozuka Gothic Pro B" pitchFamily="34" charset="-128"/>
                <a:ea typeface="Kozuka Gothic Pro B" pitchFamily="34" charset="-128"/>
              </a:endParaRPr>
            </a:p>
          </p:txBody>
        </p:sp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2749452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友好合作赢在明天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0" y="1010609"/>
            <a:ext cx="9145588" cy="4267200"/>
          </a:xfrm>
          <a:prstGeom prst="rect">
            <a:avLst/>
          </a:prstGeom>
          <a:solidFill>
            <a:schemeClr val="bg1">
              <a:alpha val="54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470" tIns="34235" rIns="68470" bIns="34235" rtlCol="0" anchor="ctr"/>
          <a:lstStyle/>
          <a:p>
            <a:pPr defTabSz="6845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00" b="0" kern="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5" name="Picture 3" descr="C:\Users\Administrator\Desktop\握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78" y="1229519"/>
            <a:ext cx="408622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"/>
          <p:cNvSpPr txBox="1"/>
          <p:nvPr/>
        </p:nvSpPr>
        <p:spPr>
          <a:xfrm>
            <a:off x="1929588" y="1339030"/>
            <a:ext cx="3810000" cy="928714"/>
          </a:xfrm>
          <a:prstGeom prst="rect">
            <a:avLst/>
          </a:prstGeom>
          <a:noFill/>
        </p:spPr>
        <p:txBody>
          <a:bodyPr wrap="square" lIns="96770" tIns="48386" rIns="96770" bIns="48386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0" kern="0" dirty="0">
                <a:ln w="19050">
                  <a:noFill/>
                </a:ln>
                <a:solidFill>
                  <a:srgbClr val="7030A0"/>
                </a:solidFill>
                <a:effectLst/>
                <a:latin typeface="方正兰亭大黑_GBK" pitchFamily="2" charset="-122"/>
                <a:ea typeface="方正兰亭大黑_GBK" pitchFamily="2" charset="-122"/>
              </a:rPr>
              <a:t>THANKS</a:t>
            </a:r>
            <a:endParaRPr lang="zh-CN" altLang="en-US" sz="5400" b="0" kern="0" dirty="0">
              <a:ln w="19050">
                <a:noFill/>
              </a:ln>
              <a:solidFill>
                <a:srgbClr val="7030A0"/>
              </a:solidFill>
              <a:effectLst/>
              <a:latin typeface="方正兰亭大黑_GBK" pitchFamily="2" charset="-122"/>
              <a:ea typeface="方正兰亭大黑_GBK" pitchFamily="2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3144034" y="2177230"/>
            <a:ext cx="2286016" cy="928714"/>
          </a:xfrm>
          <a:prstGeom prst="rect">
            <a:avLst/>
          </a:prstGeom>
          <a:noFill/>
        </p:spPr>
        <p:txBody>
          <a:bodyPr wrap="square" lIns="96770" tIns="48386" rIns="96770" bIns="48386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0" kern="0" dirty="0">
                <a:ln w="19050">
                  <a:noFill/>
                </a:ln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40000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40000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26667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" y="1042"/>
            <a:ext cx="9136064" cy="51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7898" cy="5164932"/>
            <a:chOff x="0" y="0"/>
            <a:chExt cx="4877898" cy="5164932"/>
          </a:xfrm>
          <a:solidFill>
            <a:srgbClr val="0067B4"/>
          </a:solidFill>
        </p:grpSpPr>
        <p:sp>
          <p:nvSpPr>
            <p:cNvPr id="13" name="矩形 12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1463394" y="1235588"/>
            <a:ext cx="1641756" cy="1641756"/>
          </a:xfrm>
          <a:prstGeom prst="ellipse">
            <a:avLst/>
          </a:prstGeom>
          <a:solidFill>
            <a:srgbClr val="0067B4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9615" y="1321809"/>
            <a:ext cx="1469314" cy="1469314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01</a:t>
            </a:r>
            <a:endParaRPr lang="zh-CN" altLang="en-US" sz="8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43794" y="3004506"/>
            <a:ext cx="2362200" cy="48243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500" b="0" kern="0" dirty="0">
                <a:solidFill>
                  <a:schemeClr val="bg1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  <p:sp>
        <p:nvSpPr>
          <p:cNvPr id="22" name="矩形 21"/>
          <p:cNvSpPr/>
          <p:nvPr/>
        </p:nvSpPr>
        <p:spPr>
          <a:xfrm>
            <a:off x="4930210" y="1810544"/>
            <a:ext cx="3757384" cy="636326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公司介绍</a:t>
            </a: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5004842" y="3147142"/>
            <a:ext cx="2438400" cy="64633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l">
              <a:lnSpc>
                <a:spcPct val="120000"/>
              </a:lnSpc>
              <a:defRPr sz="1200" b="0" ker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公司整体情况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公司资质</a:t>
            </a:r>
          </a:p>
        </p:txBody>
      </p:sp>
      <p:sp>
        <p:nvSpPr>
          <p:cNvPr id="23" name="矩形 22"/>
          <p:cNvSpPr/>
          <p:nvPr/>
        </p:nvSpPr>
        <p:spPr>
          <a:xfrm>
            <a:off x="4950619" y="2343944"/>
            <a:ext cx="2746375" cy="405494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小标宋简体" pitchFamily="65" charset="-122"/>
                <a:ea typeface="方正小标宋简体" pitchFamily="65" charset="-122"/>
              </a:rPr>
              <a:t>Company Introduction</a:t>
            </a:r>
            <a:endParaRPr lang="zh-CN" altLang="en-US" sz="2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方正小标宋简体" pitchFamily="65" charset="-122"/>
              <a:ea typeface="方正小标宋简体" pitchFamily="65" charset="-12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4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44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44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/>
      <p:bldP spid="25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84362" y="1001051"/>
            <a:ext cx="4171866" cy="172927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专业品牌：中网科技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-ChinaNet.CC 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，近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年专业专注。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资质齐全：具有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IDC+ISP+ICP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运营牌照，获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ICANN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国际认证。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资源优势：自有多座数据中心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/IP/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网域。成本低。数万老用户资源。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技术经验：为客户提供技术支撑数十万次，技术和服务经验丰富。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智能平台：智能程度高，自动化“流水线”带给用户更好的体验。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政策支持：国家政策大力扶持，云计算产业将呈现爆发式增长。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稳定高增：行业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个月增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倍，人均产值高，市场增长稳。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超前布局：经过超前多年的研发，建设，即将爆发式增长。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86544"/>
            <a:ext cx="121057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公司介绍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6" descr="C:\Users\Administrator\Desktop\中国地图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46" y="1687008"/>
            <a:ext cx="4313691" cy="279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593108" y="2052627"/>
            <a:ext cx="2539373" cy="1404828"/>
            <a:chOff x="5085272" y="1796279"/>
            <a:chExt cx="2924580" cy="1773170"/>
          </a:xfrm>
        </p:grpSpPr>
        <p:pic>
          <p:nvPicPr>
            <p:cNvPr id="19" name="Picture 33" descr="C:\Users\Administrator\Desktop\圆点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295" y="3356483"/>
              <a:ext cx="255557" cy="212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5" descr="C:\Users\Administrator\Desktop\点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2666">
              <a:off x="7495844" y="3296649"/>
              <a:ext cx="143504" cy="14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直接连接符 22"/>
            <p:cNvCxnSpPr>
              <a:cxnSpLocks noChangeShapeType="1"/>
              <a:stCxn id="21" idx="3"/>
              <a:endCxn id="19" idx="1"/>
            </p:cNvCxnSpPr>
            <p:nvPr/>
          </p:nvCxnSpPr>
          <p:spPr bwMode="auto">
            <a:xfrm>
              <a:off x="7639274" y="3365600"/>
              <a:ext cx="115021" cy="97366"/>
            </a:xfrm>
            <a:prstGeom prst="line">
              <a:avLst/>
            </a:prstGeom>
            <a:noFill/>
            <a:ln w="19050" algn="ctr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Picture 35" descr="C:\Users\Administrator\Desktop\点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7994">
              <a:off x="7569680" y="1796279"/>
              <a:ext cx="123610" cy="145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直接连接符 24"/>
            <p:cNvCxnSpPr>
              <a:cxnSpLocks noChangeShapeType="1"/>
              <a:stCxn id="34" idx="2"/>
              <a:endCxn id="19" idx="0"/>
            </p:cNvCxnSpPr>
            <p:nvPr/>
          </p:nvCxnSpPr>
          <p:spPr bwMode="auto">
            <a:xfrm>
              <a:off x="7380898" y="2644693"/>
              <a:ext cx="501178" cy="711790"/>
            </a:xfrm>
            <a:prstGeom prst="line">
              <a:avLst/>
            </a:prstGeom>
            <a:noFill/>
            <a:ln w="12700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直接连接符 26"/>
            <p:cNvCxnSpPr>
              <a:cxnSpLocks noChangeShapeType="1"/>
            </p:cNvCxnSpPr>
            <p:nvPr/>
          </p:nvCxnSpPr>
          <p:spPr bwMode="auto">
            <a:xfrm flipH="1" flipV="1">
              <a:off x="7668703" y="1874836"/>
              <a:ext cx="213372" cy="1481647"/>
            </a:xfrm>
            <a:prstGeom prst="line">
              <a:avLst/>
            </a:prstGeom>
            <a:noFill/>
            <a:ln w="12700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4" name="Picture 32" descr="C:\Users\Administrator\Desktop\五角星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06" y="2373221"/>
              <a:ext cx="331383" cy="27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直接连接符 34"/>
            <p:cNvCxnSpPr>
              <a:cxnSpLocks noChangeShapeType="1"/>
              <a:stCxn id="19" idx="0"/>
              <a:endCxn id="36" idx="3"/>
            </p:cNvCxnSpPr>
            <p:nvPr/>
          </p:nvCxnSpPr>
          <p:spPr bwMode="auto">
            <a:xfrm flipH="1" flipV="1">
              <a:off x="5186697" y="2053489"/>
              <a:ext cx="2695378" cy="1302994"/>
            </a:xfrm>
            <a:prstGeom prst="line">
              <a:avLst/>
            </a:prstGeom>
            <a:noFill/>
            <a:ln w="12700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6" name="Picture 35" descr="C:\Users\Administrator\Desktop\点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1828">
              <a:off x="5085272" y="1975237"/>
              <a:ext cx="103610" cy="12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838C08-FD6C-44B8-9B24-3CA338143C97}"/>
              </a:ext>
            </a:extLst>
          </p:cNvPr>
          <p:cNvSpPr txBox="1"/>
          <p:nvPr/>
        </p:nvSpPr>
        <p:spPr>
          <a:xfrm>
            <a:off x="684362" y="2942068"/>
            <a:ext cx="3828900" cy="112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55000"/>
              <a:defRPr/>
            </a:pP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中网科技遍及多省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，提供的产品和服务：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55000"/>
              <a:defRPr/>
            </a:pP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大数据中心：为数据的家提供专业化服务和解决方案。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55000"/>
              <a:defRPr/>
            </a:pP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云计算服务：按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用量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计费的公有云，混合云，私有云。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55000"/>
              <a:defRPr/>
            </a:pP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解决方案：技术支撑，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安全，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管家服务，软件开发。 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l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55000"/>
              <a:defRPr/>
            </a:pP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网站服务：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域名注册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拍卖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，网站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托管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</a:t>
            </a:r>
            <a:r>
              <a:rPr lang="zh-CN" altLang="en-US" sz="1050" b="0" kern="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50" b="0" kern="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86544"/>
            <a:ext cx="121057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基本资质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3">
            <a:extLst>
              <a:ext uri="{FF2B5EF4-FFF2-40B4-BE49-F238E27FC236}">
                <a16:creationId xmlns:a16="http://schemas.microsoft.com/office/drawing/2014/main" id="{D7CEF332-96C7-44BE-B37D-AB2CF3E3AD16}"/>
              </a:ext>
            </a:extLst>
          </p:cNvPr>
          <p:cNvGrpSpPr>
            <a:grpSpLocks/>
          </p:cNvGrpSpPr>
          <p:nvPr/>
        </p:nvGrpSpPr>
        <p:grpSpPr bwMode="auto">
          <a:xfrm>
            <a:off x="611560" y="1527709"/>
            <a:ext cx="7788659" cy="3060386"/>
            <a:chOff x="1043608" y="1112223"/>
            <a:chExt cx="7143872" cy="3620003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B8375BD4-C4F3-49DF-9E81-68A1FD49C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8883" y="1112223"/>
              <a:ext cx="3017778" cy="2092464"/>
              <a:chOff x="722313" y="1960794"/>
              <a:chExt cx="7666037" cy="4969848"/>
            </a:xfrm>
          </p:grpSpPr>
          <p:pic>
            <p:nvPicPr>
              <p:cNvPr id="46" name="Picture 11" descr="D:\Documents\ChinaNet\1中网科技（苏州）有限公司\通信管理\ICP ISP IDC\全国\--江苏IDC证.jpg">
                <a:extLst>
                  <a:ext uri="{FF2B5EF4-FFF2-40B4-BE49-F238E27FC236}">
                    <a16:creationId xmlns:a16="http://schemas.microsoft.com/office/drawing/2014/main" id="{7A1B70C3-C706-4F6B-98C8-E8687A41A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13" y="1960794"/>
                <a:ext cx="2697162" cy="4969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12" descr="D:\Documents\ChinaNet\1中网科技（苏州）有限公司\通信管理\ICP ISP IDC\全国\--江苏ISP证.jpg">
                <a:extLst>
                  <a:ext uri="{FF2B5EF4-FFF2-40B4-BE49-F238E27FC236}">
                    <a16:creationId xmlns:a16="http://schemas.microsoft.com/office/drawing/2014/main" id="{4DC291E1-7B34-4334-9469-09B40BA05A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1524" y="2006796"/>
                <a:ext cx="2592387" cy="4912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13" descr="D:\Documents\ChinaNet\1中网科技（苏州）有限公司\通信管理\ICP ISP IDC\全国\--江苏ICP证.jpg">
                <a:extLst>
                  <a:ext uri="{FF2B5EF4-FFF2-40B4-BE49-F238E27FC236}">
                    <a16:creationId xmlns:a16="http://schemas.microsoft.com/office/drawing/2014/main" id="{BA53B2B5-C2CC-407D-B0DD-3C0668ADE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362" y="2009465"/>
                <a:ext cx="2566988" cy="4863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226A7910-D5A2-4698-8197-D23536D92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131590"/>
              <a:ext cx="1730766" cy="1162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C:\Users\wang\Desktop\gxjsqy-2.jpg">
              <a:extLst>
                <a:ext uri="{FF2B5EF4-FFF2-40B4-BE49-F238E27FC236}">
                  <a16:creationId xmlns:a16="http://schemas.microsoft.com/office/drawing/2014/main" id="{5ECC5300-7559-4BC5-991B-F62DE0FB9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359516"/>
              <a:ext cx="1728731" cy="11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Users\wang\Desktop\江苏省民营科技企业-201311-1.jpg">
              <a:extLst>
                <a:ext uri="{FF2B5EF4-FFF2-40B4-BE49-F238E27FC236}">
                  <a16:creationId xmlns:a16="http://schemas.microsoft.com/office/drawing/2014/main" id="{792AF90E-97F8-4574-8DA7-5F2199FAA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923" y="3585414"/>
              <a:ext cx="1708060" cy="114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C:\Users\wang\Desktop\江苏省互联网协会优秀会员单位-201312-1.jpg">
              <a:extLst>
                <a:ext uri="{FF2B5EF4-FFF2-40B4-BE49-F238E27FC236}">
                  <a16:creationId xmlns:a16="http://schemas.microsoft.com/office/drawing/2014/main" id="{1B9D0BFA-52CF-4C28-A704-6A55FA3D4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648" y="2359516"/>
              <a:ext cx="2022367" cy="1178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组合 26">
              <a:extLst>
                <a:ext uri="{FF2B5EF4-FFF2-40B4-BE49-F238E27FC236}">
                  <a16:creationId xmlns:a16="http://schemas.microsoft.com/office/drawing/2014/main" id="{6982FC5B-A57A-4F8B-9D7F-A7237E5F3E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9647" y="1135481"/>
              <a:ext cx="2022367" cy="1158990"/>
              <a:chOff x="1111250" y="1908175"/>
              <a:chExt cx="7132638" cy="4228802"/>
            </a:xfrm>
          </p:grpSpPr>
          <p:grpSp>
            <p:nvGrpSpPr>
              <p:cNvPr id="31" name="组合 12">
                <a:extLst>
                  <a:ext uri="{FF2B5EF4-FFF2-40B4-BE49-F238E27FC236}">
                    <a16:creationId xmlns:a16="http://schemas.microsoft.com/office/drawing/2014/main" id="{F07CBC70-7949-4486-A184-BB99E8E487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250" y="2195512"/>
                <a:ext cx="7132638" cy="1660429"/>
                <a:chOff x="950132" y="1806523"/>
                <a:chExt cx="7929955" cy="1765156"/>
              </a:xfrm>
            </p:grpSpPr>
            <p:pic>
              <p:nvPicPr>
                <p:cNvPr id="40" name="Picture 3" descr="C:\Users\wang\Documents\1中网科技（苏州）股份有限公司\项目申报\高企双软\著作权证书7个\中网网络测速系统.JPG">
                  <a:extLst>
                    <a:ext uri="{FF2B5EF4-FFF2-40B4-BE49-F238E27FC236}">
                      <a16:creationId xmlns:a16="http://schemas.microsoft.com/office/drawing/2014/main" id="{7AA59C61-A6BD-49AA-9E65-0A5F9ACD08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3372" y="1813917"/>
                  <a:ext cx="1318321" cy="175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4" descr="C:\Users\wang\Documents\1中网科技（苏州）股份有限公司\项目申报\高企双软\著作权证书7个\中网用户域名管理系统.JPG">
                  <a:extLst>
                    <a:ext uri="{FF2B5EF4-FFF2-40B4-BE49-F238E27FC236}">
                      <a16:creationId xmlns:a16="http://schemas.microsoft.com/office/drawing/2014/main" id="{D718DD08-8F90-47FE-9427-052913C0C4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693" y="1813819"/>
                  <a:ext cx="1318394" cy="1757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5" descr="C:\Users\wang\Documents\1中网科技（苏州）股份有限公司\项目申报\高企双软\著作权证书7个\中网地方门户网站系统.jpg">
                  <a:extLst>
                    <a:ext uri="{FF2B5EF4-FFF2-40B4-BE49-F238E27FC236}">
                      <a16:creationId xmlns:a16="http://schemas.microsoft.com/office/drawing/2014/main" id="{A408DF77-FB00-463B-9B4B-E5D39D69A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2472" y="1813917"/>
                  <a:ext cx="1300900" cy="17503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6" descr="C:\Users\wang\Documents\1中网科技（苏州）股份有限公司\项目申报\高企双软\著作权证书7个\中网电子邮局管理系统.JPG">
                  <a:extLst>
                    <a:ext uri="{FF2B5EF4-FFF2-40B4-BE49-F238E27FC236}">
                      <a16:creationId xmlns:a16="http://schemas.microsoft.com/office/drawing/2014/main" id="{5275B86E-5F38-46E0-AC8D-9491EBFC80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0132" y="1813917"/>
                  <a:ext cx="1312776" cy="1750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7" descr="C:\Users\wang\Documents\1中网科技（苏州）股份有限公司\项目申报\高企双软\著作权证书7个\中网分销管理系统.JPG">
                  <a:extLst>
                    <a:ext uri="{FF2B5EF4-FFF2-40B4-BE49-F238E27FC236}">
                      <a16:creationId xmlns:a16="http://schemas.microsoft.com/office/drawing/2014/main" id="{A192ACD1-C8E9-40FD-8C9D-886F025CE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3599" y="1813819"/>
                  <a:ext cx="1312849" cy="1750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8" descr="C:\Users\wang\Documents\1中网科技（苏州）股份有限公司\项目申报\高企双软\著作权证书7个\中网数据中心安全设备管理系统.JPG">
                  <a:extLst>
                    <a:ext uri="{FF2B5EF4-FFF2-40B4-BE49-F238E27FC236}">
                      <a16:creationId xmlns:a16="http://schemas.microsoft.com/office/drawing/2014/main" id="{DE1E69D2-8943-4D1F-AE94-5FECD4B984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3216" y="1806523"/>
                  <a:ext cx="1318321" cy="175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2" name="组合 1">
                <a:extLst>
                  <a:ext uri="{FF2B5EF4-FFF2-40B4-BE49-F238E27FC236}">
                    <a16:creationId xmlns:a16="http://schemas.microsoft.com/office/drawing/2014/main" id="{FE2F15F4-2657-4FEA-8B76-7C83AD075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5263" y="2887663"/>
                <a:ext cx="6359525" cy="2027576"/>
                <a:chOff x="1403648" y="2460452"/>
                <a:chExt cx="6912768" cy="2333281"/>
              </a:xfrm>
            </p:grpSpPr>
            <p:pic>
              <p:nvPicPr>
                <p:cNvPr id="36" name="Picture 2" descr="C:\Users\wang\Desktop\中网网站备案管理系统著作权-20121031.jpg">
                  <a:extLst>
                    <a:ext uri="{FF2B5EF4-FFF2-40B4-BE49-F238E27FC236}">
                      <a16:creationId xmlns:a16="http://schemas.microsoft.com/office/drawing/2014/main" id="{7BD0793C-3D35-42C7-B51F-C86CED57F1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3648" y="2460452"/>
                  <a:ext cx="1698806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3" descr="C:\Users\wang\Desktop\中网智能建站系统著作权-20121031.jpg">
                  <a:extLst>
                    <a:ext uri="{FF2B5EF4-FFF2-40B4-BE49-F238E27FC236}">
                      <a16:creationId xmlns:a16="http://schemas.microsoft.com/office/drawing/2014/main" id="{E37778B4-7DC9-4924-AFBF-CB7F7252FD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1840" y="2460452"/>
                  <a:ext cx="1700221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" descr="C:\Users\wang\Desktop\中网主机管理系统著作权-20121031.jpg">
                  <a:extLst>
                    <a:ext uri="{FF2B5EF4-FFF2-40B4-BE49-F238E27FC236}">
                      <a16:creationId xmlns:a16="http://schemas.microsoft.com/office/drawing/2014/main" id="{03CB78B5-E988-4DA2-8E69-2480673133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9417" y="2460452"/>
                  <a:ext cx="1698807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2" descr="C:\Users\wang\Documents\1中网科技（苏州）股份有限公司\项目申报\高企双软\著作权证书7个\中网数据中心管理系统.JPG">
                  <a:extLst>
                    <a:ext uri="{FF2B5EF4-FFF2-40B4-BE49-F238E27FC236}">
                      <a16:creationId xmlns:a16="http://schemas.microsoft.com/office/drawing/2014/main" id="{6D99820D-4119-4263-B2E8-2B3E90F21E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2" y="2484165"/>
                  <a:ext cx="1656184" cy="2208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3" name="Picture 5" descr="C:\Users\wang\Desktop\中网代理分销API系统著作权-20121031.jpg">
                <a:extLst>
                  <a:ext uri="{FF2B5EF4-FFF2-40B4-BE49-F238E27FC236}">
                    <a16:creationId xmlns:a16="http://schemas.microsoft.com/office/drawing/2014/main" id="{B161D695-173D-4786-A190-F32FBD0A7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463" y="3735388"/>
                <a:ext cx="1412875" cy="2004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6" descr="C:\Users\wang\Desktop\中网注册商域名管理系统著作权-20121031.jpg">
                <a:extLst>
                  <a:ext uri="{FF2B5EF4-FFF2-40B4-BE49-F238E27FC236}">
                    <a16:creationId xmlns:a16="http://schemas.microsoft.com/office/drawing/2014/main" id="{27642EF7-6EFC-4942-91F1-8399DCF4B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7838" y="3713163"/>
                <a:ext cx="1428750" cy="2025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8" descr="C:\Users\wang\Desktop\中网云服务器系统著作权-20121031.jpg">
                <a:extLst>
                  <a:ext uri="{FF2B5EF4-FFF2-40B4-BE49-F238E27FC236}">
                    <a16:creationId xmlns:a16="http://schemas.microsoft.com/office/drawing/2014/main" id="{A1C603A8-BD69-450B-899F-B77BFB5DB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575" y="1908175"/>
                <a:ext cx="2911475" cy="4228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组合 1">
              <a:extLst>
                <a:ext uri="{FF2B5EF4-FFF2-40B4-BE49-F238E27FC236}">
                  <a16:creationId xmlns:a16="http://schemas.microsoft.com/office/drawing/2014/main" id="{4B17A2BD-6B94-4D69-B093-D1D9D24DA0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1115" y="3585414"/>
              <a:ext cx="2056268" cy="1146588"/>
              <a:chOff x="917536" y="2329242"/>
              <a:chExt cx="7345482" cy="3500457"/>
            </a:xfrm>
          </p:grpSpPr>
          <p:pic>
            <p:nvPicPr>
              <p:cNvPr id="23" name="Picture 3" descr="江苏省网络信息安全管理员上岗合格证-李成">
                <a:extLst>
                  <a:ext uri="{FF2B5EF4-FFF2-40B4-BE49-F238E27FC236}">
                    <a16:creationId xmlns:a16="http://schemas.microsoft.com/office/drawing/2014/main" id="{513F75BF-4475-456B-A6DA-1D2FFB8F7A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7864" y="2373996"/>
                <a:ext cx="2394875" cy="1694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 descr="江苏省网络信息安全管理员上岗合格证-李忠奎">
                <a:extLst>
                  <a:ext uri="{FF2B5EF4-FFF2-40B4-BE49-F238E27FC236}">
                    <a16:creationId xmlns:a16="http://schemas.microsoft.com/office/drawing/2014/main" id="{93FC09D5-EE97-4408-A945-E677ED329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3" y="2373997"/>
                <a:ext cx="2304257" cy="1629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 descr="江苏省网络信息安全管理员上岗合格证-金吉">
                <a:extLst>
                  <a:ext uri="{FF2B5EF4-FFF2-40B4-BE49-F238E27FC236}">
                    <a16:creationId xmlns:a16="http://schemas.microsoft.com/office/drawing/2014/main" id="{A3786798-273A-497A-BD51-3927156325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3" y="4068341"/>
                <a:ext cx="2394875" cy="1693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 descr="江苏省网络信息安全管理员上岗合格证-顾敏秋-20130409">
                <a:extLst>
                  <a:ext uri="{FF2B5EF4-FFF2-40B4-BE49-F238E27FC236}">
                    <a16:creationId xmlns:a16="http://schemas.microsoft.com/office/drawing/2014/main" id="{C59339F0-95D9-4C4F-95F2-0226F428E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536" y="2329242"/>
                <a:ext cx="2332507" cy="1667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6" descr="江苏省网络信息安全管理员上岗合格证-姚飞-20130409">
                <a:extLst>
                  <a:ext uri="{FF2B5EF4-FFF2-40B4-BE49-F238E27FC236}">
                    <a16:creationId xmlns:a16="http://schemas.microsoft.com/office/drawing/2014/main" id="{EFF0295A-DF1B-4D5C-8211-C00F97AED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017" y="4140349"/>
                <a:ext cx="2312270" cy="1652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 descr="江苏省网络信息安全管理员上岗合格证-王道龙">
                <a:extLst>
                  <a:ext uri="{FF2B5EF4-FFF2-40B4-BE49-F238E27FC236}">
                    <a16:creationId xmlns:a16="http://schemas.microsoft.com/office/drawing/2014/main" id="{3DEF84EB-8C73-45A0-A03F-99FF9CAEB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428651"/>
                <a:ext cx="4009115" cy="2401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C:\Users\WANG\Desktop\江苏省互联网协会理事会议-句容合影1.jpg">
              <a:extLst>
                <a:ext uri="{FF2B5EF4-FFF2-40B4-BE49-F238E27FC236}">
                  <a16:creationId xmlns:a16="http://schemas.microsoft.com/office/drawing/2014/main" id="{19BE7BD4-F69C-45F6-BA33-68800A369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883" y="3299600"/>
              <a:ext cx="3028597" cy="1399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CC4CEDD5-571A-49EB-9CF0-7C8CCC0DE4DF}"/>
              </a:ext>
            </a:extLst>
          </p:cNvPr>
          <p:cNvSpPr txBox="1"/>
          <p:nvPr/>
        </p:nvSpPr>
        <p:spPr>
          <a:xfrm>
            <a:off x="601667" y="1046472"/>
            <a:ext cx="582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经营许可、资质认证、荣誉证书、软件著作权和专利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3968"/>
            <a:ext cx="9136064" cy="51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7898" cy="5164932"/>
            <a:chOff x="0" y="0"/>
            <a:chExt cx="4877898" cy="5164932"/>
          </a:xfrm>
          <a:solidFill>
            <a:srgbClr val="0067B4"/>
          </a:solidFill>
        </p:grpSpPr>
        <p:sp>
          <p:nvSpPr>
            <p:cNvPr id="13" name="矩形 12"/>
            <p:cNvSpPr/>
            <p:nvPr/>
          </p:nvSpPr>
          <p:spPr>
            <a:xfrm>
              <a:off x="0" y="0"/>
              <a:ext cx="4572794" cy="5164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4541013" y="2426502"/>
              <a:ext cx="361839" cy="31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1463394" y="1235588"/>
            <a:ext cx="1641756" cy="1641756"/>
          </a:xfrm>
          <a:prstGeom prst="ellipse">
            <a:avLst/>
          </a:prstGeom>
          <a:solidFill>
            <a:srgbClr val="0067B4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49615" y="1321809"/>
            <a:ext cx="1469314" cy="1469314"/>
          </a:xfrm>
          <a:prstGeom prst="ellipse">
            <a:avLst/>
          </a:prstGeom>
          <a:solidFill>
            <a:schemeClr val="bg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77194" y="1406043"/>
            <a:ext cx="1539837" cy="1328823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02</a:t>
            </a:r>
            <a:endParaRPr lang="zh-CN" altLang="en-US" sz="8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43794" y="3004506"/>
            <a:ext cx="2362200" cy="482438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500" b="0" kern="0" dirty="0">
                <a:solidFill>
                  <a:schemeClr val="bg1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</a:p>
        </p:txBody>
      </p:sp>
      <p:sp>
        <p:nvSpPr>
          <p:cNvPr id="22" name="矩形 21"/>
          <p:cNvSpPr/>
          <p:nvPr/>
        </p:nvSpPr>
        <p:spPr>
          <a:xfrm>
            <a:off x="4930210" y="1810544"/>
            <a:ext cx="3757384" cy="636326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数</a:t>
            </a:r>
            <a:r>
              <a:rPr lang="zh-CN" altLang="en-US" sz="35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兰亭大黑_GBK" pitchFamily="2" charset="-122"/>
                <a:ea typeface="方正兰亭大黑_GBK" pitchFamily="2" charset="-122"/>
              </a:rPr>
              <a:t>据中心现状</a:t>
            </a:r>
          </a:p>
        </p:txBody>
      </p:sp>
      <p:sp>
        <p:nvSpPr>
          <p:cNvPr id="23" name="矩形 22"/>
          <p:cNvSpPr/>
          <p:nvPr/>
        </p:nvSpPr>
        <p:spPr>
          <a:xfrm>
            <a:off x="4950619" y="2343944"/>
            <a:ext cx="2746375" cy="405494"/>
          </a:xfrm>
          <a:prstGeom prst="rect">
            <a:avLst/>
          </a:prstGeom>
        </p:spPr>
        <p:txBody>
          <a:bodyPr wrap="square" lIns="96770" tIns="48386" rIns="96770" bIns="48386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>
                <a:solidFill>
                  <a:srgbClr val="0067B4"/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  <a:latin typeface="方正小标宋简体" pitchFamily="65" charset="-122"/>
                <a:ea typeface="方正小标宋简体" pitchFamily="65" charset="-122"/>
              </a:rPr>
              <a:t>DC  Present Situation</a:t>
            </a:r>
            <a:endParaRPr lang="zh-CN" altLang="en-US" sz="2000" b="0" kern="0" dirty="0">
              <a:solidFill>
                <a:srgbClr val="0067B4"/>
              </a:solidFill>
              <a:effectLst>
                <a:glow rad="63500">
                  <a:schemeClr val="bg1">
                    <a:lumMod val="65000"/>
                    <a:alpha val="40000"/>
                  </a:schemeClr>
                </a:glow>
              </a:effectLst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000333" y="3183030"/>
            <a:ext cx="3001461" cy="92333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l">
              <a:lnSpc>
                <a:spcPct val="150000"/>
              </a:lnSpc>
              <a:defRPr sz="1200" b="0" ker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企业内部现状     </a:t>
            </a:r>
            <a:endParaRPr lang="en-US" altLang="zh-CN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行业外部现状</a:t>
            </a:r>
          </a:p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★ 运维趋势：外包服务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4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94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94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94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/>
      <p:bldP spid="2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72789" y="2002647"/>
            <a:ext cx="1005703" cy="1981199"/>
            <a:chOff x="2210594" y="1810545"/>
            <a:chExt cx="1005703" cy="1981199"/>
          </a:xfrm>
        </p:grpSpPr>
        <p:cxnSp>
          <p:nvCxnSpPr>
            <p:cNvPr id="53" name="直接连接符 52"/>
            <p:cNvCxnSpPr/>
            <p:nvPr/>
          </p:nvCxnSpPr>
          <p:spPr>
            <a:xfrm>
              <a:off x="2210594" y="3160810"/>
              <a:ext cx="1005703" cy="630934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2346670" y="2801144"/>
              <a:ext cx="777103" cy="1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210594" y="1810545"/>
              <a:ext cx="943881" cy="581419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825849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现状</a:t>
            </a:r>
            <a:endParaRPr lang="zh-CN" altLang="en-US" sz="2500" b="1" dirty="0">
              <a:solidFill>
                <a:srgbClr val="0067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48789" y="2155046"/>
            <a:ext cx="1965892" cy="1694734"/>
            <a:chOff x="686594" y="1868411"/>
            <a:chExt cx="1965892" cy="1694734"/>
          </a:xfrm>
        </p:grpSpPr>
        <p:sp>
          <p:nvSpPr>
            <p:cNvPr id="2" name="六边形 1"/>
            <p:cNvSpPr/>
            <p:nvPr/>
          </p:nvSpPr>
          <p:spPr>
            <a:xfrm>
              <a:off x="686594" y="1868411"/>
              <a:ext cx="1965892" cy="1694734"/>
            </a:xfrm>
            <a:prstGeom prst="hex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232345" y="2320378"/>
              <a:ext cx="825849" cy="861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31" tIns="45716" rIns="91431" bIns="45716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sz="2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现状</a:t>
              </a:r>
              <a:endPara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l">
                <a:buFont typeface="Arial" panose="020B0604020202020204" pitchFamily="34" charset="0"/>
                <a:buNone/>
              </a:pPr>
              <a:r>
                <a:rPr lang="zh-CN" altLang="en-US" sz="2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分析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47703" y="1469355"/>
            <a:ext cx="1001486" cy="863350"/>
            <a:chOff x="2885508" y="1226469"/>
            <a:chExt cx="1001486" cy="863350"/>
          </a:xfrm>
        </p:grpSpPr>
        <p:sp>
          <p:nvSpPr>
            <p:cNvPr id="41" name="六边形 40"/>
            <p:cNvSpPr/>
            <p:nvPr/>
          </p:nvSpPr>
          <p:spPr>
            <a:xfrm>
              <a:off x="2885508" y="1226469"/>
              <a:ext cx="1001486" cy="863350"/>
            </a:xfrm>
            <a:prstGeom prst="hexagon">
              <a:avLst/>
            </a:prstGeom>
            <a:solidFill>
              <a:srgbClr val="009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088281" y="1353344"/>
              <a:ext cx="646313" cy="646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31" tIns="45716" rIns="91431" bIns="45716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设计</a:t>
              </a:r>
              <a:endParaRPr lang="en-US" altLang="zh-CN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质量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47703" y="2574333"/>
            <a:ext cx="1001486" cy="863350"/>
            <a:chOff x="2885508" y="2382231"/>
            <a:chExt cx="1001486" cy="863350"/>
          </a:xfrm>
        </p:grpSpPr>
        <p:sp>
          <p:nvSpPr>
            <p:cNvPr id="42" name="六边形 41"/>
            <p:cNvSpPr/>
            <p:nvPr/>
          </p:nvSpPr>
          <p:spPr>
            <a:xfrm>
              <a:off x="2885508" y="2382231"/>
              <a:ext cx="1001486" cy="863350"/>
            </a:xfrm>
            <a:prstGeom prst="hexagon">
              <a:avLst/>
            </a:prstGeom>
            <a:solidFill>
              <a:srgbClr val="0282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3076406" y="2514487"/>
              <a:ext cx="646313" cy="646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31" tIns="45716" rIns="91431" bIns="45716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工程</a:t>
              </a:r>
              <a:endParaRPr lang="en-US" altLang="zh-CN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47703" y="3644114"/>
            <a:ext cx="1001486" cy="863350"/>
            <a:chOff x="2885508" y="3537994"/>
            <a:chExt cx="1001486" cy="863350"/>
          </a:xfrm>
        </p:grpSpPr>
        <p:sp>
          <p:nvSpPr>
            <p:cNvPr id="43" name="六边形 42"/>
            <p:cNvSpPr/>
            <p:nvPr/>
          </p:nvSpPr>
          <p:spPr>
            <a:xfrm>
              <a:off x="2885508" y="3537994"/>
              <a:ext cx="1001486" cy="863350"/>
            </a:xfrm>
            <a:prstGeom prst="hexagon">
              <a:avLst/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077054" y="3639344"/>
              <a:ext cx="646313" cy="646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31" tIns="45716" rIns="91431" bIns="45716">
              <a:spAutoFit/>
            </a:bodyPr>
            <a:lstStyle/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运维</a:t>
              </a:r>
              <a:endParaRPr lang="en-US" altLang="zh-CN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l">
                <a:buFont typeface="Arial" panose="020B0604020202020204" pitchFamily="34" charset="0"/>
                <a:buNone/>
              </a:pPr>
              <a:r>
                <a:rPr lang="zh-CN" altLang="en-US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质量</a:t>
              </a:r>
              <a:endParaRPr lang="en-US" altLang="zh-CN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文本1"/>
          <p:cNvSpPr>
            <a:spLocks noChangeArrowheads="1"/>
          </p:cNvSpPr>
          <p:nvPr/>
        </p:nvSpPr>
        <p:spPr bwMode="gray">
          <a:xfrm>
            <a:off x="4129605" y="1466450"/>
            <a:ext cx="4229403" cy="891780"/>
          </a:xfrm>
          <a:prstGeom prst="roundRect">
            <a:avLst>
              <a:gd name="adj" fmla="val 11505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设计不够细化，小问题多；距高可维护性标准还有一段距离；</a:t>
            </a:r>
          </a:p>
          <a:p>
            <a:pPr lvl="0">
              <a:lnSpc>
                <a:spcPct val="120000"/>
              </a:lnSpc>
              <a:defRPr/>
            </a:pPr>
            <a:r>
              <a:rPr lang="zh-CN" altLang="en-US" sz="1100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设计经验和预算消减原因占多数</a:t>
            </a:r>
          </a:p>
        </p:txBody>
      </p:sp>
      <p:sp>
        <p:nvSpPr>
          <p:cNvPr id="31" name="文本1"/>
          <p:cNvSpPr>
            <a:spLocks noChangeArrowheads="1"/>
          </p:cNvSpPr>
          <p:nvPr/>
        </p:nvSpPr>
        <p:spPr bwMode="gray">
          <a:xfrm>
            <a:off x="4129605" y="2584066"/>
            <a:ext cx="4229403" cy="891780"/>
          </a:xfrm>
          <a:prstGeom prst="roundRect">
            <a:avLst>
              <a:gd name="adj" fmla="val 11505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工程验收时问题过多，处理时间过长；</a:t>
            </a:r>
          </a:p>
          <a:p>
            <a:pPr lvl="0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客户入驻迫切，数据中心常带病运行；</a:t>
            </a:r>
          </a:p>
          <a:p>
            <a:pPr lvl="0">
              <a:lnSpc>
                <a:spcPct val="120000"/>
              </a:lnSpc>
              <a:defRPr/>
            </a:pPr>
            <a:r>
              <a:rPr lang="zh-CN" altLang="en-US" sz="1100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建设期缺乏运维力量的介入</a:t>
            </a:r>
          </a:p>
        </p:txBody>
      </p:sp>
      <p:sp>
        <p:nvSpPr>
          <p:cNvPr id="32" name="文本1"/>
          <p:cNvSpPr>
            <a:spLocks noChangeArrowheads="1"/>
          </p:cNvSpPr>
          <p:nvPr/>
        </p:nvSpPr>
        <p:spPr bwMode="gray">
          <a:xfrm>
            <a:off x="4129605" y="3666484"/>
            <a:ext cx="4229403" cy="891780"/>
          </a:xfrm>
          <a:prstGeom prst="roundRect">
            <a:avLst>
              <a:gd name="adj" fmla="val 11505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近年数据中心故障事件呈攀升趋势，能耗管理不够理想；</a:t>
            </a:r>
            <a:endParaRPr lang="en-US" altLang="zh-CN" sz="1100" b="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20000"/>
              </a:lnSpc>
              <a:defRPr/>
            </a:pPr>
            <a:r>
              <a:rPr lang="zh-CN" altLang="en-US" sz="1100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体现在工作方式和工作内容方面；</a:t>
            </a:r>
          </a:p>
          <a:p>
            <a:pPr lvl="0">
              <a:lnSpc>
                <a:spcPct val="120000"/>
              </a:lnSpc>
              <a:defRPr/>
            </a:pPr>
            <a:r>
              <a:rPr lang="zh-CN" altLang="en-US" sz="1100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资金投入低、缺乏专业人才，缺乏信息化管理工具</a:t>
            </a:r>
          </a:p>
        </p:txBody>
      </p:sp>
      <p:sp>
        <p:nvSpPr>
          <p:cNvPr id="34" name="矩形 33"/>
          <p:cNvSpPr/>
          <p:nvPr/>
        </p:nvSpPr>
        <p:spPr>
          <a:xfrm>
            <a:off x="7865960" y="1652584"/>
            <a:ext cx="505249" cy="477046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500" dirty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低</a:t>
            </a:r>
            <a:endParaRPr lang="en-US" altLang="zh-CN" sz="2500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883969" y="2744800"/>
            <a:ext cx="505249" cy="477046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500" dirty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慢</a:t>
            </a:r>
            <a:endParaRPr lang="en-US" altLang="zh-CN" sz="2500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83969" y="3878018"/>
            <a:ext cx="505249" cy="477046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500" dirty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差</a:t>
            </a:r>
            <a:endParaRPr lang="en-US" altLang="zh-CN" sz="2500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8018" y="786594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0" kern="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现代数据中心呈现出大规模、高密度、新技术多的特点</a:t>
            </a:r>
            <a:endParaRPr lang="en-US" altLang="zh-CN" sz="1200" b="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b="0" kern="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同时运维管理由于各类原因面临着强力的挑战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34" grpId="1"/>
      <p:bldP spid="35" grpId="0"/>
      <p:bldP spid="35" grpId="1"/>
      <p:bldP spid="36" grpId="0"/>
      <p:bldP spid="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8"/>
          <p:cNvSpPr>
            <a:spLocks noChangeArrowheads="1"/>
          </p:cNvSpPr>
          <p:nvPr/>
        </p:nvSpPr>
        <p:spPr bwMode="auto">
          <a:xfrm>
            <a:off x="0" y="5010944"/>
            <a:ext cx="9145588" cy="1524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91432" tIns="45716" rIns="91432" bIns="45716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矩形 3"/>
          <p:cNvSpPr>
            <a:spLocks noChangeArrowheads="1"/>
          </p:cNvSpPr>
          <p:nvPr/>
        </p:nvSpPr>
        <p:spPr bwMode="auto">
          <a:xfrm>
            <a:off x="1145443" y="200077"/>
            <a:ext cx="1838947" cy="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现状</a:t>
            </a:r>
            <a:r>
              <a:rPr lang="en-US" altLang="zh-CN" sz="2500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zh-CN" altLang="en-US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设计问题案例</a:t>
            </a:r>
            <a:endParaRPr lang="zh-CN" altLang="en-US" sz="12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75653" y="254869"/>
            <a:ext cx="263341" cy="395013"/>
            <a:chOff x="5284519" y="1508166"/>
            <a:chExt cx="213756" cy="42751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0067B4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接连接符 3"/>
          <p:cNvCxnSpPr/>
          <p:nvPr/>
        </p:nvCxnSpPr>
        <p:spPr>
          <a:xfrm>
            <a:off x="1081790" y="743744"/>
            <a:ext cx="8063798" cy="0"/>
          </a:xfrm>
          <a:prstGeom prst="line">
            <a:avLst/>
          </a:prstGeom>
          <a:ln w="12700"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A(8RBFB50ZK[M12618H2NF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28" y="929470"/>
            <a:ext cx="2714644" cy="1566682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9" name="Picture 16" descr="C:\Users\Administrator\AppData\Roaming\Tencent\Users\364513608\QQ\WinTemp\RichOle\~_A34$TFBP}TT5X85D}EO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8744" y="896144"/>
            <a:ext cx="2407679" cy="1524000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0" name="图片 29" descr="820136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620" y="2801145"/>
            <a:ext cx="2738424" cy="1666887"/>
          </a:xfrm>
          <a:prstGeom prst="rect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1" name="Picture 14" descr="C:\Users\Administrator\AppData\Roaming\Tencent\Users\364513608\QQ\WinTemp\RichOle\IV1E`Z5HVU8L7IA]EJ`6BY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9828" y="2801144"/>
            <a:ext cx="2500330" cy="1666887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48464" y="2461504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水源进入机房，无地漏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00430" y="2461504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柴发室高压水喷雾在天花板上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9664" y="2461504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无防水、防鼠设计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6594" y="4528428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冷塔周边无检修马道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2150" y="4528428"/>
            <a:ext cx="27146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监控死角、缺少排水设施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5074" y="4528428"/>
            <a:ext cx="27146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设备未预留维护空间</a:t>
            </a:r>
          </a:p>
        </p:txBody>
      </p:sp>
      <p:pic>
        <p:nvPicPr>
          <p:cNvPr id="38" name="图片 37" descr="140944339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949" y="2801143"/>
            <a:ext cx="2408473" cy="1666887"/>
          </a:xfrm>
          <a:prstGeom prst="rect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9" name="Picture 2" descr="https://timgsa.baidu.com/timg?image&amp;quality=80&amp;size=b9999_10000&amp;sec=1489645080419&amp;di=e0e61b07559735542cee083b962259ed&amp;imgtype=0&amp;src=http%3A%2F%2Fwww.qingdaochentian.com%2F20131011110837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1224" y="929470"/>
            <a:ext cx="2500330" cy="1500198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9178" y="124272"/>
            <a:ext cx="958077" cy="4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cover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管人员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A000120140929A73KPBG</Template>
  <TotalTime>72</TotalTime>
  <Words>2750</Words>
  <Application>Microsoft Office PowerPoint</Application>
  <PresentationFormat>自定义</PresentationFormat>
  <Paragraphs>606</Paragraphs>
  <Slides>39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Kozuka Gothic Pro B</vt:lpstr>
      <vt:lpstr>方正大黑简体</vt:lpstr>
      <vt:lpstr>方正兰亭大黑_GBK</vt:lpstr>
      <vt:lpstr>方正小标宋简体</vt:lpstr>
      <vt:lpstr>仿宋</vt:lpstr>
      <vt:lpstr>宋体</vt:lpstr>
      <vt:lpstr>微软雅黑</vt:lpstr>
      <vt:lpstr>造字工房悦黑体验版细体</vt:lpstr>
      <vt:lpstr>Arial</vt:lpstr>
      <vt:lpstr>Calibri</vt:lpstr>
      <vt:lpstr>Century Gothic</vt:lpstr>
      <vt:lpstr>Courier New</vt:lpstr>
      <vt:lpstr>Harlow Solid Italic</vt:lpstr>
      <vt:lpstr>Impact</vt:lpstr>
      <vt:lpstr>Palatino Linotype</vt:lpstr>
      <vt:lpstr>Wingdings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Guilddesign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53</dc:title>
  <dc:creator>北京中科同舟</dc:creator>
  <cp:lastModifiedBy>long wang</cp:lastModifiedBy>
  <cp:revision>1148</cp:revision>
  <dcterms:created xsi:type="dcterms:W3CDTF">2004-08-26T06:30:00Z</dcterms:created>
  <dcterms:modified xsi:type="dcterms:W3CDTF">2019-05-21T12:06:34Z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