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6" r:id="rId3"/>
    <p:sldId id="258" r:id="rId4"/>
    <p:sldId id="259" r:id="rId5"/>
    <p:sldId id="268" r:id="rId6"/>
    <p:sldId id="270" r:id="rId7"/>
    <p:sldId id="269" r:id="rId8"/>
    <p:sldId id="271" r:id="rId9"/>
    <p:sldId id="262" r:id="rId10"/>
    <p:sldId id="263" r:id="rId11"/>
    <p:sldId id="273" r:id="rId12"/>
    <p:sldId id="274" r:id="rId13"/>
    <p:sldId id="275" r:id="rId14"/>
    <p:sldId id="266" r:id="rId15"/>
    <p:sldId id="265" r:id="rId16"/>
    <p:sldId id="272" r:id="rId17"/>
    <p:sldId id="291" r:id="rId18"/>
    <p:sldId id="264" r:id="rId19"/>
    <p:sldId id="267" r:id="rId20"/>
    <p:sldId id="25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D000"/>
    <a:srgbClr val="FF2323"/>
    <a:srgbClr val="FF3737"/>
    <a:srgbClr val="FF2D2D"/>
    <a:srgbClr val="FF0066"/>
    <a:srgbClr val="FF33CC"/>
    <a:srgbClr val="FC7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4513" autoAdjust="0"/>
  </p:normalViewPr>
  <p:slideViewPr>
    <p:cSldViewPr snapToGrid="0">
      <p:cViewPr varScale="1">
        <p:scale>
          <a:sx n="88" d="100"/>
          <a:sy n="88" d="100"/>
        </p:scale>
        <p:origin x="114" y="192"/>
      </p:cViewPr>
      <p:guideLst>
        <p:guide orient="horz" pos="2160"/>
        <p:guide pos="3840"/>
      </p:guideLst>
    </p:cSldViewPr>
  </p:slideViewPr>
  <p:notesTextViewPr>
    <p:cViewPr>
      <p:scale>
        <a:sx n="3" d="2"/>
        <a:sy n="3" d="2"/>
      </p:scale>
      <p:origin x="0" y="0"/>
    </p:cViewPr>
  </p:notesTextViewPr>
  <p:sorterViewPr>
    <p:cViewPr>
      <p:scale>
        <a:sx n="100" d="100"/>
        <a:sy n="100" d="100"/>
      </p:scale>
      <p:origin x="0" y="-3726"/>
    </p:cViewPr>
  </p:sorterViewPr>
  <p:notesViewPr>
    <p:cSldViewPr snapToGrid="0">
      <p:cViewPr varScale="1">
        <p:scale>
          <a:sx n="58" d="100"/>
          <a:sy n="58" d="100"/>
        </p:scale>
        <p:origin x="280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A029C-D872-47D8-80DB-06F38053B70C}" type="doc">
      <dgm:prSet loTypeId="urn:microsoft.com/office/officeart/2005/8/layout/radial6" loCatId="cycle" qsTypeId="urn:microsoft.com/office/officeart/2005/8/quickstyle/simple2" qsCatId="simple" csTypeId="urn:microsoft.com/office/officeart/2005/8/colors/accent6_5" csCatId="accent6" phldr="1"/>
      <dgm:spPr/>
      <dgm:t>
        <a:bodyPr/>
        <a:lstStyle/>
        <a:p>
          <a:endParaRPr lang="zh-CN" altLang="en-US"/>
        </a:p>
      </dgm:t>
    </dgm:pt>
    <dgm:pt modelId="{92C218DF-7632-4E82-9709-5D7BE8D25429}">
      <dgm:prSet phldrT="[文本]" custT="1"/>
      <dgm:spPr>
        <a:xfrm>
          <a:off x="1893685" y="1237635"/>
          <a:ext cx="1356220" cy="1356220"/>
        </a:xfrm>
        <a:prstGeom prst="ellipse">
          <a:avLst/>
        </a:prstGeom>
        <a:solidFill>
          <a:srgbClr val="F79646">
            <a:alpha val="8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zh-CN" altLang="en-US" sz="2400" dirty="0" smtClean="0">
              <a:solidFill>
                <a:sysClr val="window" lastClr="FFFFFF"/>
              </a:solidFill>
              <a:latin typeface="微软雅黑" pitchFamily="34" charset="-122"/>
              <a:ea typeface="微软雅黑" pitchFamily="34" charset="-122"/>
              <a:cs typeface="+mn-cs"/>
            </a:rPr>
            <a:t>安全支持</a:t>
          </a:r>
          <a:endParaRPr lang="zh-CN" altLang="en-US" sz="2400" dirty="0">
            <a:solidFill>
              <a:sysClr val="window" lastClr="FFFFFF"/>
            </a:solidFill>
            <a:latin typeface="微软雅黑" pitchFamily="34" charset="-122"/>
            <a:ea typeface="微软雅黑" pitchFamily="34" charset="-122"/>
            <a:cs typeface="+mn-cs"/>
          </a:endParaRPr>
        </a:p>
      </dgm:t>
    </dgm:pt>
    <dgm:pt modelId="{63830AC9-E7E4-4C3F-A861-36E665407267}" type="parTrans" cxnId="{B9850600-7F44-4C45-960E-2A57FDF7D481}">
      <dgm:prSet/>
      <dgm:spPr/>
      <dgm:t>
        <a:bodyPr/>
        <a:lstStyle/>
        <a:p>
          <a:endParaRPr lang="zh-CN" altLang="en-US" sz="1800">
            <a:latin typeface="微软雅黑" pitchFamily="34" charset="-122"/>
            <a:ea typeface="微软雅黑" pitchFamily="34" charset="-122"/>
          </a:endParaRPr>
        </a:p>
      </dgm:t>
    </dgm:pt>
    <dgm:pt modelId="{D8B2AD5E-B181-4887-87FB-47ED41DB4D09}" type="sibTrans" cxnId="{B9850600-7F44-4C45-960E-2A57FDF7D481}">
      <dgm:prSet/>
      <dgm:spPr/>
      <dgm:t>
        <a:bodyPr/>
        <a:lstStyle/>
        <a:p>
          <a:endParaRPr lang="zh-CN" altLang="en-US" sz="1800">
            <a:latin typeface="微软雅黑" pitchFamily="34" charset="-122"/>
            <a:ea typeface="微软雅黑" pitchFamily="34" charset="-122"/>
          </a:endParaRPr>
        </a:p>
      </dgm:t>
    </dgm:pt>
    <dgm:pt modelId="{AAD64D44-0B4B-4523-A501-A56A4F6BB222}">
      <dgm:prSet phldrT="[文本]" custT="1"/>
      <dgm:spPr>
        <a:xfrm>
          <a:off x="2097118" y="404"/>
          <a:ext cx="949354" cy="949354"/>
        </a:xfrm>
        <a:prstGeom prst="ellipse">
          <a:avLst/>
        </a:prstGeom>
        <a:solidFill>
          <a:srgbClr val="F79646">
            <a:alpha val="9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altLang="zh-CN" sz="1800" dirty="0" smtClean="0">
              <a:solidFill>
                <a:sysClr val="window" lastClr="FFFFFF"/>
              </a:solidFill>
              <a:latin typeface="微软雅黑" pitchFamily="34" charset="-122"/>
              <a:ea typeface="微软雅黑" pitchFamily="34" charset="-122"/>
              <a:cs typeface="+mn-cs"/>
            </a:rPr>
            <a:t>24</a:t>
          </a:r>
          <a:r>
            <a:rPr lang="zh-CN" altLang="en-US" sz="1800" dirty="0" smtClean="0">
              <a:solidFill>
                <a:sysClr val="window" lastClr="FFFFFF"/>
              </a:solidFill>
              <a:latin typeface="微软雅黑" pitchFamily="34" charset="-122"/>
              <a:ea typeface="微软雅黑" pitchFamily="34" charset="-122"/>
              <a:cs typeface="+mn-cs"/>
            </a:rPr>
            <a:t>*</a:t>
          </a:r>
          <a:r>
            <a:rPr lang="en-US" altLang="zh-CN" sz="1800" dirty="0" smtClean="0">
              <a:solidFill>
                <a:sysClr val="window" lastClr="FFFFFF"/>
              </a:solidFill>
              <a:latin typeface="微软雅黑" pitchFamily="34" charset="-122"/>
              <a:ea typeface="微软雅黑" pitchFamily="34" charset="-122"/>
              <a:cs typeface="+mn-cs"/>
            </a:rPr>
            <a:t>7</a:t>
          </a:r>
          <a:r>
            <a:rPr lang="zh-CN" altLang="en-US" sz="1800" dirty="0" smtClean="0">
              <a:solidFill>
                <a:sysClr val="window" lastClr="FFFFFF"/>
              </a:solidFill>
              <a:latin typeface="微软雅黑" pitchFamily="34" charset="-122"/>
              <a:ea typeface="微软雅黑" pitchFamily="34" charset="-122"/>
              <a:cs typeface="+mn-cs"/>
            </a:rPr>
            <a:t>服务</a:t>
          </a:r>
          <a:endParaRPr lang="zh-CN" altLang="en-US" sz="1800" dirty="0">
            <a:solidFill>
              <a:sysClr val="window" lastClr="FFFFFF"/>
            </a:solidFill>
            <a:latin typeface="微软雅黑" pitchFamily="34" charset="-122"/>
            <a:ea typeface="微软雅黑" pitchFamily="34" charset="-122"/>
            <a:cs typeface="+mn-cs"/>
          </a:endParaRPr>
        </a:p>
      </dgm:t>
    </dgm:pt>
    <dgm:pt modelId="{DCC6B2CE-DDDB-43FA-8811-DB847E68A3C0}" type="parTrans" cxnId="{C5C1F877-FD1D-44AF-95B0-4F1521573342}">
      <dgm:prSet/>
      <dgm:spPr/>
      <dgm:t>
        <a:bodyPr/>
        <a:lstStyle/>
        <a:p>
          <a:endParaRPr lang="zh-CN" altLang="en-US" sz="1800">
            <a:latin typeface="微软雅黑" pitchFamily="34" charset="-122"/>
            <a:ea typeface="微软雅黑" pitchFamily="34" charset="-122"/>
          </a:endParaRPr>
        </a:p>
      </dgm:t>
    </dgm:pt>
    <dgm:pt modelId="{5F22889C-AA0C-4F9B-8690-D53AF5A117BD}" type="sibTrans" cxnId="{C5C1F877-FD1D-44AF-95B0-4F1521573342}">
      <dgm:prSet/>
      <dgm:spPr>
        <a:xfrm>
          <a:off x="1096954" y="440904"/>
          <a:ext cx="2949682" cy="2949682"/>
        </a:xfrm>
        <a:prstGeom prst="blockArc">
          <a:avLst>
            <a:gd name="adj1" fmla="val 16200000"/>
            <a:gd name="adj2" fmla="val 0"/>
            <a:gd name="adj3" fmla="val 4635"/>
          </a:avLst>
        </a:prstGeom>
        <a:solidFill>
          <a:srgbClr val="F79646">
            <a:shade val="9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zh-CN" altLang="en-US" sz="1800">
            <a:latin typeface="微软雅黑" pitchFamily="34" charset="-122"/>
            <a:ea typeface="微软雅黑" pitchFamily="34" charset="-122"/>
          </a:endParaRPr>
        </a:p>
      </dgm:t>
    </dgm:pt>
    <dgm:pt modelId="{A5529210-683C-4B2A-A4B1-38D3C5B3D359}">
      <dgm:prSet phldrT="[文本]" custT="1"/>
      <dgm:spPr>
        <a:xfrm>
          <a:off x="3537782" y="1441068"/>
          <a:ext cx="949354" cy="949354"/>
        </a:xfrm>
        <a:prstGeom prst="ellipse">
          <a:avLst/>
        </a:prstGeom>
        <a:solidFill>
          <a:srgbClr val="F79646">
            <a:alpha val="90000"/>
            <a:hueOff val="0"/>
            <a:satOff val="0"/>
            <a:lumOff val="0"/>
            <a:alphaOff val="-13333"/>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zh-CN" altLang="en-US" sz="1800" dirty="0" smtClean="0">
              <a:solidFill>
                <a:sysClr val="window" lastClr="FFFFFF"/>
              </a:solidFill>
              <a:latin typeface="微软雅黑" pitchFamily="34" charset="-122"/>
              <a:ea typeface="微软雅黑" pitchFamily="34" charset="-122"/>
              <a:cs typeface="+mn-cs"/>
            </a:rPr>
            <a:t>全程监控</a:t>
          </a:r>
          <a:endParaRPr lang="zh-CN" altLang="en-US" sz="1800" dirty="0">
            <a:solidFill>
              <a:sysClr val="window" lastClr="FFFFFF"/>
            </a:solidFill>
            <a:latin typeface="微软雅黑" pitchFamily="34" charset="-122"/>
            <a:ea typeface="微软雅黑" pitchFamily="34" charset="-122"/>
            <a:cs typeface="+mn-cs"/>
          </a:endParaRPr>
        </a:p>
      </dgm:t>
    </dgm:pt>
    <dgm:pt modelId="{D89FB73E-C905-4AF1-BC38-4BB2374A7FC7}" type="parTrans" cxnId="{EDC7AEF1-FEFF-4FA6-8C33-5D1A0D6AE03A}">
      <dgm:prSet/>
      <dgm:spPr/>
      <dgm:t>
        <a:bodyPr/>
        <a:lstStyle/>
        <a:p>
          <a:endParaRPr lang="zh-CN" altLang="en-US" sz="1800">
            <a:latin typeface="微软雅黑" pitchFamily="34" charset="-122"/>
            <a:ea typeface="微软雅黑" pitchFamily="34" charset="-122"/>
          </a:endParaRPr>
        </a:p>
      </dgm:t>
    </dgm:pt>
    <dgm:pt modelId="{D5D535F2-D6CC-494E-B0B1-B426CBE97611}" type="sibTrans" cxnId="{EDC7AEF1-FEFF-4FA6-8C33-5D1A0D6AE03A}">
      <dgm:prSet/>
      <dgm:spPr>
        <a:xfrm>
          <a:off x="1096954" y="440904"/>
          <a:ext cx="2949682" cy="2949682"/>
        </a:xfrm>
        <a:prstGeom prst="blockArc">
          <a:avLst>
            <a:gd name="adj1" fmla="val 0"/>
            <a:gd name="adj2" fmla="val 5400000"/>
            <a:gd name="adj3" fmla="val 4635"/>
          </a:avLst>
        </a:prstGeom>
        <a:solidFill>
          <a:srgbClr val="F79646">
            <a:shade val="90000"/>
            <a:hueOff val="-160908"/>
            <a:satOff val="2188"/>
            <a:lumOff val="9244"/>
            <a:alphaOff val="0"/>
          </a:srgbClr>
        </a:solidFill>
        <a:ln>
          <a:noFill/>
        </a:ln>
        <a:effectLst>
          <a:outerShdw blurRad="40000" dist="20000" dir="5400000" rotWithShape="0">
            <a:srgbClr val="000000">
              <a:alpha val="38000"/>
            </a:srgbClr>
          </a:outerShdw>
        </a:effectLst>
      </dgm:spPr>
      <dgm:t>
        <a:bodyPr/>
        <a:lstStyle/>
        <a:p>
          <a:endParaRPr lang="zh-CN" altLang="en-US" sz="1800">
            <a:latin typeface="微软雅黑" pitchFamily="34" charset="-122"/>
            <a:ea typeface="微软雅黑" pitchFamily="34" charset="-122"/>
          </a:endParaRPr>
        </a:p>
      </dgm:t>
    </dgm:pt>
    <dgm:pt modelId="{D49858D6-D3FA-4C21-9B28-75F5778EC854}">
      <dgm:prSet phldrT="[文本]" custT="1"/>
      <dgm:spPr>
        <a:xfrm>
          <a:off x="2097118" y="2881732"/>
          <a:ext cx="949354" cy="949354"/>
        </a:xfrm>
        <a:prstGeom prst="ellipse">
          <a:avLst/>
        </a:prstGeom>
        <a:solidFill>
          <a:srgbClr val="F79646">
            <a:alpha val="90000"/>
            <a:hueOff val="0"/>
            <a:satOff val="0"/>
            <a:lumOff val="0"/>
            <a:alphaOff val="-26667"/>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zh-CN" altLang="en-US" sz="1800" dirty="0" smtClean="0">
              <a:solidFill>
                <a:sysClr val="window" lastClr="FFFFFF"/>
              </a:solidFill>
              <a:latin typeface="微软雅黑" pitchFamily="34" charset="-122"/>
              <a:ea typeface="微软雅黑" pitchFamily="34" charset="-122"/>
              <a:cs typeface="+mn-cs"/>
            </a:rPr>
            <a:t>防范入侵</a:t>
          </a:r>
          <a:endParaRPr lang="zh-CN" altLang="en-US" sz="1800" dirty="0">
            <a:solidFill>
              <a:sysClr val="window" lastClr="FFFFFF"/>
            </a:solidFill>
            <a:latin typeface="微软雅黑" pitchFamily="34" charset="-122"/>
            <a:ea typeface="微软雅黑" pitchFamily="34" charset="-122"/>
            <a:cs typeface="+mn-cs"/>
          </a:endParaRPr>
        </a:p>
      </dgm:t>
    </dgm:pt>
    <dgm:pt modelId="{44493D09-119A-45C8-AF2B-F46A66FEFBA6}" type="parTrans" cxnId="{4F09D540-7975-4F05-8D29-B5CF604E71B4}">
      <dgm:prSet/>
      <dgm:spPr/>
      <dgm:t>
        <a:bodyPr/>
        <a:lstStyle/>
        <a:p>
          <a:endParaRPr lang="zh-CN" altLang="en-US" sz="1800">
            <a:latin typeface="微软雅黑" pitchFamily="34" charset="-122"/>
            <a:ea typeface="微软雅黑" pitchFamily="34" charset="-122"/>
          </a:endParaRPr>
        </a:p>
      </dgm:t>
    </dgm:pt>
    <dgm:pt modelId="{FA31B525-0133-48ED-9E09-F97272792B6F}" type="sibTrans" cxnId="{4F09D540-7975-4F05-8D29-B5CF604E71B4}">
      <dgm:prSet/>
      <dgm:spPr>
        <a:xfrm>
          <a:off x="1096954" y="440904"/>
          <a:ext cx="2949682" cy="2949682"/>
        </a:xfrm>
        <a:prstGeom prst="blockArc">
          <a:avLst>
            <a:gd name="adj1" fmla="val 5400000"/>
            <a:gd name="adj2" fmla="val 10800000"/>
            <a:gd name="adj3" fmla="val 4635"/>
          </a:avLst>
        </a:prstGeom>
        <a:solidFill>
          <a:srgbClr val="F79646">
            <a:shade val="90000"/>
            <a:hueOff val="-321816"/>
            <a:satOff val="4375"/>
            <a:lumOff val="18488"/>
            <a:alphaOff val="0"/>
          </a:srgbClr>
        </a:solidFill>
        <a:ln>
          <a:noFill/>
        </a:ln>
        <a:effectLst>
          <a:outerShdw blurRad="40000" dist="20000" dir="5400000" rotWithShape="0">
            <a:srgbClr val="000000">
              <a:alpha val="38000"/>
            </a:srgbClr>
          </a:outerShdw>
        </a:effectLst>
      </dgm:spPr>
      <dgm:t>
        <a:bodyPr/>
        <a:lstStyle/>
        <a:p>
          <a:endParaRPr lang="zh-CN" altLang="en-US" sz="1800">
            <a:latin typeface="微软雅黑" pitchFamily="34" charset="-122"/>
            <a:ea typeface="微软雅黑" pitchFamily="34" charset="-122"/>
          </a:endParaRPr>
        </a:p>
      </dgm:t>
    </dgm:pt>
    <dgm:pt modelId="{F5DA1B71-0CF5-47DB-BCB3-FC616714F326}">
      <dgm:prSet phldrT="[文本]" custT="1"/>
      <dgm:spPr>
        <a:xfrm>
          <a:off x="656454" y="1441068"/>
          <a:ext cx="949354" cy="949354"/>
        </a:xfrm>
        <a:prstGeom prst="ellipse">
          <a:avLst/>
        </a:prstGeom>
        <a:solidFill>
          <a:srgbClr val="F79646">
            <a:alpha val="90000"/>
            <a:hueOff val="0"/>
            <a:satOff val="0"/>
            <a:lumOff val="0"/>
            <a:alphaOff val="-4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zh-CN" altLang="en-US" sz="1800" dirty="0" smtClean="0">
              <a:solidFill>
                <a:sysClr val="window" lastClr="FFFFFF"/>
              </a:solidFill>
              <a:latin typeface="微软雅黑" pitchFamily="34" charset="-122"/>
              <a:ea typeface="微软雅黑" pitchFamily="34" charset="-122"/>
              <a:cs typeface="+mn-cs"/>
            </a:rPr>
            <a:t>永不断电</a:t>
          </a:r>
          <a:endParaRPr lang="zh-CN" altLang="en-US" sz="1800" dirty="0">
            <a:solidFill>
              <a:sysClr val="window" lastClr="FFFFFF"/>
            </a:solidFill>
            <a:latin typeface="微软雅黑" pitchFamily="34" charset="-122"/>
            <a:ea typeface="微软雅黑" pitchFamily="34" charset="-122"/>
            <a:cs typeface="+mn-cs"/>
          </a:endParaRPr>
        </a:p>
      </dgm:t>
    </dgm:pt>
    <dgm:pt modelId="{E517BB28-BEEE-4556-9C5C-C08B03191C2C}" type="parTrans" cxnId="{982E6541-FFC6-499F-963A-64A85E91F7BB}">
      <dgm:prSet/>
      <dgm:spPr/>
      <dgm:t>
        <a:bodyPr/>
        <a:lstStyle/>
        <a:p>
          <a:endParaRPr lang="zh-CN" altLang="en-US" sz="1800">
            <a:latin typeface="微软雅黑" pitchFamily="34" charset="-122"/>
            <a:ea typeface="微软雅黑" pitchFamily="34" charset="-122"/>
          </a:endParaRPr>
        </a:p>
      </dgm:t>
    </dgm:pt>
    <dgm:pt modelId="{E6C347BE-BF0B-4669-A070-44FCC2CD14A7}" type="sibTrans" cxnId="{982E6541-FFC6-499F-963A-64A85E91F7BB}">
      <dgm:prSet/>
      <dgm:spPr>
        <a:xfrm>
          <a:off x="1096954" y="440904"/>
          <a:ext cx="2949682" cy="2949682"/>
        </a:xfrm>
        <a:prstGeom prst="blockArc">
          <a:avLst>
            <a:gd name="adj1" fmla="val 10800000"/>
            <a:gd name="adj2" fmla="val 16200000"/>
            <a:gd name="adj3" fmla="val 4635"/>
          </a:avLst>
        </a:prstGeom>
        <a:solidFill>
          <a:srgbClr val="F79646">
            <a:shade val="90000"/>
            <a:hueOff val="-482724"/>
            <a:satOff val="6563"/>
            <a:lumOff val="27732"/>
            <a:alphaOff val="0"/>
          </a:srgbClr>
        </a:solidFill>
        <a:ln>
          <a:noFill/>
        </a:ln>
        <a:effectLst>
          <a:outerShdw blurRad="40000" dist="20000" dir="5400000" rotWithShape="0">
            <a:srgbClr val="000000">
              <a:alpha val="38000"/>
            </a:srgbClr>
          </a:outerShdw>
        </a:effectLst>
      </dgm:spPr>
      <dgm:t>
        <a:bodyPr/>
        <a:lstStyle/>
        <a:p>
          <a:endParaRPr lang="zh-CN" altLang="en-US" sz="1800">
            <a:latin typeface="微软雅黑" pitchFamily="34" charset="-122"/>
            <a:ea typeface="微软雅黑" pitchFamily="34" charset="-122"/>
          </a:endParaRPr>
        </a:p>
      </dgm:t>
    </dgm:pt>
    <dgm:pt modelId="{84E98827-1250-492A-A3F2-19384097829E}" type="pres">
      <dgm:prSet presAssocID="{5CAA029C-D872-47D8-80DB-06F38053B70C}" presName="Name0" presStyleCnt="0">
        <dgm:presLayoutVars>
          <dgm:chMax val="1"/>
          <dgm:dir/>
          <dgm:animLvl val="ctr"/>
          <dgm:resizeHandles val="exact"/>
        </dgm:presLayoutVars>
      </dgm:prSet>
      <dgm:spPr/>
      <dgm:t>
        <a:bodyPr/>
        <a:lstStyle/>
        <a:p>
          <a:endParaRPr lang="zh-CN" altLang="en-US"/>
        </a:p>
      </dgm:t>
    </dgm:pt>
    <dgm:pt modelId="{10EAF79C-5684-4DCF-B4E0-7DB6B154DD14}" type="pres">
      <dgm:prSet presAssocID="{92C218DF-7632-4E82-9709-5D7BE8D25429}" presName="centerShape" presStyleLbl="node0" presStyleIdx="0" presStyleCnt="1"/>
      <dgm:spPr/>
      <dgm:t>
        <a:bodyPr/>
        <a:lstStyle/>
        <a:p>
          <a:endParaRPr lang="zh-CN" altLang="en-US"/>
        </a:p>
      </dgm:t>
    </dgm:pt>
    <dgm:pt modelId="{BE2EB3C0-372D-4996-BDAC-4F3B85C985E7}" type="pres">
      <dgm:prSet presAssocID="{AAD64D44-0B4B-4523-A501-A56A4F6BB222}" presName="node" presStyleLbl="node1" presStyleIdx="0" presStyleCnt="4">
        <dgm:presLayoutVars>
          <dgm:bulletEnabled val="1"/>
        </dgm:presLayoutVars>
      </dgm:prSet>
      <dgm:spPr/>
      <dgm:t>
        <a:bodyPr/>
        <a:lstStyle/>
        <a:p>
          <a:endParaRPr lang="zh-CN" altLang="en-US"/>
        </a:p>
      </dgm:t>
    </dgm:pt>
    <dgm:pt modelId="{623715BC-5832-4D23-8CE7-8BEB2495B243}" type="pres">
      <dgm:prSet presAssocID="{AAD64D44-0B4B-4523-A501-A56A4F6BB222}" presName="dummy" presStyleCnt="0"/>
      <dgm:spPr/>
    </dgm:pt>
    <dgm:pt modelId="{D2CFAEA3-FE9E-42DC-AFE9-CA60280B9741}" type="pres">
      <dgm:prSet presAssocID="{5F22889C-AA0C-4F9B-8690-D53AF5A117BD}" presName="sibTrans" presStyleLbl="sibTrans2D1" presStyleIdx="0" presStyleCnt="4"/>
      <dgm:spPr/>
      <dgm:t>
        <a:bodyPr/>
        <a:lstStyle/>
        <a:p>
          <a:endParaRPr lang="zh-CN" altLang="en-US"/>
        </a:p>
      </dgm:t>
    </dgm:pt>
    <dgm:pt modelId="{A34AEC28-AAFD-4690-A9F5-7FBB13E86479}" type="pres">
      <dgm:prSet presAssocID="{A5529210-683C-4B2A-A4B1-38D3C5B3D359}" presName="node" presStyleLbl="node1" presStyleIdx="1" presStyleCnt="4">
        <dgm:presLayoutVars>
          <dgm:bulletEnabled val="1"/>
        </dgm:presLayoutVars>
      </dgm:prSet>
      <dgm:spPr/>
      <dgm:t>
        <a:bodyPr/>
        <a:lstStyle/>
        <a:p>
          <a:endParaRPr lang="zh-CN" altLang="en-US"/>
        </a:p>
      </dgm:t>
    </dgm:pt>
    <dgm:pt modelId="{D8729BDD-6C03-406F-A0AC-B03D2C173AF9}" type="pres">
      <dgm:prSet presAssocID="{A5529210-683C-4B2A-A4B1-38D3C5B3D359}" presName="dummy" presStyleCnt="0"/>
      <dgm:spPr/>
    </dgm:pt>
    <dgm:pt modelId="{BDB2352E-8A93-41A9-8E36-2812BE876725}" type="pres">
      <dgm:prSet presAssocID="{D5D535F2-D6CC-494E-B0B1-B426CBE97611}" presName="sibTrans" presStyleLbl="sibTrans2D1" presStyleIdx="1" presStyleCnt="4"/>
      <dgm:spPr/>
      <dgm:t>
        <a:bodyPr/>
        <a:lstStyle/>
        <a:p>
          <a:endParaRPr lang="zh-CN" altLang="en-US"/>
        </a:p>
      </dgm:t>
    </dgm:pt>
    <dgm:pt modelId="{8ED874A5-2B06-4E82-8ED3-04A677060BBF}" type="pres">
      <dgm:prSet presAssocID="{D49858D6-D3FA-4C21-9B28-75F5778EC854}" presName="node" presStyleLbl="node1" presStyleIdx="2" presStyleCnt="4">
        <dgm:presLayoutVars>
          <dgm:bulletEnabled val="1"/>
        </dgm:presLayoutVars>
      </dgm:prSet>
      <dgm:spPr/>
      <dgm:t>
        <a:bodyPr/>
        <a:lstStyle/>
        <a:p>
          <a:endParaRPr lang="zh-CN" altLang="en-US"/>
        </a:p>
      </dgm:t>
    </dgm:pt>
    <dgm:pt modelId="{80F89C09-6738-4EBC-8194-87B7DB519E5A}" type="pres">
      <dgm:prSet presAssocID="{D49858D6-D3FA-4C21-9B28-75F5778EC854}" presName="dummy" presStyleCnt="0"/>
      <dgm:spPr/>
    </dgm:pt>
    <dgm:pt modelId="{4D025E76-BA53-45CF-B538-D1B886758947}" type="pres">
      <dgm:prSet presAssocID="{FA31B525-0133-48ED-9E09-F97272792B6F}" presName="sibTrans" presStyleLbl="sibTrans2D1" presStyleIdx="2" presStyleCnt="4"/>
      <dgm:spPr/>
      <dgm:t>
        <a:bodyPr/>
        <a:lstStyle/>
        <a:p>
          <a:endParaRPr lang="zh-CN" altLang="en-US"/>
        </a:p>
      </dgm:t>
    </dgm:pt>
    <dgm:pt modelId="{3A1A2048-D817-4140-AE7D-85E9B96F9343}" type="pres">
      <dgm:prSet presAssocID="{F5DA1B71-0CF5-47DB-BCB3-FC616714F326}" presName="node" presStyleLbl="node1" presStyleIdx="3" presStyleCnt="4">
        <dgm:presLayoutVars>
          <dgm:bulletEnabled val="1"/>
        </dgm:presLayoutVars>
      </dgm:prSet>
      <dgm:spPr/>
      <dgm:t>
        <a:bodyPr/>
        <a:lstStyle/>
        <a:p>
          <a:endParaRPr lang="zh-CN" altLang="en-US"/>
        </a:p>
      </dgm:t>
    </dgm:pt>
    <dgm:pt modelId="{736AB641-4485-442F-8839-F2E01BE91F22}" type="pres">
      <dgm:prSet presAssocID="{F5DA1B71-0CF5-47DB-BCB3-FC616714F326}" presName="dummy" presStyleCnt="0"/>
      <dgm:spPr/>
    </dgm:pt>
    <dgm:pt modelId="{7BCAAB43-56D6-4DE2-8C86-83241226A949}" type="pres">
      <dgm:prSet presAssocID="{E6C347BE-BF0B-4669-A070-44FCC2CD14A7}" presName="sibTrans" presStyleLbl="sibTrans2D1" presStyleIdx="3" presStyleCnt="4"/>
      <dgm:spPr/>
      <dgm:t>
        <a:bodyPr/>
        <a:lstStyle/>
        <a:p>
          <a:endParaRPr lang="zh-CN" altLang="en-US"/>
        </a:p>
      </dgm:t>
    </dgm:pt>
  </dgm:ptLst>
  <dgm:cxnLst>
    <dgm:cxn modelId="{4F09D540-7975-4F05-8D29-B5CF604E71B4}" srcId="{92C218DF-7632-4E82-9709-5D7BE8D25429}" destId="{D49858D6-D3FA-4C21-9B28-75F5778EC854}" srcOrd="2" destOrd="0" parTransId="{44493D09-119A-45C8-AF2B-F46A66FEFBA6}" sibTransId="{FA31B525-0133-48ED-9E09-F97272792B6F}"/>
    <dgm:cxn modelId="{EDC7AEF1-FEFF-4FA6-8C33-5D1A0D6AE03A}" srcId="{92C218DF-7632-4E82-9709-5D7BE8D25429}" destId="{A5529210-683C-4B2A-A4B1-38D3C5B3D359}" srcOrd="1" destOrd="0" parTransId="{D89FB73E-C905-4AF1-BC38-4BB2374A7FC7}" sibTransId="{D5D535F2-D6CC-494E-B0B1-B426CBE97611}"/>
    <dgm:cxn modelId="{C5C1F877-FD1D-44AF-95B0-4F1521573342}" srcId="{92C218DF-7632-4E82-9709-5D7BE8D25429}" destId="{AAD64D44-0B4B-4523-A501-A56A4F6BB222}" srcOrd="0" destOrd="0" parTransId="{DCC6B2CE-DDDB-43FA-8811-DB847E68A3C0}" sibTransId="{5F22889C-AA0C-4F9B-8690-D53AF5A117BD}"/>
    <dgm:cxn modelId="{81812C71-FB66-49BB-BB19-42CDAF099526}" type="presOf" srcId="{D5D535F2-D6CC-494E-B0B1-B426CBE97611}" destId="{BDB2352E-8A93-41A9-8E36-2812BE876725}" srcOrd="0" destOrd="0" presId="urn:microsoft.com/office/officeart/2005/8/layout/radial6"/>
    <dgm:cxn modelId="{7D03D40B-45E2-4BDA-ACC4-23E1DBBE8F92}" type="presOf" srcId="{5F22889C-AA0C-4F9B-8690-D53AF5A117BD}" destId="{D2CFAEA3-FE9E-42DC-AFE9-CA60280B9741}" srcOrd="0" destOrd="0" presId="urn:microsoft.com/office/officeart/2005/8/layout/radial6"/>
    <dgm:cxn modelId="{1BDA98F3-1DD1-41F8-91B3-6E1FA194AE81}" type="presOf" srcId="{A5529210-683C-4B2A-A4B1-38D3C5B3D359}" destId="{A34AEC28-AAFD-4690-A9F5-7FBB13E86479}" srcOrd="0" destOrd="0" presId="urn:microsoft.com/office/officeart/2005/8/layout/radial6"/>
    <dgm:cxn modelId="{20C09131-CAF1-4D23-8BB6-6298E7DC3812}" type="presOf" srcId="{92C218DF-7632-4E82-9709-5D7BE8D25429}" destId="{10EAF79C-5684-4DCF-B4E0-7DB6B154DD14}" srcOrd="0" destOrd="0" presId="urn:microsoft.com/office/officeart/2005/8/layout/radial6"/>
    <dgm:cxn modelId="{C90F9A1C-2BF2-4747-882E-DDFA16FA97F0}" type="presOf" srcId="{FA31B525-0133-48ED-9E09-F97272792B6F}" destId="{4D025E76-BA53-45CF-B538-D1B886758947}" srcOrd="0" destOrd="0" presId="urn:microsoft.com/office/officeart/2005/8/layout/radial6"/>
    <dgm:cxn modelId="{B9850600-7F44-4C45-960E-2A57FDF7D481}" srcId="{5CAA029C-D872-47D8-80DB-06F38053B70C}" destId="{92C218DF-7632-4E82-9709-5D7BE8D25429}" srcOrd="0" destOrd="0" parTransId="{63830AC9-E7E4-4C3F-A861-36E665407267}" sibTransId="{D8B2AD5E-B181-4887-87FB-47ED41DB4D09}"/>
    <dgm:cxn modelId="{982E6541-FFC6-499F-963A-64A85E91F7BB}" srcId="{92C218DF-7632-4E82-9709-5D7BE8D25429}" destId="{F5DA1B71-0CF5-47DB-BCB3-FC616714F326}" srcOrd="3" destOrd="0" parTransId="{E517BB28-BEEE-4556-9C5C-C08B03191C2C}" sibTransId="{E6C347BE-BF0B-4669-A070-44FCC2CD14A7}"/>
    <dgm:cxn modelId="{C706C67A-F1C7-400A-A4C8-0A1053698ED9}" type="presOf" srcId="{AAD64D44-0B4B-4523-A501-A56A4F6BB222}" destId="{BE2EB3C0-372D-4996-BDAC-4F3B85C985E7}" srcOrd="0" destOrd="0" presId="urn:microsoft.com/office/officeart/2005/8/layout/radial6"/>
    <dgm:cxn modelId="{0EDECF0C-8465-408E-B459-FD2BA0325B05}" type="presOf" srcId="{E6C347BE-BF0B-4669-A070-44FCC2CD14A7}" destId="{7BCAAB43-56D6-4DE2-8C86-83241226A949}" srcOrd="0" destOrd="0" presId="urn:microsoft.com/office/officeart/2005/8/layout/radial6"/>
    <dgm:cxn modelId="{80A3C708-A7A3-4709-9CCD-E33E0ACA6CC8}" type="presOf" srcId="{F5DA1B71-0CF5-47DB-BCB3-FC616714F326}" destId="{3A1A2048-D817-4140-AE7D-85E9B96F9343}" srcOrd="0" destOrd="0" presId="urn:microsoft.com/office/officeart/2005/8/layout/radial6"/>
    <dgm:cxn modelId="{52D95804-BCC0-4ACB-95C8-F87FD1C41603}" type="presOf" srcId="{D49858D6-D3FA-4C21-9B28-75F5778EC854}" destId="{8ED874A5-2B06-4E82-8ED3-04A677060BBF}" srcOrd="0" destOrd="0" presId="urn:microsoft.com/office/officeart/2005/8/layout/radial6"/>
    <dgm:cxn modelId="{F0033A13-90C2-466A-8E29-95171810F682}" type="presOf" srcId="{5CAA029C-D872-47D8-80DB-06F38053B70C}" destId="{84E98827-1250-492A-A3F2-19384097829E}" srcOrd="0" destOrd="0" presId="urn:microsoft.com/office/officeart/2005/8/layout/radial6"/>
    <dgm:cxn modelId="{A39FEE6A-03A4-42A8-86B5-7C6132E72A26}" type="presParOf" srcId="{84E98827-1250-492A-A3F2-19384097829E}" destId="{10EAF79C-5684-4DCF-B4E0-7DB6B154DD14}" srcOrd="0" destOrd="0" presId="urn:microsoft.com/office/officeart/2005/8/layout/radial6"/>
    <dgm:cxn modelId="{2637109D-D0B2-45CE-85A7-CE40A9CF6E54}" type="presParOf" srcId="{84E98827-1250-492A-A3F2-19384097829E}" destId="{BE2EB3C0-372D-4996-BDAC-4F3B85C985E7}" srcOrd="1" destOrd="0" presId="urn:microsoft.com/office/officeart/2005/8/layout/radial6"/>
    <dgm:cxn modelId="{09BF23B9-35E4-48D7-B7B8-7CDD74D8D417}" type="presParOf" srcId="{84E98827-1250-492A-A3F2-19384097829E}" destId="{623715BC-5832-4D23-8CE7-8BEB2495B243}" srcOrd="2" destOrd="0" presId="urn:microsoft.com/office/officeart/2005/8/layout/radial6"/>
    <dgm:cxn modelId="{47378892-5052-4E2E-ADAB-21E90951D6AC}" type="presParOf" srcId="{84E98827-1250-492A-A3F2-19384097829E}" destId="{D2CFAEA3-FE9E-42DC-AFE9-CA60280B9741}" srcOrd="3" destOrd="0" presId="urn:microsoft.com/office/officeart/2005/8/layout/radial6"/>
    <dgm:cxn modelId="{7BC3CDA7-CD81-490E-A03C-4576390DAA27}" type="presParOf" srcId="{84E98827-1250-492A-A3F2-19384097829E}" destId="{A34AEC28-AAFD-4690-A9F5-7FBB13E86479}" srcOrd="4" destOrd="0" presId="urn:microsoft.com/office/officeart/2005/8/layout/radial6"/>
    <dgm:cxn modelId="{0AB6BDCA-9452-4B67-B298-E635365E356F}" type="presParOf" srcId="{84E98827-1250-492A-A3F2-19384097829E}" destId="{D8729BDD-6C03-406F-A0AC-B03D2C173AF9}" srcOrd="5" destOrd="0" presId="urn:microsoft.com/office/officeart/2005/8/layout/radial6"/>
    <dgm:cxn modelId="{A820FE4B-2D42-40BE-9CE4-CB91914A5943}" type="presParOf" srcId="{84E98827-1250-492A-A3F2-19384097829E}" destId="{BDB2352E-8A93-41A9-8E36-2812BE876725}" srcOrd="6" destOrd="0" presId="urn:microsoft.com/office/officeart/2005/8/layout/radial6"/>
    <dgm:cxn modelId="{252C79D9-F1A5-4DE6-BB47-AA392577D906}" type="presParOf" srcId="{84E98827-1250-492A-A3F2-19384097829E}" destId="{8ED874A5-2B06-4E82-8ED3-04A677060BBF}" srcOrd="7" destOrd="0" presId="urn:microsoft.com/office/officeart/2005/8/layout/radial6"/>
    <dgm:cxn modelId="{C33CE465-F45B-4CDF-8E7D-590902443174}" type="presParOf" srcId="{84E98827-1250-492A-A3F2-19384097829E}" destId="{80F89C09-6738-4EBC-8194-87B7DB519E5A}" srcOrd="8" destOrd="0" presId="urn:microsoft.com/office/officeart/2005/8/layout/radial6"/>
    <dgm:cxn modelId="{4878ADF4-19CD-4771-8568-2D6B01916022}" type="presParOf" srcId="{84E98827-1250-492A-A3F2-19384097829E}" destId="{4D025E76-BA53-45CF-B538-D1B886758947}" srcOrd="9" destOrd="0" presId="urn:microsoft.com/office/officeart/2005/8/layout/radial6"/>
    <dgm:cxn modelId="{72ABC4BC-78C7-47E6-A1BF-A798E9CC67A1}" type="presParOf" srcId="{84E98827-1250-492A-A3F2-19384097829E}" destId="{3A1A2048-D817-4140-AE7D-85E9B96F9343}" srcOrd="10" destOrd="0" presId="urn:microsoft.com/office/officeart/2005/8/layout/radial6"/>
    <dgm:cxn modelId="{ED0DA228-54EA-4960-BD94-3C65503631AD}" type="presParOf" srcId="{84E98827-1250-492A-A3F2-19384097829E}" destId="{736AB641-4485-442F-8839-F2E01BE91F22}" srcOrd="11" destOrd="0" presId="urn:microsoft.com/office/officeart/2005/8/layout/radial6"/>
    <dgm:cxn modelId="{CF3889B1-D027-41E2-9A6B-9C79D9F20FF7}" type="presParOf" srcId="{84E98827-1250-492A-A3F2-19384097829E}" destId="{7BCAAB43-56D6-4DE2-8C86-83241226A94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AAB43-56D6-4DE2-8C86-83241226A949}">
      <dsp:nvSpPr>
        <dsp:cNvPr id="0" name=""/>
        <dsp:cNvSpPr/>
      </dsp:nvSpPr>
      <dsp:spPr>
        <a:xfrm>
          <a:off x="1096954" y="440904"/>
          <a:ext cx="2949682" cy="2949682"/>
        </a:xfrm>
        <a:prstGeom prst="blockArc">
          <a:avLst>
            <a:gd name="adj1" fmla="val 10800000"/>
            <a:gd name="adj2" fmla="val 16200000"/>
            <a:gd name="adj3" fmla="val 4635"/>
          </a:avLst>
        </a:prstGeom>
        <a:solidFill>
          <a:srgbClr val="F79646">
            <a:shade val="90000"/>
            <a:hueOff val="-482724"/>
            <a:satOff val="6563"/>
            <a:lumOff val="27732"/>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D025E76-BA53-45CF-B538-D1B886758947}">
      <dsp:nvSpPr>
        <dsp:cNvPr id="0" name=""/>
        <dsp:cNvSpPr/>
      </dsp:nvSpPr>
      <dsp:spPr>
        <a:xfrm>
          <a:off x="1096954" y="440904"/>
          <a:ext cx="2949682" cy="2949682"/>
        </a:xfrm>
        <a:prstGeom prst="blockArc">
          <a:avLst>
            <a:gd name="adj1" fmla="val 5400000"/>
            <a:gd name="adj2" fmla="val 10800000"/>
            <a:gd name="adj3" fmla="val 4635"/>
          </a:avLst>
        </a:prstGeom>
        <a:solidFill>
          <a:srgbClr val="F79646">
            <a:shade val="90000"/>
            <a:hueOff val="-321816"/>
            <a:satOff val="4375"/>
            <a:lumOff val="18488"/>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DB2352E-8A93-41A9-8E36-2812BE876725}">
      <dsp:nvSpPr>
        <dsp:cNvPr id="0" name=""/>
        <dsp:cNvSpPr/>
      </dsp:nvSpPr>
      <dsp:spPr>
        <a:xfrm>
          <a:off x="1096954" y="440904"/>
          <a:ext cx="2949682" cy="2949682"/>
        </a:xfrm>
        <a:prstGeom prst="blockArc">
          <a:avLst>
            <a:gd name="adj1" fmla="val 0"/>
            <a:gd name="adj2" fmla="val 5400000"/>
            <a:gd name="adj3" fmla="val 4635"/>
          </a:avLst>
        </a:prstGeom>
        <a:solidFill>
          <a:srgbClr val="F79646">
            <a:shade val="90000"/>
            <a:hueOff val="-160908"/>
            <a:satOff val="2188"/>
            <a:lumOff val="9244"/>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2CFAEA3-FE9E-42DC-AFE9-CA60280B9741}">
      <dsp:nvSpPr>
        <dsp:cNvPr id="0" name=""/>
        <dsp:cNvSpPr/>
      </dsp:nvSpPr>
      <dsp:spPr>
        <a:xfrm>
          <a:off x="1096954" y="440904"/>
          <a:ext cx="2949682" cy="2949682"/>
        </a:xfrm>
        <a:prstGeom prst="blockArc">
          <a:avLst>
            <a:gd name="adj1" fmla="val 16200000"/>
            <a:gd name="adj2" fmla="val 0"/>
            <a:gd name="adj3" fmla="val 4635"/>
          </a:avLst>
        </a:prstGeom>
        <a:solidFill>
          <a:srgbClr val="F79646">
            <a:shade val="9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0EAF79C-5684-4DCF-B4E0-7DB6B154DD14}">
      <dsp:nvSpPr>
        <dsp:cNvPr id="0" name=""/>
        <dsp:cNvSpPr/>
      </dsp:nvSpPr>
      <dsp:spPr>
        <a:xfrm>
          <a:off x="1893685" y="1237635"/>
          <a:ext cx="1356220" cy="1356220"/>
        </a:xfrm>
        <a:prstGeom prst="ellipse">
          <a:avLst/>
        </a:prstGeom>
        <a:solidFill>
          <a:srgbClr val="F79646">
            <a:alpha val="80000"/>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ysClr val="window" lastClr="FFFFFF"/>
              </a:solidFill>
              <a:latin typeface="微软雅黑" pitchFamily="34" charset="-122"/>
              <a:ea typeface="微软雅黑" pitchFamily="34" charset="-122"/>
              <a:cs typeface="+mn-cs"/>
            </a:rPr>
            <a:t>安全支持</a:t>
          </a:r>
          <a:endParaRPr lang="zh-CN" altLang="en-US" sz="2400" kern="1200" dirty="0">
            <a:solidFill>
              <a:sysClr val="window" lastClr="FFFFFF"/>
            </a:solidFill>
            <a:latin typeface="微软雅黑" pitchFamily="34" charset="-122"/>
            <a:ea typeface="微软雅黑" pitchFamily="34" charset="-122"/>
            <a:cs typeface="+mn-cs"/>
          </a:endParaRPr>
        </a:p>
      </dsp:txBody>
      <dsp:txXfrm>
        <a:off x="2092299" y="1436249"/>
        <a:ext cx="958992" cy="958992"/>
      </dsp:txXfrm>
    </dsp:sp>
    <dsp:sp modelId="{BE2EB3C0-372D-4996-BDAC-4F3B85C985E7}">
      <dsp:nvSpPr>
        <dsp:cNvPr id="0" name=""/>
        <dsp:cNvSpPr/>
      </dsp:nvSpPr>
      <dsp:spPr>
        <a:xfrm>
          <a:off x="2097118" y="404"/>
          <a:ext cx="949354" cy="949354"/>
        </a:xfrm>
        <a:prstGeom prst="ellipse">
          <a:avLst/>
        </a:prstGeom>
        <a:solidFill>
          <a:srgbClr val="F79646">
            <a:alpha val="90000"/>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ysClr val="window" lastClr="FFFFFF"/>
              </a:solidFill>
              <a:latin typeface="微软雅黑" pitchFamily="34" charset="-122"/>
              <a:ea typeface="微软雅黑" pitchFamily="34" charset="-122"/>
              <a:cs typeface="+mn-cs"/>
            </a:rPr>
            <a:t>24</a:t>
          </a:r>
          <a:r>
            <a:rPr lang="zh-CN" altLang="en-US" sz="1800" kern="1200" dirty="0" smtClean="0">
              <a:solidFill>
                <a:sysClr val="window" lastClr="FFFFFF"/>
              </a:solidFill>
              <a:latin typeface="微软雅黑" pitchFamily="34" charset="-122"/>
              <a:ea typeface="微软雅黑" pitchFamily="34" charset="-122"/>
              <a:cs typeface="+mn-cs"/>
            </a:rPr>
            <a:t>*</a:t>
          </a:r>
          <a:r>
            <a:rPr lang="en-US" altLang="zh-CN" sz="1800" kern="1200" dirty="0" smtClean="0">
              <a:solidFill>
                <a:sysClr val="window" lastClr="FFFFFF"/>
              </a:solidFill>
              <a:latin typeface="微软雅黑" pitchFamily="34" charset="-122"/>
              <a:ea typeface="微软雅黑" pitchFamily="34" charset="-122"/>
              <a:cs typeface="+mn-cs"/>
            </a:rPr>
            <a:t>7</a:t>
          </a:r>
          <a:r>
            <a:rPr lang="zh-CN" altLang="en-US" sz="1800" kern="1200" dirty="0" smtClean="0">
              <a:solidFill>
                <a:sysClr val="window" lastClr="FFFFFF"/>
              </a:solidFill>
              <a:latin typeface="微软雅黑" pitchFamily="34" charset="-122"/>
              <a:ea typeface="微软雅黑" pitchFamily="34" charset="-122"/>
              <a:cs typeface="+mn-cs"/>
            </a:rPr>
            <a:t>服务</a:t>
          </a:r>
          <a:endParaRPr lang="zh-CN" altLang="en-US" sz="1800" kern="1200" dirty="0">
            <a:solidFill>
              <a:sysClr val="window" lastClr="FFFFFF"/>
            </a:solidFill>
            <a:latin typeface="微软雅黑" pitchFamily="34" charset="-122"/>
            <a:ea typeface="微软雅黑" pitchFamily="34" charset="-122"/>
            <a:cs typeface="+mn-cs"/>
          </a:endParaRPr>
        </a:p>
      </dsp:txBody>
      <dsp:txXfrm>
        <a:off x="2236148" y="139434"/>
        <a:ext cx="671294" cy="671294"/>
      </dsp:txXfrm>
    </dsp:sp>
    <dsp:sp modelId="{A34AEC28-AAFD-4690-A9F5-7FBB13E86479}">
      <dsp:nvSpPr>
        <dsp:cNvPr id="0" name=""/>
        <dsp:cNvSpPr/>
      </dsp:nvSpPr>
      <dsp:spPr>
        <a:xfrm>
          <a:off x="3537782" y="1441068"/>
          <a:ext cx="949354" cy="949354"/>
        </a:xfrm>
        <a:prstGeom prst="ellipse">
          <a:avLst/>
        </a:prstGeom>
        <a:solidFill>
          <a:srgbClr val="F79646">
            <a:alpha val="90000"/>
            <a:hueOff val="0"/>
            <a:satOff val="0"/>
            <a:lumOff val="0"/>
            <a:alphaOff val="-13333"/>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 lastClr="FFFFFF"/>
              </a:solidFill>
              <a:latin typeface="微软雅黑" pitchFamily="34" charset="-122"/>
              <a:ea typeface="微软雅黑" pitchFamily="34" charset="-122"/>
              <a:cs typeface="+mn-cs"/>
            </a:rPr>
            <a:t>全程监控</a:t>
          </a:r>
          <a:endParaRPr lang="zh-CN" altLang="en-US" sz="1800" kern="1200" dirty="0">
            <a:solidFill>
              <a:sysClr val="window" lastClr="FFFFFF"/>
            </a:solidFill>
            <a:latin typeface="微软雅黑" pitchFamily="34" charset="-122"/>
            <a:ea typeface="微软雅黑" pitchFamily="34" charset="-122"/>
            <a:cs typeface="+mn-cs"/>
          </a:endParaRPr>
        </a:p>
      </dsp:txBody>
      <dsp:txXfrm>
        <a:off x="3676812" y="1580098"/>
        <a:ext cx="671294" cy="671294"/>
      </dsp:txXfrm>
    </dsp:sp>
    <dsp:sp modelId="{8ED874A5-2B06-4E82-8ED3-04A677060BBF}">
      <dsp:nvSpPr>
        <dsp:cNvPr id="0" name=""/>
        <dsp:cNvSpPr/>
      </dsp:nvSpPr>
      <dsp:spPr>
        <a:xfrm>
          <a:off x="2097118" y="2881732"/>
          <a:ext cx="949354" cy="949354"/>
        </a:xfrm>
        <a:prstGeom prst="ellipse">
          <a:avLst/>
        </a:prstGeom>
        <a:solidFill>
          <a:srgbClr val="F79646">
            <a:alpha val="90000"/>
            <a:hueOff val="0"/>
            <a:satOff val="0"/>
            <a:lumOff val="0"/>
            <a:alphaOff val="-26667"/>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 lastClr="FFFFFF"/>
              </a:solidFill>
              <a:latin typeface="微软雅黑" pitchFamily="34" charset="-122"/>
              <a:ea typeface="微软雅黑" pitchFamily="34" charset="-122"/>
              <a:cs typeface="+mn-cs"/>
            </a:rPr>
            <a:t>防范入侵</a:t>
          </a:r>
          <a:endParaRPr lang="zh-CN" altLang="en-US" sz="1800" kern="1200" dirty="0">
            <a:solidFill>
              <a:sysClr val="window" lastClr="FFFFFF"/>
            </a:solidFill>
            <a:latin typeface="微软雅黑" pitchFamily="34" charset="-122"/>
            <a:ea typeface="微软雅黑" pitchFamily="34" charset="-122"/>
            <a:cs typeface="+mn-cs"/>
          </a:endParaRPr>
        </a:p>
      </dsp:txBody>
      <dsp:txXfrm>
        <a:off x="2236148" y="3020762"/>
        <a:ext cx="671294" cy="671294"/>
      </dsp:txXfrm>
    </dsp:sp>
    <dsp:sp modelId="{3A1A2048-D817-4140-AE7D-85E9B96F9343}">
      <dsp:nvSpPr>
        <dsp:cNvPr id="0" name=""/>
        <dsp:cNvSpPr/>
      </dsp:nvSpPr>
      <dsp:spPr>
        <a:xfrm>
          <a:off x="656454" y="1441068"/>
          <a:ext cx="949354" cy="949354"/>
        </a:xfrm>
        <a:prstGeom prst="ellipse">
          <a:avLst/>
        </a:prstGeom>
        <a:solidFill>
          <a:srgbClr val="F79646">
            <a:alpha val="90000"/>
            <a:hueOff val="0"/>
            <a:satOff val="0"/>
            <a:lumOff val="0"/>
            <a:alphaOff val="-4000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ysClr val="window" lastClr="FFFFFF"/>
              </a:solidFill>
              <a:latin typeface="微软雅黑" pitchFamily="34" charset="-122"/>
              <a:ea typeface="微软雅黑" pitchFamily="34" charset="-122"/>
              <a:cs typeface="+mn-cs"/>
            </a:rPr>
            <a:t>永不断电</a:t>
          </a:r>
          <a:endParaRPr lang="zh-CN" altLang="en-US" sz="1800" kern="1200" dirty="0">
            <a:solidFill>
              <a:sysClr val="window" lastClr="FFFFFF"/>
            </a:solidFill>
            <a:latin typeface="微软雅黑" pitchFamily="34" charset="-122"/>
            <a:ea typeface="微软雅黑" pitchFamily="34" charset="-122"/>
            <a:cs typeface="+mn-cs"/>
          </a:endParaRPr>
        </a:p>
      </dsp:txBody>
      <dsp:txXfrm>
        <a:off x="795484" y="1580098"/>
        <a:ext cx="671294" cy="6712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915EA970-11B8-4028-B349-50319F92AC36}" type="datetimeFigureOut">
              <a:rPr lang="zh-CN" altLang="en-US" smtClean="0"/>
              <a:pPr/>
              <a:t>2015/8/31</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1D9D8CC0-EF3B-455B-9246-C6F6E6CD3004}" type="slidenum">
              <a:rPr lang="zh-CN" altLang="en-US" smtClean="0"/>
              <a:pPr/>
              <a:t>‹#›</a:t>
            </a:fld>
            <a:endParaRPr lang="zh-CN" altLang="en-US" dirty="0"/>
          </a:p>
        </p:txBody>
      </p:sp>
    </p:spTree>
    <p:extLst>
      <p:ext uri="{BB962C8B-B14F-4D97-AF65-F5344CB8AC3E}">
        <p14:creationId xmlns:p14="http://schemas.microsoft.com/office/powerpoint/2010/main" val="527172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9D8CC0-EF3B-455B-9246-C6F6E6CD3004}" type="slidenum">
              <a:rPr lang="zh-CN" altLang="en-US" smtClean="0"/>
              <a:pPr/>
              <a:t>2</a:t>
            </a:fld>
            <a:endParaRPr lang="zh-CN" altLang="en-US" dirty="0"/>
          </a:p>
        </p:txBody>
      </p:sp>
    </p:spTree>
    <p:extLst>
      <p:ext uri="{BB962C8B-B14F-4D97-AF65-F5344CB8AC3E}">
        <p14:creationId xmlns:p14="http://schemas.microsoft.com/office/powerpoint/2010/main" val="418494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9D8CC0-EF3B-455B-9246-C6F6E6CD3004}" type="slidenum">
              <a:rPr lang="zh-CN" altLang="en-US" smtClean="0"/>
              <a:pPr/>
              <a:t>3</a:t>
            </a:fld>
            <a:endParaRPr lang="zh-CN" altLang="en-US" dirty="0"/>
          </a:p>
        </p:txBody>
      </p:sp>
    </p:spTree>
    <p:extLst>
      <p:ext uri="{BB962C8B-B14F-4D97-AF65-F5344CB8AC3E}">
        <p14:creationId xmlns:p14="http://schemas.microsoft.com/office/powerpoint/2010/main" val="11462100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hyperlink" Target="http://www.eyefulpresentations.co.uk/" TargetMode="External"/><Relationship Id="rId5" Type="http://schemas.openxmlformats.org/officeDocument/2006/relationships/hyperlink" Target="mailto:info@eyefulpresentations.co.uk" TargetMode="External"/><Relationship Id="rId10" Type="http://schemas.openxmlformats.org/officeDocument/2006/relationships/image" Target="../media/image23.jpeg"/><Relationship Id="rId4" Type="http://schemas.openxmlformats.org/officeDocument/2006/relationships/image" Target="../media/image19.jpeg"/><Relationship Id="rId9"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2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1" name="TextBox 10"/>
          <p:cNvSpPr txBox="1">
            <a:spLocks noChangeArrowheads="1"/>
          </p:cNvSpPr>
          <p:nvPr userDrawn="1"/>
        </p:nvSpPr>
        <p:spPr bwMode="auto">
          <a:xfrm>
            <a:off x="4360967" y="3622433"/>
            <a:ext cx="6221447" cy="49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39" tIns="54419" rIns="108839" bIns="54419">
            <a:spAutoFit/>
          </a:bodyPr>
          <a:lstStyle>
            <a:lvl1pPr>
              <a:defRPr sz="24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marL="1143000" indent="-228600">
              <a:defRPr sz="2400">
                <a:solidFill>
                  <a:schemeClr val="tx1"/>
                </a:solidFill>
                <a:latin typeface="Calibri" pitchFamily="34" charset="0"/>
                <a:ea typeface="宋体" pitchFamily="2" charset="-122"/>
              </a:defRPr>
            </a:lvl3pPr>
            <a:lvl4pPr marL="1600200" indent="-228600">
              <a:defRPr sz="2400">
                <a:solidFill>
                  <a:schemeClr val="tx1"/>
                </a:solidFill>
                <a:latin typeface="Calibri" pitchFamily="34" charset="0"/>
                <a:ea typeface="宋体" pitchFamily="2" charset="-122"/>
              </a:defRPr>
            </a:lvl4pPr>
            <a:lvl5pPr marL="2057400" indent="-228600">
              <a:defRPr sz="2400">
                <a:solidFill>
                  <a:schemeClr val="tx1"/>
                </a:solidFill>
                <a:latin typeface="Calibri" pitchFamily="34" charset="0"/>
                <a:ea typeface="宋体" pitchFamily="2" charset="-122"/>
              </a:defRPr>
            </a:lvl5pPr>
            <a:lvl6pPr marL="2514600" indent="-228600" defTabSz="1233488" fontAlgn="base">
              <a:spcBef>
                <a:spcPct val="0"/>
              </a:spcBef>
              <a:spcAft>
                <a:spcPct val="0"/>
              </a:spcAft>
              <a:defRPr sz="2400">
                <a:solidFill>
                  <a:schemeClr val="tx1"/>
                </a:solidFill>
                <a:latin typeface="Calibri" pitchFamily="34" charset="0"/>
                <a:ea typeface="宋体" pitchFamily="2" charset="-122"/>
              </a:defRPr>
            </a:lvl6pPr>
            <a:lvl7pPr marL="2971800" indent="-228600" defTabSz="1233488" fontAlgn="base">
              <a:spcBef>
                <a:spcPct val="0"/>
              </a:spcBef>
              <a:spcAft>
                <a:spcPct val="0"/>
              </a:spcAft>
              <a:defRPr sz="2400">
                <a:solidFill>
                  <a:schemeClr val="tx1"/>
                </a:solidFill>
                <a:latin typeface="Calibri" pitchFamily="34" charset="0"/>
                <a:ea typeface="宋体" pitchFamily="2" charset="-122"/>
              </a:defRPr>
            </a:lvl7pPr>
            <a:lvl8pPr marL="3429000" indent="-228600" defTabSz="1233488" fontAlgn="base">
              <a:spcBef>
                <a:spcPct val="0"/>
              </a:spcBef>
              <a:spcAft>
                <a:spcPct val="0"/>
              </a:spcAft>
              <a:defRPr sz="2400">
                <a:solidFill>
                  <a:schemeClr val="tx1"/>
                </a:solidFill>
                <a:latin typeface="Calibri" pitchFamily="34" charset="0"/>
                <a:ea typeface="宋体" pitchFamily="2" charset="-122"/>
              </a:defRPr>
            </a:lvl8pPr>
            <a:lvl9pPr marL="3886200" indent="-228600" defTabSz="1233488" fontAlgn="base">
              <a:spcBef>
                <a:spcPct val="0"/>
              </a:spcBef>
              <a:spcAft>
                <a:spcPct val="0"/>
              </a:spcAft>
              <a:defRPr sz="2400">
                <a:solidFill>
                  <a:schemeClr val="tx1"/>
                </a:solidFill>
                <a:latin typeface="Calibri" pitchFamily="34" charset="0"/>
                <a:ea typeface="宋体" pitchFamily="2" charset="-122"/>
              </a:defRPr>
            </a:lvl9pPr>
          </a:lstStyle>
          <a:p>
            <a:pPr defTabSz="1087647" fontAlgn="base">
              <a:spcBef>
                <a:spcPct val="0"/>
              </a:spcBef>
              <a:spcAft>
                <a:spcPct val="0"/>
              </a:spcAft>
            </a:pPr>
            <a:r>
              <a:rPr lang="zh-CN" altLang="en-US" sz="2500" dirty="0" smtClean="0">
                <a:solidFill>
                  <a:srgbClr val="00B0F0"/>
                </a:solidFill>
                <a:latin typeface="Broadway" pitchFamily="82" charset="0"/>
                <a:ea typeface="微软雅黑" pitchFamily="34" charset="-122"/>
              </a:rPr>
              <a:t>中网科技（苏州）股份有限公司</a:t>
            </a:r>
            <a:r>
              <a:rPr lang="en-US" altLang="zh-CN" sz="2500" dirty="0" smtClean="0">
                <a:solidFill>
                  <a:srgbClr val="00B0F0"/>
                </a:solidFill>
                <a:latin typeface="Broadway" pitchFamily="82" charset="0"/>
                <a:ea typeface="微软雅黑" pitchFamily="34" charset="-122"/>
              </a:rPr>
              <a:t>IBS</a:t>
            </a:r>
            <a:r>
              <a:rPr lang="zh-CN" altLang="en-US" sz="2500" dirty="0" smtClean="0">
                <a:solidFill>
                  <a:srgbClr val="00B0F0"/>
                </a:solidFill>
                <a:latin typeface="Broadway" pitchFamily="82" charset="0"/>
                <a:ea typeface="微软雅黑" pitchFamily="34" charset="-122"/>
              </a:rPr>
              <a:t>技术部</a:t>
            </a:r>
            <a:endParaRPr lang="zh-CN" altLang="en-US" sz="2500" dirty="0">
              <a:solidFill>
                <a:srgbClr val="00B0F0"/>
              </a:solidFill>
              <a:latin typeface="Broadway" pitchFamily="82" charset="0"/>
              <a:ea typeface="微软雅黑" pitchFamily="34" charset="-122"/>
            </a:endParaRPr>
          </a:p>
        </p:txBody>
      </p:sp>
      <p:sp>
        <p:nvSpPr>
          <p:cNvPr id="12" name="矩形 11"/>
          <p:cNvSpPr>
            <a:spLocks noChangeArrowheads="1"/>
          </p:cNvSpPr>
          <p:nvPr userDrawn="1"/>
        </p:nvSpPr>
        <p:spPr bwMode="auto">
          <a:xfrm>
            <a:off x="4366777" y="2440923"/>
            <a:ext cx="5170906" cy="100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22" tIns="40311" rIns="80622" bIns="40311">
            <a:spAutoFit/>
          </a:bodyPr>
          <a:lstStyle/>
          <a:p>
            <a:pPr defTabSz="1087647" fontAlgn="base">
              <a:spcBef>
                <a:spcPct val="0"/>
              </a:spcBef>
              <a:spcAft>
                <a:spcPct val="0"/>
              </a:spcAft>
            </a:pPr>
            <a:r>
              <a:rPr lang="zh-CN" altLang="en-US" sz="6000" b="1" dirty="0" smtClean="0">
                <a:solidFill>
                  <a:prstClr val="white"/>
                </a:solidFill>
                <a:latin typeface="微软雅黑" pitchFamily="34" charset="-122"/>
                <a:ea typeface="微软雅黑" pitchFamily="34" charset="-122"/>
              </a:rPr>
              <a:t>南通数据中心</a:t>
            </a:r>
            <a:endParaRPr lang="en-US" altLang="zh-CN" sz="6000" b="1" dirty="0">
              <a:solidFill>
                <a:prstClr val="white"/>
              </a:solidFill>
              <a:latin typeface="微软雅黑" pitchFamily="34" charset="-122"/>
              <a:ea typeface="微软雅黑" pitchFamily="34" charset="-122"/>
            </a:endParaRPr>
          </a:p>
        </p:txBody>
      </p:sp>
      <p:pic>
        <p:nvPicPr>
          <p:cNvPr id="19" name="图片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32975" y="3468983"/>
            <a:ext cx="5904000" cy="14370"/>
          </a:xfrm>
          <a:prstGeom prst="rect">
            <a:avLst/>
          </a:prstGeom>
        </p:spPr>
      </p:pic>
      <p:pic>
        <p:nvPicPr>
          <p:cNvPr id="42" name="Picture 2" descr="PPECLOGO-eff-0-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07754" y="2314608"/>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PPECLOGO-eff-0-3"/>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401292" y="875778"/>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PPECLOGO-eff-0-1"/>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828277" y="3199070"/>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PPECLOGO-eff-0-1"/>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737181" y="2332245"/>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PPECLOGO-eff-0-2"/>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742937" y="1926386"/>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9" descr="PPECLOGO-eff-5-4"/>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3622783" y="2634627"/>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PPECLOGO-eff-5-2"/>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5749532" y="2531311"/>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descr="PPECLOGO-eff-5-4"/>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246943" y="2153337"/>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PPECLOGO-eff-0-1"/>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8303641" y="3052919"/>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3" descr="PPECLOGO-eff-0-1"/>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1615721" y="1792999"/>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PPECLOGO-eff2-1-2"/>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2415278" y="2223893"/>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5" descr="PPECLOGO-eff2-1-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4344467" y="2213814"/>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PPECLOGO-eff2-1-4"/>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8880181" y="2753060"/>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7" descr="PPECLOGO-eff2-1-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9599849" y="2337284"/>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8" descr="PPECLOGO-eff2-1-3"/>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0105831" y="2874012"/>
            <a:ext cx="282222" cy="23686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 descr="PPECLOGO-eff-0-1" hidden="1"/>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5999499" y="2416636"/>
            <a:ext cx="197556" cy="1486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82414" y="6209620"/>
            <a:ext cx="15049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08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35" presetClass="path" presetSubtype="0" fill="hold" nodeType="withEffect">
                                  <p:stCondLst>
                                    <p:cond delay="0"/>
                                  </p:stCondLst>
                                  <p:childTnLst>
                                    <p:animMotion origin="layout" path="M 0 0  L -0.25 0  E" pathEditMode="relative" rAng="0" ptsTypes="">
                                      <p:cBhvr>
                                        <p:cTn id="36" dur="3000" fill="hold"/>
                                        <p:tgtEl>
                                          <p:spTgt spid="50"/>
                                        </p:tgtEl>
                                        <p:attrNameLst>
                                          <p:attrName>ppt_x</p:attrName>
                                          <p:attrName>ppt_y</p:attrName>
                                        </p:attrNameLst>
                                      </p:cBhvr>
                                      <p:rCtr x="0" y="0"/>
                                    </p:animMotion>
                                  </p:childTnLst>
                                </p:cTn>
                              </p:par>
                              <p:par>
                                <p:cTn id="37" presetID="35" presetClass="path" presetSubtype="0" fill="hold" nodeType="withEffect">
                                  <p:stCondLst>
                                    <p:cond delay="0"/>
                                  </p:stCondLst>
                                  <p:childTnLst>
                                    <p:animMotion origin="layout" path="M 0.00504 -1.85185E-6 L -0.46684 -1.85185E-6 " pathEditMode="relative" rAng="0" ptsTypes="AA">
                                      <p:cBhvr>
                                        <p:cTn id="38" dur="3000" fill="hold"/>
                                        <p:tgtEl>
                                          <p:spTgt spid="46"/>
                                        </p:tgtEl>
                                        <p:attrNameLst>
                                          <p:attrName>ppt_x</p:attrName>
                                          <p:attrName>ppt_y</p:attrName>
                                        </p:attrNameLst>
                                      </p:cBhvr>
                                      <p:rCtr x="-23594" y="0"/>
                                    </p:animMotion>
                                  </p:childTnLst>
                                </p:cTn>
                              </p:par>
                              <p:par>
                                <p:cTn id="39" presetID="35" presetClass="path" presetSubtype="0" fill="hold" nodeType="withEffect">
                                  <p:stCondLst>
                                    <p:cond delay="0"/>
                                  </p:stCondLst>
                                  <p:childTnLst>
                                    <p:animMotion origin="layout" path="M 1.875E-6 3.33333E-6 L -0.19531 3.33333E-6 " pathEditMode="relative" rAng="0" ptsTypes="AA">
                                      <p:cBhvr>
                                        <p:cTn id="40" dur="3000" fill="hold"/>
                                        <p:tgtEl>
                                          <p:spTgt spid="47"/>
                                        </p:tgtEl>
                                        <p:attrNameLst>
                                          <p:attrName>ppt_x</p:attrName>
                                          <p:attrName>ppt_y</p:attrName>
                                        </p:attrNameLst>
                                      </p:cBhvr>
                                      <p:rCtr x="-9766" y="0"/>
                                    </p:animMotion>
                                  </p:childTnLst>
                                </p:cTn>
                              </p:par>
                              <p:par>
                                <p:cTn id="41" presetID="35" presetClass="path" presetSubtype="0" fill="hold" nodeType="withEffect">
                                  <p:stCondLst>
                                    <p:cond delay="0"/>
                                  </p:stCondLst>
                                  <p:childTnLst>
                                    <p:animMotion origin="layout" path="M 5.55556E-7 2.59259E-6 L -0.43594 2.59259E-6 " pathEditMode="relative" rAng="0" ptsTypes="AA">
                                      <p:cBhvr>
                                        <p:cTn id="42" dur="3000" fill="hold"/>
                                        <p:tgtEl>
                                          <p:spTgt spid="45"/>
                                        </p:tgtEl>
                                        <p:attrNameLst>
                                          <p:attrName>ppt_x</p:attrName>
                                          <p:attrName>ppt_y</p:attrName>
                                        </p:attrNameLst>
                                      </p:cBhvr>
                                      <p:rCtr x="-21806" y="0"/>
                                    </p:animMotion>
                                  </p:childTnLst>
                                </p:cTn>
                              </p:par>
                              <p:par>
                                <p:cTn id="43" presetID="35" presetClass="path" presetSubtype="0" fill="hold" nodeType="withEffect">
                                  <p:stCondLst>
                                    <p:cond delay="0"/>
                                  </p:stCondLst>
                                  <p:childTnLst>
                                    <p:animMotion origin="layout" path="M 3.05556E-6 -1.85185E-6 L -0.33577 -1.85185E-6 " pathEditMode="relative" rAng="0" ptsTypes="AA">
                                      <p:cBhvr>
                                        <p:cTn id="44" dur="3000" fill="hold"/>
                                        <p:tgtEl>
                                          <p:spTgt spid="42"/>
                                        </p:tgtEl>
                                        <p:attrNameLst>
                                          <p:attrName>ppt_x</p:attrName>
                                          <p:attrName>ppt_y</p:attrName>
                                        </p:attrNameLst>
                                      </p:cBhvr>
                                      <p:rCtr x="-16788" y="0"/>
                                    </p:animMotion>
                                  </p:childTnLst>
                                </p:cTn>
                              </p:par>
                              <p:par>
                                <p:cTn id="45" presetID="35" presetClass="path" presetSubtype="0" fill="hold" nodeType="withEffect">
                                  <p:stCondLst>
                                    <p:cond delay="0"/>
                                  </p:stCondLst>
                                  <p:childTnLst>
                                    <p:animMotion origin="layout" path="M 1.66667E-6 -1.85185E-6 L -0.57188 -1.85185E-6 " pathEditMode="relative" rAng="0" ptsTypes="AA">
                                      <p:cBhvr>
                                        <p:cTn id="46" dur="3000" fill="hold"/>
                                        <p:tgtEl>
                                          <p:spTgt spid="51"/>
                                        </p:tgtEl>
                                        <p:attrNameLst>
                                          <p:attrName>ppt_x</p:attrName>
                                          <p:attrName>ppt_y</p:attrName>
                                        </p:attrNameLst>
                                      </p:cBhvr>
                                      <p:rCtr x="-28594" y="0"/>
                                    </p:animMotion>
                                  </p:childTnLst>
                                </p:cTn>
                              </p:par>
                              <p:par>
                                <p:cTn id="47" presetID="35" presetClass="path" presetSubtype="0" fill="hold" nodeType="withEffect">
                                  <p:stCondLst>
                                    <p:cond delay="0"/>
                                  </p:stCondLst>
                                  <p:childTnLst>
                                    <p:animMotion origin="layout" path="M 1.66667E-6 -1.85185E-6 L -0.57188 -1.85185E-6 " pathEditMode="relative" rAng="0" ptsTypes="AA">
                                      <p:cBhvr>
                                        <p:cTn id="48" dur="3000" fill="hold"/>
                                        <p:tgtEl>
                                          <p:spTgt spid="52"/>
                                        </p:tgtEl>
                                        <p:attrNameLst>
                                          <p:attrName>ppt_x</p:attrName>
                                          <p:attrName>ppt_y</p:attrName>
                                        </p:attrNameLst>
                                      </p:cBhvr>
                                      <p:rCtr x="-28594" y="0"/>
                                    </p:animMotion>
                                  </p:childTnLst>
                                </p:cTn>
                              </p:par>
                              <p:par>
                                <p:cTn id="49" presetID="63" presetClass="path" presetSubtype="0" fill="hold" nodeType="withEffect">
                                  <p:stCondLst>
                                    <p:cond delay="0"/>
                                  </p:stCondLst>
                                  <p:childTnLst>
                                    <p:animMotion origin="layout" path="M 5.55556E-7 2.59259E-6 L 0.43906 2.59259E-6 " pathEditMode="relative" rAng="0" ptsTypes="AA">
                                      <p:cBhvr>
                                        <p:cTn id="50" dur="3000" fill="hold"/>
                                        <p:tgtEl>
                                          <p:spTgt spid="49"/>
                                        </p:tgtEl>
                                        <p:attrNameLst>
                                          <p:attrName>ppt_x</p:attrName>
                                          <p:attrName>ppt_y</p:attrName>
                                        </p:attrNameLst>
                                      </p:cBhvr>
                                      <p:rCtr x="21944" y="0"/>
                                    </p:animMotion>
                                  </p:childTnLst>
                                </p:cTn>
                              </p:par>
                              <p:par>
                                <p:cTn id="51" presetID="63" presetClass="path" presetSubtype="0" fill="hold" nodeType="withEffect">
                                  <p:stCondLst>
                                    <p:cond delay="0"/>
                                  </p:stCondLst>
                                  <p:childTnLst>
                                    <p:animMotion origin="layout" path="M -1.38889E-6 2.96296E-6 L 0.62813 2.96296E-6 " pathEditMode="relative" rAng="0" ptsTypes="AA">
                                      <p:cBhvr>
                                        <p:cTn id="52" dur="3000" fill="hold"/>
                                        <p:tgtEl>
                                          <p:spTgt spid="48"/>
                                        </p:tgtEl>
                                        <p:attrNameLst>
                                          <p:attrName>ppt_x</p:attrName>
                                          <p:attrName>ppt_y</p:attrName>
                                        </p:attrNameLst>
                                      </p:cBhvr>
                                      <p:rCtr x="31406" y="0"/>
                                    </p:animMotion>
                                  </p:childTnLst>
                                </p:cTn>
                              </p:par>
                              <p:par>
                                <p:cTn id="53" presetID="63" presetClass="path" presetSubtype="0" fill="hold" nodeType="withEffect">
                                  <p:stCondLst>
                                    <p:cond delay="0"/>
                                  </p:stCondLst>
                                  <p:childTnLst>
                                    <p:animMotion origin="layout" path="M 2.77778E-6 -2.96296E-6 L 0.42465 -2.96296E-6 " pathEditMode="relative" rAng="0" ptsTypes="AA">
                                      <p:cBhvr>
                                        <p:cTn id="54" dur="3000" fill="hold"/>
                                        <p:tgtEl>
                                          <p:spTgt spid="44"/>
                                        </p:tgtEl>
                                        <p:attrNameLst>
                                          <p:attrName>ppt_x</p:attrName>
                                          <p:attrName>ppt_y</p:attrName>
                                        </p:attrNameLst>
                                      </p:cBhvr>
                                      <p:rCtr x="21233" y="0"/>
                                    </p:animMotion>
                                  </p:childTnLst>
                                </p:cTn>
                              </p:par>
                              <p:par>
                                <p:cTn id="55" presetID="10" presetClass="exit" presetSubtype="0" fill="hold" nodeType="withEffect">
                                  <p:stCondLst>
                                    <p:cond delay="250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10" presetClass="exit" presetSubtype="0" fill="hold" nodeType="withEffect">
                                  <p:stCondLst>
                                    <p:cond delay="2500"/>
                                  </p:stCondLst>
                                  <p:childTnLst>
                                    <p:animEffect transition="out" filter="fade">
                                      <p:cBhvr>
                                        <p:cTn id="59" dur="500"/>
                                        <p:tgtEl>
                                          <p:spTgt spid="49"/>
                                        </p:tgtEl>
                                      </p:cBhvr>
                                    </p:animEffect>
                                    <p:set>
                                      <p:cBhvr>
                                        <p:cTn id="60" dur="1" fill="hold">
                                          <p:stCondLst>
                                            <p:cond delay="499"/>
                                          </p:stCondLst>
                                        </p:cTn>
                                        <p:tgtEl>
                                          <p:spTgt spid="49"/>
                                        </p:tgtEl>
                                        <p:attrNameLst>
                                          <p:attrName>style.visibility</p:attrName>
                                        </p:attrNameLst>
                                      </p:cBhvr>
                                      <p:to>
                                        <p:strVal val="hidden"/>
                                      </p:to>
                                    </p:set>
                                  </p:childTnLst>
                                </p:cTn>
                              </p:par>
                              <p:par>
                                <p:cTn id="61" presetID="10" presetClass="exit" presetSubtype="0" fill="hold" nodeType="withEffect">
                                  <p:stCondLst>
                                    <p:cond delay="2500"/>
                                  </p:stCondLst>
                                  <p:childTnLst>
                                    <p:animEffect transition="out" filter="fade">
                                      <p:cBhvr>
                                        <p:cTn id="62" dur="500"/>
                                        <p:tgtEl>
                                          <p:spTgt spid="51"/>
                                        </p:tgtEl>
                                      </p:cBhvr>
                                    </p:animEffect>
                                    <p:set>
                                      <p:cBhvr>
                                        <p:cTn id="63" dur="1" fill="hold">
                                          <p:stCondLst>
                                            <p:cond delay="499"/>
                                          </p:stCondLst>
                                        </p:cTn>
                                        <p:tgtEl>
                                          <p:spTgt spid="51"/>
                                        </p:tgtEl>
                                        <p:attrNameLst>
                                          <p:attrName>style.visibility</p:attrName>
                                        </p:attrNameLst>
                                      </p:cBhvr>
                                      <p:to>
                                        <p:strVal val="hidden"/>
                                      </p:to>
                                    </p:set>
                                  </p:childTnLst>
                                </p:cTn>
                              </p:par>
                              <p:par>
                                <p:cTn id="64" presetID="10" presetClass="exit" presetSubtype="0" fill="hold" nodeType="withEffect">
                                  <p:stCondLst>
                                    <p:cond delay="2500"/>
                                  </p:stCondLst>
                                  <p:childTnLst>
                                    <p:animEffect transition="out" filter="fade">
                                      <p:cBhvr>
                                        <p:cTn id="65" dur="500"/>
                                        <p:tgtEl>
                                          <p:spTgt spid="45"/>
                                        </p:tgtEl>
                                      </p:cBhvr>
                                    </p:animEffect>
                                    <p:set>
                                      <p:cBhvr>
                                        <p:cTn id="66" dur="1" fill="hold">
                                          <p:stCondLst>
                                            <p:cond delay="499"/>
                                          </p:stCondLst>
                                        </p:cTn>
                                        <p:tgtEl>
                                          <p:spTgt spid="45"/>
                                        </p:tgtEl>
                                        <p:attrNameLst>
                                          <p:attrName>style.visibility</p:attrName>
                                        </p:attrNameLst>
                                      </p:cBhvr>
                                      <p:to>
                                        <p:strVal val="hidden"/>
                                      </p:to>
                                    </p:set>
                                  </p:childTnLst>
                                </p:cTn>
                              </p:par>
                              <p:par>
                                <p:cTn id="67" presetID="10" presetClass="exit" presetSubtype="0" fill="hold" nodeType="withEffect">
                                  <p:stCondLst>
                                    <p:cond delay="2500"/>
                                  </p:stCondLst>
                                  <p:childTnLst>
                                    <p:animEffect transition="out" filter="fade">
                                      <p:cBhvr>
                                        <p:cTn id="68" dur="500"/>
                                        <p:tgtEl>
                                          <p:spTgt spid="47"/>
                                        </p:tgtEl>
                                      </p:cBhvr>
                                    </p:animEffect>
                                    <p:set>
                                      <p:cBhvr>
                                        <p:cTn id="69" dur="1" fill="hold">
                                          <p:stCondLst>
                                            <p:cond delay="499"/>
                                          </p:stCondLst>
                                        </p:cTn>
                                        <p:tgtEl>
                                          <p:spTgt spid="47"/>
                                        </p:tgtEl>
                                        <p:attrNameLst>
                                          <p:attrName>style.visibility</p:attrName>
                                        </p:attrNameLst>
                                      </p:cBhvr>
                                      <p:to>
                                        <p:strVal val="hidden"/>
                                      </p:to>
                                    </p:set>
                                  </p:childTnLst>
                                </p:cTn>
                              </p:par>
                              <p:par>
                                <p:cTn id="70" presetID="10" presetClass="exit" presetSubtype="0" fill="hold" nodeType="withEffect">
                                  <p:stCondLst>
                                    <p:cond delay="2500"/>
                                  </p:stCondLst>
                                  <p:childTnLst>
                                    <p:animEffect transition="out" filter="fade">
                                      <p:cBhvr>
                                        <p:cTn id="71" dur="500"/>
                                        <p:tgtEl>
                                          <p:spTgt spid="50"/>
                                        </p:tgtEl>
                                      </p:cBhvr>
                                    </p:animEffect>
                                    <p:set>
                                      <p:cBhvr>
                                        <p:cTn id="72" dur="1" fill="hold">
                                          <p:stCondLst>
                                            <p:cond delay="499"/>
                                          </p:stCondLst>
                                        </p:cTn>
                                        <p:tgtEl>
                                          <p:spTgt spid="50"/>
                                        </p:tgtEl>
                                        <p:attrNameLst>
                                          <p:attrName>style.visibility</p:attrName>
                                        </p:attrNameLst>
                                      </p:cBhvr>
                                      <p:to>
                                        <p:strVal val="hidden"/>
                                      </p:to>
                                    </p:set>
                                  </p:childTnLst>
                                </p:cTn>
                              </p:par>
                              <p:par>
                                <p:cTn id="73" presetID="10" presetClass="exit" presetSubtype="0" fill="hold" nodeType="withEffect">
                                  <p:stCondLst>
                                    <p:cond delay="2500"/>
                                  </p:stCondLst>
                                  <p:childTnLst>
                                    <p:animEffect transition="out" filter="fade">
                                      <p:cBhvr>
                                        <p:cTn id="74" dur="500"/>
                                        <p:tgtEl>
                                          <p:spTgt spid="52"/>
                                        </p:tgtEl>
                                      </p:cBhvr>
                                    </p:animEffect>
                                    <p:set>
                                      <p:cBhvr>
                                        <p:cTn id="75" dur="1" fill="hold">
                                          <p:stCondLst>
                                            <p:cond delay="499"/>
                                          </p:stCondLst>
                                        </p:cTn>
                                        <p:tgtEl>
                                          <p:spTgt spid="52"/>
                                        </p:tgtEl>
                                        <p:attrNameLst>
                                          <p:attrName>style.visibility</p:attrName>
                                        </p:attrNameLst>
                                      </p:cBhvr>
                                      <p:to>
                                        <p:strVal val="hidden"/>
                                      </p:to>
                                    </p:set>
                                  </p:childTnLst>
                                </p:cTn>
                              </p:par>
                              <p:par>
                                <p:cTn id="76" presetID="10" presetClass="exit" presetSubtype="0" fill="hold" nodeType="withEffect">
                                  <p:stCondLst>
                                    <p:cond delay="2500"/>
                                  </p:stCondLst>
                                  <p:childTnLst>
                                    <p:animEffect transition="out" filter="fade">
                                      <p:cBhvr>
                                        <p:cTn id="77" dur="500"/>
                                        <p:tgtEl>
                                          <p:spTgt spid="44"/>
                                        </p:tgtEl>
                                      </p:cBhvr>
                                    </p:animEffect>
                                    <p:set>
                                      <p:cBhvr>
                                        <p:cTn id="78" dur="1" fill="hold">
                                          <p:stCondLst>
                                            <p:cond delay="499"/>
                                          </p:stCondLst>
                                        </p:cTn>
                                        <p:tgtEl>
                                          <p:spTgt spid="44"/>
                                        </p:tgtEl>
                                        <p:attrNameLst>
                                          <p:attrName>style.visibility</p:attrName>
                                        </p:attrNameLst>
                                      </p:cBhvr>
                                      <p:to>
                                        <p:strVal val="hidden"/>
                                      </p:to>
                                    </p:set>
                                  </p:childTnLst>
                                </p:cTn>
                              </p:par>
                              <p:par>
                                <p:cTn id="79" presetID="10" presetClass="exit" presetSubtype="0" fill="hold" nodeType="withEffect">
                                  <p:stCondLst>
                                    <p:cond delay="2500"/>
                                  </p:stCondLst>
                                  <p:childTnLst>
                                    <p:animEffect transition="out" filter="fade">
                                      <p:cBhvr>
                                        <p:cTn id="80" dur="500"/>
                                        <p:tgtEl>
                                          <p:spTgt spid="42"/>
                                        </p:tgtEl>
                                      </p:cBhvr>
                                    </p:animEffect>
                                    <p:set>
                                      <p:cBhvr>
                                        <p:cTn id="81" dur="1" fill="hold">
                                          <p:stCondLst>
                                            <p:cond delay="499"/>
                                          </p:stCondLst>
                                        </p:cTn>
                                        <p:tgtEl>
                                          <p:spTgt spid="42"/>
                                        </p:tgtEl>
                                        <p:attrNameLst>
                                          <p:attrName>style.visibility</p:attrName>
                                        </p:attrNameLst>
                                      </p:cBhvr>
                                      <p:to>
                                        <p:strVal val="hidden"/>
                                      </p:to>
                                    </p:set>
                                  </p:childTnLst>
                                </p:cTn>
                              </p:par>
                              <p:par>
                                <p:cTn id="82" presetID="10" presetClass="exit" presetSubtype="0" fill="hold" nodeType="withEffect">
                                  <p:stCondLst>
                                    <p:cond delay="2500"/>
                                  </p:stCondLst>
                                  <p:childTnLst>
                                    <p:animEffect transition="out" filter="fade">
                                      <p:cBhvr>
                                        <p:cTn id="83" dur="500"/>
                                        <p:tgtEl>
                                          <p:spTgt spid="46"/>
                                        </p:tgtEl>
                                      </p:cBhvr>
                                    </p:animEffect>
                                    <p:set>
                                      <p:cBhvr>
                                        <p:cTn id="84" dur="1" fill="hold">
                                          <p:stCondLst>
                                            <p:cond delay="499"/>
                                          </p:stCondLst>
                                        </p:cTn>
                                        <p:tgtEl>
                                          <p:spTgt spid="46"/>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100"/>
                                        <p:tgtEl>
                                          <p:spTgt spid="53"/>
                                        </p:tgtEl>
                                      </p:cBhvr>
                                    </p:animEffect>
                                  </p:childTnLst>
                                </p:cTn>
                              </p:par>
                              <p:par>
                                <p:cTn id="88" presetID="10" presetClass="entr" presetSubtype="0" fill="hold" nodeType="withEffect">
                                  <p:stCondLst>
                                    <p:cond delay="60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100"/>
                                        <p:tgtEl>
                                          <p:spTgt spid="54"/>
                                        </p:tgtEl>
                                      </p:cBhvr>
                                    </p:animEffect>
                                  </p:childTnLst>
                                </p:cTn>
                              </p:par>
                              <p:par>
                                <p:cTn id="91" presetID="10" presetClass="entr" presetSubtype="0" fill="hold" nodeType="withEffect">
                                  <p:stCondLst>
                                    <p:cond delay="20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100"/>
                                        <p:tgtEl>
                                          <p:spTgt spid="55"/>
                                        </p:tgtEl>
                                      </p:cBhvr>
                                    </p:animEffect>
                                  </p:childTnLst>
                                </p:cTn>
                              </p:par>
                              <p:par>
                                <p:cTn id="94" presetID="10" presetClass="entr" presetSubtype="0" fill="hold" nodeType="withEffect">
                                  <p:stCondLst>
                                    <p:cond delay="180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100"/>
                                        <p:tgtEl>
                                          <p:spTgt spid="56"/>
                                        </p:tgtEl>
                                      </p:cBhvr>
                                    </p:animEffect>
                                  </p:childTnLst>
                                </p:cTn>
                              </p:par>
                              <p:par>
                                <p:cTn id="97" presetID="10" presetClass="entr" presetSubtype="0" fill="hold" nodeType="withEffect">
                                  <p:stCondLst>
                                    <p:cond delay="220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100"/>
                                        <p:tgtEl>
                                          <p:spTgt spid="57"/>
                                        </p:tgtEl>
                                      </p:cBhvr>
                                    </p:animEffect>
                                  </p:childTnLst>
                                </p:cTn>
                              </p:par>
                              <p:par>
                                <p:cTn id="100" presetID="53" presetClass="exit" presetSubtype="0" fill="hold" nodeType="withEffect">
                                  <p:stCondLst>
                                    <p:cond delay="100"/>
                                  </p:stCondLst>
                                  <p:childTnLst>
                                    <p:anim calcmode="lin" valueType="num">
                                      <p:cBhvr>
                                        <p:cTn id="101" dur="1000"/>
                                        <p:tgtEl>
                                          <p:spTgt spid="53"/>
                                        </p:tgtEl>
                                        <p:attrNameLst>
                                          <p:attrName>ppt_w</p:attrName>
                                        </p:attrNameLst>
                                      </p:cBhvr>
                                      <p:tavLst>
                                        <p:tav tm="0">
                                          <p:val>
                                            <p:strVal val="ppt_w"/>
                                          </p:val>
                                        </p:tav>
                                        <p:tav tm="100000">
                                          <p:val>
                                            <p:fltVal val="0"/>
                                          </p:val>
                                        </p:tav>
                                      </p:tavLst>
                                    </p:anim>
                                    <p:anim calcmode="lin" valueType="num">
                                      <p:cBhvr>
                                        <p:cTn id="102" dur="1000"/>
                                        <p:tgtEl>
                                          <p:spTgt spid="53"/>
                                        </p:tgtEl>
                                        <p:attrNameLst>
                                          <p:attrName>ppt_h</p:attrName>
                                        </p:attrNameLst>
                                      </p:cBhvr>
                                      <p:tavLst>
                                        <p:tav tm="0">
                                          <p:val>
                                            <p:strVal val="ppt_h"/>
                                          </p:val>
                                        </p:tav>
                                        <p:tav tm="100000">
                                          <p:val>
                                            <p:fltVal val="0"/>
                                          </p:val>
                                        </p:tav>
                                      </p:tavLst>
                                    </p:anim>
                                    <p:animEffect transition="out" filter="fade">
                                      <p:cBhvr>
                                        <p:cTn id="103" dur="1000"/>
                                        <p:tgtEl>
                                          <p:spTgt spid="53"/>
                                        </p:tgtEl>
                                      </p:cBhvr>
                                    </p:animEffect>
                                    <p:set>
                                      <p:cBhvr>
                                        <p:cTn id="104" dur="1" fill="hold">
                                          <p:stCondLst>
                                            <p:cond delay="999"/>
                                          </p:stCondLst>
                                        </p:cTn>
                                        <p:tgtEl>
                                          <p:spTgt spid="53"/>
                                        </p:tgtEl>
                                        <p:attrNameLst>
                                          <p:attrName>style.visibility</p:attrName>
                                        </p:attrNameLst>
                                      </p:cBhvr>
                                      <p:to>
                                        <p:strVal val="hidden"/>
                                      </p:to>
                                    </p:set>
                                  </p:childTnLst>
                                </p:cTn>
                              </p:par>
                              <p:par>
                                <p:cTn id="105" presetID="53" presetClass="exit" presetSubtype="0" fill="hold" nodeType="withEffect">
                                  <p:stCondLst>
                                    <p:cond delay="700"/>
                                  </p:stCondLst>
                                  <p:childTnLst>
                                    <p:anim calcmode="lin" valueType="num">
                                      <p:cBhvr>
                                        <p:cTn id="106" dur="500"/>
                                        <p:tgtEl>
                                          <p:spTgt spid="54"/>
                                        </p:tgtEl>
                                        <p:attrNameLst>
                                          <p:attrName>ppt_w</p:attrName>
                                        </p:attrNameLst>
                                      </p:cBhvr>
                                      <p:tavLst>
                                        <p:tav tm="0">
                                          <p:val>
                                            <p:strVal val="ppt_w"/>
                                          </p:val>
                                        </p:tav>
                                        <p:tav tm="100000">
                                          <p:val>
                                            <p:fltVal val="0"/>
                                          </p:val>
                                        </p:tav>
                                      </p:tavLst>
                                    </p:anim>
                                    <p:anim calcmode="lin" valueType="num">
                                      <p:cBhvr>
                                        <p:cTn id="107" dur="500"/>
                                        <p:tgtEl>
                                          <p:spTgt spid="54"/>
                                        </p:tgtEl>
                                        <p:attrNameLst>
                                          <p:attrName>ppt_h</p:attrName>
                                        </p:attrNameLst>
                                      </p:cBhvr>
                                      <p:tavLst>
                                        <p:tav tm="0">
                                          <p:val>
                                            <p:strVal val="ppt_h"/>
                                          </p:val>
                                        </p:tav>
                                        <p:tav tm="100000">
                                          <p:val>
                                            <p:fltVal val="0"/>
                                          </p:val>
                                        </p:tav>
                                      </p:tavLst>
                                    </p:anim>
                                    <p:animEffect transition="out" filter="fade">
                                      <p:cBhvr>
                                        <p:cTn id="108" dur="500"/>
                                        <p:tgtEl>
                                          <p:spTgt spid="54"/>
                                        </p:tgtEl>
                                      </p:cBhvr>
                                    </p:animEffect>
                                    <p:set>
                                      <p:cBhvr>
                                        <p:cTn id="109" dur="1" fill="hold">
                                          <p:stCondLst>
                                            <p:cond delay="499"/>
                                          </p:stCondLst>
                                        </p:cTn>
                                        <p:tgtEl>
                                          <p:spTgt spid="54"/>
                                        </p:tgtEl>
                                        <p:attrNameLst>
                                          <p:attrName>style.visibility</p:attrName>
                                        </p:attrNameLst>
                                      </p:cBhvr>
                                      <p:to>
                                        <p:strVal val="hidden"/>
                                      </p:to>
                                    </p:set>
                                  </p:childTnLst>
                                </p:cTn>
                              </p:par>
                              <p:par>
                                <p:cTn id="110" presetID="53" presetClass="exit" presetSubtype="0" fill="hold" nodeType="withEffect">
                                  <p:stCondLst>
                                    <p:cond delay="300"/>
                                  </p:stCondLst>
                                  <p:childTnLst>
                                    <p:anim calcmode="lin" valueType="num">
                                      <p:cBhvr>
                                        <p:cTn id="111" dur="500"/>
                                        <p:tgtEl>
                                          <p:spTgt spid="55"/>
                                        </p:tgtEl>
                                        <p:attrNameLst>
                                          <p:attrName>ppt_w</p:attrName>
                                        </p:attrNameLst>
                                      </p:cBhvr>
                                      <p:tavLst>
                                        <p:tav tm="0">
                                          <p:val>
                                            <p:strVal val="ppt_w"/>
                                          </p:val>
                                        </p:tav>
                                        <p:tav tm="100000">
                                          <p:val>
                                            <p:fltVal val="0"/>
                                          </p:val>
                                        </p:tav>
                                      </p:tavLst>
                                    </p:anim>
                                    <p:anim calcmode="lin" valueType="num">
                                      <p:cBhvr>
                                        <p:cTn id="112" dur="500"/>
                                        <p:tgtEl>
                                          <p:spTgt spid="55"/>
                                        </p:tgtEl>
                                        <p:attrNameLst>
                                          <p:attrName>ppt_h</p:attrName>
                                        </p:attrNameLst>
                                      </p:cBhvr>
                                      <p:tavLst>
                                        <p:tav tm="0">
                                          <p:val>
                                            <p:strVal val="ppt_h"/>
                                          </p:val>
                                        </p:tav>
                                        <p:tav tm="100000">
                                          <p:val>
                                            <p:fltVal val="0"/>
                                          </p:val>
                                        </p:tav>
                                      </p:tavLst>
                                    </p:anim>
                                    <p:animEffect transition="out" filter="fade">
                                      <p:cBhvr>
                                        <p:cTn id="113" dur="500"/>
                                        <p:tgtEl>
                                          <p:spTgt spid="55"/>
                                        </p:tgtEl>
                                      </p:cBhvr>
                                    </p:animEffect>
                                    <p:set>
                                      <p:cBhvr>
                                        <p:cTn id="114" dur="1" fill="hold">
                                          <p:stCondLst>
                                            <p:cond delay="499"/>
                                          </p:stCondLst>
                                        </p:cTn>
                                        <p:tgtEl>
                                          <p:spTgt spid="55"/>
                                        </p:tgtEl>
                                        <p:attrNameLst>
                                          <p:attrName>style.visibility</p:attrName>
                                        </p:attrNameLst>
                                      </p:cBhvr>
                                      <p:to>
                                        <p:strVal val="hidden"/>
                                      </p:to>
                                    </p:set>
                                  </p:childTnLst>
                                </p:cTn>
                              </p:par>
                              <p:par>
                                <p:cTn id="115" presetID="53" presetClass="exit" presetSubtype="0" fill="hold" nodeType="withEffect">
                                  <p:stCondLst>
                                    <p:cond delay="1900"/>
                                  </p:stCondLst>
                                  <p:childTnLst>
                                    <p:anim calcmode="lin" valueType="num">
                                      <p:cBhvr>
                                        <p:cTn id="116" dur="500"/>
                                        <p:tgtEl>
                                          <p:spTgt spid="56"/>
                                        </p:tgtEl>
                                        <p:attrNameLst>
                                          <p:attrName>ppt_w</p:attrName>
                                        </p:attrNameLst>
                                      </p:cBhvr>
                                      <p:tavLst>
                                        <p:tav tm="0">
                                          <p:val>
                                            <p:strVal val="ppt_w"/>
                                          </p:val>
                                        </p:tav>
                                        <p:tav tm="100000">
                                          <p:val>
                                            <p:fltVal val="0"/>
                                          </p:val>
                                        </p:tav>
                                      </p:tavLst>
                                    </p:anim>
                                    <p:anim calcmode="lin" valueType="num">
                                      <p:cBhvr>
                                        <p:cTn id="117" dur="500"/>
                                        <p:tgtEl>
                                          <p:spTgt spid="56"/>
                                        </p:tgtEl>
                                        <p:attrNameLst>
                                          <p:attrName>ppt_h</p:attrName>
                                        </p:attrNameLst>
                                      </p:cBhvr>
                                      <p:tavLst>
                                        <p:tav tm="0">
                                          <p:val>
                                            <p:strVal val="ppt_h"/>
                                          </p:val>
                                        </p:tav>
                                        <p:tav tm="100000">
                                          <p:val>
                                            <p:fltVal val="0"/>
                                          </p:val>
                                        </p:tav>
                                      </p:tavLst>
                                    </p:anim>
                                    <p:animEffect transition="out" filter="fade">
                                      <p:cBhvr>
                                        <p:cTn id="118" dur="500"/>
                                        <p:tgtEl>
                                          <p:spTgt spid="56"/>
                                        </p:tgtEl>
                                      </p:cBhvr>
                                    </p:animEffect>
                                    <p:set>
                                      <p:cBhvr>
                                        <p:cTn id="119" dur="1" fill="hold">
                                          <p:stCondLst>
                                            <p:cond delay="499"/>
                                          </p:stCondLst>
                                        </p:cTn>
                                        <p:tgtEl>
                                          <p:spTgt spid="56"/>
                                        </p:tgtEl>
                                        <p:attrNameLst>
                                          <p:attrName>style.visibility</p:attrName>
                                        </p:attrNameLst>
                                      </p:cBhvr>
                                      <p:to>
                                        <p:strVal val="hidden"/>
                                      </p:to>
                                    </p:set>
                                  </p:childTnLst>
                                </p:cTn>
                              </p:par>
                              <p:par>
                                <p:cTn id="120" presetID="53" presetClass="exit" presetSubtype="0" fill="hold" nodeType="withEffect">
                                  <p:stCondLst>
                                    <p:cond delay="2300"/>
                                  </p:stCondLst>
                                  <p:childTnLst>
                                    <p:anim calcmode="lin" valueType="num">
                                      <p:cBhvr>
                                        <p:cTn id="121" dur="500"/>
                                        <p:tgtEl>
                                          <p:spTgt spid="57"/>
                                        </p:tgtEl>
                                        <p:attrNameLst>
                                          <p:attrName>ppt_w</p:attrName>
                                        </p:attrNameLst>
                                      </p:cBhvr>
                                      <p:tavLst>
                                        <p:tav tm="0">
                                          <p:val>
                                            <p:strVal val="ppt_w"/>
                                          </p:val>
                                        </p:tav>
                                        <p:tav tm="100000">
                                          <p:val>
                                            <p:fltVal val="0"/>
                                          </p:val>
                                        </p:tav>
                                      </p:tavLst>
                                    </p:anim>
                                    <p:anim calcmode="lin" valueType="num">
                                      <p:cBhvr>
                                        <p:cTn id="122" dur="500"/>
                                        <p:tgtEl>
                                          <p:spTgt spid="57"/>
                                        </p:tgtEl>
                                        <p:attrNameLst>
                                          <p:attrName>ppt_h</p:attrName>
                                        </p:attrNameLst>
                                      </p:cBhvr>
                                      <p:tavLst>
                                        <p:tav tm="0">
                                          <p:val>
                                            <p:strVal val="ppt_h"/>
                                          </p:val>
                                        </p:tav>
                                        <p:tav tm="100000">
                                          <p:val>
                                            <p:fltVal val="0"/>
                                          </p:val>
                                        </p:tav>
                                      </p:tavLst>
                                    </p:anim>
                                    <p:animEffect transition="out" filter="fade">
                                      <p:cBhvr>
                                        <p:cTn id="123" dur="500"/>
                                        <p:tgtEl>
                                          <p:spTgt spid="57"/>
                                        </p:tgtEl>
                                      </p:cBhvr>
                                    </p:animEffect>
                                    <p:set>
                                      <p:cBhvr>
                                        <p:cTn id="124" dur="1" fill="hold">
                                          <p:stCondLst>
                                            <p:cond delay="499"/>
                                          </p:stCondLst>
                                        </p:cTn>
                                        <p:tgtEl>
                                          <p:spTgt spid="57"/>
                                        </p:tgtEl>
                                        <p:attrNameLst>
                                          <p:attrName>style.visibility</p:attrName>
                                        </p:attrNameLst>
                                      </p:cBhvr>
                                      <p:to>
                                        <p:strVal val="hidden"/>
                                      </p:to>
                                    </p:set>
                                  </p:childTnLst>
                                </p:cTn>
                              </p:par>
                              <p:par>
                                <p:cTn id="125" presetID="10" presetClass="entr" presetSubtype="0" fill="hold" grpId="0" nodeType="with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1000"/>
                                        <p:tgtEl>
                                          <p:spTgt spid="12"/>
                                        </p:tgtEl>
                                      </p:cBhvr>
                                    </p:animEffect>
                                  </p:childTnLst>
                                </p:cTn>
                              </p:par>
                              <p:par>
                                <p:cTn id="128" presetID="26" presetClass="emph" presetSubtype="0" fill="hold" grpId="1" nodeType="withEffect">
                                  <p:stCondLst>
                                    <p:cond delay="0"/>
                                  </p:stCondLst>
                                  <p:childTnLst>
                                    <p:animEffect transition="out" filter="fade">
                                      <p:cBhvr>
                                        <p:cTn id="129" dur="1000" tmFilter="0, 0; .2, .5; .8, .5; 1, 0"/>
                                        <p:tgtEl>
                                          <p:spTgt spid="12"/>
                                        </p:tgtEl>
                                      </p:cBhvr>
                                    </p:animEffect>
                                    <p:animScale>
                                      <p:cBhvr>
                                        <p:cTn id="130" dur="500" autoRev="1" fill="hold"/>
                                        <p:tgtEl>
                                          <p:spTgt spid="12"/>
                                        </p:tgtEl>
                                      </p:cBhvr>
                                      <p:by x="105000" y="105000"/>
                                    </p:animScale>
                                  </p:childTnLst>
                                </p:cTn>
                              </p:par>
                            </p:childTnLst>
                          </p:cTn>
                        </p:par>
                        <p:par>
                          <p:cTn id="131" fill="hold">
                            <p:stCondLst>
                              <p:cond delay="3000"/>
                            </p:stCondLst>
                            <p:childTnLst>
                              <p:par>
                                <p:cTn id="132" presetID="10" presetClass="entr" presetSubtype="0" fill="hold" nodeType="afterEffect">
                                  <p:stCondLst>
                                    <p:cond delay="0"/>
                                  </p:stCondLst>
                                  <p:childTnLst>
                                    <p:set>
                                      <p:cBhvr>
                                        <p:cTn id="133" dur="1" fill="hold">
                                          <p:stCondLst>
                                            <p:cond delay="0"/>
                                          </p:stCondLst>
                                        </p:cTn>
                                        <p:tgtEl>
                                          <p:spTgt spid="19"/>
                                        </p:tgtEl>
                                        <p:attrNameLst>
                                          <p:attrName>style.visibility</p:attrName>
                                        </p:attrNameLst>
                                      </p:cBhvr>
                                      <p:to>
                                        <p:strVal val="visible"/>
                                      </p:to>
                                    </p:set>
                                    <p:animEffect transition="in" filter="fade">
                                      <p:cBhvr>
                                        <p:cTn id="134" dur="500"/>
                                        <p:tgtEl>
                                          <p:spTgt spid="19"/>
                                        </p:tgtEl>
                                      </p:cBhvr>
                                    </p:animEffect>
                                  </p:childTnLst>
                                </p:cTn>
                              </p:par>
                            </p:childTnLst>
                          </p:cTn>
                        </p:par>
                        <p:par>
                          <p:cTn id="135" fill="hold">
                            <p:stCondLst>
                              <p:cond delay="3500"/>
                            </p:stCondLst>
                            <p:childTnLst>
                              <p:par>
                                <p:cTn id="136" presetID="22" presetClass="entr" presetSubtype="8" fill="hold" grpId="0" nodeType="after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wipe(left)">
                                      <p:cBhvr>
                                        <p:cTn id="1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15349505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4418" y="981075"/>
            <a:ext cx="5369983" cy="537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981075"/>
            <a:ext cx="5369984" cy="5373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2245462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3238538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0809657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06764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8622925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06451159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2523918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1" y="115889"/>
            <a:ext cx="2734733" cy="62388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418" y="115889"/>
            <a:ext cx="8005233" cy="62388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032333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 name="Freeform 8"/>
          <p:cNvSpPr>
            <a:spLocks/>
          </p:cNvSpPr>
          <p:nvPr userDrawn="1"/>
        </p:nvSpPr>
        <p:spPr bwMode="auto">
          <a:xfrm>
            <a:off x="4763417" y="3213168"/>
            <a:ext cx="3168650" cy="359833"/>
          </a:xfrm>
          <a:custGeom>
            <a:avLst/>
            <a:gdLst>
              <a:gd name="T0" fmla="*/ 0 w 1996"/>
              <a:gd name="T1" fmla="*/ 0 h 272"/>
              <a:gd name="T2" fmla="*/ 998 w 1996"/>
              <a:gd name="T3" fmla="*/ 0 h 272"/>
              <a:gd name="T4" fmla="*/ 1134 w 1996"/>
              <a:gd name="T5" fmla="*/ 91 h 272"/>
              <a:gd name="T6" fmla="*/ 1996 w 1996"/>
              <a:gd name="T7" fmla="*/ 91 h 272"/>
              <a:gd name="T8" fmla="*/ 1996 w 1996"/>
              <a:gd name="T9" fmla="*/ 272 h 272"/>
              <a:gd name="T10" fmla="*/ 0 w 1996"/>
              <a:gd name="T11" fmla="*/ 272 h 272"/>
              <a:gd name="T12" fmla="*/ 0 w 1996"/>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1996" h="272">
                <a:moveTo>
                  <a:pt x="0" y="0"/>
                </a:moveTo>
                <a:lnTo>
                  <a:pt x="998" y="0"/>
                </a:lnTo>
                <a:lnTo>
                  <a:pt x="1134" y="91"/>
                </a:lnTo>
                <a:lnTo>
                  <a:pt x="1996" y="91"/>
                </a:lnTo>
                <a:lnTo>
                  <a:pt x="1996" y="272"/>
                </a:lnTo>
                <a:lnTo>
                  <a:pt x="0" y="272"/>
                </a:lnTo>
                <a:lnTo>
                  <a:pt x="0" y="0"/>
                </a:lnTo>
                <a:close/>
              </a:path>
            </a:pathLst>
          </a:custGeom>
          <a:solidFill>
            <a:sysClr val="window" lastClr="FFFFFF">
              <a:alpha val="3000"/>
            </a:sysClr>
          </a:solidFill>
          <a:ln w="9525">
            <a:solidFill>
              <a:sysClr val="window" lastClr="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sp>
        <p:nvSpPr>
          <p:cNvPr id="3" name="Freeform 11"/>
          <p:cNvSpPr>
            <a:spLocks/>
          </p:cNvSpPr>
          <p:nvPr userDrawn="1"/>
        </p:nvSpPr>
        <p:spPr bwMode="auto">
          <a:xfrm>
            <a:off x="4763417" y="3189354"/>
            <a:ext cx="3168650" cy="359833"/>
          </a:xfrm>
          <a:custGeom>
            <a:avLst/>
            <a:gdLst>
              <a:gd name="T0" fmla="*/ 0 w 1996"/>
              <a:gd name="T1" fmla="*/ 0 h 272"/>
              <a:gd name="T2" fmla="*/ 998 w 1996"/>
              <a:gd name="T3" fmla="*/ 0 h 272"/>
              <a:gd name="T4" fmla="*/ 1134 w 1996"/>
              <a:gd name="T5" fmla="*/ 91 h 272"/>
              <a:gd name="T6" fmla="*/ 1996 w 1996"/>
              <a:gd name="T7" fmla="*/ 91 h 272"/>
              <a:gd name="T8" fmla="*/ 1996 w 1996"/>
              <a:gd name="T9" fmla="*/ 272 h 272"/>
              <a:gd name="T10" fmla="*/ 0 w 1996"/>
              <a:gd name="T11" fmla="*/ 272 h 272"/>
              <a:gd name="T12" fmla="*/ 0 w 1996"/>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1996" h="272">
                <a:moveTo>
                  <a:pt x="0" y="0"/>
                </a:moveTo>
                <a:lnTo>
                  <a:pt x="998" y="0"/>
                </a:lnTo>
                <a:lnTo>
                  <a:pt x="1134" y="91"/>
                </a:lnTo>
                <a:lnTo>
                  <a:pt x="1996" y="91"/>
                </a:lnTo>
                <a:lnTo>
                  <a:pt x="1996" y="272"/>
                </a:lnTo>
                <a:lnTo>
                  <a:pt x="0" y="272"/>
                </a:lnTo>
                <a:lnTo>
                  <a:pt x="0" y="0"/>
                </a:lnTo>
                <a:close/>
              </a:path>
            </a:pathLst>
          </a:custGeom>
          <a:solidFill>
            <a:sysClr val="window" lastClr="FFFFFF">
              <a:alpha val="999"/>
            </a:sysClr>
          </a:solidFill>
          <a:ln w="9525">
            <a:solidFill>
              <a:sysClr val="window" lastClr="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sp>
        <p:nvSpPr>
          <p:cNvPr id="4" name="Rectangle 23"/>
          <p:cNvSpPr>
            <a:spLocks noChangeArrowheads="1"/>
          </p:cNvSpPr>
          <p:nvPr userDrawn="1"/>
        </p:nvSpPr>
        <p:spPr bwMode="auto">
          <a:xfrm>
            <a:off x="6347745" y="0"/>
            <a:ext cx="45719" cy="6859588"/>
          </a:xfrm>
          <a:prstGeom prst="rect">
            <a:avLst/>
          </a:prstGeom>
          <a:gradFill rotWithShape="1">
            <a:gsLst>
              <a:gs pos="0">
                <a:srgbClr val="EEECE1"/>
              </a:gs>
              <a:gs pos="50000">
                <a:srgbClr val="EEECE1">
                  <a:gamma/>
                  <a:tint val="0"/>
                  <a:invGamma/>
                </a:srgbClr>
              </a:gs>
              <a:gs pos="100000">
                <a:srgbClr val="EEECE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sp>
        <p:nvSpPr>
          <p:cNvPr id="5" name="Rectangle 24"/>
          <p:cNvSpPr>
            <a:spLocks noChangeArrowheads="1"/>
          </p:cNvSpPr>
          <p:nvPr userDrawn="1"/>
        </p:nvSpPr>
        <p:spPr bwMode="auto">
          <a:xfrm>
            <a:off x="6311230" y="0"/>
            <a:ext cx="45719" cy="6859588"/>
          </a:xfrm>
          <a:prstGeom prst="rect">
            <a:avLst/>
          </a:prstGeom>
          <a:gradFill rotWithShape="1">
            <a:gsLst>
              <a:gs pos="0">
                <a:srgbClr val="EEECE1"/>
              </a:gs>
              <a:gs pos="50000">
                <a:srgbClr val="EEECE1">
                  <a:gamma/>
                  <a:tint val="0"/>
                  <a:invGamma/>
                </a:srgbClr>
              </a:gs>
              <a:gs pos="100000">
                <a:srgbClr val="EEECE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sp>
        <p:nvSpPr>
          <p:cNvPr id="6" name="Line 25"/>
          <p:cNvSpPr>
            <a:spLocks noChangeShapeType="1"/>
          </p:cNvSpPr>
          <p:nvPr userDrawn="1"/>
        </p:nvSpPr>
        <p:spPr bwMode="auto">
          <a:xfrm>
            <a:off x="-1" y="3213167"/>
            <a:ext cx="12190413" cy="0"/>
          </a:xfrm>
          <a:prstGeom prst="line">
            <a:avLst/>
          </a:prstGeom>
          <a:noFill/>
          <a:ln w="9525">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sp>
        <p:nvSpPr>
          <p:cNvPr id="7" name="Line 26"/>
          <p:cNvSpPr>
            <a:spLocks noChangeShapeType="1"/>
          </p:cNvSpPr>
          <p:nvPr userDrawn="1"/>
        </p:nvSpPr>
        <p:spPr bwMode="auto">
          <a:xfrm>
            <a:off x="0" y="3573000"/>
            <a:ext cx="12190412" cy="0"/>
          </a:xfrm>
          <a:prstGeom prst="line">
            <a:avLst/>
          </a:prstGeom>
          <a:noFill/>
          <a:ln w="9525">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grpSp>
        <p:nvGrpSpPr>
          <p:cNvPr id="8" name="Group 27"/>
          <p:cNvGrpSpPr>
            <a:grpSpLocks/>
          </p:cNvGrpSpPr>
          <p:nvPr userDrawn="1"/>
        </p:nvGrpSpPr>
        <p:grpSpPr bwMode="auto">
          <a:xfrm>
            <a:off x="4979317" y="3329583"/>
            <a:ext cx="2857500" cy="198438"/>
            <a:chOff x="1987" y="2010"/>
            <a:chExt cx="1800" cy="150"/>
          </a:xfrm>
        </p:grpSpPr>
        <p:sp>
          <p:nvSpPr>
            <p:cNvPr id="9" name="WordArt 28"/>
            <p:cNvSpPr>
              <a:spLocks noChangeArrowheads="1" noChangeShapeType="1" noTextEdit="1"/>
            </p:cNvSpPr>
            <p:nvPr/>
          </p:nvSpPr>
          <p:spPr bwMode="auto">
            <a:xfrm>
              <a:off x="1987" y="2010"/>
              <a:ext cx="862" cy="1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1218892" fontAlgn="base" latinLnBrk="1">
                <a:spcBef>
                  <a:spcPct val="0"/>
                </a:spcBef>
                <a:spcAft>
                  <a:spcPct val="0"/>
                </a:spcAft>
              </a:pPr>
              <a:r>
                <a:rPr kumimoji="1" lang="en-US" altLang="zh-CN" sz="4000" kern="10" dirty="0" smtClean="0">
                  <a:solidFill>
                    <a:srgbClr val="FFFFFF"/>
                  </a:solidFill>
                  <a:latin typeface="Arial Black"/>
                  <a:ea typeface="微软雅黑" pitchFamily="34" charset="-122"/>
                </a:rPr>
                <a:t>THANKS</a:t>
              </a:r>
              <a:endParaRPr kumimoji="1" lang="zh-CN" altLang="en-US" sz="4000" kern="10" dirty="0" smtClean="0">
                <a:solidFill>
                  <a:srgbClr val="FFFFFF"/>
                </a:solidFill>
                <a:latin typeface="Arial Black"/>
                <a:ea typeface="微软雅黑" pitchFamily="34" charset="-122"/>
              </a:endParaRPr>
            </a:p>
          </p:txBody>
        </p:sp>
        <p:sp>
          <p:nvSpPr>
            <p:cNvPr id="10" name="WordArt 29"/>
            <p:cNvSpPr>
              <a:spLocks noChangeArrowheads="1" noChangeShapeType="1" noTextEdit="1"/>
            </p:cNvSpPr>
            <p:nvPr/>
          </p:nvSpPr>
          <p:spPr bwMode="auto">
            <a:xfrm>
              <a:off x="2901" y="2024"/>
              <a:ext cx="886" cy="13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1218892" fontAlgn="base" latinLnBrk="1">
                <a:spcBef>
                  <a:spcPct val="0"/>
                </a:spcBef>
                <a:spcAft>
                  <a:spcPct val="0"/>
                </a:spcAft>
              </a:pPr>
              <a:r>
                <a:rPr kumimoji="1" lang="en-US" altLang="zh-CN" sz="4000" i="1" kern="10" dirty="0" smtClean="0">
                  <a:solidFill>
                    <a:srgbClr val="FFFFFF"/>
                  </a:solidFill>
                  <a:latin typeface="돋움"/>
                  <a:ea typeface="돋움"/>
                </a:rPr>
                <a:t>for your time</a:t>
              </a:r>
              <a:endParaRPr kumimoji="1" lang="zh-CN" altLang="en-US" sz="4000" i="1" kern="10" dirty="0" smtClean="0">
                <a:solidFill>
                  <a:srgbClr val="FFFFFF"/>
                </a:solidFill>
                <a:latin typeface="돋움"/>
                <a:ea typeface="돋움"/>
              </a:endParaRPr>
            </a:p>
          </p:txBody>
        </p:sp>
      </p:grpSp>
      <p:sp>
        <p:nvSpPr>
          <p:cNvPr id="11" name="AutoShape 30"/>
          <p:cNvSpPr>
            <a:spLocks noChangeArrowheads="1"/>
          </p:cNvSpPr>
          <p:nvPr userDrawn="1"/>
        </p:nvSpPr>
        <p:spPr bwMode="auto">
          <a:xfrm>
            <a:off x="4676105" y="3285928"/>
            <a:ext cx="552450" cy="459053"/>
          </a:xfrm>
          <a:prstGeom prst="star16">
            <a:avLst>
              <a:gd name="adj" fmla="val 22046"/>
            </a:avLst>
          </a:prstGeom>
          <a:gradFill rotWithShape="1">
            <a:gsLst>
              <a:gs pos="0">
                <a:sysClr val="window" lastClr="FFFFFF"/>
              </a:gs>
              <a:gs pos="100000">
                <a:sysClr val="window" lastClr="FFFFFF">
                  <a:gamma/>
                  <a:tint val="0"/>
                  <a:invGamma/>
                  <a:alpha val="0"/>
                </a:sysClr>
              </a:gs>
            </a:gsLst>
            <a:path path="shape">
              <a:fillToRect l="50000" t="50000" r="50000" b="50000"/>
            </a:path>
          </a:gra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sp>
        <p:nvSpPr>
          <p:cNvPr id="12" name="AutoShape 31"/>
          <p:cNvSpPr>
            <a:spLocks noChangeArrowheads="1"/>
          </p:cNvSpPr>
          <p:nvPr userDrawn="1"/>
        </p:nvSpPr>
        <p:spPr bwMode="auto">
          <a:xfrm>
            <a:off x="4552280" y="3198614"/>
            <a:ext cx="792162" cy="636323"/>
          </a:xfrm>
          <a:prstGeom prst="star4">
            <a:avLst>
              <a:gd name="adj" fmla="val 5412"/>
            </a:avLst>
          </a:prstGeom>
          <a:gradFill rotWithShape="1">
            <a:gsLst>
              <a:gs pos="0">
                <a:sysClr val="window" lastClr="FFFFFF"/>
              </a:gs>
              <a:gs pos="100000">
                <a:sysClr val="window" lastClr="FFFFFF">
                  <a:gamma/>
                  <a:tint val="0"/>
                  <a:invGamma/>
                  <a:alpha val="0"/>
                </a:sys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sp>
        <p:nvSpPr>
          <p:cNvPr id="13" name="AutoShape 32"/>
          <p:cNvSpPr>
            <a:spLocks noChangeArrowheads="1"/>
          </p:cNvSpPr>
          <p:nvPr userDrawn="1"/>
        </p:nvSpPr>
        <p:spPr bwMode="auto">
          <a:xfrm rot="-2690537">
            <a:off x="4458620" y="3133792"/>
            <a:ext cx="981075" cy="787135"/>
          </a:xfrm>
          <a:prstGeom prst="star4">
            <a:avLst>
              <a:gd name="adj" fmla="val 5412"/>
            </a:avLst>
          </a:prstGeom>
          <a:gradFill rotWithShape="1">
            <a:gsLst>
              <a:gs pos="0">
                <a:sysClr val="window" lastClr="FFFFFF"/>
              </a:gs>
              <a:gs pos="100000">
                <a:sysClr val="window" lastClr="FFFFFF">
                  <a:gamma/>
                  <a:tint val="0"/>
                  <a:invGamma/>
                  <a:alpha val="0"/>
                </a:sys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sp>
        <p:nvSpPr>
          <p:cNvPr id="14" name="Line 33"/>
          <p:cNvSpPr>
            <a:spLocks noChangeShapeType="1"/>
          </p:cNvSpPr>
          <p:nvPr userDrawn="1"/>
        </p:nvSpPr>
        <p:spPr bwMode="auto">
          <a:xfrm flipV="1">
            <a:off x="4763417" y="0"/>
            <a:ext cx="0" cy="6859588"/>
          </a:xfrm>
          <a:prstGeom prst="line">
            <a:avLst/>
          </a:prstGeom>
          <a:noFill/>
          <a:ln w="9525">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sp>
        <p:nvSpPr>
          <p:cNvPr id="15" name="Line 34"/>
          <p:cNvSpPr>
            <a:spLocks noChangeShapeType="1"/>
          </p:cNvSpPr>
          <p:nvPr userDrawn="1"/>
        </p:nvSpPr>
        <p:spPr bwMode="auto">
          <a:xfrm flipV="1">
            <a:off x="7932067" y="0"/>
            <a:ext cx="0" cy="6859588"/>
          </a:xfrm>
          <a:prstGeom prst="line">
            <a:avLst/>
          </a:prstGeom>
          <a:noFill/>
          <a:ln w="9525">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sp>
        <p:nvSpPr>
          <p:cNvPr id="16" name="AutoShape 35"/>
          <p:cNvSpPr>
            <a:spLocks noChangeArrowheads="1"/>
          </p:cNvSpPr>
          <p:nvPr userDrawn="1"/>
        </p:nvSpPr>
        <p:spPr bwMode="auto">
          <a:xfrm flipH="1">
            <a:off x="7465345" y="3240947"/>
            <a:ext cx="758825" cy="609865"/>
          </a:xfrm>
          <a:prstGeom prst="star4">
            <a:avLst>
              <a:gd name="adj" fmla="val 5519"/>
            </a:avLst>
          </a:prstGeom>
          <a:gradFill rotWithShape="1">
            <a:gsLst>
              <a:gs pos="0">
                <a:sysClr val="window" lastClr="FFFFFF"/>
              </a:gs>
              <a:gs pos="100000">
                <a:sysClr val="window" lastClr="FFFFFF">
                  <a:gamma/>
                  <a:tint val="0"/>
                  <a:invGamma/>
                  <a:alpha val="0"/>
                </a:sys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sp>
        <p:nvSpPr>
          <p:cNvPr id="17" name="AutoShape 36"/>
          <p:cNvSpPr>
            <a:spLocks noChangeArrowheads="1"/>
          </p:cNvSpPr>
          <p:nvPr userDrawn="1"/>
        </p:nvSpPr>
        <p:spPr bwMode="auto">
          <a:xfrm rot="18909463" flipV="1">
            <a:off x="7533608" y="3284604"/>
            <a:ext cx="625475" cy="502708"/>
          </a:xfrm>
          <a:prstGeom prst="star4">
            <a:avLst>
              <a:gd name="adj" fmla="val 5481"/>
            </a:avLst>
          </a:prstGeom>
          <a:gradFill rotWithShape="1">
            <a:gsLst>
              <a:gs pos="0">
                <a:sysClr val="window" lastClr="FFFFFF"/>
              </a:gs>
              <a:gs pos="100000">
                <a:sysClr val="window" lastClr="FFFFFF">
                  <a:gamma/>
                  <a:tint val="0"/>
                  <a:invGamma/>
                  <a:alpha val="0"/>
                </a:sys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1218892" eaLnBrk="1" fontAlgn="base" latinLnBrk="1" hangingPunct="1">
              <a:lnSpc>
                <a:spcPct val="100000"/>
              </a:lnSpc>
              <a:spcBef>
                <a:spcPct val="0"/>
              </a:spcBef>
              <a:spcAft>
                <a:spcPct val="0"/>
              </a:spcAft>
              <a:buClrTx/>
              <a:buSzTx/>
              <a:buFontTx/>
              <a:buNone/>
              <a:tabLst/>
              <a:defRPr/>
            </a:pPr>
            <a:endParaRPr kumimoji="1" lang="zh-CN" altLang="en-US" sz="2800" b="0" i="0" u="none" strike="noStrike" kern="0" cap="none" spc="0" normalizeH="0" baseline="0" noProof="0" dirty="0" smtClean="0">
              <a:ln>
                <a:noFill/>
              </a:ln>
              <a:solidFill>
                <a:srgbClr val="000000"/>
              </a:solidFill>
              <a:effectLst/>
              <a:uLnTx/>
              <a:uFillTx/>
              <a:ea typeface="微软雅黑" pitchFamily="34" charset="-122"/>
            </a:endParaRPr>
          </a:p>
        </p:txBody>
      </p:sp>
      <p:pic>
        <p:nvPicPr>
          <p:cNvPr id="18" name="Picture 2" descr="C:\Documents and Settings\tdz\桌面\新建文件夹\为高手鼓掌.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9024" y="4635336"/>
            <a:ext cx="2908800" cy="1818000"/>
          </a:xfrm>
          <a:prstGeom prst="rect">
            <a:avLst/>
          </a:prstGeom>
          <a:noFill/>
          <a:ln w="28575">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3" descr="C:\Documents and Settings\tdz\桌面\新建文件夹\20121281732304920306.jp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117394" y="4635336"/>
            <a:ext cx="2908800" cy="1818000"/>
          </a:xfrm>
          <a:prstGeom prst="rect">
            <a:avLst/>
          </a:prstGeom>
          <a:noFill/>
          <a:ln w="28575">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4" descr="C:\Documents and Settings\tdz\桌面\新建文件夹\2012511855371554.jp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6155764" y="4635336"/>
            <a:ext cx="2908800" cy="1818000"/>
          </a:xfrm>
          <a:prstGeom prst="rect">
            <a:avLst/>
          </a:prstGeom>
          <a:noFill/>
          <a:ln w="28575">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Oval 60">
            <a:hlinkClick r:id="rId5"/>
          </p:cNvPr>
          <p:cNvSpPr>
            <a:spLocks noChangeArrowheads="1"/>
          </p:cNvSpPr>
          <p:nvPr userDrawn="1"/>
        </p:nvSpPr>
        <p:spPr bwMode="auto">
          <a:xfrm>
            <a:off x="5967477" y="2757243"/>
            <a:ext cx="444010" cy="523875"/>
          </a:xfrm>
          <a:prstGeom prst="ellipse">
            <a:avLst/>
          </a:prstGeom>
          <a:solidFill>
            <a:srgbClr val="0079C5">
              <a:alpha val="0"/>
            </a:srgbClr>
          </a:solidFill>
          <a:ln w="33338">
            <a:noFill/>
            <a:miter lim="800000"/>
            <a:headEnd/>
            <a:tailEnd/>
          </a:ln>
        </p:spPr>
        <p:txBody>
          <a:bodyPr lIns="91417" tIns="45708" rIns="91417" bIns="45708"/>
          <a:lstStyle/>
          <a:p>
            <a:pPr defTabSz="1218892" fontAlgn="base">
              <a:spcBef>
                <a:spcPct val="0"/>
              </a:spcBef>
              <a:spcAft>
                <a:spcPct val="0"/>
              </a:spcAft>
            </a:pPr>
            <a:endParaRPr lang="zh-CN" altLang="en-US" sz="2400" dirty="0" smtClean="0">
              <a:solidFill>
                <a:srgbClr val="000000"/>
              </a:solidFill>
              <a:latin typeface="Arial" pitchFamily="34" charset="0"/>
              <a:ea typeface="微软雅黑" pitchFamily="34" charset="-122"/>
            </a:endParaRPr>
          </a:p>
        </p:txBody>
      </p:sp>
      <p:sp>
        <p:nvSpPr>
          <p:cNvPr id="22" name="Oval 61">
            <a:hlinkClick r:id="rId6"/>
          </p:cNvPr>
          <p:cNvSpPr>
            <a:spLocks noChangeArrowheads="1"/>
          </p:cNvSpPr>
          <p:nvPr userDrawn="1"/>
        </p:nvSpPr>
        <p:spPr bwMode="auto">
          <a:xfrm>
            <a:off x="5979439" y="3565675"/>
            <a:ext cx="420086" cy="521494"/>
          </a:xfrm>
          <a:prstGeom prst="ellipse">
            <a:avLst/>
          </a:prstGeom>
          <a:solidFill>
            <a:srgbClr val="0079C5">
              <a:alpha val="0"/>
            </a:srgbClr>
          </a:solidFill>
          <a:ln w="33338">
            <a:noFill/>
            <a:miter lim="800000"/>
            <a:headEnd/>
            <a:tailEnd/>
          </a:ln>
        </p:spPr>
        <p:txBody>
          <a:bodyPr lIns="91417" tIns="45708" rIns="91417" bIns="45708"/>
          <a:lstStyle/>
          <a:p>
            <a:pPr defTabSz="1218892" fontAlgn="base">
              <a:spcBef>
                <a:spcPct val="0"/>
              </a:spcBef>
              <a:spcAft>
                <a:spcPct val="0"/>
              </a:spcAft>
            </a:pPr>
            <a:endParaRPr lang="zh-CN" altLang="en-US" sz="2400" dirty="0" smtClean="0">
              <a:solidFill>
                <a:srgbClr val="000000"/>
              </a:solidFill>
              <a:latin typeface="Arial" pitchFamily="34" charset="0"/>
              <a:ea typeface="微软雅黑" pitchFamily="34" charset="-122"/>
            </a:endParaRPr>
          </a:p>
        </p:txBody>
      </p:sp>
      <p:sp>
        <p:nvSpPr>
          <p:cNvPr id="23" name="矩形​​ 5"/>
          <p:cNvSpPr>
            <a:spLocks noChangeArrowheads="1"/>
          </p:cNvSpPr>
          <p:nvPr userDrawn="1"/>
        </p:nvSpPr>
        <p:spPr bwMode="auto">
          <a:xfrm>
            <a:off x="1" y="405460"/>
            <a:ext cx="12190412" cy="4079229"/>
          </a:xfrm>
          <a:prstGeom prst="rect">
            <a:avLst/>
          </a:prstGeom>
          <a:solidFill>
            <a:srgbClr val="00ADDC"/>
          </a:solidFill>
          <a:ln w="9525" cmpd="sng">
            <a:noFill/>
            <a:miter lim="800000"/>
            <a:headEnd/>
            <a:tailEnd/>
          </a:ln>
        </p:spPr>
        <p:txBody>
          <a:bodyPr lIns="287926" tIns="45708" rIns="91417" bIns="45708" anchor="b"/>
          <a:lstStyle/>
          <a:p>
            <a:pPr defTabSz="1218892" fontAlgn="base">
              <a:spcBef>
                <a:spcPct val="0"/>
              </a:spcBef>
              <a:spcAft>
                <a:spcPct val="0"/>
              </a:spcAft>
            </a:pPr>
            <a:endParaRPr lang="zh-CN" altLang="zh-CN" sz="2800" dirty="0">
              <a:solidFill>
                <a:prstClr val="white"/>
              </a:solidFill>
              <a:latin typeface="微软雅黑" pitchFamily="34" charset="-122"/>
              <a:ea typeface="微软雅黑" pitchFamily="34" charset="-122"/>
              <a:sym typeface="Arial" pitchFamily="34" charset="0"/>
            </a:endParaRPr>
          </a:p>
        </p:txBody>
      </p:sp>
      <p:sp>
        <p:nvSpPr>
          <p:cNvPr id="24" name="TextBox 19"/>
          <p:cNvSpPr txBox="1">
            <a:spLocks noChangeArrowheads="1"/>
          </p:cNvSpPr>
          <p:nvPr userDrawn="1"/>
        </p:nvSpPr>
        <p:spPr bwMode="auto">
          <a:xfrm>
            <a:off x="6804028" y="4219330"/>
            <a:ext cx="184684" cy="461641"/>
          </a:xfrm>
          <a:prstGeom prst="rect">
            <a:avLst/>
          </a:prstGeom>
          <a:noFill/>
          <a:ln w="9525">
            <a:noFill/>
            <a:miter lim="800000"/>
            <a:headEnd/>
            <a:tailEnd/>
          </a:ln>
        </p:spPr>
        <p:txBody>
          <a:bodyPr wrap="none" lIns="91417" tIns="45708" rIns="91417" bIns="45708">
            <a:spAutoFit/>
          </a:bodyPr>
          <a:lstStyle/>
          <a:p>
            <a:pPr defTabSz="1218892" fontAlgn="base">
              <a:spcBef>
                <a:spcPct val="0"/>
              </a:spcBef>
              <a:spcAft>
                <a:spcPct val="0"/>
              </a:spcAft>
            </a:pPr>
            <a:endParaRPr lang="zh-CN" altLang="en-US" sz="2400" dirty="0" smtClean="0">
              <a:solidFill>
                <a:srgbClr val="FFFFFF"/>
              </a:solidFill>
              <a:latin typeface="Arial" pitchFamily="34" charset="0"/>
              <a:ea typeface="微软雅黑" pitchFamily="34" charset="-122"/>
            </a:endParaRPr>
          </a:p>
        </p:txBody>
      </p:sp>
      <p:sp>
        <p:nvSpPr>
          <p:cNvPr id="25" name="Line 33"/>
          <p:cNvSpPr>
            <a:spLocks noChangeShapeType="1"/>
          </p:cNvSpPr>
          <p:nvPr userDrawn="1"/>
        </p:nvSpPr>
        <p:spPr bwMode="auto">
          <a:xfrm flipV="1">
            <a:off x="6187893" y="1671390"/>
            <a:ext cx="1587" cy="2700338"/>
          </a:xfrm>
          <a:prstGeom prst="line">
            <a:avLst/>
          </a:prstGeom>
          <a:noFill/>
          <a:ln w="33338">
            <a:solidFill>
              <a:srgbClr val="FFFFFF"/>
            </a:solidFill>
            <a:miter lim="800000"/>
            <a:headEnd/>
            <a:tailEnd/>
          </a:ln>
        </p:spPr>
        <p:txBody>
          <a:bodyPr lIns="91417" tIns="45708" rIns="91417" bIns="45708"/>
          <a:lstStyle/>
          <a:p>
            <a:pPr defTabSz="1218892" fontAlgn="base">
              <a:spcBef>
                <a:spcPct val="0"/>
              </a:spcBef>
              <a:spcAft>
                <a:spcPct val="0"/>
              </a:spcAft>
            </a:pPr>
            <a:endParaRPr lang="zh-CN" altLang="en-US" sz="2400" dirty="0" smtClean="0">
              <a:solidFill>
                <a:srgbClr val="FFFFFF"/>
              </a:solidFill>
              <a:latin typeface="Arial" charset="0"/>
              <a:ea typeface="微软雅黑" pitchFamily="34" charset="-122"/>
            </a:endParaRPr>
          </a:p>
        </p:txBody>
      </p:sp>
      <p:sp>
        <p:nvSpPr>
          <p:cNvPr id="26" name="Line 5"/>
          <p:cNvSpPr>
            <a:spLocks noChangeShapeType="1"/>
          </p:cNvSpPr>
          <p:nvPr userDrawn="1"/>
        </p:nvSpPr>
        <p:spPr bwMode="auto">
          <a:xfrm>
            <a:off x="0" y="3913340"/>
            <a:ext cx="1922980" cy="15477"/>
          </a:xfrm>
          <a:prstGeom prst="line">
            <a:avLst/>
          </a:prstGeom>
          <a:noFill/>
          <a:ln w="33338">
            <a:solidFill>
              <a:srgbClr val="FFFFFF"/>
            </a:solidFill>
            <a:miter lim="800000"/>
            <a:headEnd/>
            <a:tailEnd/>
          </a:ln>
        </p:spPr>
        <p:txBody>
          <a:bodyPr lIns="91417" tIns="45708" rIns="91417" bIns="45708"/>
          <a:lstStyle/>
          <a:p>
            <a:pPr defTabSz="1218892" fontAlgn="base">
              <a:spcBef>
                <a:spcPct val="0"/>
              </a:spcBef>
              <a:spcAft>
                <a:spcPct val="0"/>
              </a:spcAft>
            </a:pPr>
            <a:endParaRPr lang="zh-CN" altLang="en-US" sz="2400" dirty="0" smtClean="0">
              <a:solidFill>
                <a:srgbClr val="FFFFFF"/>
              </a:solidFill>
              <a:latin typeface="Arial" charset="0"/>
              <a:ea typeface="微软雅黑" pitchFamily="34" charset="-122"/>
            </a:endParaRPr>
          </a:p>
        </p:txBody>
      </p:sp>
      <p:sp>
        <p:nvSpPr>
          <p:cNvPr id="27" name="Freeform 18"/>
          <p:cNvSpPr>
            <a:spLocks/>
          </p:cNvSpPr>
          <p:nvPr userDrawn="1"/>
        </p:nvSpPr>
        <p:spPr bwMode="auto">
          <a:xfrm>
            <a:off x="1915042" y="2767957"/>
            <a:ext cx="201612" cy="1279922"/>
          </a:xfrm>
          <a:custGeom>
            <a:avLst/>
            <a:gdLst>
              <a:gd name="T0" fmla="*/ 127 w 127"/>
              <a:gd name="T1" fmla="*/ 0 h 1075"/>
              <a:gd name="T2" fmla="*/ 0 w 127"/>
              <a:gd name="T3" fmla="*/ 1075 h 1075"/>
              <a:gd name="T4" fmla="*/ 127 w 127"/>
              <a:gd name="T5" fmla="*/ 0 h 1075"/>
              <a:gd name="T6" fmla="*/ 0 60000 65536"/>
              <a:gd name="T7" fmla="*/ 0 60000 65536"/>
              <a:gd name="T8" fmla="*/ 0 60000 65536"/>
              <a:gd name="T9" fmla="*/ 0 w 127"/>
              <a:gd name="T10" fmla="*/ 0 h 1075"/>
              <a:gd name="T11" fmla="*/ 127 w 127"/>
              <a:gd name="T12" fmla="*/ 1075 h 1075"/>
            </a:gdLst>
            <a:ahLst/>
            <a:cxnLst>
              <a:cxn ang="T6">
                <a:pos x="T0" y="T1"/>
              </a:cxn>
              <a:cxn ang="T7">
                <a:pos x="T2" y="T3"/>
              </a:cxn>
              <a:cxn ang="T8">
                <a:pos x="T4" y="T5"/>
              </a:cxn>
            </a:cxnLst>
            <a:rect l="T9" t="T10" r="T11" b="T12"/>
            <a:pathLst>
              <a:path w="127" h="1075">
                <a:moveTo>
                  <a:pt x="127" y="0"/>
                </a:moveTo>
                <a:lnTo>
                  <a:pt x="0" y="1075"/>
                </a:lnTo>
                <a:lnTo>
                  <a:pt x="127" y="0"/>
                </a:lnTo>
                <a:close/>
              </a:path>
            </a:pathLst>
          </a:custGeom>
          <a:solidFill>
            <a:srgbClr val="FFFFFF"/>
          </a:solidFill>
          <a:ln w="9525">
            <a:noFill/>
            <a:round/>
            <a:headEnd/>
            <a:tailEnd/>
          </a:ln>
        </p:spPr>
        <p:txBody>
          <a:bodyPr lIns="91417" tIns="45708" rIns="91417" bIns="45708"/>
          <a:lstStyle/>
          <a:p>
            <a:pPr defTabSz="1218892" fontAlgn="base">
              <a:spcBef>
                <a:spcPct val="0"/>
              </a:spcBef>
              <a:spcAft>
                <a:spcPct val="0"/>
              </a:spcAft>
            </a:pPr>
            <a:endParaRPr lang="zh-CN" altLang="en-US" sz="2400" dirty="0" smtClean="0">
              <a:solidFill>
                <a:srgbClr val="FFFFFF"/>
              </a:solidFill>
              <a:latin typeface="Arial" charset="0"/>
              <a:ea typeface="微软雅黑" pitchFamily="34" charset="-122"/>
            </a:endParaRPr>
          </a:p>
        </p:txBody>
      </p:sp>
      <p:sp>
        <p:nvSpPr>
          <p:cNvPr id="28" name="Line 19"/>
          <p:cNvSpPr>
            <a:spLocks noChangeShapeType="1"/>
          </p:cNvSpPr>
          <p:nvPr userDrawn="1"/>
        </p:nvSpPr>
        <p:spPr bwMode="auto">
          <a:xfrm flipH="1">
            <a:off x="1922979" y="2740573"/>
            <a:ext cx="200025" cy="1188244"/>
          </a:xfrm>
          <a:prstGeom prst="line">
            <a:avLst/>
          </a:prstGeom>
          <a:noFill/>
          <a:ln w="33338">
            <a:solidFill>
              <a:sysClr val="window" lastClr="FFFFFF"/>
            </a:solidFill>
            <a:miter lim="800000"/>
            <a:headEnd/>
            <a:tailEnd/>
          </a:ln>
        </p:spPr>
        <p:txBody>
          <a:bodyPr lIns="91417" tIns="45708" rIns="91417" bIns="45708"/>
          <a:lstStyle/>
          <a:p>
            <a:pPr marL="0" marR="0" lvl="0" indent="0" defTabSz="1218892"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smtClean="0">
              <a:ln>
                <a:noFill/>
              </a:ln>
              <a:solidFill>
                <a:srgbClr val="FFFFFF"/>
              </a:solidFill>
              <a:effectLst/>
              <a:uLnTx/>
              <a:uFillTx/>
              <a:latin typeface="Arial" charset="0"/>
              <a:ea typeface="微软雅黑" pitchFamily="34" charset="-122"/>
            </a:endParaRPr>
          </a:p>
        </p:txBody>
      </p:sp>
      <p:sp>
        <p:nvSpPr>
          <p:cNvPr id="29" name="Freeform 20"/>
          <p:cNvSpPr>
            <a:spLocks/>
          </p:cNvSpPr>
          <p:nvPr userDrawn="1"/>
        </p:nvSpPr>
        <p:spPr bwMode="auto">
          <a:xfrm>
            <a:off x="3266002" y="2561978"/>
            <a:ext cx="7938" cy="1806178"/>
          </a:xfrm>
          <a:custGeom>
            <a:avLst/>
            <a:gdLst>
              <a:gd name="T0" fmla="*/ 0 w 5"/>
              <a:gd name="T1" fmla="*/ 0 h 1517"/>
              <a:gd name="T2" fmla="*/ 5 w 5"/>
              <a:gd name="T3" fmla="*/ 1517 h 1517"/>
              <a:gd name="T4" fmla="*/ 0 w 5"/>
              <a:gd name="T5" fmla="*/ 0 h 1517"/>
              <a:gd name="T6" fmla="*/ 0 60000 65536"/>
              <a:gd name="T7" fmla="*/ 0 60000 65536"/>
              <a:gd name="T8" fmla="*/ 0 60000 65536"/>
              <a:gd name="T9" fmla="*/ 0 w 5"/>
              <a:gd name="T10" fmla="*/ 0 h 1517"/>
              <a:gd name="T11" fmla="*/ 5 w 5"/>
              <a:gd name="T12" fmla="*/ 1517 h 1517"/>
            </a:gdLst>
            <a:ahLst/>
            <a:cxnLst>
              <a:cxn ang="T6">
                <a:pos x="T0" y="T1"/>
              </a:cxn>
              <a:cxn ang="T7">
                <a:pos x="T2" y="T3"/>
              </a:cxn>
              <a:cxn ang="T8">
                <a:pos x="T4" y="T5"/>
              </a:cxn>
            </a:cxnLst>
            <a:rect l="T9" t="T10" r="T11" b="T12"/>
            <a:pathLst>
              <a:path w="5" h="1517">
                <a:moveTo>
                  <a:pt x="0" y="0"/>
                </a:moveTo>
                <a:lnTo>
                  <a:pt x="5" y="1517"/>
                </a:lnTo>
                <a:lnTo>
                  <a:pt x="0" y="0"/>
                </a:lnTo>
                <a:close/>
              </a:path>
            </a:pathLst>
          </a:custGeom>
          <a:solidFill>
            <a:srgbClr val="FFFFFF"/>
          </a:solidFill>
          <a:ln w="9525">
            <a:noFill/>
            <a:round/>
            <a:headEnd/>
            <a:tailEnd/>
          </a:ln>
        </p:spPr>
        <p:txBody>
          <a:bodyPr lIns="91417" tIns="45708" rIns="91417" bIns="45708"/>
          <a:lstStyle/>
          <a:p>
            <a:pPr defTabSz="1218892" fontAlgn="base">
              <a:spcBef>
                <a:spcPct val="0"/>
              </a:spcBef>
              <a:spcAft>
                <a:spcPct val="0"/>
              </a:spcAft>
            </a:pPr>
            <a:endParaRPr lang="zh-CN" altLang="en-US" sz="2400" dirty="0" smtClean="0">
              <a:solidFill>
                <a:srgbClr val="FFFFFF"/>
              </a:solidFill>
              <a:latin typeface="Arial" charset="0"/>
              <a:ea typeface="微软雅黑" pitchFamily="34" charset="-122"/>
            </a:endParaRPr>
          </a:p>
        </p:txBody>
      </p:sp>
      <p:sp>
        <p:nvSpPr>
          <p:cNvPr id="30" name="Line 21"/>
          <p:cNvSpPr>
            <a:spLocks noChangeShapeType="1"/>
          </p:cNvSpPr>
          <p:nvPr userDrawn="1"/>
        </p:nvSpPr>
        <p:spPr bwMode="auto">
          <a:xfrm>
            <a:off x="3135827" y="2561978"/>
            <a:ext cx="7938" cy="1806178"/>
          </a:xfrm>
          <a:prstGeom prst="line">
            <a:avLst/>
          </a:prstGeom>
          <a:noFill/>
          <a:ln w="33338">
            <a:solidFill>
              <a:sysClr val="window" lastClr="FFFFFF"/>
            </a:solidFill>
            <a:miter lim="800000"/>
            <a:headEnd/>
            <a:tailEnd/>
          </a:ln>
        </p:spPr>
        <p:txBody>
          <a:bodyPr lIns="91417" tIns="45708" rIns="91417" bIns="45708"/>
          <a:lstStyle/>
          <a:p>
            <a:pPr marL="0" marR="0" lvl="0" indent="0" defTabSz="1218892"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smtClean="0">
              <a:ln>
                <a:noFill/>
              </a:ln>
              <a:solidFill>
                <a:srgbClr val="FFFFFF"/>
              </a:solidFill>
              <a:effectLst/>
              <a:uLnTx/>
              <a:uFillTx/>
              <a:latin typeface="Arial" charset="0"/>
              <a:ea typeface="微软雅黑" pitchFamily="34" charset="-122"/>
            </a:endParaRPr>
          </a:p>
        </p:txBody>
      </p:sp>
      <p:sp>
        <p:nvSpPr>
          <p:cNvPr id="31" name="Oval 22"/>
          <p:cNvSpPr>
            <a:spLocks noChangeArrowheads="1"/>
          </p:cNvSpPr>
          <p:nvPr userDrawn="1"/>
        </p:nvSpPr>
        <p:spPr bwMode="auto">
          <a:xfrm>
            <a:off x="5679445" y="692696"/>
            <a:ext cx="1008109" cy="978694"/>
          </a:xfrm>
          <a:prstGeom prst="ellipse">
            <a:avLst/>
          </a:prstGeom>
          <a:noFill/>
          <a:ln w="33338">
            <a:solidFill>
              <a:srgbClr val="FFFFFF"/>
            </a:solidFill>
            <a:miter lim="800000"/>
            <a:headEnd/>
            <a:tailEnd/>
          </a:ln>
        </p:spPr>
        <p:txBody>
          <a:bodyPr lIns="91417" tIns="45708" rIns="91417" bIns="45708"/>
          <a:lstStyle/>
          <a:p>
            <a:pPr defTabSz="1218892" fontAlgn="base">
              <a:spcBef>
                <a:spcPct val="0"/>
              </a:spcBef>
              <a:spcAft>
                <a:spcPct val="0"/>
              </a:spcAft>
            </a:pPr>
            <a:r>
              <a:rPr lang="zh-CN" altLang="en-US" sz="2000" b="1" dirty="0">
                <a:solidFill>
                  <a:prstClr val="white"/>
                </a:solidFill>
                <a:latin typeface="微软雅黑" pitchFamily="34" charset="-122"/>
                <a:ea typeface="微软雅黑" pitchFamily="34" charset="-122"/>
              </a:rPr>
              <a:t>课件制作</a:t>
            </a:r>
          </a:p>
        </p:txBody>
      </p:sp>
      <p:sp>
        <p:nvSpPr>
          <p:cNvPr id="42" name="Line 43"/>
          <p:cNvSpPr>
            <a:spLocks noChangeShapeType="1"/>
          </p:cNvSpPr>
          <p:nvPr userDrawn="1"/>
        </p:nvSpPr>
        <p:spPr bwMode="auto">
          <a:xfrm>
            <a:off x="1322902" y="2878687"/>
            <a:ext cx="1588" cy="1190"/>
          </a:xfrm>
          <a:prstGeom prst="line">
            <a:avLst/>
          </a:prstGeom>
          <a:noFill/>
          <a:ln w="9525">
            <a:noFill/>
            <a:round/>
            <a:headEnd/>
            <a:tailEnd/>
          </a:ln>
        </p:spPr>
        <p:txBody>
          <a:bodyPr lIns="91417" tIns="45708" rIns="91417" bIns="45708"/>
          <a:lstStyle/>
          <a:p>
            <a:pPr defTabSz="1218892" fontAlgn="base">
              <a:spcBef>
                <a:spcPct val="0"/>
              </a:spcBef>
              <a:spcAft>
                <a:spcPct val="0"/>
              </a:spcAft>
            </a:pPr>
            <a:endParaRPr lang="zh-CN" altLang="en-US" sz="2400" dirty="0" smtClean="0">
              <a:solidFill>
                <a:srgbClr val="FFFFFF"/>
              </a:solidFill>
              <a:latin typeface="Arial" charset="0"/>
              <a:ea typeface="微软雅黑" pitchFamily="34" charset="-122"/>
            </a:endParaRPr>
          </a:p>
        </p:txBody>
      </p:sp>
      <p:sp>
        <p:nvSpPr>
          <p:cNvPr id="43" name="Line 45"/>
          <p:cNvSpPr>
            <a:spLocks noChangeShapeType="1"/>
          </p:cNvSpPr>
          <p:nvPr userDrawn="1"/>
        </p:nvSpPr>
        <p:spPr bwMode="auto">
          <a:xfrm>
            <a:off x="4289943" y="910581"/>
            <a:ext cx="1587" cy="1191"/>
          </a:xfrm>
          <a:prstGeom prst="line">
            <a:avLst/>
          </a:prstGeom>
          <a:noFill/>
          <a:ln w="9525">
            <a:noFill/>
            <a:round/>
            <a:headEnd/>
            <a:tailEnd/>
          </a:ln>
        </p:spPr>
        <p:txBody>
          <a:bodyPr lIns="91417" tIns="45708" rIns="91417" bIns="45708"/>
          <a:lstStyle/>
          <a:p>
            <a:pPr defTabSz="1218892" fontAlgn="base">
              <a:spcBef>
                <a:spcPct val="0"/>
              </a:spcBef>
              <a:spcAft>
                <a:spcPct val="0"/>
              </a:spcAft>
            </a:pPr>
            <a:endParaRPr lang="zh-CN" altLang="en-US" sz="2400" dirty="0" smtClean="0">
              <a:solidFill>
                <a:srgbClr val="FFFFFF"/>
              </a:solidFill>
              <a:latin typeface="Arial" charset="0"/>
              <a:ea typeface="微软雅黑" pitchFamily="34" charset="-122"/>
            </a:endParaRPr>
          </a:p>
        </p:txBody>
      </p:sp>
      <p:sp>
        <p:nvSpPr>
          <p:cNvPr id="44" name="Freeform 11"/>
          <p:cNvSpPr>
            <a:spLocks/>
          </p:cNvSpPr>
          <p:nvPr userDrawn="1"/>
        </p:nvSpPr>
        <p:spPr bwMode="auto">
          <a:xfrm>
            <a:off x="1154632" y="2738190"/>
            <a:ext cx="981075" cy="198834"/>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ysClr val="window" lastClr="FFFFFF"/>
          </a:solidFill>
          <a:ln w="11113" cap="flat">
            <a:solidFill>
              <a:sysClr val="window" lastClr="FFFFFF"/>
            </a:solidFill>
            <a:prstDash val="solid"/>
            <a:miter lim="800000"/>
            <a:headEnd/>
            <a:tailEnd/>
          </a:ln>
        </p:spPr>
        <p:txBody>
          <a:bodyPr lIns="91417" tIns="45708" rIns="91417" bIns="45708"/>
          <a:lstStyle/>
          <a:p>
            <a:pPr marL="0" marR="0" lvl="0" indent="0" defTabSz="1218892"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smtClean="0">
              <a:ln>
                <a:noFill/>
              </a:ln>
              <a:solidFill>
                <a:srgbClr val="FFFFFF"/>
              </a:solidFill>
              <a:effectLst/>
              <a:uLnTx/>
              <a:uFillTx/>
              <a:latin typeface="Arial" charset="0"/>
              <a:ea typeface="微软雅黑" pitchFamily="34" charset="-122"/>
            </a:endParaRPr>
          </a:p>
        </p:txBody>
      </p:sp>
      <p:sp>
        <p:nvSpPr>
          <p:cNvPr id="45" name="Freeform 13"/>
          <p:cNvSpPr>
            <a:spLocks/>
          </p:cNvSpPr>
          <p:nvPr userDrawn="1"/>
        </p:nvSpPr>
        <p:spPr bwMode="auto">
          <a:xfrm>
            <a:off x="2103952" y="2459586"/>
            <a:ext cx="1566863" cy="309563"/>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ysClr val="window" lastClr="FFFFFF"/>
          </a:solidFill>
          <a:ln w="11113" cap="flat" cmpd="sng">
            <a:solidFill>
              <a:sysClr val="window" lastClr="FFFFFF"/>
            </a:solidFill>
            <a:prstDash val="solid"/>
            <a:miter lim="800000"/>
            <a:headEnd type="none" w="med" len="med"/>
            <a:tailEnd type="none" w="med" len="med"/>
          </a:ln>
        </p:spPr>
        <p:txBody>
          <a:bodyPr lIns="91417" tIns="45708" rIns="91417" bIns="45708"/>
          <a:lstStyle/>
          <a:p>
            <a:pPr marL="0" marR="0" lvl="0" indent="0" defTabSz="1218892"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smtClean="0">
              <a:ln>
                <a:noFill/>
              </a:ln>
              <a:solidFill>
                <a:srgbClr val="FFFFFF"/>
              </a:solidFill>
              <a:effectLst/>
              <a:uLnTx/>
              <a:uFillTx/>
              <a:latin typeface="Arial" charset="0"/>
              <a:ea typeface="微软雅黑" pitchFamily="34" charset="-122"/>
            </a:endParaRPr>
          </a:p>
        </p:txBody>
      </p:sp>
      <p:sp>
        <p:nvSpPr>
          <p:cNvPr id="46" name="Freeform 15"/>
          <p:cNvSpPr>
            <a:spLocks/>
          </p:cNvSpPr>
          <p:nvPr userDrawn="1"/>
        </p:nvSpPr>
        <p:spPr bwMode="auto">
          <a:xfrm>
            <a:off x="1260995" y="946300"/>
            <a:ext cx="2541587" cy="845344"/>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ysClr val="window" lastClr="FFFFFF"/>
          </a:solidFill>
          <a:ln w="11113" cap="flat" cmpd="sng">
            <a:solidFill>
              <a:sysClr val="window" lastClr="FFFFFF"/>
            </a:solidFill>
            <a:prstDash val="solid"/>
            <a:miter lim="800000"/>
            <a:headEnd type="none" w="med" len="med"/>
            <a:tailEnd type="none" w="med" len="med"/>
          </a:ln>
        </p:spPr>
        <p:txBody>
          <a:bodyPr lIns="91417" tIns="45708" rIns="91417" bIns="45708"/>
          <a:lstStyle/>
          <a:p>
            <a:pPr marL="0" marR="0" lvl="0" indent="0" defTabSz="1218892"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smtClean="0">
              <a:ln>
                <a:noFill/>
              </a:ln>
              <a:solidFill>
                <a:srgbClr val="FFFFFF"/>
              </a:solidFill>
              <a:effectLst/>
              <a:uLnTx/>
              <a:uFillTx/>
              <a:latin typeface="Arial" charset="0"/>
              <a:ea typeface="微软雅黑" pitchFamily="34" charset="-122"/>
            </a:endParaRPr>
          </a:p>
        </p:txBody>
      </p:sp>
      <p:sp>
        <p:nvSpPr>
          <p:cNvPr id="47" name="Freeform 16"/>
          <p:cNvSpPr>
            <a:spLocks/>
          </p:cNvSpPr>
          <p:nvPr userDrawn="1"/>
        </p:nvSpPr>
        <p:spPr bwMode="auto">
          <a:xfrm>
            <a:off x="938727" y="1778549"/>
            <a:ext cx="325438" cy="1190625"/>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ysClr val="window" lastClr="FFFFFF"/>
          </a:solidFill>
          <a:ln w="11113" cap="flat">
            <a:solidFill>
              <a:sysClr val="window" lastClr="FFFFFF"/>
            </a:solidFill>
            <a:prstDash val="solid"/>
            <a:miter lim="800000"/>
            <a:headEnd/>
            <a:tailEnd/>
          </a:ln>
        </p:spPr>
        <p:txBody>
          <a:bodyPr lIns="91417" tIns="45708" rIns="91417" bIns="45708"/>
          <a:lstStyle/>
          <a:p>
            <a:pPr marL="0" marR="0" lvl="0" indent="0" defTabSz="1218892"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smtClean="0">
              <a:ln>
                <a:noFill/>
              </a:ln>
              <a:solidFill>
                <a:srgbClr val="FFFFFF"/>
              </a:solidFill>
              <a:effectLst/>
              <a:uLnTx/>
              <a:uFillTx/>
              <a:latin typeface="Arial" charset="0"/>
              <a:ea typeface="微软雅黑" pitchFamily="34" charset="-122"/>
            </a:endParaRPr>
          </a:p>
        </p:txBody>
      </p:sp>
      <p:sp>
        <p:nvSpPr>
          <p:cNvPr id="48" name="Freeform 17"/>
          <p:cNvSpPr>
            <a:spLocks/>
          </p:cNvSpPr>
          <p:nvPr userDrawn="1"/>
        </p:nvSpPr>
        <p:spPr bwMode="auto">
          <a:xfrm>
            <a:off x="3673990" y="952253"/>
            <a:ext cx="1308100" cy="1528763"/>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ysClr val="window" lastClr="FFFFFF"/>
          </a:solidFill>
          <a:ln w="11113" cap="flat" cmpd="sng">
            <a:solidFill>
              <a:sysClr val="window" lastClr="FFFFFF"/>
            </a:solidFill>
            <a:prstDash val="solid"/>
            <a:miter lim="800000"/>
            <a:headEnd type="none" w="med" len="med"/>
            <a:tailEnd type="none" w="med" len="med"/>
          </a:ln>
        </p:spPr>
        <p:txBody>
          <a:bodyPr lIns="91417" tIns="45708" rIns="91417" bIns="45708"/>
          <a:lstStyle/>
          <a:p>
            <a:pPr marL="0" marR="0" lvl="0" indent="0" defTabSz="1218892"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smtClean="0">
              <a:ln>
                <a:noFill/>
              </a:ln>
              <a:solidFill>
                <a:srgbClr val="FFFFFF"/>
              </a:solidFill>
              <a:effectLst/>
              <a:uLnTx/>
              <a:uFillTx/>
              <a:latin typeface="Arial" charset="0"/>
              <a:ea typeface="微软雅黑" pitchFamily="34" charset="-122"/>
            </a:endParaRPr>
          </a:p>
        </p:txBody>
      </p:sp>
      <p:sp>
        <p:nvSpPr>
          <p:cNvPr id="49" name="Line 51"/>
          <p:cNvSpPr>
            <a:spLocks noChangeShapeType="1"/>
          </p:cNvSpPr>
          <p:nvPr userDrawn="1"/>
        </p:nvSpPr>
        <p:spPr bwMode="auto">
          <a:xfrm>
            <a:off x="3129479" y="4365776"/>
            <a:ext cx="3071203" cy="2380"/>
          </a:xfrm>
          <a:prstGeom prst="line">
            <a:avLst/>
          </a:prstGeom>
          <a:noFill/>
          <a:ln w="33338">
            <a:solidFill>
              <a:srgbClr val="FFFFFF"/>
            </a:solidFill>
            <a:miter lim="800000"/>
            <a:headEnd/>
            <a:tailEnd/>
          </a:ln>
        </p:spPr>
        <p:txBody>
          <a:bodyPr lIns="91417" tIns="45708" rIns="91417" bIns="45708"/>
          <a:lstStyle/>
          <a:p>
            <a:pPr defTabSz="1218892" fontAlgn="base">
              <a:spcBef>
                <a:spcPct val="0"/>
              </a:spcBef>
              <a:spcAft>
                <a:spcPct val="0"/>
              </a:spcAft>
            </a:pPr>
            <a:endParaRPr lang="zh-CN" altLang="en-US" sz="2400" dirty="0" smtClean="0">
              <a:solidFill>
                <a:srgbClr val="FFFFFF"/>
              </a:solidFill>
              <a:latin typeface="Arial" charset="0"/>
              <a:ea typeface="微软雅黑" pitchFamily="34" charset="-122"/>
            </a:endParaRPr>
          </a:p>
        </p:txBody>
      </p:sp>
      <p:sp>
        <p:nvSpPr>
          <p:cNvPr id="50" name="Text Box 52"/>
          <p:cNvSpPr txBox="1">
            <a:spLocks noChangeArrowheads="1"/>
          </p:cNvSpPr>
          <p:nvPr userDrawn="1"/>
        </p:nvSpPr>
        <p:spPr bwMode="auto">
          <a:xfrm>
            <a:off x="6810121" y="2323292"/>
            <a:ext cx="4619550" cy="351235"/>
          </a:xfrm>
          <a:prstGeom prst="rect">
            <a:avLst/>
          </a:prstGeom>
          <a:noFill/>
          <a:ln w="9525">
            <a:noFill/>
            <a:miter lim="800000"/>
            <a:headEnd/>
            <a:tailEnd/>
          </a:ln>
        </p:spPr>
        <p:txBody>
          <a:bodyPr lIns="91417" tIns="45708" rIns="91417" bIns="45708" anchor="ctr"/>
          <a:lstStyle/>
          <a:p>
            <a:pPr defTabSz="1218892" fontAlgn="base">
              <a:spcBef>
                <a:spcPct val="50000"/>
              </a:spcBef>
              <a:spcAft>
                <a:spcPct val="0"/>
              </a:spcAft>
            </a:pPr>
            <a:r>
              <a:rPr lang="en-GB" altLang="zh-CN" sz="2200" dirty="0" smtClean="0">
                <a:solidFill>
                  <a:srgbClr val="FFFFFF"/>
                </a:solidFill>
                <a:latin typeface="Arial" pitchFamily="34" charset="0"/>
                <a:ea typeface="微软雅黑" pitchFamily="34" charset="-122"/>
              </a:rPr>
              <a:t>0512-88868895</a:t>
            </a:r>
            <a:endParaRPr lang="en-GB" altLang="zh-CN" sz="2200" dirty="0">
              <a:solidFill>
                <a:srgbClr val="FFFFFF"/>
              </a:solidFill>
              <a:latin typeface="Arial" pitchFamily="34" charset="0"/>
              <a:ea typeface="微软雅黑" pitchFamily="34" charset="-122"/>
            </a:endParaRPr>
          </a:p>
        </p:txBody>
      </p:sp>
      <p:sp>
        <p:nvSpPr>
          <p:cNvPr id="51" name="Text Box 54"/>
          <p:cNvSpPr txBox="1">
            <a:spLocks noChangeArrowheads="1"/>
          </p:cNvSpPr>
          <p:nvPr userDrawn="1"/>
        </p:nvSpPr>
        <p:spPr bwMode="auto">
          <a:xfrm>
            <a:off x="6848207" y="3417006"/>
            <a:ext cx="4475534" cy="351234"/>
          </a:xfrm>
          <a:prstGeom prst="rect">
            <a:avLst/>
          </a:prstGeom>
          <a:noFill/>
          <a:ln w="9525">
            <a:noFill/>
            <a:miter lim="800000"/>
            <a:headEnd/>
            <a:tailEnd/>
          </a:ln>
        </p:spPr>
        <p:txBody>
          <a:bodyPr lIns="91417" tIns="45708" rIns="91417" bIns="45708" anchor="ctr"/>
          <a:lstStyle/>
          <a:p>
            <a:pPr defTabSz="1218892" fontAlgn="base">
              <a:spcBef>
                <a:spcPct val="50000"/>
              </a:spcBef>
              <a:spcAft>
                <a:spcPct val="0"/>
              </a:spcAft>
            </a:pPr>
            <a:r>
              <a:rPr lang="en-US" altLang="zh-CN" sz="2200" dirty="0" smtClean="0">
                <a:solidFill>
                  <a:srgbClr val="FFFFFF"/>
                </a:solidFill>
                <a:latin typeface="Arial" pitchFamily="34" charset="0"/>
                <a:ea typeface="微软雅黑" pitchFamily="34" charset="-122"/>
              </a:rPr>
              <a:t>2355265773</a:t>
            </a:r>
            <a:endParaRPr lang="en-US" altLang="zh-CN" sz="2200" dirty="0">
              <a:solidFill>
                <a:srgbClr val="FFFFFF"/>
              </a:solidFill>
              <a:latin typeface="Arial" pitchFamily="34" charset="0"/>
              <a:ea typeface="微软雅黑" pitchFamily="34" charset="-122"/>
            </a:endParaRPr>
          </a:p>
        </p:txBody>
      </p:sp>
      <p:sp>
        <p:nvSpPr>
          <p:cNvPr id="53" name="Text Box 62"/>
          <p:cNvSpPr txBox="1">
            <a:spLocks noChangeArrowheads="1"/>
          </p:cNvSpPr>
          <p:nvPr userDrawn="1"/>
        </p:nvSpPr>
        <p:spPr bwMode="auto">
          <a:xfrm>
            <a:off x="6787424" y="882557"/>
            <a:ext cx="4763566" cy="598975"/>
          </a:xfrm>
          <a:prstGeom prst="rect">
            <a:avLst/>
          </a:prstGeom>
          <a:noFill/>
          <a:ln w="9525">
            <a:noFill/>
            <a:miter lim="800000"/>
            <a:headEnd/>
            <a:tailEnd/>
          </a:ln>
        </p:spPr>
        <p:txBody>
          <a:bodyPr lIns="91417" tIns="45708" rIns="91417" bIns="45708" anchor="ctr"/>
          <a:lstStyle/>
          <a:p>
            <a:pPr defTabSz="1218892" fontAlgn="base">
              <a:spcBef>
                <a:spcPct val="50000"/>
              </a:spcBef>
              <a:spcAft>
                <a:spcPct val="0"/>
              </a:spcAft>
            </a:pPr>
            <a:r>
              <a:rPr lang="zh-CN" altLang="en-US" sz="2200" dirty="0" smtClean="0">
                <a:solidFill>
                  <a:srgbClr val="FFFFFF"/>
                </a:solidFill>
                <a:latin typeface="微软雅黑" pitchFamily="34" charset="-122"/>
                <a:ea typeface="微软雅黑" pitchFamily="34" charset="-122"/>
              </a:rPr>
              <a:t>制作：中网苏州</a:t>
            </a:r>
            <a:r>
              <a:rPr lang="en-US" altLang="zh-CN" sz="2200" dirty="0" smtClean="0">
                <a:solidFill>
                  <a:srgbClr val="FFFFFF"/>
                </a:solidFill>
                <a:latin typeface="微软雅黑" pitchFamily="34" charset="-122"/>
                <a:ea typeface="微软雅黑" pitchFamily="34" charset="-122"/>
              </a:rPr>
              <a:t>IBS</a:t>
            </a:r>
            <a:r>
              <a:rPr lang="zh-CN" altLang="en-US" sz="2200" dirty="0" smtClean="0">
                <a:solidFill>
                  <a:srgbClr val="FFFFFF"/>
                </a:solidFill>
                <a:latin typeface="微软雅黑" pitchFamily="34" charset="-122"/>
                <a:ea typeface="微软雅黑" pitchFamily="34" charset="-122"/>
              </a:rPr>
              <a:t>技术部</a:t>
            </a:r>
            <a:endParaRPr lang="en-GB" altLang="zh-CN" sz="2200" dirty="0">
              <a:solidFill>
                <a:srgbClr val="FFFFFF"/>
              </a:solidFill>
              <a:latin typeface="微软雅黑" pitchFamily="34" charset="-122"/>
              <a:ea typeface="微软雅黑" pitchFamily="34" charset="-122"/>
            </a:endParaRPr>
          </a:p>
        </p:txBody>
      </p:sp>
      <p:sp>
        <p:nvSpPr>
          <p:cNvPr id="54" name="TextBox 53"/>
          <p:cNvSpPr txBox="1"/>
          <p:nvPr userDrawn="1"/>
        </p:nvSpPr>
        <p:spPr>
          <a:xfrm rot="20445248">
            <a:off x="1391032" y="1491918"/>
            <a:ext cx="2954609" cy="923305"/>
          </a:xfrm>
          <a:prstGeom prst="rect">
            <a:avLst/>
          </a:prstGeom>
          <a:noFill/>
        </p:spPr>
        <p:txBody>
          <a:bodyPr wrap="none" lIns="91417" tIns="45708" rIns="91417" bIns="45708">
            <a:spAutoFit/>
          </a:bodyPr>
          <a:lstStyle/>
          <a:p>
            <a:pPr defTabSz="1218892" fontAlgn="base">
              <a:spcBef>
                <a:spcPct val="0"/>
              </a:spcBef>
              <a:spcAft>
                <a:spcPct val="0"/>
              </a:spcAft>
              <a:defRPr/>
            </a:pPr>
            <a:r>
              <a:rPr lang="zh-CN" altLang="en-US" sz="5400" b="1" dirty="0">
                <a:solidFill>
                  <a:srgbClr val="FFFFFF"/>
                </a:solidFill>
                <a:latin typeface="微软雅黑" pitchFamily="34" charset="-122"/>
                <a:ea typeface="微软雅黑" pitchFamily="34" charset="-122"/>
              </a:rPr>
              <a:t>谢谢观看</a:t>
            </a:r>
          </a:p>
        </p:txBody>
      </p:sp>
      <p:pic>
        <p:nvPicPr>
          <p:cNvPr id="55"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5828612" y="2231125"/>
            <a:ext cx="740256" cy="56411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5845476" y="3295671"/>
            <a:ext cx="673417" cy="61028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9" descr="E:\仝德志文件，勿删！\03-参考文档\！PPT图片及版面资源\06-PPT精选插图\05-头像\嘿嘿.png"/>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5754186" y="728321"/>
            <a:ext cx="853334" cy="85333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Documents and Settings\tdz\桌面\新建文件夹\欢迎02.jpg"/>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9194135" y="4635336"/>
            <a:ext cx="2908800" cy="1818000"/>
          </a:xfrm>
          <a:prstGeom prst="rect">
            <a:avLst/>
          </a:prstGeom>
          <a:noFill/>
          <a:ln w="28575">
            <a:solidFill>
              <a:srgbClr val="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07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1000"/>
                                        <p:tgtEl>
                                          <p:spTgt spid="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1000"/>
                                        <p:tgtEl>
                                          <p:spTgt spid="5"/>
                                        </p:tgtEl>
                                      </p:cBhvr>
                                    </p:animEffect>
                                  </p:childTnLst>
                                </p:cTn>
                              </p:par>
                            </p:childTnLst>
                          </p:cTn>
                        </p:par>
                        <p:par>
                          <p:cTn id="11" fill="hold">
                            <p:stCondLst>
                              <p:cond delay="1000"/>
                            </p:stCondLst>
                            <p:childTnLst>
                              <p:par>
                                <p:cTn id="12" presetID="2" presetClass="exit" presetSubtype="8" fill="hold" grpId="1" nodeType="afterEffect">
                                  <p:stCondLst>
                                    <p:cond delay="0"/>
                                  </p:stCondLst>
                                  <p:childTnLst>
                                    <p:anim calcmode="lin" valueType="num">
                                      <p:cBhvr additive="base">
                                        <p:cTn id="13" dur="1000"/>
                                        <p:tgtEl>
                                          <p:spTgt spid="4"/>
                                        </p:tgtEl>
                                        <p:attrNameLst>
                                          <p:attrName>ppt_x</p:attrName>
                                        </p:attrNameLst>
                                      </p:cBhvr>
                                      <p:tavLst>
                                        <p:tav tm="0">
                                          <p:val>
                                            <p:strVal val="ppt_x"/>
                                          </p:val>
                                        </p:tav>
                                        <p:tav tm="100000">
                                          <p:val>
                                            <p:strVal val="0-ppt_w/2"/>
                                          </p:val>
                                        </p:tav>
                                      </p:tavLst>
                                    </p:anim>
                                    <p:anim calcmode="lin" valueType="num">
                                      <p:cBhvr additive="base">
                                        <p:cTn id="14" dur="1000"/>
                                        <p:tgtEl>
                                          <p:spTgt spid="4"/>
                                        </p:tgtEl>
                                        <p:attrNameLst>
                                          <p:attrName>ppt_y</p:attrName>
                                        </p:attrNameLst>
                                      </p:cBhvr>
                                      <p:tavLst>
                                        <p:tav tm="0">
                                          <p:val>
                                            <p:strVal val="ppt_y"/>
                                          </p:val>
                                        </p:tav>
                                        <p:tav tm="100000">
                                          <p:val>
                                            <p:strVal val="ppt_y"/>
                                          </p:val>
                                        </p:tav>
                                      </p:tavLst>
                                    </p:anim>
                                    <p:set>
                                      <p:cBhvr>
                                        <p:cTn id="15" dur="1" fill="hold">
                                          <p:stCondLst>
                                            <p:cond delay="999"/>
                                          </p:stCondLst>
                                        </p:cTn>
                                        <p:tgtEl>
                                          <p:spTgt spid="4"/>
                                        </p:tgtEl>
                                        <p:attrNameLst>
                                          <p:attrName>style.visibility</p:attrName>
                                        </p:attrNameLst>
                                      </p:cBhvr>
                                      <p:to>
                                        <p:strVal val="hidden"/>
                                      </p:to>
                                    </p:set>
                                  </p:childTnLst>
                                </p:cTn>
                              </p:par>
                              <p:par>
                                <p:cTn id="16" presetID="2" presetClass="exit" presetSubtype="2" fill="hold" grpId="1" nodeType="withEffect">
                                  <p:stCondLst>
                                    <p:cond delay="0"/>
                                  </p:stCondLst>
                                  <p:childTnLst>
                                    <p:anim calcmode="lin" valueType="num">
                                      <p:cBhvr additive="base">
                                        <p:cTn id="17" dur="1000"/>
                                        <p:tgtEl>
                                          <p:spTgt spid="5"/>
                                        </p:tgtEl>
                                        <p:attrNameLst>
                                          <p:attrName>ppt_x</p:attrName>
                                        </p:attrNameLst>
                                      </p:cBhvr>
                                      <p:tavLst>
                                        <p:tav tm="0">
                                          <p:val>
                                            <p:strVal val="ppt_x"/>
                                          </p:val>
                                        </p:tav>
                                        <p:tav tm="100000">
                                          <p:val>
                                            <p:strVal val="1+ppt_w/2"/>
                                          </p:val>
                                        </p:tav>
                                      </p:tavLst>
                                    </p:anim>
                                    <p:anim calcmode="lin" valueType="num">
                                      <p:cBhvr additive="base">
                                        <p:cTn id="18" dur="1000"/>
                                        <p:tgtEl>
                                          <p:spTgt spid="5"/>
                                        </p:tgtEl>
                                        <p:attrNameLst>
                                          <p:attrName>ppt_y</p:attrName>
                                        </p:attrNameLst>
                                      </p:cBhvr>
                                      <p:tavLst>
                                        <p:tav tm="0">
                                          <p:val>
                                            <p:strVal val="ppt_y"/>
                                          </p:val>
                                        </p:tav>
                                        <p:tav tm="100000">
                                          <p:val>
                                            <p:strVal val="ppt_y"/>
                                          </p:val>
                                        </p:tav>
                                      </p:tavLst>
                                    </p:anim>
                                    <p:set>
                                      <p:cBhvr>
                                        <p:cTn id="19" dur="1" fill="hold">
                                          <p:stCondLst>
                                            <p:cond delay="999"/>
                                          </p:stCondLst>
                                        </p:cTn>
                                        <p:tgtEl>
                                          <p:spTgt spid="5"/>
                                        </p:tgtEl>
                                        <p:attrNameLst>
                                          <p:attrName>style.visibility</p:attrName>
                                        </p:attrNameLst>
                                      </p:cBhvr>
                                      <p:to>
                                        <p:strVal val="hidden"/>
                                      </p:to>
                                    </p:set>
                                  </p:childTnLst>
                                </p:cTn>
                              </p:par>
                              <p:par>
                                <p:cTn id="20" presetID="16" presetClass="entr" presetSubtype="37"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1000"/>
                                        <p:tgtEl>
                                          <p:spTgt spid="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2500"/>
                            </p:stCondLst>
                            <p:childTnLst>
                              <p:par>
                                <p:cTn id="37" presetID="22" presetClass="exit" presetSubtype="8" fill="hold" grpId="1" nodeType="afterEffect">
                                  <p:stCondLst>
                                    <p:cond delay="0"/>
                                  </p:stCondLst>
                                  <p:childTnLst>
                                    <p:animEffect transition="out" filter="wipe(left)">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22" presetClass="exit" presetSubtype="2" fill="hold" grpId="1" nodeType="withEffect">
                                  <p:stCondLst>
                                    <p:cond delay="0"/>
                                  </p:stCondLst>
                                  <p:childTnLst>
                                    <p:animEffect transition="out" filter="wipe(right)">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22" presetClass="exit" presetSubtype="1" fill="hold" grpId="1" nodeType="withEffect">
                                  <p:stCondLst>
                                    <p:cond delay="0"/>
                                  </p:stCondLst>
                                  <p:childTnLst>
                                    <p:animEffect transition="out" filter="wipe(up)">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6" presetClass="entr" presetSubtype="21" fill="hold" grpId="0" nodeType="withEffect">
                                  <p:stCondLst>
                                    <p:cond delay="10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par>
                                <p:cTn id="52" presetID="10" presetClass="entr" presetSubtype="0" fill="hold" nodeType="withEffect">
                                  <p:stCondLst>
                                    <p:cond delay="40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6000"/>
                                        <p:tgtEl>
                                          <p:spTgt spid="8"/>
                                        </p:tgtEl>
                                      </p:cBhvr>
                                    </p:animEffect>
                                  </p:childTnLst>
                                </p:cTn>
                              </p:par>
                              <p:par>
                                <p:cTn id="55" presetID="53" presetClass="entr" presetSubtype="0" fill="hold" grpId="0" nodeType="withEffect">
                                  <p:stCondLst>
                                    <p:cond delay="20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Effect transition="in" filter="fade">
                                      <p:cBhvr>
                                        <p:cTn id="59" dur="1000"/>
                                        <p:tgtEl>
                                          <p:spTgt spid="11"/>
                                        </p:tgtEl>
                                      </p:cBhvr>
                                    </p:animEffect>
                                  </p:childTnLst>
                                </p:cTn>
                              </p:par>
                              <p:par>
                                <p:cTn id="60" presetID="53" presetClass="entr" presetSubtype="0" fill="hold" grpId="0" nodeType="withEffect">
                                  <p:stCondLst>
                                    <p:cond delay="20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animEffect transition="in" filter="fade">
                                      <p:cBhvr>
                                        <p:cTn id="64" dur="1000"/>
                                        <p:tgtEl>
                                          <p:spTgt spid="12"/>
                                        </p:tgtEl>
                                      </p:cBhvr>
                                    </p:animEffect>
                                  </p:childTnLst>
                                </p:cTn>
                              </p:par>
                              <p:par>
                                <p:cTn id="65" presetID="53" presetClass="entr" presetSubtype="0" fill="hold" grpId="0" nodeType="withEffect">
                                  <p:stCondLst>
                                    <p:cond delay="20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Effect transition="in" filter="fade">
                                      <p:cBhvr>
                                        <p:cTn id="69" dur="1000"/>
                                        <p:tgtEl>
                                          <p:spTgt spid="13"/>
                                        </p:tgtEl>
                                      </p:cBhvr>
                                    </p:animEffect>
                                  </p:childTnLst>
                                </p:cTn>
                              </p:par>
                              <p:par>
                                <p:cTn id="70" presetID="10" presetClass="exit" presetSubtype="0" fill="hold" grpId="1" nodeType="withEffect">
                                  <p:stCondLst>
                                    <p:cond delay="200"/>
                                  </p:stCondLst>
                                  <p:childTnLst>
                                    <p:animEffect transition="out" filter="fade">
                                      <p:cBhvr>
                                        <p:cTn id="71" dur="2000"/>
                                        <p:tgtEl>
                                          <p:spTgt spid="2"/>
                                        </p:tgtEl>
                                      </p:cBhvr>
                                    </p:animEffect>
                                    <p:set>
                                      <p:cBhvr>
                                        <p:cTn id="72" dur="1" fill="hold">
                                          <p:stCondLst>
                                            <p:cond delay="1999"/>
                                          </p:stCondLst>
                                        </p:cTn>
                                        <p:tgtEl>
                                          <p:spTgt spid="2"/>
                                        </p:tgtEl>
                                        <p:attrNameLst>
                                          <p:attrName>style.visibility</p:attrName>
                                        </p:attrNameLst>
                                      </p:cBhvr>
                                      <p:to>
                                        <p:strVal val="hidden"/>
                                      </p:to>
                                    </p:set>
                                  </p:childTnLst>
                                </p:cTn>
                              </p:par>
                              <p:par>
                                <p:cTn id="73" presetID="10" presetClass="exit" presetSubtype="0" fill="hold" grpId="1" nodeType="withEffect">
                                  <p:stCondLst>
                                    <p:cond delay="200"/>
                                  </p:stCondLst>
                                  <p:childTnLst>
                                    <p:animEffect transition="out" filter="fade">
                                      <p:cBhvr>
                                        <p:cTn id="74" dur="2000"/>
                                        <p:tgtEl>
                                          <p:spTgt spid="3"/>
                                        </p:tgtEl>
                                      </p:cBhvr>
                                    </p:animEffect>
                                    <p:set>
                                      <p:cBhvr>
                                        <p:cTn id="75" dur="1" fill="hold">
                                          <p:stCondLst>
                                            <p:cond delay="1999"/>
                                          </p:stCondLst>
                                        </p:cTn>
                                        <p:tgtEl>
                                          <p:spTgt spid="3"/>
                                        </p:tgtEl>
                                        <p:attrNameLst>
                                          <p:attrName>style.visibility</p:attrName>
                                        </p:attrNameLst>
                                      </p:cBhvr>
                                      <p:to>
                                        <p:strVal val="hidden"/>
                                      </p:to>
                                    </p:set>
                                  </p:childTnLst>
                                </p:cTn>
                              </p:par>
                              <p:par>
                                <p:cTn id="76" presetID="0" presetClass="path" presetSubtype="0" accel="50000" decel="50000" fill="hold" grpId="1" nodeType="withEffect">
                                  <p:stCondLst>
                                    <p:cond delay="200"/>
                                  </p:stCondLst>
                                  <p:childTnLst>
                                    <p:animMotion origin="layout" path="M 0 0 L 0.3151 0 " pathEditMode="relative" ptsTypes="AA">
                                      <p:cBhvr>
                                        <p:cTn id="77" dur="3000" fill="hold"/>
                                        <p:tgtEl>
                                          <p:spTgt spid="11"/>
                                        </p:tgtEl>
                                        <p:attrNameLst>
                                          <p:attrName>ppt_x</p:attrName>
                                          <p:attrName>ppt_y</p:attrName>
                                        </p:attrNameLst>
                                      </p:cBhvr>
                                    </p:animMotion>
                                  </p:childTnLst>
                                </p:cTn>
                              </p:par>
                              <p:par>
                                <p:cTn id="78" presetID="0" presetClass="path" presetSubtype="0" accel="50000" decel="50000" fill="hold" grpId="1" nodeType="withEffect">
                                  <p:stCondLst>
                                    <p:cond delay="200"/>
                                  </p:stCondLst>
                                  <p:childTnLst>
                                    <p:animMotion origin="layout" path="M 0 0 L 0.3151 0 " pathEditMode="relative" ptsTypes="AA">
                                      <p:cBhvr>
                                        <p:cTn id="79" dur="3000" fill="hold"/>
                                        <p:tgtEl>
                                          <p:spTgt spid="12"/>
                                        </p:tgtEl>
                                        <p:attrNameLst>
                                          <p:attrName>ppt_x</p:attrName>
                                          <p:attrName>ppt_y</p:attrName>
                                        </p:attrNameLst>
                                      </p:cBhvr>
                                    </p:animMotion>
                                  </p:childTnLst>
                                </p:cTn>
                              </p:par>
                              <p:par>
                                <p:cTn id="80" presetID="0" presetClass="path" presetSubtype="0" accel="50000" decel="50000" fill="hold" grpId="1" nodeType="withEffect">
                                  <p:stCondLst>
                                    <p:cond delay="200"/>
                                  </p:stCondLst>
                                  <p:childTnLst>
                                    <p:animMotion origin="layout" path="M 0 0 L 0.3151 0 " pathEditMode="relative" rAng="0" ptsTypes="AA">
                                      <p:cBhvr>
                                        <p:cTn id="81" dur="3000" fill="hold"/>
                                        <p:tgtEl>
                                          <p:spTgt spid="13"/>
                                        </p:tgtEl>
                                        <p:attrNameLst>
                                          <p:attrName>ppt_x</p:attrName>
                                          <p:attrName>ppt_y</p:attrName>
                                        </p:attrNameLst>
                                      </p:cBhvr>
                                      <p:rCtr x="0" y="0"/>
                                    </p:animMotion>
                                  </p:childTnLst>
                                </p:cTn>
                              </p:par>
                              <p:par>
                                <p:cTn id="82" presetID="8" presetClass="emph" presetSubtype="0" accel="50000" decel="50000" fill="hold" grpId="2" nodeType="withEffect">
                                  <p:stCondLst>
                                    <p:cond delay="400"/>
                                  </p:stCondLst>
                                  <p:childTnLst>
                                    <p:animRot by="-21600000">
                                      <p:cBhvr>
                                        <p:cTn id="83" dur="5000" fill="hold"/>
                                        <p:tgtEl>
                                          <p:spTgt spid="11"/>
                                        </p:tgtEl>
                                        <p:attrNameLst>
                                          <p:attrName>r</p:attrName>
                                        </p:attrNameLst>
                                      </p:cBhvr>
                                    </p:animRot>
                                  </p:childTnLst>
                                </p:cTn>
                              </p:par>
                              <p:par>
                                <p:cTn id="84" presetID="8" presetClass="emph" presetSubtype="0" accel="50000" decel="50000" fill="hold" grpId="2" nodeType="withEffect">
                                  <p:stCondLst>
                                    <p:cond delay="400"/>
                                  </p:stCondLst>
                                  <p:childTnLst>
                                    <p:animRot by="21600000">
                                      <p:cBhvr>
                                        <p:cTn id="85" dur="5000" fill="hold"/>
                                        <p:tgtEl>
                                          <p:spTgt spid="12"/>
                                        </p:tgtEl>
                                        <p:attrNameLst>
                                          <p:attrName>r</p:attrName>
                                        </p:attrNameLst>
                                      </p:cBhvr>
                                    </p:animRot>
                                  </p:childTnLst>
                                </p:cTn>
                              </p:par>
                              <p:par>
                                <p:cTn id="86" presetID="8" presetClass="emph" presetSubtype="0" accel="50000" decel="50000" fill="hold" grpId="2" nodeType="withEffect">
                                  <p:stCondLst>
                                    <p:cond delay="400"/>
                                  </p:stCondLst>
                                  <p:childTnLst>
                                    <p:animRot by="-21600000">
                                      <p:cBhvr>
                                        <p:cTn id="87" dur="5000" fill="hold"/>
                                        <p:tgtEl>
                                          <p:spTgt spid="13"/>
                                        </p:tgtEl>
                                        <p:attrNameLst>
                                          <p:attrName>r</p:attrName>
                                        </p:attrNameLst>
                                      </p:cBhvr>
                                    </p:animRot>
                                  </p:childTnLst>
                                </p:cTn>
                              </p:par>
                              <p:par>
                                <p:cTn id="88" presetID="53" presetClass="exit" presetSubtype="0" fill="hold" grpId="3" nodeType="withEffect">
                                  <p:stCondLst>
                                    <p:cond delay="1900"/>
                                  </p:stCondLst>
                                  <p:childTnLst>
                                    <p:anim calcmode="lin" valueType="num">
                                      <p:cBhvr>
                                        <p:cTn id="89" dur="2000"/>
                                        <p:tgtEl>
                                          <p:spTgt spid="11"/>
                                        </p:tgtEl>
                                        <p:attrNameLst>
                                          <p:attrName>ppt_w</p:attrName>
                                        </p:attrNameLst>
                                      </p:cBhvr>
                                      <p:tavLst>
                                        <p:tav tm="0">
                                          <p:val>
                                            <p:strVal val="ppt_w"/>
                                          </p:val>
                                        </p:tav>
                                        <p:tav tm="100000">
                                          <p:val>
                                            <p:fltVal val="0"/>
                                          </p:val>
                                        </p:tav>
                                      </p:tavLst>
                                    </p:anim>
                                    <p:anim calcmode="lin" valueType="num">
                                      <p:cBhvr>
                                        <p:cTn id="90" dur="2000"/>
                                        <p:tgtEl>
                                          <p:spTgt spid="11"/>
                                        </p:tgtEl>
                                        <p:attrNameLst>
                                          <p:attrName>ppt_h</p:attrName>
                                        </p:attrNameLst>
                                      </p:cBhvr>
                                      <p:tavLst>
                                        <p:tav tm="0">
                                          <p:val>
                                            <p:strVal val="ppt_h"/>
                                          </p:val>
                                        </p:tav>
                                        <p:tav tm="100000">
                                          <p:val>
                                            <p:fltVal val="0"/>
                                          </p:val>
                                        </p:tav>
                                      </p:tavLst>
                                    </p:anim>
                                    <p:animEffect transition="out" filter="fade">
                                      <p:cBhvr>
                                        <p:cTn id="91" dur="2000"/>
                                        <p:tgtEl>
                                          <p:spTgt spid="11"/>
                                        </p:tgtEl>
                                      </p:cBhvr>
                                    </p:animEffect>
                                    <p:set>
                                      <p:cBhvr>
                                        <p:cTn id="92" dur="1" fill="hold">
                                          <p:stCondLst>
                                            <p:cond delay="1999"/>
                                          </p:stCondLst>
                                        </p:cTn>
                                        <p:tgtEl>
                                          <p:spTgt spid="11"/>
                                        </p:tgtEl>
                                        <p:attrNameLst>
                                          <p:attrName>style.visibility</p:attrName>
                                        </p:attrNameLst>
                                      </p:cBhvr>
                                      <p:to>
                                        <p:strVal val="hidden"/>
                                      </p:to>
                                    </p:set>
                                  </p:childTnLst>
                                </p:cTn>
                              </p:par>
                              <p:par>
                                <p:cTn id="93" presetID="53" presetClass="exit" presetSubtype="0" fill="hold" grpId="3" nodeType="withEffect">
                                  <p:stCondLst>
                                    <p:cond delay="1900"/>
                                  </p:stCondLst>
                                  <p:childTnLst>
                                    <p:anim calcmode="lin" valueType="num">
                                      <p:cBhvr>
                                        <p:cTn id="94" dur="2000"/>
                                        <p:tgtEl>
                                          <p:spTgt spid="12"/>
                                        </p:tgtEl>
                                        <p:attrNameLst>
                                          <p:attrName>ppt_w</p:attrName>
                                        </p:attrNameLst>
                                      </p:cBhvr>
                                      <p:tavLst>
                                        <p:tav tm="0">
                                          <p:val>
                                            <p:strVal val="ppt_w"/>
                                          </p:val>
                                        </p:tav>
                                        <p:tav tm="100000">
                                          <p:val>
                                            <p:fltVal val="0"/>
                                          </p:val>
                                        </p:tav>
                                      </p:tavLst>
                                    </p:anim>
                                    <p:anim calcmode="lin" valueType="num">
                                      <p:cBhvr>
                                        <p:cTn id="95" dur="2000"/>
                                        <p:tgtEl>
                                          <p:spTgt spid="12"/>
                                        </p:tgtEl>
                                        <p:attrNameLst>
                                          <p:attrName>ppt_h</p:attrName>
                                        </p:attrNameLst>
                                      </p:cBhvr>
                                      <p:tavLst>
                                        <p:tav tm="0">
                                          <p:val>
                                            <p:strVal val="ppt_h"/>
                                          </p:val>
                                        </p:tav>
                                        <p:tav tm="100000">
                                          <p:val>
                                            <p:fltVal val="0"/>
                                          </p:val>
                                        </p:tav>
                                      </p:tavLst>
                                    </p:anim>
                                    <p:animEffect transition="out" filter="fade">
                                      <p:cBhvr>
                                        <p:cTn id="96" dur="2000"/>
                                        <p:tgtEl>
                                          <p:spTgt spid="12"/>
                                        </p:tgtEl>
                                      </p:cBhvr>
                                    </p:animEffect>
                                    <p:set>
                                      <p:cBhvr>
                                        <p:cTn id="97" dur="1" fill="hold">
                                          <p:stCondLst>
                                            <p:cond delay="1999"/>
                                          </p:stCondLst>
                                        </p:cTn>
                                        <p:tgtEl>
                                          <p:spTgt spid="12"/>
                                        </p:tgtEl>
                                        <p:attrNameLst>
                                          <p:attrName>style.visibility</p:attrName>
                                        </p:attrNameLst>
                                      </p:cBhvr>
                                      <p:to>
                                        <p:strVal val="hidden"/>
                                      </p:to>
                                    </p:set>
                                  </p:childTnLst>
                                </p:cTn>
                              </p:par>
                              <p:par>
                                <p:cTn id="98" presetID="53" presetClass="exit" presetSubtype="0" fill="hold" grpId="3" nodeType="withEffect">
                                  <p:stCondLst>
                                    <p:cond delay="1900"/>
                                  </p:stCondLst>
                                  <p:childTnLst>
                                    <p:anim calcmode="lin" valueType="num">
                                      <p:cBhvr>
                                        <p:cTn id="99" dur="2000"/>
                                        <p:tgtEl>
                                          <p:spTgt spid="13"/>
                                        </p:tgtEl>
                                        <p:attrNameLst>
                                          <p:attrName>ppt_w</p:attrName>
                                        </p:attrNameLst>
                                      </p:cBhvr>
                                      <p:tavLst>
                                        <p:tav tm="0">
                                          <p:val>
                                            <p:strVal val="ppt_w"/>
                                          </p:val>
                                        </p:tav>
                                        <p:tav tm="100000">
                                          <p:val>
                                            <p:fltVal val="0"/>
                                          </p:val>
                                        </p:tav>
                                      </p:tavLst>
                                    </p:anim>
                                    <p:anim calcmode="lin" valueType="num">
                                      <p:cBhvr>
                                        <p:cTn id="100" dur="2000"/>
                                        <p:tgtEl>
                                          <p:spTgt spid="13"/>
                                        </p:tgtEl>
                                        <p:attrNameLst>
                                          <p:attrName>ppt_h</p:attrName>
                                        </p:attrNameLst>
                                      </p:cBhvr>
                                      <p:tavLst>
                                        <p:tav tm="0">
                                          <p:val>
                                            <p:strVal val="ppt_h"/>
                                          </p:val>
                                        </p:tav>
                                        <p:tav tm="100000">
                                          <p:val>
                                            <p:fltVal val="0"/>
                                          </p:val>
                                        </p:tav>
                                      </p:tavLst>
                                    </p:anim>
                                    <p:animEffect transition="out" filter="fade">
                                      <p:cBhvr>
                                        <p:cTn id="101" dur="2000"/>
                                        <p:tgtEl>
                                          <p:spTgt spid="13"/>
                                        </p:tgtEl>
                                      </p:cBhvr>
                                    </p:animEffect>
                                    <p:set>
                                      <p:cBhvr>
                                        <p:cTn id="102" dur="1" fill="hold">
                                          <p:stCondLst>
                                            <p:cond delay="1999"/>
                                          </p:stCondLst>
                                        </p:cTn>
                                        <p:tgtEl>
                                          <p:spTgt spid="13"/>
                                        </p:tgtEl>
                                        <p:attrNameLst>
                                          <p:attrName>style.visibility</p:attrName>
                                        </p:attrNameLst>
                                      </p:cBhvr>
                                      <p:to>
                                        <p:strVal val="hidden"/>
                                      </p:to>
                                    </p:set>
                                  </p:childTnLst>
                                </p:cTn>
                              </p:par>
                              <p:par>
                                <p:cTn id="103" presetID="53" presetClass="entr" presetSubtype="0" fill="hold" grpId="0" nodeType="withEffect">
                                  <p:stCondLst>
                                    <p:cond delay="330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500" fill="hold"/>
                                        <p:tgtEl>
                                          <p:spTgt spid="16"/>
                                        </p:tgtEl>
                                        <p:attrNameLst>
                                          <p:attrName>ppt_w</p:attrName>
                                        </p:attrNameLst>
                                      </p:cBhvr>
                                      <p:tavLst>
                                        <p:tav tm="0">
                                          <p:val>
                                            <p:fltVal val="0"/>
                                          </p:val>
                                        </p:tav>
                                        <p:tav tm="100000">
                                          <p:val>
                                            <p:strVal val="#ppt_w"/>
                                          </p:val>
                                        </p:tav>
                                      </p:tavLst>
                                    </p:anim>
                                    <p:anim calcmode="lin" valueType="num">
                                      <p:cBhvr>
                                        <p:cTn id="106" dur="500" fill="hold"/>
                                        <p:tgtEl>
                                          <p:spTgt spid="16"/>
                                        </p:tgtEl>
                                        <p:attrNameLst>
                                          <p:attrName>ppt_h</p:attrName>
                                        </p:attrNameLst>
                                      </p:cBhvr>
                                      <p:tavLst>
                                        <p:tav tm="0">
                                          <p:val>
                                            <p:fltVal val="0"/>
                                          </p:val>
                                        </p:tav>
                                        <p:tav tm="100000">
                                          <p:val>
                                            <p:strVal val="#ppt_h"/>
                                          </p:val>
                                        </p:tav>
                                      </p:tavLst>
                                    </p:anim>
                                    <p:animEffect transition="in" filter="fade">
                                      <p:cBhvr>
                                        <p:cTn id="107" dur="500"/>
                                        <p:tgtEl>
                                          <p:spTgt spid="16"/>
                                        </p:tgtEl>
                                      </p:cBhvr>
                                    </p:animEffect>
                                  </p:childTnLst>
                                </p:cTn>
                              </p:par>
                              <p:par>
                                <p:cTn id="108" presetID="53" presetClass="entr" presetSubtype="0" fill="hold" grpId="0" nodeType="withEffect">
                                  <p:stCondLst>
                                    <p:cond delay="3300"/>
                                  </p:stCondLst>
                                  <p:childTnLst>
                                    <p:set>
                                      <p:cBhvr>
                                        <p:cTn id="109" dur="1" fill="hold">
                                          <p:stCondLst>
                                            <p:cond delay="0"/>
                                          </p:stCondLst>
                                        </p:cTn>
                                        <p:tgtEl>
                                          <p:spTgt spid="17"/>
                                        </p:tgtEl>
                                        <p:attrNameLst>
                                          <p:attrName>style.visibility</p:attrName>
                                        </p:attrNameLst>
                                      </p:cBhvr>
                                      <p:to>
                                        <p:strVal val="visible"/>
                                      </p:to>
                                    </p:set>
                                    <p:anim calcmode="lin" valueType="num">
                                      <p:cBhvr>
                                        <p:cTn id="110" dur="500" fill="hold"/>
                                        <p:tgtEl>
                                          <p:spTgt spid="17"/>
                                        </p:tgtEl>
                                        <p:attrNameLst>
                                          <p:attrName>ppt_w</p:attrName>
                                        </p:attrNameLst>
                                      </p:cBhvr>
                                      <p:tavLst>
                                        <p:tav tm="0">
                                          <p:val>
                                            <p:fltVal val="0"/>
                                          </p:val>
                                        </p:tav>
                                        <p:tav tm="100000">
                                          <p:val>
                                            <p:strVal val="#ppt_w"/>
                                          </p:val>
                                        </p:tav>
                                      </p:tavLst>
                                    </p:anim>
                                    <p:anim calcmode="lin" valueType="num">
                                      <p:cBhvr>
                                        <p:cTn id="111" dur="500" fill="hold"/>
                                        <p:tgtEl>
                                          <p:spTgt spid="17"/>
                                        </p:tgtEl>
                                        <p:attrNameLst>
                                          <p:attrName>ppt_h</p:attrName>
                                        </p:attrNameLst>
                                      </p:cBhvr>
                                      <p:tavLst>
                                        <p:tav tm="0">
                                          <p:val>
                                            <p:fltVal val="0"/>
                                          </p:val>
                                        </p:tav>
                                        <p:tav tm="100000">
                                          <p:val>
                                            <p:strVal val="#ppt_h"/>
                                          </p:val>
                                        </p:tav>
                                      </p:tavLst>
                                    </p:anim>
                                    <p:animEffect transition="in" filter="fade">
                                      <p:cBhvr>
                                        <p:cTn id="112" dur="500"/>
                                        <p:tgtEl>
                                          <p:spTgt spid="17"/>
                                        </p:tgtEl>
                                      </p:cBhvr>
                                    </p:animEffect>
                                  </p:childTnLst>
                                </p:cTn>
                              </p:par>
                              <p:par>
                                <p:cTn id="113" presetID="8" presetClass="emph" presetSubtype="0" accel="50000" decel="50000" fill="hold" grpId="1" nodeType="withEffect">
                                  <p:stCondLst>
                                    <p:cond delay="3600"/>
                                  </p:stCondLst>
                                  <p:childTnLst>
                                    <p:animRot by="10800000">
                                      <p:cBhvr>
                                        <p:cTn id="114" dur="2000" fill="hold"/>
                                        <p:tgtEl>
                                          <p:spTgt spid="16"/>
                                        </p:tgtEl>
                                        <p:attrNameLst>
                                          <p:attrName>r</p:attrName>
                                        </p:attrNameLst>
                                      </p:cBhvr>
                                    </p:animRot>
                                  </p:childTnLst>
                                </p:cTn>
                              </p:par>
                              <p:par>
                                <p:cTn id="115" presetID="8" presetClass="emph" presetSubtype="0" accel="50000" decel="50000" fill="hold" grpId="1" nodeType="withEffect">
                                  <p:stCondLst>
                                    <p:cond delay="3600"/>
                                  </p:stCondLst>
                                  <p:childTnLst>
                                    <p:animRot by="-10800000">
                                      <p:cBhvr>
                                        <p:cTn id="116" dur="2000" fill="hold"/>
                                        <p:tgtEl>
                                          <p:spTgt spid="17"/>
                                        </p:tgtEl>
                                        <p:attrNameLst>
                                          <p:attrName>r</p:attrName>
                                        </p:attrNameLst>
                                      </p:cBhvr>
                                    </p:animRot>
                                  </p:childTnLst>
                                </p:cTn>
                              </p:par>
                              <p:par>
                                <p:cTn id="117" presetID="53" presetClass="exit" presetSubtype="0" fill="hold" grpId="2" nodeType="withEffect">
                                  <p:stCondLst>
                                    <p:cond delay="4000"/>
                                  </p:stCondLst>
                                  <p:childTnLst>
                                    <p:anim calcmode="lin" valueType="num">
                                      <p:cBhvr>
                                        <p:cTn id="118" dur="3000"/>
                                        <p:tgtEl>
                                          <p:spTgt spid="16"/>
                                        </p:tgtEl>
                                        <p:attrNameLst>
                                          <p:attrName>ppt_w</p:attrName>
                                        </p:attrNameLst>
                                      </p:cBhvr>
                                      <p:tavLst>
                                        <p:tav tm="0">
                                          <p:val>
                                            <p:strVal val="ppt_w"/>
                                          </p:val>
                                        </p:tav>
                                        <p:tav tm="100000">
                                          <p:val>
                                            <p:fltVal val="0"/>
                                          </p:val>
                                        </p:tav>
                                      </p:tavLst>
                                    </p:anim>
                                    <p:anim calcmode="lin" valueType="num">
                                      <p:cBhvr>
                                        <p:cTn id="119" dur="3000"/>
                                        <p:tgtEl>
                                          <p:spTgt spid="16"/>
                                        </p:tgtEl>
                                        <p:attrNameLst>
                                          <p:attrName>ppt_h</p:attrName>
                                        </p:attrNameLst>
                                      </p:cBhvr>
                                      <p:tavLst>
                                        <p:tav tm="0">
                                          <p:val>
                                            <p:strVal val="ppt_h"/>
                                          </p:val>
                                        </p:tav>
                                        <p:tav tm="100000">
                                          <p:val>
                                            <p:fltVal val="0"/>
                                          </p:val>
                                        </p:tav>
                                      </p:tavLst>
                                    </p:anim>
                                    <p:animEffect transition="out" filter="fade">
                                      <p:cBhvr>
                                        <p:cTn id="120" dur="3000"/>
                                        <p:tgtEl>
                                          <p:spTgt spid="16"/>
                                        </p:tgtEl>
                                      </p:cBhvr>
                                    </p:animEffect>
                                    <p:set>
                                      <p:cBhvr>
                                        <p:cTn id="121" dur="1" fill="hold">
                                          <p:stCondLst>
                                            <p:cond delay="2999"/>
                                          </p:stCondLst>
                                        </p:cTn>
                                        <p:tgtEl>
                                          <p:spTgt spid="16"/>
                                        </p:tgtEl>
                                        <p:attrNameLst>
                                          <p:attrName>style.visibility</p:attrName>
                                        </p:attrNameLst>
                                      </p:cBhvr>
                                      <p:to>
                                        <p:strVal val="hidden"/>
                                      </p:to>
                                    </p:set>
                                  </p:childTnLst>
                                </p:cTn>
                              </p:par>
                              <p:par>
                                <p:cTn id="122" presetID="53" presetClass="exit" presetSubtype="0" fill="hold" grpId="2" nodeType="withEffect">
                                  <p:stCondLst>
                                    <p:cond delay="4000"/>
                                  </p:stCondLst>
                                  <p:childTnLst>
                                    <p:anim calcmode="lin" valueType="num">
                                      <p:cBhvr>
                                        <p:cTn id="123" dur="3000"/>
                                        <p:tgtEl>
                                          <p:spTgt spid="17"/>
                                        </p:tgtEl>
                                        <p:attrNameLst>
                                          <p:attrName>ppt_w</p:attrName>
                                        </p:attrNameLst>
                                      </p:cBhvr>
                                      <p:tavLst>
                                        <p:tav tm="0">
                                          <p:val>
                                            <p:strVal val="ppt_w"/>
                                          </p:val>
                                        </p:tav>
                                        <p:tav tm="100000">
                                          <p:val>
                                            <p:fltVal val="0"/>
                                          </p:val>
                                        </p:tav>
                                      </p:tavLst>
                                    </p:anim>
                                    <p:anim calcmode="lin" valueType="num">
                                      <p:cBhvr>
                                        <p:cTn id="124" dur="3000"/>
                                        <p:tgtEl>
                                          <p:spTgt spid="17"/>
                                        </p:tgtEl>
                                        <p:attrNameLst>
                                          <p:attrName>ppt_h</p:attrName>
                                        </p:attrNameLst>
                                      </p:cBhvr>
                                      <p:tavLst>
                                        <p:tav tm="0">
                                          <p:val>
                                            <p:strVal val="ppt_h"/>
                                          </p:val>
                                        </p:tav>
                                        <p:tav tm="100000">
                                          <p:val>
                                            <p:fltVal val="0"/>
                                          </p:val>
                                        </p:tav>
                                      </p:tavLst>
                                    </p:anim>
                                    <p:animEffect transition="out" filter="fade">
                                      <p:cBhvr>
                                        <p:cTn id="125" dur="3000"/>
                                        <p:tgtEl>
                                          <p:spTgt spid="17"/>
                                        </p:tgtEl>
                                      </p:cBhvr>
                                    </p:animEffect>
                                    <p:set>
                                      <p:cBhvr>
                                        <p:cTn id="126" dur="1" fill="hold">
                                          <p:stCondLst>
                                            <p:cond delay="2999"/>
                                          </p:stCondLst>
                                        </p:cTn>
                                        <p:tgtEl>
                                          <p:spTgt spid="17"/>
                                        </p:tgtEl>
                                        <p:attrNameLst>
                                          <p:attrName>style.visibility</p:attrName>
                                        </p:attrNameLst>
                                      </p:cBhvr>
                                      <p:to>
                                        <p:strVal val="hidden"/>
                                      </p:to>
                                    </p:set>
                                  </p:childTnLst>
                                </p:cTn>
                              </p:par>
                            </p:childTnLst>
                          </p:cTn>
                        </p:par>
                        <p:par>
                          <p:cTn id="127" fill="hold">
                            <p:stCondLst>
                              <p:cond delay="9500"/>
                            </p:stCondLst>
                            <p:childTnLst>
                              <p:par>
                                <p:cTn id="128" presetID="47" presetClass="exit" presetSubtype="0" fill="hold" nodeType="afterEffect">
                                  <p:stCondLst>
                                    <p:cond delay="0"/>
                                  </p:stCondLst>
                                  <p:childTnLst>
                                    <p:animEffect transition="out" filter="fade">
                                      <p:cBhvr>
                                        <p:cTn id="129" dur="1000"/>
                                        <p:tgtEl>
                                          <p:spTgt spid="8"/>
                                        </p:tgtEl>
                                      </p:cBhvr>
                                    </p:animEffect>
                                    <p:anim calcmode="lin" valueType="num">
                                      <p:cBhvr>
                                        <p:cTn id="130" dur="1000"/>
                                        <p:tgtEl>
                                          <p:spTgt spid="8"/>
                                        </p:tgtEl>
                                        <p:attrNameLst>
                                          <p:attrName>ppt_x</p:attrName>
                                        </p:attrNameLst>
                                      </p:cBhvr>
                                      <p:tavLst>
                                        <p:tav tm="0">
                                          <p:val>
                                            <p:strVal val="ppt_x"/>
                                          </p:val>
                                        </p:tav>
                                        <p:tav tm="100000">
                                          <p:val>
                                            <p:strVal val="ppt_x"/>
                                          </p:val>
                                        </p:tav>
                                      </p:tavLst>
                                    </p:anim>
                                    <p:anim calcmode="lin" valueType="num">
                                      <p:cBhvr>
                                        <p:cTn id="131" dur="1000"/>
                                        <p:tgtEl>
                                          <p:spTgt spid="8"/>
                                        </p:tgtEl>
                                        <p:attrNameLst>
                                          <p:attrName>ppt_y</p:attrName>
                                        </p:attrNameLst>
                                      </p:cBhvr>
                                      <p:tavLst>
                                        <p:tav tm="0">
                                          <p:val>
                                            <p:strVal val="ppt_y"/>
                                          </p:val>
                                        </p:tav>
                                        <p:tav tm="100000">
                                          <p:val>
                                            <p:strVal val="ppt_y-.1"/>
                                          </p:val>
                                        </p:tav>
                                      </p:tavLst>
                                    </p:anim>
                                    <p:set>
                                      <p:cBhvr>
                                        <p:cTn id="132" dur="1" fill="hold">
                                          <p:stCondLst>
                                            <p:cond delay="999"/>
                                          </p:stCondLst>
                                        </p:cTn>
                                        <p:tgtEl>
                                          <p:spTgt spid="8"/>
                                        </p:tgtEl>
                                        <p:attrNameLst>
                                          <p:attrName>style.visibility</p:attrName>
                                        </p:attrNameLst>
                                      </p:cBhvr>
                                      <p:to>
                                        <p:strVal val="hidden"/>
                                      </p:to>
                                    </p:set>
                                  </p:childTnLst>
                                </p:cTn>
                              </p:par>
                            </p:childTnLst>
                          </p:cTn>
                        </p:par>
                        <p:par>
                          <p:cTn id="133" fill="hold">
                            <p:stCondLst>
                              <p:cond delay="10500"/>
                            </p:stCondLst>
                            <p:childTnLst>
                              <p:par>
                                <p:cTn id="134" presetID="10" presetClass="entr" presetSubtype="0" fill="hold" grpId="0" nodeType="after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1300"/>
                                        <p:tgtEl>
                                          <p:spTgt spid="23"/>
                                        </p:tgtEl>
                                      </p:cBhvr>
                                    </p:animEffect>
                                  </p:childTnLst>
                                </p:cTn>
                              </p:par>
                              <p:par>
                                <p:cTn id="137" presetID="2" presetClass="entr" presetSubtype="9" fill="hold" grpId="1" nodeType="withEffect">
                                  <p:stCondLst>
                                    <p:cond delay="0"/>
                                  </p:stCondLst>
                                  <p:childTnLst>
                                    <p:set>
                                      <p:cBhvr>
                                        <p:cTn id="138" dur="1" fill="hold">
                                          <p:stCondLst>
                                            <p:cond delay="0"/>
                                          </p:stCondLst>
                                        </p:cTn>
                                        <p:tgtEl>
                                          <p:spTgt spid="23"/>
                                        </p:tgtEl>
                                        <p:attrNameLst>
                                          <p:attrName>style.visibility</p:attrName>
                                        </p:attrNameLst>
                                      </p:cBhvr>
                                      <p:to>
                                        <p:strVal val="visible"/>
                                      </p:to>
                                    </p:set>
                                    <p:anim calcmode="lin" valueType="num">
                                      <p:cBhvr additive="base">
                                        <p:cTn id="139" dur="1000" fill="hold"/>
                                        <p:tgtEl>
                                          <p:spTgt spid="23"/>
                                        </p:tgtEl>
                                        <p:attrNameLst>
                                          <p:attrName>ppt_x</p:attrName>
                                        </p:attrNameLst>
                                      </p:cBhvr>
                                      <p:tavLst>
                                        <p:tav tm="0">
                                          <p:val>
                                            <p:strVal val="0-#ppt_w/2"/>
                                          </p:val>
                                        </p:tav>
                                        <p:tav tm="100000">
                                          <p:val>
                                            <p:strVal val="#ppt_x"/>
                                          </p:val>
                                        </p:tav>
                                      </p:tavLst>
                                    </p:anim>
                                    <p:anim calcmode="lin" valueType="num">
                                      <p:cBhvr additive="base">
                                        <p:cTn id="140" dur="1000" fill="hold"/>
                                        <p:tgtEl>
                                          <p:spTgt spid="23"/>
                                        </p:tgtEl>
                                        <p:attrNameLst>
                                          <p:attrName>ppt_y</p:attrName>
                                        </p:attrNameLst>
                                      </p:cBhvr>
                                      <p:tavLst>
                                        <p:tav tm="0">
                                          <p:val>
                                            <p:strVal val="0-#ppt_h/2"/>
                                          </p:val>
                                        </p:tav>
                                        <p:tav tm="100000">
                                          <p:val>
                                            <p:strVal val="#ppt_y"/>
                                          </p:val>
                                        </p:tav>
                                      </p:tavLst>
                                    </p:anim>
                                  </p:childTnLst>
                                </p:cTn>
                              </p:par>
                              <p:par>
                                <p:cTn id="141" presetID="10" presetClass="entr" presetSubtype="0" fill="hold" nodeType="with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fade">
                                      <p:cBhvr>
                                        <p:cTn id="143" dur="1250"/>
                                        <p:tgtEl>
                                          <p:spTgt spid="18"/>
                                        </p:tgtEl>
                                      </p:cBhvr>
                                    </p:animEffect>
                                  </p:childTnLst>
                                </p:cTn>
                              </p:par>
                              <p:par>
                                <p:cTn id="144" presetID="2" presetClass="entr" presetSubtype="2" fill="hold" nodeType="withEffect">
                                  <p:stCondLst>
                                    <p:cond delay="0"/>
                                  </p:stCondLst>
                                  <p:childTnLst>
                                    <p:set>
                                      <p:cBhvr>
                                        <p:cTn id="145" dur="1" fill="hold">
                                          <p:stCondLst>
                                            <p:cond delay="0"/>
                                          </p:stCondLst>
                                        </p:cTn>
                                        <p:tgtEl>
                                          <p:spTgt spid="18"/>
                                        </p:tgtEl>
                                        <p:attrNameLst>
                                          <p:attrName>style.visibility</p:attrName>
                                        </p:attrNameLst>
                                      </p:cBhvr>
                                      <p:to>
                                        <p:strVal val="visible"/>
                                      </p:to>
                                    </p:set>
                                    <p:anim calcmode="lin" valueType="num">
                                      <p:cBhvr additive="base">
                                        <p:cTn id="146" dur="1000" fill="hold"/>
                                        <p:tgtEl>
                                          <p:spTgt spid="18"/>
                                        </p:tgtEl>
                                        <p:attrNameLst>
                                          <p:attrName>ppt_x</p:attrName>
                                        </p:attrNameLst>
                                      </p:cBhvr>
                                      <p:tavLst>
                                        <p:tav tm="0">
                                          <p:val>
                                            <p:strVal val="1+#ppt_w/2"/>
                                          </p:val>
                                        </p:tav>
                                        <p:tav tm="100000">
                                          <p:val>
                                            <p:strVal val="#ppt_x"/>
                                          </p:val>
                                        </p:tav>
                                      </p:tavLst>
                                    </p:anim>
                                    <p:anim calcmode="lin" valueType="num">
                                      <p:cBhvr additive="base">
                                        <p:cTn id="147" dur="1000" fill="hold"/>
                                        <p:tgtEl>
                                          <p:spTgt spid="18"/>
                                        </p:tgtEl>
                                        <p:attrNameLst>
                                          <p:attrName>ppt_y</p:attrName>
                                        </p:attrNameLst>
                                      </p:cBhvr>
                                      <p:tavLst>
                                        <p:tav tm="0">
                                          <p:val>
                                            <p:strVal val="#ppt_y"/>
                                          </p:val>
                                        </p:tav>
                                        <p:tav tm="100000">
                                          <p:val>
                                            <p:strVal val="#ppt_y"/>
                                          </p:val>
                                        </p:tav>
                                      </p:tavLst>
                                    </p:anim>
                                  </p:childTnLst>
                                </p:cTn>
                              </p:par>
                              <p:par>
                                <p:cTn id="148" presetID="8" presetClass="emph" presetSubtype="0" fill="hold" nodeType="withEffect">
                                  <p:stCondLst>
                                    <p:cond delay="0"/>
                                  </p:stCondLst>
                                  <p:childTnLst>
                                    <p:animRot by="21600000">
                                      <p:cBhvr>
                                        <p:cTn id="149" dur="1000" fill="hold"/>
                                        <p:tgtEl>
                                          <p:spTgt spid="18"/>
                                        </p:tgtEl>
                                        <p:attrNameLst>
                                          <p:attrName>r</p:attrName>
                                        </p:attrNameLst>
                                      </p:cBhvr>
                                    </p:animRot>
                                  </p:childTnLst>
                                </p:cTn>
                              </p:par>
                              <p:par>
                                <p:cTn id="150" presetID="10" presetClass="entr" presetSubtype="0" fill="hold" nodeType="withEffect">
                                  <p:stCondLst>
                                    <p:cond delay="0"/>
                                  </p:stCondLst>
                                  <p:childTnLst>
                                    <p:set>
                                      <p:cBhvr>
                                        <p:cTn id="151" dur="1" fill="hold">
                                          <p:stCondLst>
                                            <p:cond delay="0"/>
                                          </p:stCondLst>
                                        </p:cTn>
                                        <p:tgtEl>
                                          <p:spTgt spid="19"/>
                                        </p:tgtEl>
                                        <p:attrNameLst>
                                          <p:attrName>style.visibility</p:attrName>
                                        </p:attrNameLst>
                                      </p:cBhvr>
                                      <p:to>
                                        <p:strVal val="visible"/>
                                      </p:to>
                                    </p:set>
                                    <p:animEffect transition="in" filter="fade">
                                      <p:cBhvr>
                                        <p:cTn id="152" dur="1300"/>
                                        <p:tgtEl>
                                          <p:spTgt spid="19"/>
                                        </p:tgtEl>
                                      </p:cBhvr>
                                    </p:animEffect>
                                  </p:childTnLst>
                                </p:cTn>
                              </p:par>
                              <p:par>
                                <p:cTn id="153" presetID="2" presetClass="entr" presetSubtype="3" fill="hold" nodeType="withEffect">
                                  <p:stCondLst>
                                    <p:cond delay="0"/>
                                  </p:stCondLst>
                                  <p:childTnLst>
                                    <p:set>
                                      <p:cBhvr>
                                        <p:cTn id="154" dur="1" fill="hold">
                                          <p:stCondLst>
                                            <p:cond delay="0"/>
                                          </p:stCondLst>
                                        </p:cTn>
                                        <p:tgtEl>
                                          <p:spTgt spid="19"/>
                                        </p:tgtEl>
                                        <p:attrNameLst>
                                          <p:attrName>style.visibility</p:attrName>
                                        </p:attrNameLst>
                                      </p:cBhvr>
                                      <p:to>
                                        <p:strVal val="visible"/>
                                      </p:to>
                                    </p:set>
                                    <p:anim calcmode="lin" valueType="num">
                                      <p:cBhvr additive="base">
                                        <p:cTn id="155" dur="1000" fill="hold"/>
                                        <p:tgtEl>
                                          <p:spTgt spid="19"/>
                                        </p:tgtEl>
                                        <p:attrNameLst>
                                          <p:attrName>ppt_x</p:attrName>
                                        </p:attrNameLst>
                                      </p:cBhvr>
                                      <p:tavLst>
                                        <p:tav tm="0">
                                          <p:val>
                                            <p:strVal val="1+#ppt_w/2"/>
                                          </p:val>
                                        </p:tav>
                                        <p:tav tm="100000">
                                          <p:val>
                                            <p:strVal val="#ppt_x"/>
                                          </p:val>
                                        </p:tav>
                                      </p:tavLst>
                                    </p:anim>
                                    <p:anim calcmode="lin" valueType="num">
                                      <p:cBhvr additive="base">
                                        <p:cTn id="156" dur="1000" fill="hold"/>
                                        <p:tgtEl>
                                          <p:spTgt spid="19"/>
                                        </p:tgtEl>
                                        <p:attrNameLst>
                                          <p:attrName>ppt_y</p:attrName>
                                        </p:attrNameLst>
                                      </p:cBhvr>
                                      <p:tavLst>
                                        <p:tav tm="0">
                                          <p:val>
                                            <p:strVal val="0-#ppt_h/2"/>
                                          </p:val>
                                        </p:tav>
                                        <p:tav tm="100000">
                                          <p:val>
                                            <p:strVal val="#ppt_y"/>
                                          </p:val>
                                        </p:tav>
                                      </p:tavLst>
                                    </p:anim>
                                  </p:childTnLst>
                                </p:cTn>
                              </p:par>
                              <p:par>
                                <p:cTn id="157" presetID="8" presetClass="emph" presetSubtype="0" fill="hold" nodeType="withEffect">
                                  <p:stCondLst>
                                    <p:cond delay="0"/>
                                  </p:stCondLst>
                                  <p:childTnLst>
                                    <p:animRot by="21600000">
                                      <p:cBhvr>
                                        <p:cTn id="158" dur="1000" fill="hold"/>
                                        <p:tgtEl>
                                          <p:spTgt spid="19"/>
                                        </p:tgtEl>
                                        <p:attrNameLst>
                                          <p:attrName>r</p:attrName>
                                        </p:attrNameLst>
                                      </p:cBhvr>
                                    </p:animRot>
                                  </p:childTnLst>
                                </p:cTn>
                              </p:par>
                              <p:par>
                                <p:cTn id="159" presetID="10" presetClass="entr" presetSubtype="0" fill="hold" nodeType="withEffect">
                                  <p:stCondLst>
                                    <p:cond delay="0"/>
                                  </p:stCondLst>
                                  <p:childTnLst>
                                    <p:set>
                                      <p:cBhvr>
                                        <p:cTn id="160" dur="1" fill="hold">
                                          <p:stCondLst>
                                            <p:cond delay="0"/>
                                          </p:stCondLst>
                                        </p:cTn>
                                        <p:tgtEl>
                                          <p:spTgt spid="20"/>
                                        </p:tgtEl>
                                        <p:attrNameLst>
                                          <p:attrName>style.visibility</p:attrName>
                                        </p:attrNameLst>
                                      </p:cBhvr>
                                      <p:to>
                                        <p:strVal val="visible"/>
                                      </p:to>
                                    </p:set>
                                    <p:animEffect transition="in" filter="fade">
                                      <p:cBhvr>
                                        <p:cTn id="161" dur="1250"/>
                                        <p:tgtEl>
                                          <p:spTgt spid="20"/>
                                        </p:tgtEl>
                                      </p:cBhvr>
                                    </p:animEffect>
                                  </p:childTnLst>
                                </p:cTn>
                              </p:par>
                              <p:par>
                                <p:cTn id="162" presetID="2" presetClass="entr" presetSubtype="9" fill="hold" nodeType="withEffect">
                                  <p:stCondLst>
                                    <p:cond delay="0"/>
                                  </p:stCondLst>
                                  <p:childTnLst>
                                    <p:set>
                                      <p:cBhvr>
                                        <p:cTn id="163" dur="1" fill="hold">
                                          <p:stCondLst>
                                            <p:cond delay="0"/>
                                          </p:stCondLst>
                                        </p:cTn>
                                        <p:tgtEl>
                                          <p:spTgt spid="20"/>
                                        </p:tgtEl>
                                        <p:attrNameLst>
                                          <p:attrName>style.visibility</p:attrName>
                                        </p:attrNameLst>
                                      </p:cBhvr>
                                      <p:to>
                                        <p:strVal val="visible"/>
                                      </p:to>
                                    </p:set>
                                    <p:anim calcmode="lin" valueType="num">
                                      <p:cBhvr additive="base">
                                        <p:cTn id="164" dur="1000" fill="hold"/>
                                        <p:tgtEl>
                                          <p:spTgt spid="20"/>
                                        </p:tgtEl>
                                        <p:attrNameLst>
                                          <p:attrName>ppt_x</p:attrName>
                                        </p:attrNameLst>
                                      </p:cBhvr>
                                      <p:tavLst>
                                        <p:tav tm="0">
                                          <p:val>
                                            <p:strVal val="0-#ppt_w/2"/>
                                          </p:val>
                                        </p:tav>
                                        <p:tav tm="100000">
                                          <p:val>
                                            <p:strVal val="#ppt_x"/>
                                          </p:val>
                                        </p:tav>
                                      </p:tavLst>
                                    </p:anim>
                                    <p:anim calcmode="lin" valueType="num">
                                      <p:cBhvr additive="base">
                                        <p:cTn id="165" dur="1000" fill="hold"/>
                                        <p:tgtEl>
                                          <p:spTgt spid="20"/>
                                        </p:tgtEl>
                                        <p:attrNameLst>
                                          <p:attrName>ppt_y</p:attrName>
                                        </p:attrNameLst>
                                      </p:cBhvr>
                                      <p:tavLst>
                                        <p:tav tm="0">
                                          <p:val>
                                            <p:strVal val="0-#ppt_h/2"/>
                                          </p:val>
                                        </p:tav>
                                        <p:tav tm="100000">
                                          <p:val>
                                            <p:strVal val="#ppt_y"/>
                                          </p:val>
                                        </p:tav>
                                      </p:tavLst>
                                    </p:anim>
                                  </p:childTnLst>
                                </p:cTn>
                              </p:par>
                              <p:par>
                                <p:cTn id="166" presetID="8" presetClass="emph" presetSubtype="0" fill="hold" nodeType="withEffect">
                                  <p:stCondLst>
                                    <p:cond delay="0"/>
                                  </p:stCondLst>
                                  <p:childTnLst>
                                    <p:animRot by="21600000">
                                      <p:cBhvr>
                                        <p:cTn id="167" dur="1000" fill="hold"/>
                                        <p:tgtEl>
                                          <p:spTgt spid="20"/>
                                        </p:tgtEl>
                                        <p:attrNameLst>
                                          <p:attrName>r</p:attrName>
                                        </p:attrNameLst>
                                      </p:cBhvr>
                                    </p:animRot>
                                  </p:childTnLst>
                                </p:cTn>
                              </p:par>
                              <p:par>
                                <p:cTn id="168" presetID="10" presetClass="entr" presetSubtype="0" fill="hold"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fade">
                                      <p:cBhvr>
                                        <p:cTn id="170" dur="1250"/>
                                        <p:tgtEl>
                                          <p:spTgt spid="59"/>
                                        </p:tgtEl>
                                      </p:cBhvr>
                                    </p:animEffect>
                                  </p:childTnLst>
                                </p:cTn>
                              </p:par>
                              <p:par>
                                <p:cTn id="171" presetID="2" presetClass="entr" presetSubtype="8" fill="hold" nodeType="withEffect">
                                  <p:stCondLst>
                                    <p:cond delay="0"/>
                                  </p:stCondLst>
                                  <p:childTnLst>
                                    <p:set>
                                      <p:cBhvr>
                                        <p:cTn id="172" dur="1" fill="hold">
                                          <p:stCondLst>
                                            <p:cond delay="0"/>
                                          </p:stCondLst>
                                        </p:cTn>
                                        <p:tgtEl>
                                          <p:spTgt spid="59"/>
                                        </p:tgtEl>
                                        <p:attrNameLst>
                                          <p:attrName>style.visibility</p:attrName>
                                        </p:attrNameLst>
                                      </p:cBhvr>
                                      <p:to>
                                        <p:strVal val="visible"/>
                                      </p:to>
                                    </p:set>
                                    <p:anim calcmode="lin" valueType="num">
                                      <p:cBhvr additive="base">
                                        <p:cTn id="173" dur="1000" fill="hold"/>
                                        <p:tgtEl>
                                          <p:spTgt spid="59"/>
                                        </p:tgtEl>
                                        <p:attrNameLst>
                                          <p:attrName>ppt_x</p:attrName>
                                        </p:attrNameLst>
                                      </p:cBhvr>
                                      <p:tavLst>
                                        <p:tav tm="0">
                                          <p:val>
                                            <p:strVal val="0-#ppt_w/2"/>
                                          </p:val>
                                        </p:tav>
                                        <p:tav tm="100000">
                                          <p:val>
                                            <p:strVal val="#ppt_x"/>
                                          </p:val>
                                        </p:tav>
                                      </p:tavLst>
                                    </p:anim>
                                    <p:anim calcmode="lin" valueType="num">
                                      <p:cBhvr additive="base">
                                        <p:cTn id="174" dur="1000" fill="hold"/>
                                        <p:tgtEl>
                                          <p:spTgt spid="59"/>
                                        </p:tgtEl>
                                        <p:attrNameLst>
                                          <p:attrName>ppt_y</p:attrName>
                                        </p:attrNameLst>
                                      </p:cBhvr>
                                      <p:tavLst>
                                        <p:tav tm="0">
                                          <p:val>
                                            <p:strVal val="#ppt_y"/>
                                          </p:val>
                                        </p:tav>
                                        <p:tav tm="100000">
                                          <p:val>
                                            <p:strVal val="#ppt_y"/>
                                          </p:val>
                                        </p:tav>
                                      </p:tavLst>
                                    </p:anim>
                                  </p:childTnLst>
                                </p:cTn>
                              </p:par>
                              <p:par>
                                <p:cTn id="175" presetID="8" presetClass="emph" presetSubtype="0" fill="hold" nodeType="withEffect">
                                  <p:stCondLst>
                                    <p:cond delay="0"/>
                                  </p:stCondLst>
                                  <p:childTnLst>
                                    <p:animRot by="21600000">
                                      <p:cBhvr>
                                        <p:cTn id="176" dur="1000" fill="hold"/>
                                        <p:tgtEl>
                                          <p:spTgt spid="59"/>
                                        </p:tgtEl>
                                        <p:attrNameLst>
                                          <p:attrName>r</p:attrName>
                                        </p:attrNameLst>
                                      </p:cBhvr>
                                    </p:animRot>
                                  </p:childTnLst>
                                </p:cTn>
                              </p:par>
                            </p:childTnLst>
                          </p:cTn>
                        </p:par>
                        <p:par>
                          <p:cTn id="177" fill="hold">
                            <p:stCondLst>
                              <p:cond delay="11800"/>
                            </p:stCondLst>
                            <p:childTnLst>
                              <p:par>
                                <p:cTn id="178" presetID="22" presetClass="entr" presetSubtype="8" fill="hold" grpId="0" nodeType="afterEffect">
                                  <p:stCondLst>
                                    <p:cond delay="0"/>
                                  </p:stCondLst>
                                  <p:childTnLst>
                                    <p:set>
                                      <p:cBhvr>
                                        <p:cTn id="179" dur="1" fill="hold">
                                          <p:stCondLst>
                                            <p:cond delay="0"/>
                                          </p:stCondLst>
                                        </p:cTn>
                                        <p:tgtEl>
                                          <p:spTgt spid="26"/>
                                        </p:tgtEl>
                                        <p:attrNameLst>
                                          <p:attrName>style.visibility</p:attrName>
                                        </p:attrNameLst>
                                      </p:cBhvr>
                                      <p:to>
                                        <p:strVal val="visible"/>
                                      </p:to>
                                    </p:set>
                                    <p:animEffect transition="in" filter="wipe(left)">
                                      <p:cBhvr>
                                        <p:cTn id="180" dur="500"/>
                                        <p:tgtEl>
                                          <p:spTgt spid="26"/>
                                        </p:tgtEl>
                                      </p:cBhvr>
                                    </p:animEffect>
                                  </p:childTnLst>
                                </p:cTn>
                              </p:par>
                            </p:childTnLst>
                          </p:cTn>
                        </p:par>
                        <p:par>
                          <p:cTn id="181" fill="hold">
                            <p:stCondLst>
                              <p:cond delay="12300"/>
                            </p:stCondLst>
                            <p:childTnLst>
                              <p:par>
                                <p:cTn id="182" presetID="22" presetClass="entr" presetSubtype="4" fill="hold" grpId="0" nodeType="afterEffect">
                                  <p:stCondLst>
                                    <p:cond delay="0"/>
                                  </p:stCondLst>
                                  <p:childTnLst>
                                    <p:set>
                                      <p:cBhvr>
                                        <p:cTn id="183" dur="1" fill="hold">
                                          <p:stCondLst>
                                            <p:cond delay="0"/>
                                          </p:stCondLst>
                                        </p:cTn>
                                        <p:tgtEl>
                                          <p:spTgt spid="28"/>
                                        </p:tgtEl>
                                        <p:attrNameLst>
                                          <p:attrName>style.visibility</p:attrName>
                                        </p:attrNameLst>
                                      </p:cBhvr>
                                      <p:to>
                                        <p:strVal val="visible"/>
                                      </p:to>
                                    </p:set>
                                    <p:animEffect transition="in" filter="wipe(down)">
                                      <p:cBhvr>
                                        <p:cTn id="184" dur="500"/>
                                        <p:tgtEl>
                                          <p:spTgt spid="28"/>
                                        </p:tgtEl>
                                      </p:cBhvr>
                                    </p:animEffect>
                                  </p:childTnLst>
                                </p:cTn>
                              </p:par>
                            </p:childTnLst>
                          </p:cTn>
                        </p:par>
                        <p:par>
                          <p:cTn id="185" fill="hold">
                            <p:stCondLst>
                              <p:cond delay="12800"/>
                            </p:stCondLst>
                            <p:childTnLst>
                              <p:par>
                                <p:cTn id="186" presetID="22" presetClass="entr" presetSubtype="2" fill="hold" grpId="0" nodeType="afterEffect">
                                  <p:stCondLst>
                                    <p:cond delay="0"/>
                                  </p:stCondLst>
                                  <p:childTnLst>
                                    <p:set>
                                      <p:cBhvr>
                                        <p:cTn id="187" dur="1" fill="hold">
                                          <p:stCondLst>
                                            <p:cond delay="0"/>
                                          </p:stCondLst>
                                        </p:cTn>
                                        <p:tgtEl>
                                          <p:spTgt spid="44"/>
                                        </p:tgtEl>
                                        <p:attrNameLst>
                                          <p:attrName>style.visibility</p:attrName>
                                        </p:attrNameLst>
                                      </p:cBhvr>
                                      <p:to>
                                        <p:strVal val="visible"/>
                                      </p:to>
                                    </p:set>
                                    <p:animEffect transition="in" filter="wipe(right)">
                                      <p:cBhvr>
                                        <p:cTn id="188" dur="500"/>
                                        <p:tgtEl>
                                          <p:spTgt spid="44"/>
                                        </p:tgtEl>
                                      </p:cBhvr>
                                    </p:animEffect>
                                  </p:childTnLst>
                                </p:cTn>
                              </p:par>
                            </p:childTnLst>
                          </p:cTn>
                        </p:par>
                        <p:par>
                          <p:cTn id="189" fill="hold">
                            <p:stCondLst>
                              <p:cond delay="13300"/>
                            </p:stCondLst>
                            <p:childTnLst>
                              <p:par>
                                <p:cTn id="190" presetID="22" presetClass="entr" presetSubtype="4" fill="hold" grpId="0" nodeType="afterEffect">
                                  <p:stCondLst>
                                    <p:cond delay="0"/>
                                  </p:stCondLst>
                                  <p:childTnLst>
                                    <p:set>
                                      <p:cBhvr>
                                        <p:cTn id="191" dur="1" fill="hold">
                                          <p:stCondLst>
                                            <p:cond delay="0"/>
                                          </p:stCondLst>
                                        </p:cTn>
                                        <p:tgtEl>
                                          <p:spTgt spid="47"/>
                                        </p:tgtEl>
                                        <p:attrNameLst>
                                          <p:attrName>style.visibility</p:attrName>
                                        </p:attrNameLst>
                                      </p:cBhvr>
                                      <p:to>
                                        <p:strVal val="visible"/>
                                      </p:to>
                                    </p:set>
                                    <p:animEffect transition="in" filter="wipe(down)">
                                      <p:cBhvr>
                                        <p:cTn id="192" dur="500"/>
                                        <p:tgtEl>
                                          <p:spTgt spid="47"/>
                                        </p:tgtEl>
                                      </p:cBhvr>
                                    </p:animEffect>
                                  </p:childTnLst>
                                </p:cTn>
                              </p:par>
                            </p:childTnLst>
                          </p:cTn>
                        </p:par>
                        <p:par>
                          <p:cTn id="193" fill="hold">
                            <p:stCondLst>
                              <p:cond delay="13800"/>
                            </p:stCondLst>
                            <p:childTnLst>
                              <p:par>
                                <p:cTn id="194" presetID="22" presetClass="entr" presetSubtype="4" fill="hold" grpId="0" nodeType="afterEffect">
                                  <p:stCondLst>
                                    <p:cond delay="0"/>
                                  </p:stCondLst>
                                  <p:childTnLst>
                                    <p:set>
                                      <p:cBhvr>
                                        <p:cTn id="195" dur="1" fill="hold">
                                          <p:stCondLst>
                                            <p:cond delay="0"/>
                                          </p:stCondLst>
                                        </p:cTn>
                                        <p:tgtEl>
                                          <p:spTgt spid="46"/>
                                        </p:tgtEl>
                                        <p:attrNameLst>
                                          <p:attrName>style.visibility</p:attrName>
                                        </p:attrNameLst>
                                      </p:cBhvr>
                                      <p:to>
                                        <p:strVal val="visible"/>
                                      </p:to>
                                    </p:set>
                                    <p:animEffect transition="in" filter="wipe(down)">
                                      <p:cBhvr>
                                        <p:cTn id="196" dur="500"/>
                                        <p:tgtEl>
                                          <p:spTgt spid="46"/>
                                        </p:tgtEl>
                                      </p:cBhvr>
                                    </p:animEffect>
                                  </p:childTnLst>
                                </p:cTn>
                              </p:par>
                            </p:childTnLst>
                          </p:cTn>
                        </p:par>
                        <p:par>
                          <p:cTn id="197" fill="hold">
                            <p:stCondLst>
                              <p:cond delay="14300"/>
                            </p:stCondLst>
                            <p:childTnLst>
                              <p:par>
                                <p:cTn id="198" presetID="22" presetClass="entr" presetSubtype="1" fill="hold" grpId="0" nodeType="afterEffect">
                                  <p:stCondLst>
                                    <p:cond delay="0"/>
                                  </p:stCondLst>
                                  <p:childTnLst>
                                    <p:set>
                                      <p:cBhvr>
                                        <p:cTn id="199" dur="1" fill="hold">
                                          <p:stCondLst>
                                            <p:cond delay="0"/>
                                          </p:stCondLst>
                                        </p:cTn>
                                        <p:tgtEl>
                                          <p:spTgt spid="48"/>
                                        </p:tgtEl>
                                        <p:attrNameLst>
                                          <p:attrName>style.visibility</p:attrName>
                                        </p:attrNameLst>
                                      </p:cBhvr>
                                      <p:to>
                                        <p:strVal val="visible"/>
                                      </p:to>
                                    </p:set>
                                    <p:animEffect transition="in" filter="wipe(up)">
                                      <p:cBhvr>
                                        <p:cTn id="200" dur="500"/>
                                        <p:tgtEl>
                                          <p:spTgt spid="48"/>
                                        </p:tgtEl>
                                      </p:cBhvr>
                                    </p:animEffect>
                                  </p:childTnLst>
                                </p:cTn>
                              </p:par>
                            </p:childTnLst>
                          </p:cTn>
                        </p:par>
                        <p:par>
                          <p:cTn id="201" fill="hold">
                            <p:stCondLst>
                              <p:cond delay="14800"/>
                            </p:stCondLst>
                            <p:childTnLst>
                              <p:par>
                                <p:cTn id="202" presetID="22" presetClass="entr" presetSubtype="1" fill="hold" grpId="0" nodeType="afterEffect">
                                  <p:stCondLst>
                                    <p:cond delay="0"/>
                                  </p:stCondLst>
                                  <p:childTnLst>
                                    <p:set>
                                      <p:cBhvr>
                                        <p:cTn id="203" dur="1" fill="hold">
                                          <p:stCondLst>
                                            <p:cond delay="0"/>
                                          </p:stCondLst>
                                        </p:cTn>
                                        <p:tgtEl>
                                          <p:spTgt spid="45"/>
                                        </p:tgtEl>
                                        <p:attrNameLst>
                                          <p:attrName>style.visibility</p:attrName>
                                        </p:attrNameLst>
                                      </p:cBhvr>
                                      <p:to>
                                        <p:strVal val="visible"/>
                                      </p:to>
                                    </p:set>
                                    <p:animEffect transition="in" filter="wipe(up)">
                                      <p:cBhvr>
                                        <p:cTn id="204" dur="500"/>
                                        <p:tgtEl>
                                          <p:spTgt spid="45"/>
                                        </p:tgtEl>
                                      </p:cBhvr>
                                    </p:animEffect>
                                  </p:childTnLst>
                                </p:cTn>
                              </p:par>
                            </p:childTnLst>
                          </p:cTn>
                        </p:par>
                        <p:par>
                          <p:cTn id="205" fill="hold">
                            <p:stCondLst>
                              <p:cond delay="15300"/>
                            </p:stCondLst>
                            <p:childTnLst>
                              <p:par>
                                <p:cTn id="206" presetID="22" presetClass="entr" presetSubtype="1" fill="hold" grpId="0" nodeType="afterEffect">
                                  <p:stCondLst>
                                    <p:cond delay="0"/>
                                  </p:stCondLst>
                                  <p:childTnLst>
                                    <p:set>
                                      <p:cBhvr>
                                        <p:cTn id="207" dur="1" fill="hold">
                                          <p:stCondLst>
                                            <p:cond delay="0"/>
                                          </p:stCondLst>
                                        </p:cTn>
                                        <p:tgtEl>
                                          <p:spTgt spid="30"/>
                                        </p:tgtEl>
                                        <p:attrNameLst>
                                          <p:attrName>style.visibility</p:attrName>
                                        </p:attrNameLst>
                                      </p:cBhvr>
                                      <p:to>
                                        <p:strVal val="visible"/>
                                      </p:to>
                                    </p:set>
                                    <p:animEffect transition="in" filter="wipe(up)">
                                      <p:cBhvr>
                                        <p:cTn id="208" dur="500"/>
                                        <p:tgtEl>
                                          <p:spTgt spid="30"/>
                                        </p:tgtEl>
                                      </p:cBhvr>
                                    </p:animEffect>
                                  </p:childTnLst>
                                </p:cTn>
                              </p:par>
                            </p:childTnLst>
                          </p:cTn>
                        </p:par>
                        <p:par>
                          <p:cTn id="209" fill="hold">
                            <p:stCondLst>
                              <p:cond delay="15800"/>
                            </p:stCondLst>
                            <p:childTnLst>
                              <p:par>
                                <p:cTn id="210" presetID="22" presetClass="entr" presetSubtype="8" fill="hold" nodeType="afterEffect">
                                  <p:stCondLst>
                                    <p:cond delay="0"/>
                                  </p:stCondLst>
                                  <p:childTnLst>
                                    <p:set>
                                      <p:cBhvr>
                                        <p:cTn id="211" dur="1" fill="hold">
                                          <p:stCondLst>
                                            <p:cond delay="0"/>
                                          </p:stCondLst>
                                        </p:cTn>
                                        <p:tgtEl>
                                          <p:spTgt spid="54">
                                            <p:txEl>
                                              <p:pRg st="0" end="0"/>
                                            </p:txEl>
                                          </p:spTgt>
                                        </p:tgtEl>
                                        <p:attrNameLst>
                                          <p:attrName>style.visibility</p:attrName>
                                        </p:attrNameLst>
                                      </p:cBhvr>
                                      <p:to>
                                        <p:strVal val="visible"/>
                                      </p:to>
                                    </p:set>
                                    <p:animEffect transition="in" filter="wipe(left)">
                                      <p:cBhvr>
                                        <p:cTn id="212" dur="500"/>
                                        <p:tgtEl>
                                          <p:spTgt spid="54">
                                            <p:txEl>
                                              <p:pRg st="0" end="0"/>
                                            </p:txEl>
                                          </p:spTgt>
                                        </p:tgtEl>
                                      </p:cBhvr>
                                    </p:animEffect>
                                  </p:childTnLst>
                                </p:cTn>
                              </p:par>
                            </p:childTnLst>
                          </p:cTn>
                        </p:par>
                        <p:par>
                          <p:cTn id="213" fill="hold">
                            <p:stCondLst>
                              <p:cond delay="16300"/>
                            </p:stCondLst>
                            <p:childTnLst>
                              <p:par>
                                <p:cTn id="214" presetID="22" presetClass="entr" presetSubtype="8" fill="hold" grpId="0" nodeType="afterEffect">
                                  <p:stCondLst>
                                    <p:cond delay="0"/>
                                  </p:stCondLst>
                                  <p:childTnLst>
                                    <p:set>
                                      <p:cBhvr>
                                        <p:cTn id="215" dur="1" fill="hold">
                                          <p:stCondLst>
                                            <p:cond delay="0"/>
                                          </p:stCondLst>
                                        </p:cTn>
                                        <p:tgtEl>
                                          <p:spTgt spid="49"/>
                                        </p:tgtEl>
                                        <p:attrNameLst>
                                          <p:attrName>style.visibility</p:attrName>
                                        </p:attrNameLst>
                                      </p:cBhvr>
                                      <p:to>
                                        <p:strVal val="visible"/>
                                      </p:to>
                                    </p:set>
                                    <p:animEffect transition="in" filter="wipe(left)">
                                      <p:cBhvr>
                                        <p:cTn id="216" dur="500"/>
                                        <p:tgtEl>
                                          <p:spTgt spid="49"/>
                                        </p:tgtEl>
                                      </p:cBhvr>
                                    </p:animEffect>
                                  </p:childTnLst>
                                </p:cTn>
                              </p:par>
                            </p:childTnLst>
                          </p:cTn>
                        </p:par>
                        <p:par>
                          <p:cTn id="217" fill="hold">
                            <p:stCondLst>
                              <p:cond delay="16800"/>
                            </p:stCondLst>
                            <p:childTnLst>
                              <p:par>
                                <p:cTn id="218" presetID="22" presetClass="entr" presetSubtype="4" fill="hold" grpId="0" nodeType="afterEffect">
                                  <p:stCondLst>
                                    <p:cond delay="0"/>
                                  </p:stCondLst>
                                  <p:childTnLst>
                                    <p:set>
                                      <p:cBhvr>
                                        <p:cTn id="219" dur="1" fill="hold">
                                          <p:stCondLst>
                                            <p:cond delay="0"/>
                                          </p:stCondLst>
                                        </p:cTn>
                                        <p:tgtEl>
                                          <p:spTgt spid="25"/>
                                        </p:tgtEl>
                                        <p:attrNameLst>
                                          <p:attrName>style.visibility</p:attrName>
                                        </p:attrNameLst>
                                      </p:cBhvr>
                                      <p:to>
                                        <p:strVal val="visible"/>
                                      </p:to>
                                    </p:set>
                                    <p:animEffect transition="in" filter="wipe(down)">
                                      <p:cBhvr>
                                        <p:cTn id="220" dur="500"/>
                                        <p:tgtEl>
                                          <p:spTgt spid="25"/>
                                        </p:tgtEl>
                                      </p:cBhvr>
                                    </p:animEffect>
                                  </p:childTnLst>
                                </p:cTn>
                              </p:par>
                            </p:childTnLst>
                          </p:cTn>
                        </p:par>
                        <p:par>
                          <p:cTn id="221" fill="hold">
                            <p:stCondLst>
                              <p:cond delay="17300"/>
                            </p:stCondLst>
                            <p:childTnLst>
                              <p:par>
                                <p:cTn id="222" presetID="17" presetClass="entr" presetSubtype="10" fill="hold" grpId="0" nodeType="afterEffect">
                                  <p:stCondLst>
                                    <p:cond delay="0"/>
                                  </p:stCondLst>
                                  <p:childTnLst>
                                    <p:set>
                                      <p:cBhvr>
                                        <p:cTn id="223" dur="1" fill="hold">
                                          <p:stCondLst>
                                            <p:cond delay="0"/>
                                          </p:stCondLst>
                                        </p:cTn>
                                        <p:tgtEl>
                                          <p:spTgt spid="31"/>
                                        </p:tgtEl>
                                        <p:attrNameLst>
                                          <p:attrName>style.visibility</p:attrName>
                                        </p:attrNameLst>
                                      </p:cBhvr>
                                      <p:to>
                                        <p:strVal val="visible"/>
                                      </p:to>
                                    </p:set>
                                    <p:anim calcmode="lin" valueType="num">
                                      <p:cBhvr>
                                        <p:cTn id="224" dur="500" fill="hold"/>
                                        <p:tgtEl>
                                          <p:spTgt spid="31"/>
                                        </p:tgtEl>
                                        <p:attrNameLst>
                                          <p:attrName>ppt_w</p:attrName>
                                        </p:attrNameLst>
                                      </p:cBhvr>
                                      <p:tavLst>
                                        <p:tav tm="0">
                                          <p:val>
                                            <p:fltVal val="0"/>
                                          </p:val>
                                        </p:tav>
                                        <p:tav tm="100000">
                                          <p:val>
                                            <p:strVal val="#ppt_w"/>
                                          </p:val>
                                        </p:tav>
                                      </p:tavLst>
                                    </p:anim>
                                    <p:anim calcmode="lin" valueType="num">
                                      <p:cBhvr>
                                        <p:cTn id="225" dur="500" fill="hold"/>
                                        <p:tgtEl>
                                          <p:spTgt spid="31"/>
                                        </p:tgtEl>
                                        <p:attrNameLst>
                                          <p:attrName>ppt_h</p:attrName>
                                        </p:attrNameLst>
                                      </p:cBhvr>
                                      <p:tavLst>
                                        <p:tav tm="0">
                                          <p:val>
                                            <p:strVal val="#ppt_h"/>
                                          </p:val>
                                        </p:tav>
                                        <p:tav tm="100000">
                                          <p:val>
                                            <p:strVal val="#ppt_h"/>
                                          </p:val>
                                        </p:tav>
                                      </p:tavLst>
                                    </p:anim>
                                  </p:childTnLst>
                                </p:cTn>
                              </p:par>
                              <p:par>
                                <p:cTn id="226" presetID="17" presetClass="entr" presetSubtype="10" fill="hold" nodeType="withEffect">
                                  <p:stCondLst>
                                    <p:cond delay="0"/>
                                  </p:stCondLst>
                                  <p:childTnLst>
                                    <p:set>
                                      <p:cBhvr>
                                        <p:cTn id="227" dur="1" fill="hold">
                                          <p:stCondLst>
                                            <p:cond delay="0"/>
                                          </p:stCondLst>
                                        </p:cTn>
                                        <p:tgtEl>
                                          <p:spTgt spid="58"/>
                                        </p:tgtEl>
                                        <p:attrNameLst>
                                          <p:attrName>style.visibility</p:attrName>
                                        </p:attrNameLst>
                                      </p:cBhvr>
                                      <p:to>
                                        <p:strVal val="visible"/>
                                      </p:to>
                                    </p:set>
                                    <p:anim calcmode="lin" valueType="num">
                                      <p:cBhvr>
                                        <p:cTn id="228" dur="500" fill="hold"/>
                                        <p:tgtEl>
                                          <p:spTgt spid="58"/>
                                        </p:tgtEl>
                                        <p:attrNameLst>
                                          <p:attrName>ppt_w</p:attrName>
                                        </p:attrNameLst>
                                      </p:cBhvr>
                                      <p:tavLst>
                                        <p:tav tm="0">
                                          <p:val>
                                            <p:fltVal val="0"/>
                                          </p:val>
                                        </p:tav>
                                        <p:tav tm="100000">
                                          <p:val>
                                            <p:strVal val="#ppt_w"/>
                                          </p:val>
                                        </p:tav>
                                      </p:tavLst>
                                    </p:anim>
                                    <p:anim calcmode="lin" valueType="num">
                                      <p:cBhvr>
                                        <p:cTn id="229" dur="500" fill="hold"/>
                                        <p:tgtEl>
                                          <p:spTgt spid="58"/>
                                        </p:tgtEl>
                                        <p:attrNameLst>
                                          <p:attrName>ppt_h</p:attrName>
                                        </p:attrNameLst>
                                      </p:cBhvr>
                                      <p:tavLst>
                                        <p:tav tm="0">
                                          <p:val>
                                            <p:strVal val="#ppt_h"/>
                                          </p:val>
                                        </p:tav>
                                        <p:tav tm="100000">
                                          <p:val>
                                            <p:strVal val="#ppt_h"/>
                                          </p:val>
                                        </p:tav>
                                      </p:tavLst>
                                    </p:anim>
                                  </p:childTnLst>
                                </p:cTn>
                              </p:par>
                            </p:childTnLst>
                          </p:cTn>
                        </p:par>
                        <p:par>
                          <p:cTn id="230" fill="hold">
                            <p:stCondLst>
                              <p:cond delay="17800"/>
                            </p:stCondLst>
                            <p:childTnLst>
                              <p:par>
                                <p:cTn id="231" presetID="22" presetClass="entr" presetSubtype="8" fill="hold" grpId="0" nodeType="afterEffect">
                                  <p:stCondLst>
                                    <p:cond delay="0"/>
                                  </p:stCondLst>
                                  <p:childTnLst>
                                    <p:set>
                                      <p:cBhvr>
                                        <p:cTn id="232" dur="1" fill="hold">
                                          <p:stCondLst>
                                            <p:cond delay="0"/>
                                          </p:stCondLst>
                                        </p:cTn>
                                        <p:tgtEl>
                                          <p:spTgt spid="53"/>
                                        </p:tgtEl>
                                        <p:attrNameLst>
                                          <p:attrName>style.visibility</p:attrName>
                                        </p:attrNameLst>
                                      </p:cBhvr>
                                      <p:to>
                                        <p:strVal val="visible"/>
                                      </p:to>
                                    </p:set>
                                    <p:animEffect transition="in" filter="wipe(left)">
                                      <p:cBhvr>
                                        <p:cTn id="233" dur="500"/>
                                        <p:tgtEl>
                                          <p:spTgt spid="53"/>
                                        </p:tgtEl>
                                      </p:cBhvr>
                                    </p:animEffect>
                                  </p:childTnLst>
                                </p:cTn>
                              </p:par>
                              <p:par>
                                <p:cTn id="234" presetID="17" presetClass="entr" presetSubtype="10" fill="hold" nodeType="withEffect">
                                  <p:stCondLst>
                                    <p:cond delay="0"/>
                                  </p:stCondLst>
                                  <p:childTnLst>
                                    <p:set>
                                      <p:cBhvr>
                                        <p:cTn id="235" dur="1" fill="hold">
                                          <p:stCondLst>
                                            <p:cond delay="0"/>
                                          </p:stCondLst>
                                        </p:cTn>
                                        <p:tgtEl>
                                          <p:spTgt spid="55"/>
                                        </p:tgtEl>
                                        <p:attrNameLst>
                                          <p:attrName>style.visibility</p:attrName>
                                        </p:attrNameLst>
                                      </p:cBhvr>
                                      <p:to>
                                        <p:strVal val="visible"/>
                                      </p:to>
                                    </p:set>
                                    <p:anim calcmode="lin" valueType="num">
                                      <p:cBhvr>
                                        <p:cTn id="236" dur="500" fill="hold"/>
                                        <p:tgtEl>
                                          <p:spTgt spid="55"/>
                                        </p:tgtEl>
                                        <p:attrNameLst>
                                          <p:attrName>ppt_w</p:attrName>
                                        </p:attrNameLst>
                                      </p:cBhvr>
                                      <p:tavLst>
                                        <p:tav tm="0">
                                          <p:val>
                                            <p:fltVal val="0"/>
                                          </p:val>
                                        </p:tav>
                                        <p:tav tm="100000">
                                          <p:val>
                                            <p:strVal val="#ppt_w"/>
                                          </p:val>
                                        </p:tav>
                                      </p:tavLst>
                                    </p:anim>
                                    <p:anim calcmode="lin" valueType="num">
                                      <p:cBhvr>
                                        <p:cTn id="237" dur="500" fill="hold"/>
                                        <p:tgtEl>
                                          <p:spTgt spid="55"/>
                                        </p:tgtEl>
                                        <p:attrNameLst>
                                          <p:attrName>ppt_h</p:attrName>
                                        </p:attrNameLst>
                                      </p:cBhvr>
                                      <p:tavLst>
                                        <p:tav tm="0">
                                          <p:val>
                                            <p:strVal val="#ppt_h"/>
                                          </p:val>
                                        </p:tav>
                                        <p:tav tm="100000">
                                          <p:val>
                                            <p:strVal val="#ppt_h"/>
                                          </p:val>
                                        </p:tav>
                                      </p:tavLst>
                                    </p:anim>
                                  </p:childTnLst>
                                </p:cTn>
                              </p:par>
                            </p:childTnLst>
                          </p:cTn>
                        </p:par>
                        <p:par>
                          <p:cTn id="238" fill="hold">
                            <p:stCondLst>
                              <p:cond delay="18300"/>
                            </p:stCondLst>
                            <p:childTnLst>
                              <p:par>
                                <p:cTn id="239" presetID="22" presetClass="entr" presetSubtype="8" fill="hold" grpId="0" nodeType="afterEffect">
                                  <p:stCondLst>
                                    <p:cond delay="0"/>
                                  </p:stCondLst>
                                  <p:childTnLst>
                                    <p:set>
                                      <p:cBhvr>
                                        <p:cTn id="240" dur="1" fill="hold">
                                          <p:stCondLst>
                                            <p:cond delay="0"/>
                                          </p:stCondLst>
                                        </p:cTn>
                                        <p:tgtEl>
                                          <p:spTgt spid="50"/>
                                        </p:tgtEl>
                                        <p:attrNameLst>
                                          <p:attrName>style.visibility</p:attrName>
                                        </p:attrNameLst>
                                      </p:cBhvr>
                                      <p:to>
                                        <p:strVal val="visible"/>
                                      </p:to>
                                    </p:set>
                                    <p:animEffect transition="in" filter="wipe(left)">
                                      <p:cBhvr>
                                        <p:cTn id="241" dur="500"/>
                                        <p:tgtEl>
                                          <p:spTgt spid="50"/>
                                        </p:tgtEl>
                                      </p:cBhvr>
                                    </p:animEffect>
                                  </p:childTnLst>
                                </p:cTn>
                              </p:par>
                              <p:par>
                                <p:cTn id="242" presetID="17" presetClass="entr" presetSubtype="10" fill="hold" nodeType="withEffect">
                                  <p:stCondLst>
                                    <p:cond delay="0"/>
                                  </p:stCondLst>
                                  <p:childTnLst>
                                    <p:set>
                                      <p:cBhvr>
                                        <p:cTn id="243" dur="1" fill="hold">
                                          <p:stCondLst>
                                            <p:cond delay="0"/>
                                          </p:stCondLst>
                                        </p:cTn>
                                        <p:tgtEl>
                                          <p:spTgt spid="57"/>
                                        </p:tgtEl>
                                        <p:attrNameLst>
                                          <p:attrName>style.visibility</p:attrName>
                                        </p:attrNameLst>
                                      </p:cBhvr>
                                      <p:to>
                                        <p:strVal val="visible"/>
                                      </p:to>
                                    </p:set>
                                    <p:anim calcmode="lin" valueType="num">
                                      <p:cBhvr>
                                        <p:cTn id="244" dur="500" fill="hold"/>
                                        <p:tgtEl>
                                          <p:spTgt spid="57"/>
                                        </p:tgtEl>
                                        <p:attrNameLst>
                                          <p:attrName>ppt_w</p:attrName>
                                        </p:attrNameLst>
                                      </p:cBhvr>
                                      <p:tavLst>
                                        <p:tav tm="0">
                                          <p:val>
                                            <p:fltVal val="0"/>
                                          </p:val>
                                        </p:tav>
                                        <p:tav tm="100000">
                                          <p:val>
                                            <p:strVal val="#ppt_w"/>
                                          </p:val>
                                        </p:tav>
                                      </p:tavLst>
                                    </p:anim>
                                    <p:anim calcmode="lin" valueType="num">
                                      <p:cBhvr>
                                        <p:cTn id="245" dur="500" fill="hold"/>
                                        <p:tgtEl>
                                          <p:spTgt spid="57"/>
                                        </p:tgtEl>
                                        <p:attrNameLst>
                                          <p:attrName>ppt_h</p:attrName>
                                        </p:attrNameLst>
                                      </p:cBhvr>
                                      <p:tavLst>
                                        <p:tav tm="0">
                                          <p:val>
                                            <p:strVal val="#ppt_h"/>
                                          </p:val>
                                        </p:tav>
                                        <p:tav tm="100000">
                                          <p:val>
                                            <p:strVal val="#ppt_h"/>
                                          </p:val>
                                        </p:tav>
                                      </p:tavLst>
                                    </p:anim>
                                  </p:childTnLst>
                                </p:cTn>
                              </p:par>
                            </p:childTnLst>
                          </p:cTn>
                        </p:par>
                        <p:par>
                          <p:cTn id="246" fill="hold">
                            <p:stCondLst>
                              <p:cond delay="18800"/>
                            </p:stCondLst>
                            <p:childTnLst>
                              <p:par>
                                <p:cTn id="247" presetID="22" presetClass="entr" presetSubtype="8" fill="hold" grpId="0" nodeType="afterEffect">
                                  <p:stCondLst>
                                    <p:cond delay="0"/>
                                  </p:stCondLst>
                                  <p:childTnLst>
                                    <p:set>
                                      <p:cBhvr>
                                        <p:cTn id="248" dur="1" fill="hold">
                                          <p:stCondLst>
                                            <p:cond delay="0"/>
                                          </p:stCondLst>
                                        </p:cTn>
                                        <p:tgtEl>
                                          <p:spTgt spid="51"/>
                                        </p:tgtEl>
                                        <p:attrNameLst>
                                          <p:attrName>style.visibility</p:attrName>
                                        </p:attrNameLst>
                                      </p:cBhvr>
                                      <p:to>
                                        <p:strVal val="visible"/>
                                      </p:to>
                                    </p:set>
                                    <p:animEffect transition="in" filter="wipe(left)">
                                      <p:cBhvr>
                                        <p:cTn id="2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11" grpId="0" animBg="1"/>
      <p:bldP spid="11" grpId="1" animBg="1"/>
      <p:bldP spid="11" grpId="2" animBg="1"/>
      <p:bldP spid="11" grpId="3" animBg="1"/>
      <p:bldP spid="12" grpId="0" animBg="1"/>
      <p:bldP spid="12" grpId="1" animBg="1"/>
      <p:bldP spid="12" grpId="2" animBg="1"/>
      <p:bldP spid="12" grpId="3" animBg="1"/>
      <p:bldP spid="13" grpId="0" animBg="1"/>
      <p:bldP spid="13" grpId="1" animBg="1"/>
      <p:bldP spid="13" grpId="2" animBg="1"/>
      <p:bldP spid="13" grpId="3" animBg="1"/>
      <p:bldP spid="14" grpId="0" animBg="1"/>
      <p:bldP spid="14" grpId="1" animBg="1"/>
      <p:bldP spid="15" grpId="0" animBg="1"/>
      <p:bldP spid="15" grpId="1" animBg="1"/>
      <p:bldP spid="16" grpId="0" animBg="1"/>
      <p:bldP spid="16" grpId="1" animBg="1"/>
      <p:bldP spid="16" grpId="2" animBg="1"/>
      <p:bldP spid="17" grpId="0" animBg="1"/>
      <p:bldP spid="17" grpId="1" animBg="1"/>
      <p:bldP spid="17" grpId="2" animBg="1"/>
      <p:bldP spid="23" grpId="0" animBg="1"/>
      <p:bldP spid="23" grpId="1" animBg="1"/>
      <p:bldP spid="25" grpId="0" animBg="1"/>
      <p:bldP spid="26" grpId="0" animBg="1"/>
      <p:bldP spid="28" grpId="0" animBg="1"/>
      <p:bldP spid="30" grpId="0" animBg="1"/>
      <p:bldP spid="31" grpId="0" animBg="1"/>
      <p:bldP spid="44" grpId="0" animBg="1"/>
      <p:bldP spid="45" grpId="0" animBg="1"/>
      <p:bldP spid="46" grpId="0" animBg="1"/>
      <p:bldP spid="47" grpId="0" animBg="1"/>
      <p:bldP spid="48" grpId="0" animBg="1"/>
      <p:bldP spid="49" grpId="0" animBg="1"/>
      <p:bldP spid="50" grpId="0"/>
      <p:bldP spid="51" grpId="0"/>
      <p:bldP spid="5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 name="矩形 1"/>
          <p:cNvSpPr/>
          <p:nvPr userDrawn="1"/>
        </p:nvSpPr>
        <p:spPr>
          <a:xfrm>
            <a:off x="118541" y="107650"/>
            <a:ext cx="360000" cy="360000"/>
          </a:xfrm>
          <a:prstGeom prst="rect">
            <a:avLst/>
          </a:prstGeom>
          <a:no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sp>
        <p:nvSpPr>
          <p:cNvPr id="3" name="矩形 2"/>
          <p:cNvSpPr/>
          <p:nvPr userDrawn="1"/>
        </p:nvSpPr>
        <p:spPr>
          <a:xfrm>
            <a:off x="395288" y="433879"/>
            <a:ext cx="165600" cy="165600"/>
          </a:xfrm>
          <a:prstGeom prst="rect">
            <a:avLst/>
          </a:prstGeom>
          <a:no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pic>
        <p:nvPicPr>
          <p:cNvPr id="2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78540" y="1303145"/>
            <a:ext cx="2448034" cy="3779824"/>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365500" y="1303145"/>
            <a:ext cx="2501215" cy="3779824"/>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311230" y="1303145"/>
            <a:ext cx="2520000" cy="3779824"/>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9263558" y="1303145"/>
            <a:ext cx="2520000" cy="3779824"/>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9" name="组合 28"/>
          <p:cNvGrpSpPr/>
          <p:nvPr userDrawn="1"/>
        </p:nvGrpSpPr>
        <p:grpSpPr>
          <a:xfrm>
            <a:off x="406574" y="5374011"/>
            <a:ext cx="2520000" cy="576063"/>
            <a:chOff x="406574" y="5374011"/>
            <a:chExt cx="2520000" cy="576063"/>
          </a:xfrm>
        </p:grpSpPr>
        <p:sp>
          <p:nvSpPr>
            <p:cNvPr id="30" name="TextBox 29">
              <a:hlinkClick r:id="" action="ppaction://hlinkshowjump?jump=nextslide"/>
            </p:cNvPr>
            <p:cNvSpPr txBox="1"/>
            <p:nvPr/>
          </p:nvSpPr>
          <p:spPr>
            <a:xfrm>
              <a:off x="406574" y="5479481"/>
              <a:ext cx="2520000" cy="353943"/>
            </a:xfrm>
            <a:prstGeom prst="rect">
              <a:avLst/>
            </a:prstGeom>
            <a:noFill/>
          </p:spPr>
          <p:txBody>
            <a:bodyPr wrap="square">
              <a:spAutoFit/>
            </a:bodyPr>
            <a:lstStyle/>
            <a:p>
              <a:pPr algn="ctr" defTabSz="1285829">
                <a:defRPr/>
              </a:pPr>
              <a:r>
                <a:rPr lang="zh-CN" altLang="en-US" sz="1700" dirty="0" smtClean="0">
                  <a:solidFill>
                    <a:prstClr val="white"/>
                  </a:solidFill>
                  <a:latin typeface="微软雅黑" pitchFamily="34" charset="-122"/>
                  <a:ea typeface="微软雅黑" pitchFamily="34" charset="-122"/>
                </a:rPr>
                <a:t>机房简介</a:t>
              </a:r>
              <a:endParaRPr lang="en-US" altLang="zh-CN" sz="1700" dirty="0">
                <a:solidFill>
                  <a:prstClr val="white"/>
                </a:solidFill>
                <a:latin typeface="微软雅黑" pitchFamily="34" charset="-122"/>
                <a:ea typeface="微软雅黑" pitchFamily="34" charset="-122"/>
              </a:endParaRPr>
            </a:p>
          </p:txBody>
        </p:sp>
        <p:cxnSp>
          <p:nvCxnSpPr>
            <p:cNvPr id="31" name="直接连接符 30"/>
            <p:cNvCxnSpPr/>
            <p:nvPr/>
          </p:nvCxnSpPr>
          <p:spPr>
            <a:xfrm flipV="1">
              <a:off x="419041" y="5374011"/>
              <a:ext cx="2507533" cy="1"/>
            </a:xfrm>
            <a:prstGeom prst="line">
              <a:avLst/>
            </a:prstGeom>
            <a:noFill/>
            <a:ln w="9525" cap="flat" cmpd="sng" algn="ctr">
              <a:solidFill>
                <a:srgbClr val="00B0F0"/>
              </a:solidFill>
              <a:prstDash val="dash"/>
            </a:ln>
            <a:effectLst/>
          </p:spPr>
        </p:cxnSp>
        <p:cxnSp>
          <p:nvCxnSpPr>
            <p:cNvPr id="32" name="直接连接符 31"/>
            <p:cNvCxnSpPr/>
            <p:nvPr/>
          </p:nvCxnSpPr>
          <p:spPr>
            <a:xfrm flipV="1">
              <a:off x="406574" y="5950073"/>
              <a:ext cx="2507533" cy="1"/>
            </a:xfrm>
            <a:prstGeom prst="line">
              <a:avLst/>
            </a:prstGeom>
            <a:noFill/>
            <a:ln w="9525" cap="flat" cmpd="sng" algn="ctr">
              <a:solidFill>
                <a:srgbClr val="00B0F0"/>
              </a:solidFill>
              <a:prstDash val="dash"/>
            </a:ln>
            <a:effectLst/>
          </p:spPr>
        </p:cxnSp>
      </p:grpSp>
      <p:grpSp>
        <p:nvGrpSpPr>
          <p:cNvPr id="33" name="组合 32"/>
          <p:cNvGrpSpPr/>
          <p:nvPr userDrawn="1"/>
        </p:nvGrpSpPr>
        <p:grpSpPr>
          <a:xfrm>
            <a:off x="3358902" y="5374010"/>
            <a:ext cx="2520280" cy="576064"/>
            <a:chOff x="3358902" y="5374010"/>
            <a:chExt cx="2520280" cy="576064"/>
          </a:xfrm>
        </p:grpSpPr>
        <p:sp>
          <p:nvSpPr>
            <p:cNvPr id="34" name="TextBox 33">
              <a:hlinkClick r:id="" action="ppaction://hlinkshowjump?jump=nextslide"/>
            </p:cNvPr>
            <p:cNvSpPr txBox="1"/>
            <p:nvPr/>
          </p:nvSpPr>
          <p:spPr>
            <a:xfrm>
              <a:off x="3358902" y="5479481"/>
              <a:ext cx="2520000" cy="354013"/>
            </a:xfrm>
            <a:prstGeom prst="rect">
              <a:avLst/>
            </a:prstGeom>
            <a:noFill/>
          </p:spPr>
          <p:txBody>
            <a:bodyPr wrap="square">
              <a:spAutoFit/>
            </a:bodyPr>
            <a:lstStyle/>
            <a:p>
              <a:pPr algn="ctr" defTabSz="1285829">
                <a:defRPr/>
              </a:pPr>
              <a:r>
                <a:rPr lang="zh-CN" altLang="en-US" sz="1700" dirty="0" smtClean="0">
                  <a:solidFill>
                    <a:prstClr val="white"/>
                  </a:solidFill>
                  <a:latin typeface="微软雅黑" pitchFamily="34" charset="-122"/>
                  <a:ea typeface="微软雅黑" pitchFamily="34" charset="-122"/>
                </a:rPr>
                <a:t>机房优势</a:t>
              </a:r>
              <a:endParaRPr lang="en-US" altLang="zh-CN" sz="1700" dirty="0">
                <a:solidFill>
                  <a:prstClr val="white"/>
                </a:solidFill>
                <a:latin typeface="微软雅黑" pitchFamily="34" charset="-122"/>
                <a:ea typeface="微软雅黑" pitchFamily="34" charset="-122"/>
              </a:endParaRPr>
            </a:p>
          </p:txBody>
        </p:sp>
        <p:cxnSp>
          <p:nvCxnSpPr>
            <p:cNvPr id="35" name="直接连接符 34"/>
            <p:cNvCxnSpPr/>
            <p:nvPr/>
          </p:nvCxnSpPr>
          <p:spPr>
            <a:xfrm flipV="1">
              <a:off x="3371649" y="5374010"/>
              <a:ext cx="2507533" cy="1"/>
            </a:xfrm>
            <a:prstGeom prst="line">
              <a:avLst/>
            </a:prstGeom>
            <a:noFill/>
            <a:ln w="9525" cap="flat" cmpd="sng" algn="ctr">
              <a:solidFill>
                <a:srgbClr val="00B0F0"/>
              </a:solidFill>
              <a:prstDash val="dash"/>
            </a:ln>
            <a:effectLst/>
          </p:spPr>
        </p:cxnSp>
        <p:cxnSp>
          <p:nvCxnSpPr>
            <p:cNvPr id="36" name="直接连接符 35"/>
            <p:cNvCxnSpPr/>
            <p:nvPr/>
          </p:nvCxnSpPr>
          <p:spPr>
            <a:xfrm flipV="1">
              <a:off x="3359182" y="5950073"/>
              <a:ext cx="2507533" cy="1"/>
            </a:xfrm>
            <a:prstGeom prst="line">
              <a:avLst/>
            </a:prstGeom>
            <a:noFill/>
            <a:ln w="9525" cap="flat" cmpd="sng" algn="ctr">
              <a:solidFill>
                <a:srgbClr val="00B0F0"/>
              </a:solidFill>
              <a:prstDash val="dash"/>
            </a:ln>
            <a:effectLst/>
          </p:spPr>
        </p:cxnSp>
      </p:grpSp>
      <p:grpSp>
        <p:nvGrpSpPr>
          <p:cNvPr id="37" name="组合 36"/>
          <p:cNvGrpSpPr/>
          <p:nvPr userDrawn="1"/>
        </p:nvGrpSpPr>
        <p:grpSpPr>
          <a:xfrm>
            <a:off x="6282770" y="5374010"/>
            <a:ext cx="2548460" cy="576064"/>
            <a:chOff x="6282770" y="5374010"/>
            <a:chExt cx="2548460" cy="576064"/>
          </a:xfrm>
        </p:grpSpPr>
        <p:sp>
          <p:nvSpPr>
            <p:cNvPr id="38" name="TextBox 37">
              <a:hlinkClick r:id="" action="ppaction://hlinkshowjump?jump=nextslide"/>
            </p:cNvPr>
            <p:cNvSpPr txBox="1"/>
            <p:nvPr/>
          </p:nvSpPr>
          <p:spPr>
            <a:xfrm>
              <a:off x="6282770" y="5479551"/>
              <a:ext cx="2548460" cy="353943"/>
            </a:xfrm>
            <a:prstGeom prst="rect">
              <a:avLst/>
            </a:prstGeom>
            <a:noFill/>
          </p:spPr>
          <p:txBody>
            <a:bodyPr wrap="square">
              <a:spAutoFit/>
            </a:bodyPr>
            <a:lstStyle/>
            <a:p>
              <a:pPr algn="ctr" defTabSz="1285829">
                <a:defRPr/>
              </a:pPr>
              <a:r>
                <a:rPr lang="zh-CN" altLang="en-US" sz="1700" dirty="0" smtClean="0">
                  <a:solidFill>
                    <a:prstClr val="white"/>
                  </a:solidFill>
                  <a:latin typeface="微软雅黑" pitchFamily="34" charset="-122"/>
                  <a:ea typeface="微软雅黑" pitchFamily="34" charset="-122"/>
                </a:rPr>
                <a:t>机房系统</a:t>
              </a:r>
              <a:endParaRPr lang="en-US" altLang="zh-CN" sz="1700" dirty="0">
                <a:solidFill>
                  <a:prstClr val="white"/>
                </a:solidFill>
                <a:latin typeface="微软雅黑" pitchFamily="34" charset="-122"/>
                <a:ea typeface="微软雅黑" pitchFamily="34" charset="-122"/>
              </a:endParaRPr>
            </a:p>
          </p:txBody>
        </p:sp>
        <p:cxnSp>
          <p:nvCxnSpPr>
            <p:cNvPr id="39" name="直接连接符 38"/>
            <p:cNvCxnSpPr/>
            <p:nvPr/>
          </p:nvCxnSpPr>
          <p:spPr>
            <a:xfrm flipV="1">
              <a:off x="6323697" y="5374010"/>
              <a:ext cx="2507533" cy="1"/>
            </a:xfrm>
            <a:prstGeom prst="line">
              <a:avLst/>
            </a:prstGeom>
            <a:noFill/>
            <a:ln w="9525" cap="flat" cmpd="sng" algn="ctr">
              <a:solidFill>
                <a:srgbClr val="00B0F0"/>
              </a:solidFill>
              <a:prstDash val="dash"/>
            </a:ln>
            <a:effectLst/>
          </p:spPr>
        </p:cxnSp>
        <p:cxnSp>
          <p:nvCxnSpPr>
            <p:cNvPr id="40" name="直接连接符 39"/>
            <p:cNvCxnSpPr/>
            <p:nvPr/>
          </p:nvCxnSpPr>
          <p:spPr>
            <a:xfrm flipV="1">
              <a:off x="6311230" y="5950073"/>
              <a:ext cx="2507533" cy="1"/>
            </a:xfrm>
            <a:prstGeom prst="line">
              <a:avLst/>
            </a:prstGeom>
            <a:noFill/>
            <a:ln w="9525" cap="flat" cmpd="sng" algn="ctr">
              <a:solidFill>
                <a:srgbClr val="00B0F0"/>
              </a:solidFill>
              <a:prstDash val="dash"/>
            </a:ln>
            <a:effectLst/>
          </p:spPr>
        </p:cxnSp>
      </p:grpSp>
      <p:grpSp>
        <p:nvGrpSpPr>
          <p:cNvPr id="41" name="组合 40"/>
          <p:cNvGrpSpPr/>
          <p:nvPr userDrawn="1"/>
        </p:nvGrpSpPr>
        <p:grpSpPr>
          <a:xfrm>
            <a:off x="9263558" y="5374010"/>
            <a:ext cx="2520001" cy="576064"/>
            <a:chOff x="9263558" y="5374010"/>
            <a:chExt cx="2520001" cy="576064"/>
          </a:xfrm>
        </p:grpSpPr>
        <p:sp>
          <p:nvSpPr>
            <p:cNvPr id="42" name="TextBox 41">
              <a:hlinkClick r:id="" action="ppaction://hlinkshowjump?jump=nextslide"/>
            </p:cNvPr>
            <p:cNvSpPr txBox="1"/>
            <p:nvPr/>
          </p:nvSpPr>
          <p:spPr>
            <a:xfrm>
              <a:off x="9263558" y="5479480"/>
              <a:ext cx="2520001" cy="353943"/>
            </a:xfrm>
            <a:prstGeom prst="rect">
              <a:avLst/>
            </a:prstGeom>
            <a:noFill/>
          </p:spPr>
          <p:txBody>
            <a:bodyPr wrap="square">
              <a:spAutoFit/>
            </a:bodyPr>
            <a:lstStyle/>
            <a:p>
              <a:pPr algn="ctr" defTabSz="1285829">
                <a:defRPr/>
              </a:pPr>
              <a:r>
                <a:rPr lang="zh-CN" altLang="en-US" sz="1700" dirty="0" smtClean="0">
                  <a:solidFill>
                    <a:prstClr val="white"/>
                  </a:solidFill>
                  <a:latin typeface="微软雅黑" pitchFamily="34" charset="-122"/>
                  <a:ea typeface="微软雅黑" pitchFamily="34" charset="-122"/>
                </a:rPr>
                <a:t>联系我们</a:t>
              </a:r>
              <a:endParaRPr lang="en-US" altLang="zh-CN" sz="1700" dirty="0">
                <a:solidFill>
                  <a:prstClr val="white"/>
                </a:solidFill>
                <a:latin typeface="微软雅黑" pitchFamily="34" charset="-122"/>
                <a:ea typeface="微软雅黑" pitchFamily="34" charset="-122"/>
              </a:endParaRPr>
            </a:p>
          </p:txBody>
        </p:sp>
        <p:cxnSp>
          <p:nvCxnSpPr>
            <p:cNvPr id="43" name="直接连接符 42"/>
            <p:cNvCxnSpPr/>
            <p:nvPr/>
          </p:nvCxnSpPr>
          <p:spPr>
            <a:xfrm flipV="1">
              <a:off x="9276025" y="5374010"/>
              <a:ext cx="2507533" cy="1"/>
            </a:xfrm>
            <a:prstGeom prst="line">
              <a:avLst/>
            </a:prstGeom>
            <a:noFill/>
            <a:ln w="9525" cap="flat" cmpd="sng" algn="ctr">
              <a:solidFill>
                <a:srgbClr val="00B0F0"/>
              </a:solidFill>
              <a:prstDash val="dash"/>
            </a:ln>
            <a:effectLst/>
          </p:spPr>
        </p:cxnSp>
        <p:cxnSp>
          <p:nvCxnSpPr>
            <p:cNvPr id="44" name="直接连接符 43"/>
            <p:cNvCxnSpPr/>
            <p:nvPr/>
          </p:nvCxnSpPr>
          <p:spPr>
            <a:xfrm flipV="1">
              <a:off x="9263558" y="5950073"/>
              <a:ext cx="2507533" cy="1"/>
            </a:xfrm>
            <a:prstGeom prst="line">
              <a:avLst/>
            </a:prstGeom>
            <a:noFill/>
            <a:ln w="9525" cap="flat" cmpd="sng" algn="ctr">
              <a:solidFill>
                <a:srgbClr val="00B0F0"/>
              </a:solidFill>
              <a:prstDash val="dash"/>
            </a:ln>
            <a:effectLst/>
          </p:spPr>
        </p:cxnSp>
      </p:grpSp>
      <p:sp>
        <p:nvSpPr>
          <p:cNvPr id="45" name="矩形 44"/>
          <p:cNvSpPr/>
          <p:nvPr userDrawn="1"/>
        </p:nvSpPr>
        <p:spPr>
          <a:xfrm>
            <a:off x="10888587" y="302672"/>
            <a:ext cx="1093568" cy="369332"/>
          </a:xfrm>
          <a:prstGeom prst="rect">
            <a:avLst/>
          </a:prstGeom>
        </p:spPr>
        <p:txBody>
          <a:bodyPr anchor="ctr"/>
          <a:lstStyle/>
          <a:p>
            <a:pPr algn="ctr">
              <a:defRPr/>
            </a:pPr>
            <a:r>
              <a:rPr lang="zh-CN" altLang="en-US" sz="1400" dirty="0">
                <a:solidFill>
                  <a:srgbClr val="92D050"/>
                </a:solidFill>
                <a:latin typeface="微软雅黑" pitchFamily="34" charset="-122"/>
                <a:ea typeface="微软雅黑" pitchFamily="34" charset="-122"/>
              </a:rPr>
              <a:t>第 </a:t>
            </a:r>
            <a:fld id="{2EEF1883-7A0E-4F66-9932-E581691AD397}" type="slidenum">
              <a:rPr lang="zh-CN" altLang="en-US" sz="1400">
                <a:solidFill>
                  <a:srgbClr val="92D050"/>
                </a:solidFill>
              </a:rPr>
              <a:pPr algn="ctr">
                <a:defRPr/>
              </a:pPr>
              <a:t>‹#›</a:t>
            </a:fld>
            <a:r>
              <a:rPr lang="zh-CN" altLang="en-US" sz="1400" dirty="0">
                <a:solidFill>
                  <a:srgbClr val="92D050"/>
                </a:solidFill>
              </a:rPr>
              <a:t>  </a:t>
            </a:r>
            <a:r>
              <a:rPr lang="zh-CN" altLang="en-US" sz="1400" dirty="0">
                <a:solidFill>
                  <a:srgbClr val="92D050"/>
                </a:solidFill>
                <a:latin typeface="微软雅黑" pitchFamily="34" charset="-122"/>
                <a:ea typeface="微软雅黑" pitchFamily="34" charset="-122"/>
              </a:rPr>
              <a:t>页</a:t>
            </a:r>
          </a:p>
        </p:txBody>
      </p:sp>
      <p:cxnSp>
        <p:nvCxnSpPr>
          <p:cNvPr id="46" name="直接连接符 45"/>
          <p:cNvCxnSpPr/>
          <p:nvPr userDrawn="1"/>
        </p:nvCxnSpPr>
        <p:spPr>
          <a:xfrm flipH="1">
            <a:off x="10888587" y="672004"/>
            <a:ext cx="1303413" cy="0"/>
          </a:xfrm>
          <a:prstGeom prst="line">
            <a:avLst/>
          </a:prstGeom>
          <a:no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14928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childTnLst>
                                </p:cTn>
                              </p:par>
                              <p:par>
                                <p:cTn id="8" presetID="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0-#ppt_w/2"/>
                                          </p:val>
                                        </p:tav>
                                        <p:tav tm="100000">
                                          <p:val>
                                            <p:strVal val="#ppt_x"/>
                                          </p:val>
                                        </p:tav>
                                      </p:tavLst>
                                    </p:anim>
                                    <p:anim calcmode="lin" valueType="num">
                                      <p:cBhvr additive="base">
                                        <p:cTn id="11" dur="1000" fill="hold"/>
                                        <p:tgtEl>
                                          <p:spTgt spid="25"/>
                                        </p:tgtEl>
                                        <p:attrNameLst>
                                          <p:attrName>ppt_y</p:attrName>
                                        </p:attrNameLst>
                                      </p:cBhvr>
                                      <p:tavLst>
                                        <p:tav tm="0">
                                          <p:val>
                                            <p:strVal val="#ppt_y"/>
                                          </p:val>
                                        </p:tav>
                                        <p:tav tm="100000">
                                          <p:val>
                                            <p:strVal val="#ppt_y"/>
                                          </p:val>
                                        </p:tav>
                                      </p:tavLst>
                                    </p:anim>
                                  </p:childTnLst>
                                </p:cTn>
                              </p:par>
                              <p:par>
                                <p:cTn id="12" presetID="8" presetClass="emph" presetSubtype="0" fill="hold" nodeType="withEffect">
                                  <p:stCondLst>
                                    <p:cond delay="0"/>
                                  </p:stCondLst>
                                  <p:childTnLst>
                                    <p:animRot by="21600000">
                                      <p:cBhvr>
                                        <p:cTn id="13" dur="1000" fill="hold"/>
                                        <p:tgtEl>
                                          <p:spTgt spid="25"/>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300"/>
                                        <p:tgtEl>
                                          <p:spTgt spid="26"/>
                                        </p:tgtEl>
                                      </p:cBhvr>
                                    </p:animEffect>
                                  </p:childTnLst>
                                </p:cTn>
                              </p:par>
                              <p:par>
                                <p:cTn id="17" presetID="2" presetClass="entr" presetSubtype="9"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0-#ppt_w/2"/>
                                          </p:val>
                                        </p:tav>
                                        <p:tav tm="100000">
                                          <p:val>
                                            <p:strVal val="#ppt_x"/>
                                          </p:val>
                                        </p:tav>
                                      </p:tavLst>
                                    </p:anim>
                                    <p:anim calcmode="lin" valueType="num">
                                      <p:cBhvr additive="base">
                                        <p:cTn id="20" dur="1000" fill="hold"/>
                                        <p:tgtEl>
                                          <p:spTgt spid="26"/>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26"/>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250"/>
                                        <p:tgtEl>
                                          <p:spTgt spid="27"/>
                                        </p:tgtEl>
                                      </p:cBhvr>
                                    </p:animEffect>
                                  </p:childTnLst>
                                </p:cTn>
                              </p:par>
                              <p:par>
                                <p:cTn id="26" presetID="2" presetClass="entr" presetSubtype="3"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1+#ppt_w/2"/>
                                          </p:val>
                                        </p:tav>
                                        <p:tav tm="100000">
                                          <p:val>
                                            <p:strVal val="#ppt_x"/>
                                          </p:val>
                                        </p:tav>
                                      </p:tavLst>
                                    </p:anim>
                                    <p:anim calcmode="lin" valueType="num">
                                      <p:cBhvr additive="base">
                                        <p:cTn id="29" dur="1000" fill="hold"/>
                                        <p:tgtEl>
                                          <p:spTgt spid="27"/>
                                        </p:tgtEl>
                                        <p:attrNameLst>
                                          <p:attrName>ppt_y</p:attrName>
                                        </p:attrNameLst>
                                      </p:cBhvr>
                                      <p:tavLst>
                                        <p:tav tm="0">
                                          <p:val>
                                            <p:strVal val="0-#ppt_h/2"/>
                                          </p:val>
                                        </p:tav>
                                        <p:tav tm="100000">
                                          <p:val>
                                            <p:strVal val="#ppt_y"/>
                                          </p:val>
                                        </p:tav>
                                      </p:tavLst>
                                    </p:anim>
                                  </p:childTnLst>
                                </p:cTn>
                              </p:par>
                              <p:par>
                                <p:cTn id="30" presetID="8" presetClass="emph" presetSubtype="0" fill="hold" nodeType="withEffect">
                                  <p:stCondLst>
                                    <p:cond delay="0"/>
                                  </p:stCondLst>
                                  <p:childTnLst>
                                    <p:animRot by="21600000">
                                      <p:cBhvr>
                                        <p:cTn id="31" dur="1000" fill="hold"/>
                                        <p:tgtEl>
                                          <p:spTgt spid="27"/>
                                        </p:tgtEl>
                                        <p:attrNameLst>
                                          <p:attrName>r</p:attrName>
                                        </p:attrNameLst>
                                      </p:cBhvr>
                                    </p:animRo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250"/>
                                        <p:tgtEl>
                                          <p:spTgt spid="28"/>
                                        </p:tgtEl>
                                      </p:cBhvr>
                                    </p:animEffect>
                                  </p:childTnLst>
                                </p:cTn>
                              </p:par>
                              <p:par>
                                <p:cTn id="35" presetID="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000" fill="hold"/>
                                        <p:tgtEl>
                                          <p:spTgt spid="28"/>
                                        </p:tgtEl>
                                        <p:attrNameLst>
                                          <p:attrName>ppt_x</p:attrName>
                                        </p:attrNameLst>
                                      </p:cBhvr>
                                      <p:tavLst>
                                        <p:tav tm="0">
                                          <p:val>
                                            <p:strVal val="1+#ppt_w/2"/>
                                          </p:val>
                                        </p:tav>
                                        <p:tav tm="100000">
                                          <p:val>
                                            <p:strVal val="#ppt_x"/>
                                          </p:val>
                                        </p:tav>
                                      </p:tavLst>
                                    </p:anim>
                                    <p:anim calcmode="lin" valueType="num">
                                      <p:cBhvr additive="base">
                                        <p:cTn id="38" dur="1000" fill="hold"/>
                                        <p:tgtEl>
                                          <p:spTgt spid="28"/>
                                        </p:tgtEl>
                                        <p:attrNameLst>
                                          <p:attrName>ppt_y</p:attrName>
                                        </p:attrNameLst>
                                      </p:cBhvr>
                                      <p:tavLst>
                                        <p:tav tm="0">
                                          <p:val>
                                            <p:strVal val="#ppt_y"/>
                                          </p:val>
                                        </p:tav>
                                        <p:tav tm="100000">
                                          <p:val>
                                            <p:strVal val="#ppt_y"/>
                                          </p:val>
                                        </p:tav>
                                      </p:tavLst>
                                    </p:anim>
                                  </p:childTnLst>
                                </p:cTn>
                              </p:par>
                              <p:par>
                                <p:cTn id="39" presetID="8" presetClass="emph" presetSubtype="0" fill="hold" nodeType="withEffect">
                                  <p:stCondLst>
                                    <p:cond delay="0"/>
                                  </p:stCondLst>
                                  <p:childTnLst>
                                    <p:animRot by="21600000">
                                      <p:cBhvr>
                                        <p:cTn id="40" dur="1000" fill="hold"/>
                                        <p:tgtEl>
                                          <p:spTgt spid="28"/>
                                        </p:tgtEl>
                                        <p:attrNameLst>
                                          <p:attrName>r</p:attrName>
                                        </p:attrNameLst>
                                      </p:cBhvr>
                                    </p:animRot>
                                  </p:childTnLst>
                                </p:cTn>
                              </p:par>
                              <p:par>
                                <p:cTn id="41" presetID="12" presetClass="entr" presetSubtype="1"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lide(fromTop)">
                                      <p:cBhvr>
                                        <p:cTn id="43" dur="500"/>
                                        <p:tgtEl>
                                          <p:spTgt spid="29"/>
                                        </p:tgtEl>
                                      </p:cBhvr>
                                    </p:animEffect>
                                  </p:childTnLst>
                                </p:cTn>
                              </p:par>
                              <p:par>
                                <p:cTn id="44" presetID="12" presetClass="entr" presetSubtype="1"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lide(fromTop)">
                                      <p:cBhvr>
                                        <p:cTn id="46" dur="500"/>
                                        <p:tgtEl>
                                          <p:spTgt spid="33"/>
                                        </p:tgtEl>
                                      </p:cBhvr>
                                    </p:animEffect>
                                  </p:childTnLst>
                                </p:cTn>
                              </p:par>
                              <p:par>
                                <p:cTn id="47" presetID="12" presetClass="entr" presetSubtype="1"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slide(fromTop)">
                                      <p:cBhvr>
                                        <p:cTn id="49" dur="500"/>
                                        <p:tgtEl>
                                          <p:spTgt spid="37"/>
                                        </p:tgtEl>
                                      </p:cBhvr>
                                    </p:animEffect>
                                  </p:childTnLst>
                                </p:cTn>
                              </p:par>
                              <p:par>
                                <p:cTn id="50" presetID="12" presetClass="entr" presetSubtype="1"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slide(fromTop)">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2" name="矩形 1"/>
          <p:cNvSpPr/>
          <p:nvPr userDrawn="1"/>
        </p:nvSpPr>
        <p:spPr>
          <a:xfrm>
            <a:off x="118541" y="107650"/>
            <a:ext cx="360000" cy="360000"/>
          </a:xfrm>
          <a:prstGeom prst="rect">
            <a:avLst/>
          </a:prstGeom>
          <a:no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sp>
        <p:nvSpPr>
          <p:cNvPr id="3" name="矩形 2"/>
          <p:cNvSpPr/>
          <p:nvPr userDrawn="1"/>
        </p:nvSpPr>
        <p:spPr>
          <a:xfrm>
            <a:off x="395288" y="433879"/>
            <a:ext cx="165600" cy="165600"/>
          </a:xfrm>
          <a:prstGeom prst="rect">
            <a:avLst/>
          </a:prstGeom>
          <a:no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sp>
        <p:nvSpPr>
          <p:cNvPr id="5" name="矩形 4"/>
          <p:cNvSpPr/>
          <p:nvPr userDrawn="1"/>
        </p:nvSpPr>
        <p:spPr>
          <a:xfrm>
            <a:off x="10888587" y="302672"/>
            <a:ext cx="1093568" cy="369332"/>
          </a:xfrm>
          <a:prstGeom prst="rect">
            <a:avLst/>
          </a:prstGeom>
        </p:spPr>
        <p:txBody>
          <a:bodyPr anchor="ctr"/>
          <a:lstStyle/>
          <a:p>
            <a:pPr algn="ctr">
              <a:defRPr/>
            </a:pPr>
            <a:r>
              <a:rPr lang="zh-CN" altLang="en-US" sz="1400" dirty="0">
                <a:solidFill>
                  <a:srgbClr val="92D050"/>
                </a:solidFill>
                <a:latin typeface="微软雅黑" pitchFamily="34" charset="-122"/>
                <a:ea typeface="微软雅黑" pitchFamily="34" charset="-122"/>
              </a:rPr>
              <a:t>第 </a:t>
            </a:r>
            <a:fld id="{2EEF1883-7A0E-4F66-9932-E581691AD397}" type="slidenum">
              <a:rPr lang="zh-CN" altLang="en-US" sz="1400">
                <a:solidFill>
                  <a:srgbClr val="92D050"/>
                </a:solidFill>
              </a:rPr>
              <a:pPr algn="ctr">
                <a:defRPr/>
              </a:pPr>
              <a:t>‹#›</a:t>
            </a:fld>
            <a:r>
              <a:rPr lang="zh-CN" altLang="en-US" sz="1400" dirty="0">
                <a:solidFill>
                  <a:srgbClr val="92D050"/>
                </a:solidFill>
              </a:rPr>
              <a:t>  </a:t>
            </a:r>
            <a:r>
              <a:rPr lang="zh-CN" altLang="en-US" sz="1400" dirty="0">
                <a:solidFill>
                  <a:srgbClr val="92D050"/>
                </a:solidFill>
                <a:latin typeface="微软雅黑" pitchFamily="34" charset="-122"/>
                <a:ea typeface="微软雅黑" pitchFamily="34" charset="-122"/>
              </a:rPr>
              <a:t>页</a:t>
            </a:r>
          </a:p>
        </p:txBody>
      </p:sp>
      <p:cxnSp>
        <p:nvCxnSpPr>
          <p:cNvPr id="7" name="直接连接符 6"/>
          <p:cNvCxnSpPr/>
          <p:nvPr userDrawn="1"/>
        </p:nvCxnSpPr>
        <p:spPr>
          <a:xfrm flipH="1">
            <a:off x="10888587" y="672004"/>
            <a:ext cx="1303413" cy="0"/>
          </a:xfrm>
          <a:prstGeom prst="line">
            <a:avLst/>
          </a:prstGeom>
          <a:no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128724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extBox 1"/>
          <p:cNvSpPr txBox="1"/>
          <p:nvPr userDrawn="1"/>
        </p:nvSpPr>
        <p:spPr>
          <a:xfrm>
            <a:off x="730571" y="333450"/>
            <a:ext cx="2340299" cy="307777"/>
          </a:xfrm>
          <a:prstGeom prst="rect">
            <a:avLst/>
          </a:prstGeom>
          <a:noFill/>
        </p:spPr>
        <p:txBody>
          <a:bodyPr wrap="square" lIns="0" rtlCol="0">
            <a:spAutoFit/>
          </a:bodyPr>
          <a:lstStyle/>
          <a:p>
            <a:r>
              <a:rPr lang="zh-CN" altLang="en-US" sz="1400" dirty="0" smtClean="0">
                <a:solidFill>
                  <a:srgbClr val="92D050"/>
                </a:solidFill>
                <a:latin typeface="微软雅黑" pitchFamily="34" charset="-122"/>
                <a:ea typeface="微软雅黑" pitchFamily="34" charset="-122"/>
              </a:rPr>
              <a:t>正文 </a:t>
            </a:r>
            <a:r>
              <a:rPr lang="en-US" altLang="zh-CN" sz="1400" dirty="0" smtClean="0">
                <a:solidFill>
                  <a:srgbClr val="92D050"/>
                </a:solidFill>
                <a:latin typeface="微软雅黑" pitchFamily="34" charset="-122"/>
                <a:ea typeface="微软雅黑" pitchFamily="34" charset="-122"/>
              </a:rPr>
              <a:t>.</a:t>
            </a:r>
            <a:r>
              <a:rPr lang="en-US" altLang="zh-CN" sz="1400" baseline="0" dirty="0" smtClean="0">
                <a:solidFill>
                  <a:srgbClr val="92D050"/>
                </a:solidFill>
                <a:latin typeface="微软雅黑" pitchFamily="34" charset="-122"/>
                <a:ea typeface="微软雅黑" pitchFamily="34" charset="-122"/>
              </a:rPr>
              <a:t> </a:t>
            </a:r>
            <a:r>
              <a:rPr lang="zh-CN" altLang="en-US" sz="1400" baseline="0" dirty="0" smtClean="0">
                <a:solidFill>
                  <a:srgbClr val="92D050"/>
                </a:solidFill>
                <a:latin typeface="微软雅黑" pitchFamily="34" charset="-122"/>
                <a:ea typeface="微软雅黑" pitchFamily="34" charset="-122"/>
              </a:rPr>
              <a:t>第一章</a:t>
            </a:r>
            <a:endParaRPr lang="zh-CN" altLang="en-US" sz="1400" dirty="0">
              <a:solidFill>
                <a:srgbClr val="92D050"/>
              </a:solidFill>
              <a:latin typeface="微软雅黑" pitchFamily="34" charset="-122"/>
              <a:ea typeface="微软雅黑" pitchFamily="34" charset="-122"/>
            </a:endParaRPr>
          </a:p>
        </p:txBody>
      </p:sp>
    </p:spTree>
    <p:extLst>
      <p:ext uri="{BB962C8B-B14F-4D97-AF65-F5344CB8AC3E}">
        <p14:creationId xmlns:p14="http://schemas.microsoft.com/office/powerpoint/2010/main" val="8047700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TextBox 3"/>
          <p:cNvSpPr txBox="1"/>
          <p:nvPr userDrawn="1"/>
        </p:nvSpPr>
        <p:spPr>
          <a:xfrm>
            <a:off x="730571" y="333450"/>
            <a:ext cx="2340299" cy="307777"/>
          </a:xfrm>
          <a:prstGeom prst="rect">
            <a:avLst/>
          </a:prstGeom>
          <a:noFill/>
        </p:spPr>
        <p:txBody>
          <a:bodyPr wrap="square" lIns="0" rtlCol="0">
            <a:spAutoFit/>
          </a:bodyPr>
          <a:lstStyle/>
          <a:p>
            <a:r>
              <a:rPr lang="zh-CN" altLang="en-US" sz="1400" dirty="0" smtClean="0">
                <a:solidFill>
                  <a:srgbClr val="92D050"/>
                </a:solidFill>
                <a:latin typeface="微软雅黑" pitchFamily="34" charset="-122"/>
                <a:ea typeface="微软雅黑" pitchFamily="34" charset="-122"/>
              </a:rPr>
              <a:t>正文 </a:t>
            </a:r>
            <a:r>
              <a:rPr lang="en-US" altLang="zh-CN" sz="1400" dirty="0" smtClean="0">
                <a:solidFill>
                  <a:srgbClr val="92D050"/>
                </a:solidFill>
                <a:latin typeface="微软雅黑" pitchFamily="34" charset="-122"/>
                <a:ea typeface="微软雅黑" pitchFamily="34" charset="-122"/>
              </a:rPr>
              <a:t>.</a:t>
            </a:r>
            <a:r>
              <a:rPr lang="en-US" altLang="zh-CN" sz="1400" baseline="0" dirty="0" smtClean="0">
                <a:solidFill>
                  <a:srgbClr val="92D050"/>
                </a:solidFill>
                <a:latin typeface="微软雅黑" pitchFamily="34" charset="-122"/>
                <a:ea typeface="微软雅黑" pitchFamily="34" charset="-122"/>
              </a:rPr>
              <a:t> </a:t>
            </a:r>
            <a:r>
              <a:rPr lang="zh-CN" altLang="en-US" sz="1400" baseline="0" dirty="0" smtClean="0">
                <a:solidFill>
                  <a:srgbClr val="92D050"/>
                </a:solidFill>
                <a:latin typeface="微软雅黑" pitchFamily="34" charset="-122"/>
                <a:ea typeface="微软雅黑" pitchFamily="34" charset="-122"/>
              </a:rPr>
              <a:t>第二章</a:t>
            </a:r>
            <a:endParaRPr lang="zh-CN" altLang="en-US" sz="1400" dirty="0">
              <a:solidFill>
                <a:srgbClr val="92D050"/>
              </a:solidFill>
              <a:latin typeface="微软雅黑" pitchFamily="34" charset="-122"/>
              <a:ea typeface="微软雅黑" pitchFamily="34" charset="-122"/>
            </a:endParaRPr>
          </a:p>
        </p:txBody>
      </p:sp>
    </p:spTree>
    <p:extLst>
      <p:ext uri="{BB962C8B-B14F-4D97-AF65-F5344CB8AC3E}">
        <p14:creationId xmlns:p14="http://schemas.microsoft.com/office/powerpoint/2010/main" val="38498017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4" name="TextBox 3"/>
          <p:cNvSpPr txBox="1"/>
          <p:nvPr userDrawn="1"/>
        </p:nvSpPr>
        <p:spPr>
          <a:xfrm>
            <a:off x="730571" y="333450"/>
            <a:ext cx="2340299" cy="307777"/>
          </a:xfrm>
          <a:prstGeom prst="rect">
            <a:avLst/>
          </a:prstGeom>
          <a:noFill/>
        </p:spPr>
        <p:txBody>
          <a:bodyPr wrap="square" lIns="0" rtlCol="0">
            <a:spAutoFit/>
          </a:bodyPr>
          <a:lstStyle/>
          <a:p>
            <a:r>
              <a:rPr lang="zh-CN" altLang="en-US" sz="1400" dirty="0" smtClean="0">
                <a:solidFill>
                  <a:srgbClr val="92D050"/>
                </a:solidFill>
                <a:latin typeface="微软雅黑" pitchFamily="34" charset="-122"/>
                <a:ea typeface="微软雅黑" pitchFamily="34" charset="-122"/>
              </a:rPr>
              <a:t>正文 </a:t>
            </a:r>
            <a:r>
              <a:rPr lang="en-US" altLang="zh-CN" sz="1400" dirty="0" smtClean="0">
                <a:solidFill>
                  <a:srgbClr val="92D050"/>
                </a:solidFill>
                <a:latin typeface="微软雅黑" pitchFamily="34" charset="-122"/>
                <a:ea typeface="微软雅黑" pitchFamily="34" charset="-122"/>
              </a:rPr>
              <a:t>.</a:t>
            </a:r>
            <a:r>
              <a:rPr lang="en-US" altLang="zh-CN" sz="1400" baseline="0" dirty="0" smtClean="0">
                <a:solidFill>
                  <a:srgbClr val="92D050"/>
                </a:solidFill>
                <a:latin typeface="微软雅黑" pitchFamily="34" charset="-122"/>
                <a:ea typeface="微软雅黑" pitchFamily="34" charset="-122"/>
              </a:rPr>
              <a:t> </a:t>
            </a:r>
            <a:r>
              <a:rPr lang="zh-CN" altLang="en-US" sz="1400" baseline="0" dirty="0" smtClean="0">
                <a:solidFill>
                  <a:srgbClr val="92D050"/>
                </a:solidFill>
                <a:latin typeface="微软雅黑" pitchFamily="34" charset="-122"/>
                <a:ea typeface="微软雅黑" pitchFamily="34" charset="-122"/>
              </a:rPr>
              <a:t>第三章</a:t>
            </a:r>
            <a:endParaRPr lang="zh-CN" altLang="en-US" sz="1400" dirty="0">
              <a:solidFill>
                <a:srgbClr val="92D050"/>
              </a:solidFill>
              <a:latin typeface="微软雅黑" pitchFamily="34" charset="-122"/>
              <a:ea typeface="微软雅黑" pitchFamily="34" charset="-122"/>
            </a:endParaRPr>
          </a:p>
        </p:txBody>
      </p:sp>
    </p:spTree>
    <p:extLst>
      <p:ext uri="{BB962C8B-B14F-4D97-AF65-F5344CB8AC3E}">
        <p14:creationId xmlns:p14="http://schemas.microsoft.com/office/powerpoint/2010/main" val="24415226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5" name="TextBox 4"/>
          <p:cNvSpPr txBox="1"/>
          <p:nvPr userDrawn="1"/>
        </p:nvSpPr>
        <p:spPr>
          <a:xfrm>
            <a:off x="730571" y="333450"/>
            <a:ext cx="2340299" cy="307777"/>
          </a:xfrm>
          <a:prstGeom prst="rect">
            <a:avLst/>
          </a:prstGeom>
          <a:noFill/>
        </p:spPr>
        <p:txBody>
          <a:bodyPr wrap="square" lIns="0" rtlCol="0">
            <a:spAutoFit/>
          </a:bodyPr>
          <a:lstStyle/>
          <a:p>
            <a:r>
              <a:rPr lang="zh-CN" altLang="en-US" sz="1400" dirty="0" smtClean="0">
                <a:solidFill>
                  <a:srgbClr val="92D050"/>
                </a:solidFill>
                <a:latin typeface="微软雅黑" pitchFamily="34" charset="-122"/>
                <a:ea typeface="微软雅黑" pitchFamily="34" charset="-122"/>
              </a:rPr>
              <a:t>正文 </a:t>
            </a:r>
            <a:r>
              <a:rPr lang="en-US" altLang="zh-CN" sz="1400" dirty="0" smtClean="0">
                <a:solidFill>
                  <a:srgbClr val="92D050"/>
                </a:solidFill>
                <a:latin typeface="微软雅黑" pitchFamily="34" charset="-122"/>
                <a:ea typeface="微软雅黑" pitchFamily="34" charset="-122"/>
              </a:rPr>
              <a:t>.</a:t>
            </a:r>
            <a:r>
              <a:rPr lang="en-US" altLang="zh-CN" sz="1400" baseline="0" dirty="0" smtClean="0">
                <a:solidFill>
                  <a:srgbClr val="92D050"/>
                </a:solidFill>
                <a:latin typeface="微软雅黑" pitchFamily="34" charset="-122"/>
                <a:ea typeface="微软雅黑" pitchFamily="34" charset="-122"/>
              </a:rPr>
              <a:t> </a:t>
            </a:r>
            <a:r>
              <a:rPr lang="zh-CN" altLang="en-US" sz="1400" baseline="0" dirty="0" smtClean="0">
                <a:solidFill>
                  <a:srgbClr val="92D050"/>
                </a:solidFill>
                <a:latin typeface="微软雅黑" pitchFamily="34" charset="-122"/>
                <a:ea typeface="微软雅黑" pitchFamily="34" charset="-122"/>
              </a:rPr>
              <a:t>第四章</a:t>
            </a:r>
            <a:endParaRPr lang="zh-CN" altLang="en-US" sz="1400" dirty="0">
              <a:solidFill>
                <a:srgbClr val="92D050"/>
              </a:solidFill>
              <a:latin typeface="微软雅黑" pitchFamily="34" charset="-122"/>
              <a:ea typeface="微软雅黑" pitchFamily="34" charset="-122"/>
            </a:endParaRPr>
          </a:p>
        </p:txBody>
      </p:sp>
    </p:spTree>
    <p:extLst>
      <p:ext uri="{BB962C8B-B14F-4D97-AF65-F5344CB8AC3E}">
        <p14:creationId xmlns:p14="http://schemas.microsoft.com/office/powerpoint/2010/main" val="12376700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0041967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8.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118541" y="107650"/>
            <a:ext cx="360000" cy="360000"/>
          </a:xfrm>
          <a:prstGeom prst="rect">
            <a:avLst/>
          </a:prstGeom>
          <a:no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sp>
        <p:nvSpPr>
          <p:cNvPr id="9" name="矩形 8"/>
          <p:cNvSpPr/>
          <p:nvPr userDrawn="1"/>
        </p:nvSpPr>
        <p:spPr>
          <a:xfrm>
            <a:off x="395288" y="433879"/>
            <a:ext cx="165600" cy="165600"/>
          </a:xfrm>
          <a:prstGeom prst="rect">
            <a:avLst/>
          </a:prstGeom>
          <a:no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cxnSp>
        <p:nvCxnSpPr>
          <p:cNvPr id="19" name="直接连接符 18"/>
          <p:cNvCxnSpPr/>
          <p:nvPr userDrawn="1"/>
        </p:nvCxnSpPr>
        <p:spPr>
          <a:xfrm>
            <a:off x="0" y="6526138"/>
            <a:ext cx="10199662" cy="0"/>
          </a:xfrm>
          <a:prstGeom prst="line">
            <a:avLst/>
          </a:prstGeom>
          <a:noFill/>
          <a:ln w="9525" cap="flat" cmpd="sng" algn="ctr">
            <a:solidFill>
              <a:sysClr val="window" lastClr="FFFFFF">
                <a:lumMod val="65000"/>
              </a:sysClr>
            </a:solidFill>
            <a:prstDash val="solid"/>
          </a:ln>
          <a:effectLst/>
        </p:spPr>
      </p:cxnSp>
      <p:cxnSp>
        <p:nvCxnSpPr>
          <p:cNvPr id="20" name="直接连接符 19"/>
          <p:cNvCxnSpPr/>
          <p:nvPr userDrawn="1"/>
        </p:nvCxnSpPr>
        <p:spPr>
          <a:xfrm flipV="1">
            <a:off x="10199662" y="6094090"/>
            <a:ext cx="0" cy="431800"/>
          </a:xfrm>
          <a:prstGeom prst="line">
            <a:avLst/>
          </a:prstGeom>
          <a:noFill/>
          <a:ln w="38100" cap="flat" cmpd="sng" algn="ctr">
            <a:solidFill>
              <a:sysClr val="window" lastClr="FFFFFF">
                <a:lumMod val="65000"/>
              </a:sysClr>
            </a:solidFill>
            <a:prstDash val="solid"/>
          </a:ln>
          <a:effectLst/>
        </p:spPr>
      </p:cxnSp>
      <p:cxnSp>
        <p:nvCxnSpPr>
          <p:cNvPr id="21" name="直接连接符 20"/>
          <p:cNvCxnSpPr/>
          <p:nvPr userDrawn="1"/>
        </p:nvCxnSpPr>
        <p:spPr>
          <a:xfrm flipV="1">
            <a:off x="10283799" y="6236965"/>
            <a:ext cx="0" cy="288925"/>
          </a:xfrm>
          <a:prstGeom prst="line">
            <a:avLst/>
          </a:prstGeom>
          <a:noFill/>
          <a:ln w="38100" cap="flat" cmpd="sng" algn="ctr">
            <a:solidFill>
              <a:srgbClr val="FFC000"/>
            </a:solidFill>
            <a:prstDash val="solid"/>
          </a:ln>
          <a:effectLst/>
        </p:spPr>
      </p:cxnSp>
      <p:sp>
        <p:nvSpPr>
          <p:cNvPr id="22" name="矩形 21"/>
          <p:cNvSpPr/>
          <p:nvPr userDrawn="1"/>
        </p:nvSpPr>
        <p:spPr>
          <a:xfrm>
            <a:off x="457164" y="6180027"/>
            <a:ext cx="1093568" cy="369332"/>
          </a:xfrm>
          <a:prstGeom prst="rect">
            <a:avLst/>
          </a:prstGeom>
        </p:spPr>
        <p:txBody>
          <a:bodyPr anchor="ctr"/>
          <a:lstStyle/>
          <a:p>
            <a:pPr algn="ctr">
              <a:defRPr/>
            </a:pPr>
            <a:r>
              <a:rPr lang="zh-CN" altLang="en-US" sz="1400" dirty="0">
                <a:solidFill>
                  <a:srgbClr val="92D050"/>
                </a:solidFill>
                <a:latin typeface="微软雅黑" pitchFamily="34" charset="-122"/>
                <a:ea typeface="微软雅黑" pitchFamily="34" charset="-122"/>
              </a:rPr>
              <a:t>第 </a:t>
            </a:r>
            <a:fld id="{2EEF1883-7A0E-4F66-9932-E581691AD397}" type="slidenum">
              <a:rPr lang="zh-CN" altLang="en-US" sz="1400">
                <a:solidFill>
                  <a:srgbClr val="92D050"/>
                </a:solidFill>
              </a:rPr>
              <a:pPr algn="ctr">
                <a:defRPr/>
              </a:pPr>
              <a:t>‹#›</a:t>
            </a:fld>
            <a:r>
              <a:rPr lang="zh-CN" altLang="en-US" sz="1400" dirty="0">
                <a:solidFill>
                  <a:srgbClr val="92D050"/>
                </a:solidFill>
              </a:rPr>
              <a:t>  </a:t>
            </a:r>
            <a:r>
              <a:rPr lang="zh-CN" altLang="en-US" sz="1400" dirty="0">
                <a:solidFill>
                  <a:srgbClr val="92D050"/>
                </a:solidFill>
                <a:latin typeface="微软雅黑" pitchFamily="34" charset="-122"/>
                <a:ea typeface="微软雅黑" pitchFamily="34" charset="-122"/>
              </a:rPr>
              <a:t>页</a:t>
            </a:r>
          </a:p>
        </p:txBody>
      </p:sp>
      <p:pic>
        <p:nvPicPr>
          <p:cNvPr id="1026" name="Picture 2" descr="logo"/>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367936" y="6021065"/>
            <a:ext cx="15049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093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9"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9106" name="Picture 2" descr="2-2"/>
          <p:cNvPicPr>
            <a:picLocks noChangeAspect="1" noChangeArrowheads="1"/>
          </p:cNvPicPr>
          <p:nvPr userDrawn="1"/>
        </p:nvPicPr>
        <p:blipFill>
          <a:blip r:embed="rId12" cstate="print"/>
          <a:srcRect/>
          <a:stretch>
            <a:fillRect/>
          </a:stretch>
        </p:blipFill>
        <p:spPr bwMode="auto">
          <a:xfrm>
            <a:off x="0" y="0"/>
            <a:ext cx="12192000" cy="6858000"/>
          </a:xfrm>
          <a:prstGeom prst="rect">
            <a:avLst/>
          </a:prstGeom>
          <a:noFill/>
        </p:spPr>
      </p:pic>
      <p:sp>
        <p:nvSpPr>
          <p:cNvPr id="559107" name="Rectangle 3"/>
          <p:cNvSpPr>
            <a:spLocks noGrp="1" noChangeArrowheads="1"/>
          </p:cNvSpPr>
          <p:nvPr>
            <p:ph type="title"/>
          </p:nvPr>
        </p:nvSpPr>
        <p:spPr bwMode="auto">
          <a:xfrm>
            <a:off x="624418" y="115889"/>
            <a:ext cx="10943167" cy="649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标题文本样式：微软雅黑</a:t>
            </a:r>
            <a:r>
              <a:rPr lang="en-US" altLang="zh-CN" smtClean="0"/>
              <a:t>/28</a:t>
            </a:r>
            <a:r>
              <a:rPr lang="zh-CN" altLang="en-US" smtClean="0"/>
              <a:t>号  </a:t>
            </a:r>
            <a:r>
              <a:rPr lang="en-US" altLang="zh-CN" smtClean="0"/>
              <a:t>Arial/28pt</a:t>
            </a:r>
          </a:p>
        </p:txBody>
      </p:sp>
      <p:sp>
        <p:nvSpPr>
          <p:cNvPr id="559108" name="Rectangle 4"/>
          <p:cNvSpPr>
            <a:spLocks noGrp="1" noChangeArrowheads="1"/>
          </p:cNvSpPr>
          <p:nvPr>
            <p:ph type="body" idx="1"/>
          </p:nvPr>
        </p:nvSpPr>
        <p:spPr bwMode="auto">
          <a:xfrm>
            <a:off x="624418" y="981075"/>
            <a:ext cx="10943167" cy="537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第一级内容文本样式：微软雅黑</a:t>
            </a:r>
            <a:r>
              <a:rPr lang="en-US" altLang="zh-CN" smtClean="0"/>
              <a:t>/20</a:t>
            </a:r>
            <a:r>
              <a:rPr lang="zh-CN" altLang="en-US" smtClean="0"/>
              <a:t>号  </a:t>
            </a:r>
            <a:r>
              <a:rPr lang="en-US" altLang="zh-CN" smtClean="0"/>
              <a:t>Arial/20pt</a:t>
            </a:r>
          </a:p>
          <a:p>
            <a:pPr lvl="1"/>
            <a:r>
              <a:rPr lang="zh-CN" altLang="en-US" smtClean="0"/>
              <a:t>第二级内容文本样式：微软雅黑</a:t>
            </a:r>
            <a:r>
              <a:rPr lang="en-US" altLang="zh-CN" smtClean="0"/>
              <a:t>/18</a:t>
            </a:r>
            <a:r>
              <a:rPr lang="zh-CN" altLang="en-US" smtClean="0"/>
              <a:t>号  </a:t>
            </a:r>
            <a:r>
              <a:rPr lang="en-US" altLang="zh-CN" smtClean="0"/>
              <a:t>Arial/18pt</a:t>
            </a:r>
          </a:p>
          <a:p>
            <a:pPr lvl="2"/>
            <a:r>
              <a:rPr lang="zh-CN" altLang="en-US" smtClean="0"/>
              <a:t>第三级内容文本样式：微软雅黑</a:t>
            </a:r>
            <a:r>
              <a:rPr lang="en-US" altLang="zh-CN" smtClean="0"/>
              <a:t>/16</a:t>
            </a:r>
            <a:r>
              <a:rPr lang="zh-CN" altLang="en-US" smtClean="0"/>
              <a:t>号  </a:t>
            </a:r>
            <a:r>
              <a:rPr lang="en-US" altLang="zh-CN" smtClean="0"/>
              <a:t>Arial/16pt</a:t>
            </a:r>
          </a:p>
          <a:p>
            <a:pPr lvl="3"/>
            <a:r>
              <a:rPr lang="zh-CN" altLang="en-US" smtClean="0"/>
              <a:t>第四级内容文本样式：微软雅黑</a:t>
            </a:r>
            <a:r>
              <a:rPr lang="en-US" altLang="zh-CN" smtClean="0"/>
              <a:t>/14</a:t>
            </a:r>
            <a:r>
              <a:rPr lang="zh-CN" altLang="en-US" smtClean="0"/>
              <a:t>号  </a:t>
            </a:r>
            <a:r>
              <a:rPr lang="en-US" altLang="zh-CN" smtClean="0"/>
              <a:t>Arial/14pt</a:t>
            </a:r>
          </a:p>
          <a:p>
            <a:pPr lvl="4"/>
            <a:r>
              <a:rPr lang="zh-CN" altLang="en-US" smtClean="0"/>
              <a:t>第五级内容文本样式：微软雅黑</a:t>
            </a:r>
            <a:r>
              <a:rPr lang="en-US" altLang="zh-CN" smtClean="0"/>
              <a:t>/12</a:t>
            </a:r>
            <a:r>
              <a:rPr lang="zh-CN" altLang="en-US" smtClean="0"/>
              <a:t>号  </a:t>
            </a:r>
            <a:r>
              <a:rPr lang="en-US" altLang="zh-CN" smtClean="0"/>
              <a:t>Arial/12pt</a:t>
            </a:r>
          </a:p>
        </p:txBody>
      </p:sp>
    </p:spTree>
    <p:extLst>
      <p:ext uri="{BB962C8B-B14F-4D97-AF65-F5344CB8AC3E}">
        <p14:creationId xmlns:p14="http://schemas.microsoft.com/office/powerpoint/2010/main" val="31454042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ransition>
    <p:fade/>
  </p:transition>
  <p:timing>
    <p:tnLst>
      <p:par>
        <p:cTn id="1" dur="indefinite" restart="never" nodeType="tmRoot"/>
      </p:par>
    </p:tnLst>
  </p:timing>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ea typeface="微软雅黑" pitchFamily="34" charset="-122"/>
          <a:cs typeface="宋体" charset="-122"/>
        </a:defRPr>
      </a:lvl2pPr>
      <a:lvl3pPr algn="l" rtl="0" fontAlgn="base">
        <a:spcBef>
          <a:spcPct val="0"/>
        </a:spcBef>
        <a:spcAft>
          <a:spcPct val="0"/>
        </a:spcAft>
        <a:defRPr sz="2800" b="1">
          <a:solidFill>
            <a:schemeClr val="tx1"/>
          </a:solidFill>
          <a:latin typeface="Arial" charset="0"/>
          <a:ea typeface="微软雅黑" pitchFamily="34" charset="-122"/>
          <a:cs typeface="宋体" charset="-122"/>
        </a:defRPr>
      </a:lvl3pPr>
      <a:lvl4pPr algn="l" rtl="0" fontAlgn="base">
        <a:spcBef>
          <a:spcPct val="0"/>
        </a:spcBef>
        <a:spcAft>
          <a:spcPct val="0"/>
        </a:spcAft>
        <a:defRPr sz="2800" b="1">
          <a:solidFill>
            <a:schemeClr val="tx1"/>
          </a:solidFill>
          <a:latin typeface="Arial" charset="0"/>
          <a:ea typeface="微软雅黑" pitchFamily="34" charset="-122"/>
          <a:cs typeface="宋体" charset="-122"/>
        </a:defRPr>
      </a:lvl4pPr>
      <a:lvl5pPr algn="l" rtl="0" fontAlgn="base">
        <a:spcBef>
          <a:spcPct val="0"/>
        </a:spcBef>
        <a:spcAft>
          <a:spcPct val="0"/>
        </a:spcAft>
        <a:defRPr sz="2800" b="1">
          <a:solidFill>
            <a:schemeClr val="tx1"/>
          </a:solidFill>
          <a:latin typeface="Arial" charset="0"/>
          <a:ea typeface="微软雅黑" pitchFamily="34" charset="-122"/>
          <a:cs typeface="宋体" charset="-122"/>
        </a:defRPr>
      </a:lvl5pPr>
      <a:lvl6pPr marL="457200" algn="l" rtl="0" fontAlgn="base">
        <a:spcBef>
          <a:spcPct val="0"/>
        </a:spcBef>
        <a:spcAft>
          <a:spcPct val="0"/>
        </a:spcAft>
        <a:defRPr sz="2800" b="1">
          <a:solidFill>
            <a:schemeClr val="tx1"/>
          </a:solidFill>
          <a:latin typeface="Arial" charset="0"/>
          <a:ea typeface="微软雅黑" pitchFamily="34" charset="-122"/>
          <a:cs typeface="宋体" charset="-122"/>
        </a:defRPr>
      </a:lvl6pPr>
      <a:lvl7pPr marL="914400" algn="l" rtl="0" fontAlgn="base">
        <a:spcBef>
          <a:spcPct val="0"/>
        </a:spcBef>
        <a:spcAft>
          <a:spcPct val="0"/>
        </a:spcAft>
        <a:defRPr sz="2800" b="1">
          <a:solidFill>
            <a:schemeClr val="tx1"/>
          </a:solidFill>
          <a:latin typeface="Arial" charset="0"/>
          <a:ea typeface="微软雅黑" pitchFamily="34" charset="-122"/>
          <a:cs typeface="宋体" charset="-122"/>
        </a:defRPr>
      </a:lvl7pPr>
      <a:lvl8pPr marL="1371600" algn="l" rtl="0" fontAlgn="base">
        <a:spcBef>
          <a:spcPct val="0"/>
        </a:spcBef>
        <a:spcAft>
          <a:spcPct val="0"/>
        </a:spcAft>
        <a:defRPr sz="2800" b="1">
          <a:solidFill>
            <a:schemeClr val="tx1"/>
          </a:solidFill>
          <a:latin typeface="Arial" charset="0"/>
          <a:ea typeface="微软雅黑" pitchFamily="34" charset="-122"/>
          <a:cs typeface="宋体" charset="-122"/>
        </a:defRPr>
      </a:lvl8pPr>
      <a:lvl9pPr marL="1828800" algn="l" rtl="0" fontAlgn="base">
        <a:spcBef>
          <a:spcPct val="0"/>
        </a:spcBef>
        <a:spcAft>
          <a:spcPct val="0"/>
        </a:spcAft>
        <a:defRPr sz="2800" b="1">
          <a:solidFill>
            <a:schemeClr val="tx1"/>
          </a:solidFill>
          <a:latin typeface="Arial" charset="0"/>
          <a:ea typeface="微软雅黑" pitchFamily="34" charset="-122"/>
          <a:cs typeface="宋体" charset="-122"/>
        </a:defRPr>
      </a:lvl9pPr>
    </p:titleStyle>
    <p:bodyStyle>
      <a:lvl1pPr marL="180975" indent="-180975" algn="l" rtl="0" fontAlgn="ctr">
        <a:lnSpc>
          <a:spcPct val="120000"/>
        </a:lnSpc>
        <a:spcBef>
          <a:spcPct val="20000"/>
        </a:spcBef>
        <a:spcAft>
          <a:spcPct val="0"/>
        </a:spcAft>
        <a:buClr>
          <a:schemeClr val="accent1"/>
        </a:buClr>
        <a:buSzPct val="60000"/>
        <a:buFont typeface="Wingdings" pitchFamily="2" charset="2"/>
        <a:buChar char="l"/>
        <a:defRPr sz="2000" b="1">
          <a:solidFill>
            <a:schemeClr val="tx1"/>
          </a:solidFill>
          <a:latin typeface="+mn-lt"/>
          <a:ea typeface="+mn-ea"/>
          <a:cs typeface="+mn-cs"/>
        </a:defRPr>
      </a:lvl1pPr>
      <a:lvl2pPr marL="541338" indent="-180975" algn="l" rtl="0" fontAlgn="ctr">
        <a:lnSpc>
          <a:spcPct val="120000"/>
        </a:lnSpc>
        <a:spcBef>
          <a:spcPct val="20000"/>
        </a:spcBef>
        <a:spcAft>
          <a:spcPct val="0"/>
        </a:spcAft>
        <a:buClr>
          <a:schemeClr val="accent1"/>
        </a:buClr>
        <a:buSzPct val="60000"/>
        <a:buFont typeface="Wingdings" pitchFamily="2" charset="2"/>
        <a:buChar char="l"/>
        <a:defRPr>
          <a:solidFill>
            <a:schemeClr val="tx1"/>
          </a:solidFill>
          <a:latin typeface="+mn-lt"/>
          <a:ea typeface="+mn-ea"/>
          <a:cs typeface="+mn-cs"/>
        </a:defRPr>
      </a:lvl2pPr>
      <a:lvl3pPr marL="895350" indent="-174625" algn="l" rtl="0" fontAlgn="ctr">
        <a:lnSpc>
          <a:spcPct val="120000"/>
        </a:lnSpc>
        <a:spcBef>
          <a:spcPct val="20000"/>
        </a:spcBef>
        <a:spcAft>
          <a:spcPct val="0"/>
        </a:spcAft>
        <a:buClr>
          <a:schemeClr val="accent1"/>
        </a:buClr>
        <a:buSzPct val="60000"/>
        <a:buFont typeface="Wingdings" pitchFamily="2" charset="2"/>
        <a:buChar char="l"/>
        <a:defRPr sz="1600">
          <a:solidFill>
            <a:schemeClr val="tx1"/>
          </a:solidFill>
          <a:latin typeface="+mn-lt"/>
          <a:ea typeface="+mn-ea"/>
          <a:cs typeface="+mn-cs"/>
        </a:defRPr>
      </a:lvl3pPr>
      <a:lvl4pPr marL="1255713" indent="-180975" algn="l" rtl="0" fontAlgn="ctr">
        <a:lnSpc>
          <a:spcPct val="120000"/>
        </a:lnSpc>
        <a:spcBef>
          <a:spcPct val="20000"/>
        </a:spcBef>
        <a:spcAft>
          <a:spcPct val="0"/>
        </a:spcAft>
        <a:buClr>
          <a:schemeClr val="accent1"/>
        </a:buClr>
        <a:buSzPct val="60000"/>
        <a:buFont typeface="Wingdings" pitchFamily="2" charset="2"/>
        <a:buChar char="l"/>
        <a:defRPr sz="1400">
          <a:solidFill>
            <a:schemeClr val="tx1"/>
          </a:solidFill>
          <a:latin typeface="+mn-lt"/>
          <a:ea typeface="+mn-ea"/>
          <a:cs typeface="+mn-cs"/>
        </a:defRPr>
      </a:lvl4pPr>
      <a:lvl5pPr marL="16192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5pPr>
      <a:lvl6pPr marL="20764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6pPr>
      <a:lvl7pPr marL="25336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7pPr>
      <a:lvl8pPr marL="29908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8pPr>
      <a:lvl9pPr marL="3448050" indent="-184150" algn="l" rtl="0" fontAlgn="ctr">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34.png"/><Relationship Id="rId2" Type="http://schemas.openxmlformats.org/officeDocument/2006/relationships/image" Target="../media/image24.JPG"/><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9.pn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4.png"/><Relationship Id="rId2" Type="http://schemas.openxmlformats.org/officeDocument/2006/relationships/image" Target="../media/image24.JPG"/><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5.JP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4.png"/><Relationship Id="rId2" Type="http://schemas.openxmlformats.org/officeDocument/2006/relationships/image" Target="../media/image24.JPG"/><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9.pn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606386"/>
      </p:ext>
    </p:extLst>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bwMode="auto">
          <a:xfrm>
            <a:off x="9651009" y="1848842"/>
            <a:ext cx="1071561" cy="1236663"/>
          </a:xfrm>
          <a:prstGeom prst="rect">
            <a:avLst/>
          </a:prstGeom>
          <a:noFill/>
          <a:ln>
            <a:noFill/>
          </a:ln>
          <a:effectLst/>
        </p:spPr>
      </p:sp>
      <p:grpSp>
        <p:nvGrpSpPr>
          <p:cNvPr id="2" name="组合 1"/>
          <p:cNvGrpSpPr/>
          <p:nvPr/>
        </p:nvGrpSpPr>
        <p:grpSpPr>
          <a:xfrm>
            <a:off x="6758953" y="1758134"/>
            <a:ext cx="3822875" cy="3975700"/>
            <a:chOff x="5787593" y="1758237"/>
            <a:chExt cx="3822875" cy="3975700"/>
          </a:xfrm>
        </p:grpSpPr>
        <p:grpSp>
          <p:nvGrpSpPr>
            <p:cNvPr id="58" name="组合 10"/>
            <p:cNvGrpSpPr>
              <a:grpSpLocks/>
            </p:cNvGrpSpPr>
            <p:nvPr/>
          </p:nvGrpSpPr>
          <p:grpSpPr bwMode="auto">
            <a:xfrm>
              <a:off x="6750694" y="1758237"/>
              <a:ext cx="1008000" cy="1008000"/>
              <a:chOff x="3063059" y="-145305"/>
              <a:chExt cx="1268905" cy="1286160"/>
            </a:xfrm>
            <a:solidFill>
              <a:srgbClr val="FFC000"/>
            </a:solidFill>
          </p:grpSpPr>
          <p:sp>
            <p:nvSpPr>
              <p:cNvPr id="59" name="椭圆 58"/>
              <p:cNvSpPr/>
              <p:nvPr/>
            </p:nvSpPr>
            <p:spPr>
              <a:xfrm>
                <a:off x="3063059" y="-145305"/>
                <a:ext cx="1268905" cy="128616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sp>
          <p:sp>
            <p:nvSpPr>
              <p:cNvPr id="60" name="椭圆 4"/>
              <p:cNvSpPr/>
              <p:nvPr/>
            </p:nvSpPr>
            <p:spPr>
              <a:xfrm>
                <a:off x="3187040" y="102577"/>
                <a:ext cx="1045070" cy="874279"/>
              </a:xfrm>
              <a:prstGeom prst="rect">
                <a:avLst/>
              </a:prstGeom>
              <a:noFill/>
              <a:ln>
                <a:noFill/>
              </a:ln>
              <a:effectLst/>
            </p:spPr>
            <p:txBody>
              <a:bodyPr lIns="10160" tIns="10160" rIns="10160" bIns="10160" spcCol="1270" anchor="ctr"/>
              <a:lstStyle/>
              <a:p>
                <a:pPr marL="0" marR="0" lvl="0" indent="0" algn="ctr" defTabSz="711200" eaLnBrk="1" fontAlgn="auto" latinLnBrk="0" hangingPunct="1">
                  <a:lnSpc>
                    <a:spcPct val="90000"/>
                  </a:lnSpc>
                  <a:spcBef>
                    <a:spcPts val="0"/>
                  </a:spcBef>
                  <a:spcAft>
                    <a:spcPct val="35000"/>
                  </a:spcAft>
                  <a:buClrTx/>
                  <a:buSzTx/>
                  <a:buFontTx/>
                  <a:buNone/>
                  <a:tabLst/>
                  <a:defRPr/>
                </a:pPr>
                <a:r>
                  <a:rPr lang="zh-CN" altLang="en-US" sz="2000" kern="0" dirty="0">
                    <a:solidFill>
                      <a:prstClr val="white"/>
                    </a:solidFill>
                    <a:latin typeface="微软雅黑" pitchFamily="34" charset="-122"/>
                    <a:ea typeface="微软雅黑" pitchFamily="34" charset="-122"/>
                  </a:rPr>
                  <a:t>骨干网</a:t>
                </a:r>
                <a:endParaRPr kumimoji="0" lang="zh-CN" altLang="en-US" sz="20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grpSp>
        <p:grpSp>
          <p:nvGrpSpPr>
            <p:cNvPr id="61" name="组合 13"/>
            <p:cNvGrpSpPr>
              <a:grpSpLocks/>
            </p:cNvGrpSpPr>
            <p:nvPr/>
          </p:nvGrpSpPr>
          <p:grpSpPr bwMode="auto">
            <a:xfrm>
              <a:off x="7557728" y="2565811"/>
              <a:ext cx="1086977" cy="1007999"/>
              <a:chOff x="3633726" y="963716"/>
              <a:chExt cx="1087215" cy="1007500"/>
            </a:xfrm>
            <a:solidFill>
              <a:srgbClr val="92D050"/>
            </a:solidFill>
          </p:grpSpPr>
          <p:sp>
            <p:nvSpPr>
              <p:cNvPr id="62" name="椭圆 61"/>
              <p:cNvSpPr/>
              <p:nvPr/>
            </p:nvSpPr>
            <p:spPr>
              <a:xfrm>
                <a:off x="3669612" y="963716"/>
                <a:ext cx="1008221" cy="100750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sp>
          <p:sp>
            <p:nvSpPr>
              <p:cNvPr id="63" name="椭圆 4"/>
              <p:cNvSpPr/>
              <p:nvPr/>
            </p:nvSpPr>
            <p:spPr>
              <a:xfrm>
                <a:off x="3633726" y="1035688"/>
                <a:ext cx="1087215" cy="874279"/>
              </a:xfrm>
              <a:prstGeom prst="rect">
                <a:avLst/>
              </a:prstGeom>
              <a:noFill/>
              <a:ln>
                <a:noFill/>
              </a:ln>
              <a:effectLst/>
            </p:spPr>
            <p:txBody>
              <a:bodyPr lIns="10160" tIns="10160" rIns="10160" bIns="10160" spcCol="1270" anchor="ctr"/>
              <a:lstStyle/>
              <a:p>
                <a:pPr marL="0" marR="0" lvl="0" indent="0" algn="ctr" defTabSz="711200" eaLnBrk="1" fontAlgn="auto" latinLnBrk="0" hangingPunct="1">
                  <a:lnSpc>
                    <a:spcPct val="90000"/>
                  </a:lnSpc>
                  <a:spcBef>
                    <a:spcPts val="0"/>
                  </a:spcBef>
                  <a:spcAft>
                    <a:spcPct val="35000"/>
                  </a:spcAft>
                  <a:buClrTx/>
                  <a:buSzTx/>
                  <a:buFontTx/>
                  <a:buNone/>
                  <a:tabLst/>
                  <a:defRPr/>
                </a:pPr>
                <a:r>
                  <a:rPr lang="zh-CN" altLang="en-US" sz="2000" kern="0" dirty="0">
                    <a:solidFill>
                      <a:prstClr val="white"/>
                    </a:solidFill>
                    <a:latin typeface="微软雅黑" pitchFamily="34" charset="-122"/>
                    <a:ea typeface="微软雅黑" pitchFamily="34" charset="-122"/>
                  </a:rPr>
                  <a:t>三</a:t>
                </a:r>
                <a:r>
                  <a:rPr lang="zh-CN" altLang="en-US" sz="2000" kern="0" dirty="0" smtClean="0">
                    <a:solidFill>
                      <a:prstClr val="white"/>
                    </a:solidFill>
                    <a:latin typeface="微软雅黑" pitchFamily="34" charset="-122"/>
                    <a:ea typeface="微软雅黑" pitchFamily="34" charset="-122"/>
                  </a:rPr>
                  <a:t>层结构</a:t>
                </a:r>
                <a:endParaRPr kumimoji="0" lang="zh-CN" altLang="en-US" sz="20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grpSp>
        <p:grpSp>
          <p:nvGrpSpPr>
            <p:cNvPr id="64" name="组合 16"/>
            <p:cNvGrpSpPr>
              <a:grpSpLocks/>
            </p:cNvGrpSpPr>
            <p:nvPr/>
          </p:nvGrpSpPr>
          <p:grpSpPr bwMode="auto">
            <a:xfrm>
              <a:off x="8484599" y="3553483"/>
              <a:ext cx="1125869" cy="1008000"/>
              <a:chOff x="3908914" y="2248602"/>
              <a:chExt cx="1126116" cy="1007501"/>
            </a:xfrm>
            <a:solidFill>
              <a:srgbClr val="00B0F0"/>
            </a:solidFill>
          </p:grpSpPr>
          <p:sp>
            <p:nvSpPr>
              <p:cNvPr id="65" name="椭圆 64"/>
              <p:cNvSpPr/>
              <p:nvPr/>
            </p:nvSpPr>
            <p:spPr>
              <a:xfrm>
                <a:off x="3946616" y="2248602"/>
                <a:ext cx="1008221" cy="1007501"/>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sp>
          <p:sp>
            <p:nvSpPr>
              <p:cNvPr id="66" name="椭圆 4"/>
              <p:cNvSpPr/>
              <p:nvPr/>
            </p:nvSpPr>
            <p:spPr>
              <a:xfrm>
                <a:off x="3908914" y="2315213"/>
                <a:ext cx="1126116" cy="874279"/>
              </a:xfrm>
              <a:prstGeom prst="rect">
                <a:avLst/>
              </a:prstGeom>
              <a:noFill/>
              <a:ln>
                <a:noFill/>
              </a:ln>
              <a:effectLst/>
            </p:spPr>
            <p:txBody>
              <a:bodyPr lIns="10160" tIns="10160" rIns="10160" bIns="10160" spcCol="1270" anchor="ctr"/>
              <a:lstStyle/>
              <a:p>
                <a:pPr marL="0" marR="0" lvl="0" indent="0" algn="ctr" defTabSz="711200" eaLnBrk="1" fontAlgn="auto" latinLnBrk="0" hangingPunct="1">
                  <a:lnSpc>
                    <a:spcPct val="90000"/>
                  </a:lnSpc>
                  <a:spcBef>
                    <a:spcPts val="0"/>
                  </a:spcBef>
                  <a:spcAft>
                    <a:spcPct val="35000"/>
                  </a:spcAft>
                  <a:buClrTx/>
                  <a:buSzTx/>
                  <a:buFontTx/>
                  <a:buNone/>
                  <a:tabLst/>
                  <a:defRPr/>
                </a:pPr>
                <a:r>
                  <a:rPr lang="zh-CN" altLang="en-US" sz="2000" kern="0" dirty="0" smtClean="0">
                    <a:solidFill>
                      <a:prstClr val="white"/>
                    </a:solidFill>
                    <a:latin typeface="微软雅黑" pitchFamily="34" charset="-122"/>
                    <a:ea typeface="微软雅黑" pitchFamily="34" charset="-122"/>
                  </a:rPr>
                  <a:t>综合布线</a:t>
                </a:r>
                <a:endParaRPr kumimoji="0" lang="zh-CN" altLang="en-US" sz="20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grpSp>
        <p:grpSp>
          <p:nvGrpSpPr>
            <p:cNvPr id="70" name="组合 22"/>
            <p:cNvGrpSpPr>
              <a:grpSpLocks/>
            </p:cNvGrpSpPr>
            <p:nvPr/>
          </p:nvGrpSpPr>
          <p:grpSpPr bwMode="auto">
            <a:xfrm>
              <a:off x="8039533" y="4725938"/>
              <a:ext cx="1008001" cy="1007999"/>
              <a:chOff x="2963207" y="4622762"/>
              <a:chExt cx="1008221" cy="1007501"/>
            </a:xfrm>
            <a:solidFill>
              <a:srgbClr val="FF6600"/>
            </a:solidFill>
          </p:grpSpPr>
          <p:sp>
            <p:nvSpPr>
              <p:cNvPr id="71" name="椭圆 70"/>
              <p:cNvSpPr/>
              <p:nvPr/>
            </p:nvSpPr>
            <p:spPr>
              <a:xfrm>
                <a:off x="2963207" y="4622762"/>
                <a:ext cx="1008221" cy="1007501"/>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sp>
          <p:sp>
            <p:nvSpPr>
              <p:cNvPr id="72" name="椭圆 4"/>
              <p:cNvSpPr/>
              <p:nvPr/>
            </p:nvSpPr>
            <p:spPr>
              <a:xfrm>
                <a:off x="3051853" y="4675561"/>
                <a:ext cx="863789" cy="874279"/>
              </a:xfrm>
              <a:prstGeom prst="rect">
                <a:avLst/>
              </a:prstGeom>
              <a:noFill/>
              <a:ln>
                <a:noFill/>
              </a:ln>
              <a:effectLst/>
            </p:spPr>
            <p:txBody>
              <a:bodyPr lIns="10160" tIns="10160" rIns="10160" bIns="10160" spcCol="1270" anchor="ct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zh-CN" altLang="en-US" sz="2000" b="0" i="0" u="none" strike="noStrike" kern="0" cap="none" spc="0" normalizeH="0" baseline="0" noProof="0" dirty="0" smtClean="0">
                    <a:ln>
                      <a:noFill/>
                    </a:ln>
                    <a:solidFill>
                      <a:prstClr val="white"/>
                    </a:solidFill>
                    <a:effectLst/>
                    <a:uLnTx/>
                    <a:uFillTx/>
                    <a:latin typeface="微软雅黑" pitchFamily="34" charset="-122"/>
                    <a:ea typeface="微软雅黑" pitchFamily="34" charset="-122"/>
                  </a:rPr>
                  <a:t>双备份</a:t>
                </a:r>
                <a:endParaRPr kumimoji="0" lang="zh-CN" altLang="en-US" sz="20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grpSp>
        <p:pic>
          <p:nvPicPr>
            <p:cNvPr id="8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87593" y="3494478"/>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直接连接符 80"/>
            <p:cNvCxnSpPr/>
            <p:nvPr/>
          </p:nvCxnSpPr>
          <p:spPr>
            <a:xfrm>
              <a:off x="7175373" y="4057483"/>
              <a:ext cx="1346920" cy="0"/>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cxnSp>
          <p:nvCxnSpPr>
            <p:cNvPr id="82" name="直接连接符 81"/>
            <p:cNvCxnSpPr>
              <a:endCxn id="59" idx="3"/>
            </p:cNvCxnSpPr>
            <p:nvPr/>
          </p:nvCxnSpPr>
          <p:spPr>
            <a:xfrm flipV="1">
              <a:off x="6750694" y="2618619"/>
              <a:ext cx="147618" cy="734306"/>
            </a:xfrm>
            <a:prstGeom prst="line">
              <a:avLst/>
            </a:prstGeom>
            <a:noFill/>
            <a:ln w="25400" cap="flat" cmpd="sng" algn="ctr">
              <a:solidFill>
                <a:srgbClr val="9BBB59"/>
              </a:solidFill>
              <a:prstDash val="solid"/>
            </a:ln>
            <a:effectLst>
              <a:outerShdw blurRad="40000" dist="20000" dir="5400000" rotWithShape="0">
                <a:srgbClr val="000000">
                  <a:alpha val="38000"/>
                </a:srgbClr>
              </a:outerShdw>
            </a:effectLst>
          </p:spPr>
        </p:cxnSp>
        <p:cxnSp>
          <p:nvCxnSpPr>
            <p:cNvPr id="83" name="直接连接符 82"/>
            <p:cNvCxnSpPr>
              <a:stCxn id="62" idx="3"/>
            </p:cNvCxnSpPr>
            <p:nvPr/>
          </p:nvCxnSpPr>
          <p:spPr>
            <a:xfrm flipH="1">
              <a:off x="7035912" y="3426192"/>
              <a:ext cx="705311" cy="325743"/>
            </a:xfrm>
            <a:prstGeom prst="line">
              <a:avLst/>
            </a:prstGeom>
            <a:noFill/>
            <a:ln w="25400" cap="flat" cmpd="sng" algn="ctr">
              <a:solidFill>
                <a:srgbClr val="F79646"/>
              </a:solidFill>
              <a:prstDash val="solid"/>
            </a:ln>
            <a:effectLst>
              <a:outerShdw blurRad="40000" dist="20000" dir="5400000" rotWithShape="0">
                <a:srgbClr val="000000">
                  <a:alpha val="38000"/>
                </a:srgbClr>
              </a:outerShdw>
            </a:effectLst>
          </p:spPr>
        </p:cxnSp>
        <p:cxnSp>
          <p:nvCxnSpPr>
            <p:cNvPr id="85" name="直接连接符 84"/>
            <p:cNvCxnSpPr>
              <a:stCxn id="71" idx="1"/>
            </p:cNvCxnSpPr>
            <p:nvPr/>
          </p:nvCxnSpPr>
          <p:spPr>
            <a:xfrm flipH="1" flipV="1">
              <a:off x="7175373" y="4417957"/>
              <a:ext cx="1011778" cy="455599"/>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cxnSp>
        <p:nvCxnSpPr>
          <p:cNvPr id="86" name="直接连接符 85"/>
          <p:cNvCxnSpPr/>
          <p:nvPr/>
        </p:nvCxnSpPr>
        <p:spPr>
          <a:xfrm>
            <a:off x="1630710" y="1629594"/>
            <a:ext cx="9433046" cy="0"/>
          </a:xfrm>
          <a:prstGeom prst="line">
            <a:avLst/>
          </a:prstGeom>
          <a:noFill/>
          <a:ln w="9525" cap="flat" cmpd="sng" algn="ctr">
            <a:solidFill>
              <a:srgbClr val="FC6204"/>
            </a:solidFill>
            <a:prstDash val="dash"/>
          </a:ln>
          <a:effectLst/>
        </p:spPr>
      </p:cxnSp>
      <p:grpSp>
        <p:nvGrpSpPr>
          <p:cNvPr id="87" name="组合 86"/>
          <p:cNvGrpSpPr/>
          <p:nvPr/>
        </p:nvGrpSpPr>
        <p:grpSpPr>
          <a:xfrm>
            <a:off x="1630710" y="952178"/>
            <a:ext cx="9433046" cy="533400"/>
            <a:chOff x="1630710" y="952178"/>
            <a:chExt cx="9433046" cy="533400"/>
          </a:xfrm>
        </p:grpSpPr>
        <p:sp>
          <p:nvSpPr>
            <p:cNvPr id="88" name="TextBox 13"/>
            <p:cNvSpPr txBox="1"/>
            <p:nvPr/>
          </p:nvSpPr>
          <p:spPr>
            <a:xfrm>
              <a:off x="2454151" y="981522"/>
              <a:ext cx="8609605" cy="461665"/>
            </a:xfrm>
            <a:prstGeom prst="rect">
              <a:avLst/>
            </a:prstGeom>
            <a:noFill/>
          </p:spPr>
          <p:txBody>
            <a:bodyPr vert="horz" wrap="square" rtlCol="0">
              <a:spAutoFit/>
            </a:bodyPr>
            <a:lstStyle/>
            <a:p>
              <a:pPr defTabSz="1218892">
                <a:defRPr/>
              </a:pPr>
              <a:r>
                <a:rPr lang="en-US" altLang="zh-CN" sz="2400" dirty="0">
                  <a:solidFill>
                    <a:srgbClr val="00B0F0"/>
                  </a:solidFill>
                  <a:latin typeface="微软雅黑" panose="020B0503020204020204" pitchFamily="34" charset="-122"/>
                  <a:ea typeface="微软雅黑" panose="020B0503020204020204" pitchFamily="34" charset="-122"/>
                </a:rPr>
                <a:t>40G</a:t>
              </a:r>
              <a:r>
                <a:rPr lang="zh-CN" altLang="en-US" sz="2400" dirty="0">
                  <a:solidFill>
                    <a:srgbClr val="00B0F0"/>
                  </a:solidFill>
                  <a:latin typeface="微软雅黑" panose="020B0503020204020204" pitchFamily="34" charset="-122"/>
                  <a:ea typeface="微软雅黑" panose="020B0503020204020204" pitchFamily="34" charset="-122"/>
                </a:rPr>
                <a:t>高带宽资源保证</a:t>
              </a:r>
              <a:endParaRPr lang="en-US" altLang="zh-CN" sz="2000" kern="0" dirty="0">
                <a:solidFill>
                  <a:schemeClr val="bg1">
                    <a:lumMod val="95000"/>
                  </a:schemeClr>
                </a:solidFill>
                <a:latin typeface="微软雅黑" pitchFamily="34" charset="-122"/>
                <a:ea typeface="微软雅黑" pitchFamily="34" charset="-122"/>
              </a:endParaRPr>
            </a:p>
          </p:txBody>
        </p:sp>
        <p:sp>
          <p:nvSpPr>
            <p:cNvPr id="89" name="椭圆 88"/>
            <p:cNvSpPr/>
            <p:nvPr/>
          </p:nvSpPr>
          <p:spPr bwMode="auto">
            <a:xfrm>
              <a:off x="1630710" y="952178"/>
              <a:ext cx="534988" cy="533400"/>
            </a:xfrm>
            <a:prstGeom prst="ellipse">
              <a:avLst/>
            </a:prstGeom>
            <a:solidFill>
              <a:srgbClr val="92D050"/>
            </a:solidFill>
            <a:ln w="25400" cap="flat" cmpd="sng" algn="ctr">
              <a:noFill/>
              <a:prstDash val="solid"/>
            </a:ln>
            <a:effectLst/>
          </p:spPr>
          <p:txBody>
            <a:bodyPr anchor="ctr"/>
            <a:lstStyle/>
            <a:p>
              <a:pPr marL="0" marR="0" lvl="0" indent="0" defTabSz="1105235" eaLnBrk="1" fontAlgn="auto" latinLnBrk="0" hangingPunct="1">
                <a:lnSpc>
                  <a:spcPct val="100000"/>
                </a:lnSpc>
                <a:spcBef>
                  <a:spcPts val="0"/>
                </a:spcBef>
                <a:spcAft>
                  <a:spcPts val="0"/>
                </a:spcAft>
                <a:buClrTx/>
                <a:buSzTx/>
                <a:buFontTx/>
                <a:buNone/>
                <a:tabLst/>
                <a:defRPr/>
              </a:pPr>
              <a:r>
                <a:rPr lang="en-US" altLang="zh-CN" sz="2400" kern="0" dirty="0">
                  <a:solidFill>
                    <a:prstClr val="white"/>
                  </a:solidFill>
                  <a:latin typeface="Arial Unicode MS" pitchFamily="34" charset="-122"/>
                  <a:ea typeface="Arial Unicode MS" pitchFamily="34" charset="-122"/>
                  <a:cs typeface="Arial Unicode MS" pitchFamily="34" charset="-122"/>
                </a:rPr>
                <a:t>2</a:t>
              </a:r>
              <a:endParaRPr kumimoji="0" lang="zh-CN" altLang="en-US"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sp>
        <p:nvSpPr>
          <p:cNvPr id="36" name="矩形 35"/>
          <p:cNvSpPr>
            <a:spLocks noChangeArrowheads="1"/>
          </p:cNvSpPr>
          <p:nvPr/>
        </p:nvSpPr>
        <p:spPr bwMode="auto">
          <a:xfrm>
            <a:off x="1558702" y="1924766"/>
            <a:ext cx="4391337" cy="3785652"/>
          </a:xfrm>
          <a:prstGeom prst="rect">
            <a:avLst/>
          </a:prstGeom>
          <a:noFill/>
          <a:ln w="9525">
            <a:noFill/>
            <a:miter lim="800000"/>
            <a:headEnd/>
            <a:tailEnd/>
          </a:ln>
        </p:spPr>
        <p:txBody>
          <a:bodyPr wrap="square">
            <a:spAutoFit/>
          </a:bodyPr>
          <a:lstStyle/>
          <a:p>
            <a:pPr defTabSz="1218892">
              <a:lnSpc>
                <a:spcPct val="150000"/>
              </a:lnSpc>
              <a:spcBef>
                <a:spcPts val="200"/>
              </a:spcBef>
              <a:spcAft>
                <a:spcPts val="60"/>
              </a:spcAft>
            </a:pPr>
            <a:r>
              <a:rPr lang="zh-CN" altLang="en-US" sz="2000" b="1" dirty="0">
                <a:solidFill>
                  <a:schemeClr val="bg1"/>
                </a:solidFill>
                <a:latin typeface="微软雅黑" panose="020B0503020204020204" pitchFamily="34" charset="-122"/>
                <a:ea typeface="微软雅黑" panose="020B0503020204020204" pitchFamily="34" charset="-122"/>
              </a:rPr>
              <a:t>中网南通电信机房依托中国电信强大的网络资源，以多条万兆级高速物理光纤直接接入</a:t>
            </a:r>
            <a:r>
              <a:rPr lang="en-US" altLang="zh-CN" sz="2000" b="1" dirty="0">
                <a:solidFill>
                  <a:schemeClr val="bg1"/>
                </a:solidFill>
                <a:latin typeface="微软雅黑" panose="020B0503020204020204" pitchFamily="34" charset="-122"/>
                <a:ea typeface="微软雅黑" panose="020B0503020204020204" pitchFamily="34" charset="-122"/>
              </a:rPr>
              <a:t>CHINANET</a:t>
            </a:r>
            <a:r>
              <a:rPr lang="zh-CN" altLang="en-US" sz="2000" b="1" dirty="0">
                <a:solidFill>
                  <a:schemeClr val="bg1"/>
                </a:solidFill>
                <a:latin typeface="微软雅黑" panose="020B0503020204020204" pitchFamily="34" charset="-122"/>
                <a:ea typeface="微软雅黑" panose="020B0503020204020204" pitchFamily="34" charset="-122"/>
              </a:rPr>
              <a:t>骨干网，机房出口带宽达到</a:t>
            </a:r>
            <a:r>
              <a:rPr lang="en-US" altLang="zh-CN" sz="2000" b="1" dirty="0">
                <a:solidFill>
                  <a:schemeClr val="bg1"/>
                </a:solidFill>
                <a:latin typeface="微软雅黑" panose="020B0503020204020204" pitchFamily="34" charset="-122"/>
                <a:ea typeface="微软雅黑" panose="020B0503020204020204" pitchFamily="34" charset="-122"/>
              </a:rPr>
              <a:t>40G</a:t>
            </a:r>
            <a:r>
              <a:rPr lang="zh-CN" altLang="en-US" sz="2000" b="1" dirty="0">
                <a:solidFill>
                  <a:schemeClr val="bg1"/>
                </a:solidFill>
                <a:latin typeface="微软雅黑" panose="020B0503020204020204" pitchFamily="34" charset="-122"/>
                <a:ea typeface="微软雅黑" panose="020B0503020204020204" pitchFamily="34" charset="-122"/>
              </a:rPr>
              <a:t>，并以冗余线路结构保证高速可靠。企业用户的网络设备通过中网南通电信</a:t>
            </a:r>
            <a:r>
              <a:rPr lang="en-US" altLang="zh-CN" sz="2000" b="1" dirty="0">
                <a:solidFill>
                  <a:schemeClr val="bg1"/>
                </a:solidFill>
                <a:latin typeface="微软雅黑" panose="020B0503020204020204" pitchFamily="34" charset="-122"/>
                <a:ea typeface="微软雅黑" panose="020B0503020204020204" pitchFamily="34" charset="-122"/>
              </a:rPr>
              <a:t>IDC</a:t>
            </a:r>
            <a:r>
              <a:rPr lang="zh-CN" altLang="en-US" sz="2000" b="1" dirty="0">
                <a:solidFill>
                  <a:schemeClr val="bg1"/>
                </a:solidFill>
                <a:latin typeface="微软雅黑" panose="020B0503020204020204" pitchFamily="34" charset="-122"/>
                <a:ea typeface="微软雅黑" panose="020B0503020204020204" pitchFamily="34" charset="-122"/>
              </a:rPr>
              <a:t>的托管机房接入互联网 ，实际上就是直接接入到中国电信的</a:t>
            </a:r>
            <a:r>
              <a:rPr lang="en-US" altLang="zh-CN" sz="2000" b="1" dirty="0" err="1">
                <a:solidFill>
                  <a:schemeClr val="bg1"/>
                </a:solidFill>
                <a:latin typeface="微软雅黑" panose="020B0503020204020204" pitchFamily="34" charset="-122"/>
                <a:ea typeface="微软雅黑" panose="020B0503020204020204" pitchFamily="34" charset="-122"/>
              </a:rPr>
              <a:t>ChinaNet</a:t>
            </a:r>
            <a:r>
              <a:rPr lang="zh-CN" altLang="en-US" sz="2000" b="1" dirty="0">
                <a:solidFill>
                  <a:schemeClr val="bg1"/>
                </a:solidFill>
                <a:latin typeface="微软雅黑" panose="020B0503020204020204" pitchFamily="34" charset="-122"/>
                <a:ea typeface="微软雅黑" panose="020B0503020204020204" pitchFamily="34" charset="-122"/>
              </a:rPr>
              <a:t>骨干网上。</a:t>
            </a:r>
          </a:p>
        </p:txBody>
      </p:sp>
    </p:spTree>
    <p:extLst>
      <p:ext uri="{BB962C8B-B14F-4D97-AF65-F5344CB8AC3E}">
        <p14:creationId xmlns:p14="http://schemas.microsoft.com/office/powerpoint/2010/main" val="24675568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直接连接符 85"/>
          <p:cNvCxnSpPr/>
          <p:nvPr/>
        </p:nvCxnSpPr>
        <p:spPr>
          <a:xfrm>
            <a:off x="1630710" y="1629594"/>
            <a:ext cx="9433046" cy="0"/>
          </a:xfrm>
          <a:prstGeom prst="line">
            <a:avLst/>
          </a:prstGeom>
          <a:noFill/>
          <a:ln w="9525" cap="flat" cmpd="sng" algn="ctr">
            <a:solidFill>
              <a:srgbClr val="FC6204"/>
            </a:solidFill>
            <a:prstDash val="dash"/>
          </a:ln>
          <a:effectLst/>
        </p:spPr>
      </p:cxnSp>
      <p:sp>
        <p:nvSpPr>
          <p:cNvPr id="34" name="矩形 4"/>
          <p:cNvSpPr>
            <a:spLocks noChangeArrowheads="1"/>
          </p:cNvSpPr>
          <p:nvPr/>
        </p:nvSpPr>
        <p:spPr bwMode="auto">
          <a:xfrm>
            <a:off x="1630711" y="2245207"/>
            <a:ext cx="6552728" cy="2900794"/>
          </a:xfrm>
          <a:prstGeom prst="rect">
            <a:avLst/>
          </a:prstGeom>
          <a:noFill/>
          <a:ln w="9525">
            <a:noFill/>
            <a:miter lim="800000"/>
            <a:headEnd/>
            <a:tailEnd/>
          </a:ln>
        </p:spPr>
        <p:txBody>
          <a:bodyPr wrap="square">
            <a:spAutoFit/>
          </a:bodyPr>
          <a:lstStyle/>
          <a:p>
            <a:pPr>
              <a:lnSpc>
                <a:spcPct val="150000"/>
              </a:lnSpc>
              <a:spcBef>
                <a:spcPts val="200"/>
              </a:spcBef>
              <a:spcAft>
                <a:spcPts val="60"/>
              </a:spcAft>
            </a:pPr>
            <a:r>
              <a:rPr lang="zh-CN" altLang="en-US" sz="2000" b="1" dirty="0">
                <a:solidFill>
                  <a:schemeClr val="bg1"/>
                </a:solidFill>
                <a:latin typeface="微软雅黑" panose="020B0503020204020204" pitchFamily="34" charset="-122"/>
                <a:ea typeface="微软雅黑" panose="020B0503020204020204" pitchFamily="34" charset="-122"/>
              </a:rPr>
              <a:t>万兆</a:t>
            </a:r>
            <a:r>
              <a:rPr lang="en-US" altLang="zh-CN" sz="2000" b="1" dirty="0">
                <a:solidFill>
                  <a:schemeClr val="bg1"/>
                </a:solidFill>
                <a:latin typeface="微软雅黑" panose="020B0503020204020204" pitchFamily="34" charset="-122"/>
                <a:ea typeface="微软雅黑" panose="020B0503020204020204" pitchFamily="34" charset="-122"/>
              </a:rPr>
              <a:t>DDOS</a:t>
            </a:r>
            <a:r>
              <a:rPr lang="zh-CN" altLang="en-US" sz="2000" b="1" dirty="0">
                <a:solidFill>
                  <a:schemeClr val="bg1"/>
                </a:solidFill>
                <a:latin typeface="微软雅黑" panose="020B0503020204020204" pitchFamily="34" charset="-122"/>
                <a:ea typeface="微软雅黑" panose="020B0503020204020204" pitchFamily="34" charset="-122"/>
              </a:rPr>
              <a:t>硬件防火墙集群防护，免费防御</a:t>
            </a:r>
            <a:r>
              <a:rPr lang="en-US" altLang="zh-CN" sz="2000" b="1" dirty="0">
                <a:solidFill>
                  <a:schemeClr val="bg1"/>
                </a:solidFill>
                <a:latin typeface="微软雅黑" panose="020B0503020204020204" pitchFamily="34" charset="-122"/>
                <a:ea typeface="微软雅黑" panose="020B0503020204020204" pitchFamily="34" charset="-122"/>
              </a:rPr>
              <a:t>5G</a:t>
            </a:r>
            <a:r>
              <a:rPr lang="zh-CN" altLang="en-US" sz="2000" b="1" dirty="0">
                <a:solidFill>
                  <a:schemeClr val="bg1"/>
                </a:solidFill>
                <a:latin typeface="微软雅黑" panose="020B0503020204020204" pitchFamily="34" charset="-122"/>
                <a:ea typeface="微软雅黑" panose="020B0503020204020204" pitchFamily="34" charset="-122"/>
              </a:rPr>
              <a:t>攻击，保障网络应用安全，专业系统实施状态和流量监控； </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nSpc>
                <a:spcPct val="150000"/>
              </a:lnSpc>
              <a:spcBef>
                <a:spcPts val="200"/>
              </a:spcBef>
              <a:spcAft>
                <a:spcPts val="60"/>
              </a:spcAft>
            </a:pPr>
            <a:r>
              <a:rPr lang="zh-CN" altLang="en-US" sz="2000" b="1" dirty="0">
                <a:solidFill>
                  <a:schemeClr val="bg1"/>
                </a:solidFill>
                <a:latin typeface="微软雅黑" panose="020B0503020204020204" pitchFamily="34" charset="-122"/>
                <a:ea typeface="微软雅黑" panose="020B0503020204020204" pitchFamily="34" charset="-122"/>
              </a:rPr>
              <a:t>数据中心配备有世界一流的计算机安全防护系统以对整个网络和客户的主机进行严密的保护。通过安全监控中心的安全管理和相关的计算机安全防护系统，可以有效防止黑客入侵和各种恶意渗透</a:t>
            </a:r>
          </a:p>
        </p:txBody>
      </p:sp>
      <p:grpSp>
        <p:nvGrpSpPr>
          <p:cNvPr id="13" name="组合 12"/>
          <p:cNvGrpSpPr/>
          <p:nvPr/>
        </p:nvGrpSpPr>
        <p:grpSpPr>
          <a:xfrm>
            <a:off x="1630710" y="952178"/>
            <a:ext cx="9433046" cy="533400"/>
            <a:chOff x="1630710" y="952178"/>
            <a:chExt cx="9433046" cy="533400"/>
          </a:xfrm>
        </p:grpSpPr>
        <p:sp>
          <p:nvSpPr>
            <p:cNvPr id="14" name="TextBox 13"/>
            <p:cNvSpPr txBox="1"/>
            <p:nvPr/>
          </p:nvSpPr>
          <p:spPr>
            <a:xfrm>
              <a:off x="2454151" y="981522"/>
              <a:ext cx="8609605" cy="461665"/>
            </a:xfrm>
            <a:prstGeom prst="rect">
              <a:avLst/>
            </a:prstGeom>
            <a:noFill/>
          </p:spPr>
          <p:txBody>
            <a:bodyPr vert="horz" wrap="square" rtlCol="0">
              <a:spAutoFit/>
            </a:bodyPr>
            <a:lstStyle/>
            <a:p>
              <a:pPr defTabSz="1218892">
                <a:defRPr/>
              </a:pPr>
              <a:r>
                <a:rPr lang="zh-CN" altLang="en-US" sz="2400" kern="0" dirty="0" smtClean="0">
                  <a:solidFill>
                    <a:srgbClr val="00C4F0"/>
                  </a:solidFill>
                  <a:latin typeface="微软雅黑" pitchFamily="34" charset="-122"/>
                  <a:ea typeface="微软雅黑" pitchFamily="34" charset="-122"/>
                </a:rPr>
                <a:t>专业的防护措施</a:t>
              </a:r>
              <a:endParaRPr lang="en-US" altLang="zh-CN" sz="2000" kern="0" dirty="0">
                <a:solidFill>
                  <a:schemeClr val="bg1">
                    <a:lumMod val="95000"/>
                  </a:schemeClr>
                </a:solidFill>
                <a:latin typeface="微软雅黑" pitchFamily="34" charset="-122"/>
                <a:ea typeface="微软雅黑" pitchFamily="34" charset="-122"/>
              </a:endParaRPr>
            </a:p>
          </p:txBody>
        </p:sp>
        <p:sp>
          <p:nvSpPr>
            <p:cNvPr id="15" name="椭圆 14"/>
            <p:cNvSpPr/>
            <p:nvPr/>
          </p:nvSpPr>
          <p:spPr bwMode="auto">
            <a:xfrm>
              <a:off x="1630710" y="952178"/>
              <a:ext cx="534988" cy="533400"/>
            </a:xfrm>
            <a:prstGeom prst="ellipse">
              <a:avLst/>
            </a:prstGeom>
            <a:solidFill>
              <a:srgbClr val="92D050"/>
            </a:solidFill>
            <a:ln w="25400" cap="flat" cmpd="sng" algn="ctr">
              <a:noFill/>
              <a:prstDash val="solid"/>
            </a:ln>
            <a:effectLst/>
          </p:spPr>
          <p:txBody>
            <a:bodyPr anchor="ctr"/>
            <a:lstStyle/>
            <a:p>
              <a:pPr marL="0" marR="0" lvl="0" indent="0" defTabSz="1105235" eaLnBrk="1" fontAlgn="auto" latinLnBrk="0" hangingPunct="1">
                <a:lnSpc>
                  <a:spcPct val="100000"/>
                </a:lnSpc>
                <a:spcBef>
                  <a:spcPts val="0"/>
                </a:spcBef>
                <a:spcAft>
                  <a:spcPts val="0"/>
                </a:spcAft>
                <a:buClrTx/>
                <a:buSzTx/>
                <a:buFontTx/>
                <a:buNone/>
                <a:tabLst/>
                <a:defRPr/>
              </a:pPr>
              <a:r>
                <a:rPr lang="en-US" altLang="zh-CN" sz="2400" kern="0" dirty="0">
                  <a:solidFill>
                    <a:prstClr val="white"/>
                  </a:solidFill>
                  <a:latin typeface="Arial Unicode MS" pitchFamily="34" charset="-122"/>
                  <a:ea typeface="Arial Unicode MS" pitchFamily="34" charset="-122"/>
                  <a:cs typeface="Arial Unicode MS" pitchFamily="34" charset="-122"/>
                </a:rPr>
                <a:t>3</a:t>
              </a:r>
              <a:endParaRPr kumimoji="0" lang="zh-CN" altLang="en-US"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spTree>
    <p:extLst>
      <p:ext uri="{BB962C8B-B14F-4D97-AF65-F5344CB8AC3E}">
        <p14:creationId xmlns:p14="http://schemas.microsoft.com/office/powerpoint/2010/main" val="21424629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30"/>
          <p:cNvSpPr>
            <a:spLocks noChangeShapeType="1"/>
          </p:cNvSpPr>
          <p:nvPr/>
        </p:nvSpPr>
        <p:spPr bwMode="auto">
          <a:xfrm>
            <a:off x="1032711" y="1886387"/>
            <a:ext cx="0" cy="457200"/>
          </a:xfrm>
          <a:prstGeom prst="line">
            <a:avLst/>
          </a:prstGeom>
          <a:noFill/>
          <a:ln w="381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TextBox 50"/>
          <p:cNvSpPr txBox="1"/>
          <p:nvPr/>
        </p:nvSpPr>
        <p:spPr>
          <a:xfrm>
            <a:off x="910630" y="2628533"/>
            <a:ext cx="3528391" cy="453457"/>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itchFamily="34" charset="-122"/>
              </a:defRPr>
            </a:lvl1pPr>
          </a:lstStyle>
          <a:p>
            <a:pPr>
              <a:lnSpc>
                <a:spcPct val="130000"/>
              </a:lnSpc>
              <a:defRPr/>
            </a:pPr>
            <a:r>
              <a:rPr lang="en-US" altLang="zh-CN" sz="2000" dirty="0" smtClean="0">
                <a:solidFill>
                  <a:prstClr val="white">
                    <a:lumMod val="95000"/>
                  </a:prstClr>
                </a:solidFill>
                <a:latin typeface="微软雅黑" pitchFamily="34" charset="-122"/>
              </a:rPr>
              <a:t>24</a:t>
            </a:r>
            <a:r>
              <a:rPr lang="zh-CN" altLang="en-US" sz="2000" dirty="0" smtClean="0">
                <a:solidFill>
                  <a:prstClr val="white">
                    <a:lumMod val="95000"/>
                  </a:prstClr>
                </a:solidFill>
                <a:latin typeface="微软雅黑" pitchFamily="34" charset="-122"/>
              </a:rPr>
              <a:t>*</a:t>
            </a:r>
            <a:r>
              <a:rPr lang="en-US" altLang="zh-CN" sz="2000" dirty="0" smtClean="0">
                <a:solidFill>
                  <a:prstClr val="white">
                    <a:lumMod val="95000"/>
                  </a:prstClr>
                </a:solidFill>
                <a:latin typeface="微软雅黑" pitchFamily="34" charset="-122"/>
              </a:rPr>
              <a:t>7</a:t>
            </a:r>
            <a:r>
              <a:rPr lang="zh-CN" altLang="en-US" sz="2000" dirty="0" smtClean="0">
                <a:solidFill>
                  <a:prstClr val="white">
                    <a:lumMod val="95000"/>
                  </a:prstClr>
                </a:solidFill>
                <a:latin typeface="微软雅黑" pitchFamily="34" charset="-122"/>
              </a:rPr>
              <a:t>小时技术支持</a:t>
            </a:r>
            <a:endParaRPr lang="zh-CN" altLang="en-US" sz="2000" dirty="0">
              <a:solidFill>
                <a:prstClr val="white">
                  <a:lumMod val="95000"/>
                </a:prstClr>
              </a:solidFill>
              <a:latin typeface="微软雅黑" pitchFamily="34" charset="-122"/>
            </a:endParaRPr>
          </a:p>
        </p:txBody>
      </p:sp>
      <p:cxnSp>
        <p:nvCxnSpPr>
          <p:cNvPr id="30" name="直接连接符 29"/>
          <p:cNvCxnSpPr/>
          <p:nvPr/>
        </p:nvCxnSpPr>
        <p:spPr>
          <a:xfrm>
            <a:off x="910630" y="3179827"/>
            <a:ext cx="3402398" cy="0"/>
          </a:xfrm>
          <a:prstGeom prst="line">
            <a:avLst/>
          </a:prstGeom>
          <a:noFill/>
          <a:ln w="19050" cap="flat" cmpd="sng" algn="ctr">
            <a:solidFill>
              <a:srgbClr val="F79646"/>
            </a:solidFill>
            <a:prstDash val="solid"/>
            <a:headEnd type="oval" w="med" len="med"/>
            <a:tailEnd type="oval" w="med" len="med"/>
          </a:ln>
          <a:effectLst>
            <a:outerShdw blurRad="40000" dist="20000" dir="5400000" rotWithShape="0">
              <a:srgbClr val="000000">
                <a:alpha val="38000"/>
              </a:srgbClr>
            </a:outerShdw>
          </a:effectLst>
        </p:spPr>
      </p:cxnSp>
      <p:graphicFrame>
        <p:nvGraphicFramePr>
          <p:cNvPr id="31" name="图示 30"/>
          <p:cNvGraphicFramePr/>
          <p:nvPr>
            <p:extLst>
              <p:ext uri="{D42A27DB-BD31-4B8C-83A1-F6EECF244321}">
                <p14:modId xmlns:p14="http://schemas.microsoft.com/office/powerpoint/2010/main" val="1386099762"/>
              </p:ext>
            </p:extLst>
          </p:nvPr>
        </p:nvGraphicFramePr>
        <p:xfrm>
          <a:off x="3543903" y="1868616"/>
          <a:ext cx="5143591" cy="3831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2" name="肘形连接符 31"/>
          <p:cNvCxnSpPr/>
          <p:nvPr/>
        </p:nvCxnSpPr>
        <p:spPr>
          <a:xfrm flipV="1">
            <a:off x="4439022" y="2343587"/>
            <a:ext cx="990090" cy="836240"/>
          </a:xfrm>
          <a:prstGeom prst="bentConnector3">
            <a:avLst>
              <a:gd name="adj1" fmla="val 14161"/>
            </a:avLst>
          </a:prstGeom>
          <a:noFill/>
          <a:ln w="19050" cap="flat" cmpd="sng" algn="ctr">
            <a:solidFill>
              <a:srgbClr val="F79646"/>
            </a:solidFill>
            <a:prstDash val="solid"/>
            <a:headEnd type="oval" w="med" len="med"/>
            <a:tailEnd type="oval" w="med" len="med"/>
          </a:ln>
          <a:effectLst>
            <a:outerShdw blurRad="40000" dist="20000" dir="5400000" rotWithShape="0">
              <a:srgbClr val="000000">
                <a:alpha val="38000"/>
              </a:srgbClr>
            </a:outerShdw>
          </a:effectLst>
        </p:spPr>
      </p:cxnSp>
      <p:cxnSp>
        <p:nvCxnSpPr>
          <p:cNvPr id="33" name="肘形连接符 32"/>
          <p:cNvCxnSpPr/>
          <p:nvPr/>
        </p:nvCxnSpPr>
        <p:spPr>
          <a:xfrm rot="5400000" flipH="1" flipV="1">
            <a:off x="3812666" y="4917031"/>
            <a:ext cx="1355447" cy="354722"/>
          </a:xfrm>
          <a:prstGeom prst="bentConnector3">
            <a:avLst>
              <a:gd name="adj1" fmla="val -11420"/>
            </a:avLst>
          </a:prstGeom>
          <a:noFill/>
          <a:ln w="19050" cap="flat" cmpd="sng" algn="ctr">
            <a:solidFill>
              <a:srgbClr val="F79646"/>
            </a:solidFill>
            <a:prstDash val="solid"/>
            <a:headEnd type="oval" w="med" len="med"/>
            <a:tailEnd type="oval" w="med" len="med"/>
          </a:ln>
          <a:effectLst>
            <a:outerShdw blurRad="40000" dist="20000" dir="5400000" rotWithShape="0">
              <a:srgbClr val="000000">
                <a:alpha val="38000"/>
              </a:srgbClr>
            </a:outerShdw>
          </a:effectLst>
        </p:spPr>
      </p:cxnSp>
      <p:cxnSp>
        <p:nvCxnSpPr>
          <p:cNvPr id="35" name="直接连接符 34"/>
          <p:cNvCxnSpPr/>
          <p:nvPr/>
        </p:nvCxnSpPr>
        <p:spPr>
          <a:xfrm>
            <a:off x="910630" y="5628099"/>
            <a:ext cx="3402398" cy="0"/>
          </a:xfrm>
          <a:prstGeom prst="line">
            <a:avLst/>
          </a:prstGeom>
          <a:noFill/>
          <a:ln w="19050" cap="flat" cmpd="sng" algn="ctr">
            <a:solidFill>
              <a:srgbClr val="F79646"/>
            </a:solidFill>
            <a:prstDash val="solid"/>
            <a:headEnd type="oval" w="med" len="med"/>
            <a:tailEnd type="oval" w="med" len="med"/>
          </a:ln>
          <a:effectLst>
            <a:outerShdw blurRad="40000" dist="20000" dir="5400000" rotWithShape="0">
              <a:srgbClr val="000000">
                <a:alpha val="38000"/>
              </a:srgbClr>
            </a:outerShdw>
          </a:effectLst>
        </p:spPr>
      </p:cxnSp>
      <p:sp>
        <p:nvSpPr>
          <p:cNvPr id="42" name="TextBox 88"/>
          <p:cNvSpPr txBox="1"/>
          <p:nvPr/>
        </p:nvSpPr>
        <p:spPr>
          <a:xfrm>
            <a:off x="869192" y="4355472"/>
            <a:ext cx="3402398" cy="1292662"/>
          </a:xfrm>
          <a:prstGeom prst="rect">
            <a:avLst/>
          </a:prstGeom>
          <a:noFill/>
          <a:ln w="19050" cap="flat" cmpd="sng" algn="ctr">
            <a:noFill/>
            <a:prstDash val="solid"/>
            <a:headEnd type="oval" w="med" len="med"/>
            <a:tailEnd type="oval" w="med" len="med"/>
          </a:ln>
          <a:effectLst>
            <a:outerShdw blurRad="40000" dist="20000" dir="5400000" rotWithShape="0">
              <a:srgbClr val="000000">
                <a:alpha val="38000"/>
              </a:srgbClr>
            </a:outerShdw>
          </a:effectLst>
        </p:spPr>
        <p:txBody>
          <a:bodyPr wrap="square">
            <a:spAutoFit/>
          </a:bodyPr>
          <a:lstStyle>
            <a:defPPr>
              <a:defRPr lang="zh-CN"/>
            </a:defPPr>
            <a:lvl1pPr>
              <a:lnSpc>
                <a:spcPct val="150000"/>
              </a:lnSpc>
              <a:defRPr sz="1200">
                <a:solidFill>
                  <a:srgbClr val="4D4D4D"/>
                </a:solidFill>
                <a:ea typeface="微软雅黑" pitchFamily="34" charset="-122"/>
              </a:defRPr>
            </a:lvl1pPr>
          </a:lstStyle>
          <a:p>
            <a:pPr lvl="0">
              <a:lnSpc>
                <a:spcPct val="130000"/>
              </a:lnSpc>
              <a:defRPr/>
            </a:pPr>
            <a:r>
              <a:rPr lang="zh-CN" altLang="en-US" sz="2000" dirty="0">
                <a:solidFill>
                  <a:schemeClr val="bg1"/>
                </a:solidFill>
              </a:rPr>
              <a:t>网络连通率和电源供电率达到</a:t>
            </a:r>
            <a:r>
              <a:rPr lang="en-US" altLang="zh-CN" sz="2000" dirty="0">
                <a:solidFill>
                  <a:schemeClr val="bg1"/>
                </a:solidFill>
              </a:rPr>
              <a:t>99.9</a:t>
            </a:r>
            <a:r>
              <a:rPr lang="zh-CN" altLang="en-US" sz="2000" dirty="0">
                <a:solidFill>
                  <a:schemeClr val="bg1"/>
                </a:solidFill>
              </a:rPr>
              <a:t>％，提供技术支持和保障</a:t>
            </a:r>
            <a:endParaRPr kumimoji="0" lang="zh-CN" altLang="en-US" sz="2000" b="0" i="0" u="none" strike="noStrike" kern="0" cap="none" spc="0" normalizeH="0" baseline="0" noProof="0" dirty="0">
              <a:ln>
                <a:noFill/>
              </a:ln>
              <a:solidFill>
                <a:schemeClr val="bg1"/>
              </a:solidFill>
              <a:effectLst/>
              <a:uLnTx/>
              <a:uFillTx/>
              <a:latin typeface="微软雅黑" pitchFamily="34" charset="-122"/>
            </a:endParaRPr>
          </a:p>
        </p:txBody>
      </p:sp>
      <p:cxnSp>
        <p:nvCxnSpPr>
          <p:cNvPr id="43" name="肘形连接符 42"/>
          <p:cNvCxnSpPr/>
          <p:nvPr/>
        </p:nvCxnSpPr>
        <p:spPr>
          <a:xfrm flipV="1">
            <a:off x="7697404" y="3035811"/>
            <a:ext cx="270010" cy="188168"/>
          </a:xfrm>
          <a:prstGeom prst="bentConnector3">
            <a:avLst>
              <a:gd name="adj1" fmla="val 50000"/>
            </a:avLst>
          </a:prstGeom>
          <a:noFill/>
          <a:ln w="19050" cap="flat" cmpd="sng" algn="ctr">
            <a:solidFill>
              <a:srgbClr val="F79646"/>
            </a:solidFill>
            <a:prstDash val="solid"/>
            <a:headEnd type="oval" w="med" len="med"/>
            <a:tailEnd type="oval" w="med" len="med"/>
          </a:ln>
          <a:effectLst>
            <a:outerShdw blurRad="40000" dist="20000" dir="5400000" rotWithShape="0">
              <a:srgbClr val="000000">
                <a:alpha val="38000"/>
              </a:srgbClr>
            </a:outerShdw>
          </a:effectLst>
        </p:spPr>
      </p:cxnSp>
      <p:cxnSp>
        <p:nvCxnSpPr>
          <p:cNvPr id="44" name="直接连接符 43"/>
          <p:cNvCxnSpPr/>
          <p:nvPr/>
        </p:nvCxnSpPr>
        <p:spPr>
          <a:xfrm>
            <a:off x="7967414" y="3166179"/>
            <a:ext cx="3258380" cy="0"/>
          </a:xfrm>
          <a:prstGeom prst="line">
            <a:avLst/>
          </a:prstGeom>
          <a:noFill/>
          <a:ln w="19050" cap="flat" cmpd="sng" algn="ctr">
            <a:solidFill>
              <a:srgbClr val="F79646"/>
            </a:solidFill>
            <a:prstDash val="solid"/>
            <a:headEnd type="oval" w="med" len="med"/>
            <a:tailEnd type="oval" w="med" len="med"/>
          </a:ln>
          <a:effectLst>
            <a:outerShdw blurRad="40000" dist="20000" dir="5400000" rotWithShape="0">
              <a:srgbClr val="000000">
                <a:alpha val="38000"/>
              </a:srgbClr>
            </a:outerShdw>
          </a:effectLst>
        </p:spPr>
      </p:cxnSp>
      <p:sp>
        <p:nvSpPr>
          <p:cNvPr id="45" name="TextBox 93"/>
          <p:cNvSpPr txBox="1"/>
          <p:nvPr/>
        </p:nvSpPr>
        <p:spPr>
          <a:xfrm>
            <a:off x="8021402" y="1876218"/>
            <a:ext cx="3240360" cy="1253677"/>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itchFamily="34" charset="-122"/>
              </a:defRPr>
            </a:lvl1pPr>
          </a:lstStyle>
          <a:p>
            <a:pPr>
              <a:lnSpc>
                <a:spcPct val="130000"/>
              </a:lnSpc>
              <a:defRPr/>
            </a:pPr>
            <a:r>
              <a:rPr lang="zh-CN" altLang="en-US" sz="2000" dirty="0">
                <a:solidFill>
                  <a:schemeClr val="bg1"/>
                </a:solidFill>
              </a:rPr>
              <a:t>双路、远红外热源探器对所有房间进行全程、全方位的监控和录像</a:t>
            </a:r>
            <a:endParaRPr lang="zh-CN" altLang="en-US" sz="2000" dirty="0">
              <a:solidFill>
                <a:schemeClr val="bg1"/>
              </a:solidFill>
              <a:latin typeface="微软雅黑" pitchFamily="34" charset="-122"/>
            </a:endParaRPr>
          </a:p>
        </p:txBody>
      </p:sp>
      <p:cxnSp>
        <p:nvCxnSpPr>
          <p:cNvPr id="46" name="肘形连接符 45"/>
          <p:cNvCxnSpPr/>
          <p:nvPr/>
        </p:nvCxnSpPr>
        <p:spPr>
          <a:xfrm flipV="1">
            <a:off x="6095206" y="5628099"/>
            <a:ext cx="1737203" cy="216028"/>
          </a:xfrm>
          <a:prstGeom prst="bentConnector3">
            <a:avLst>
              <a:gd name="adj1" fmla="val 50000"/>
            </a:avLst>
          </a:prstGeom>
          <a:noFill/>
          <a:ln w="19050" cap="flat" cmpd="sng" algn="ctr">
            <a:solidFill>
              <a:srgbClr val="F79646"/>
            </a:solidFill>
            <a:prstDash val="solid"/>
            <a:headEnd type="oval" w="med" len="med"/>
            <a:tailEnd type="oval" w="med" len="med"/>
          </a:ln>
          <a:effectLst>
            <a:outerShdw blurRad="40000" dist="20000" dir="5400000" rotWithShape="0">
              <a:srgbClr val="000000">
                <a:alpha val="38000"/>
              </a:srgbClr>
            </a:outerShdw>
          </a:effectLst>
        </p:spPr>
      </p:cxnSp>
      <p:cxnSp>
        <p:nvCxnSpPr>
          <p:cNvPr id="47" name="直接连接符 46"/>
          <p:cNvCxnSpPr/>
          <p:nvPr/>
        </p:nvCxnSpPr>
        <p:spPr>
          <a:xfrm>
            <a:off x="8021402" y="5628099"/>
            <a:ext cx="3258380" cy="0"/>
          </a:xfrm>
          <a:prstGeom prst="line">
            <a:avLst/>
          </a:prstGeom>
          <a:noFill/>
          <a:ln w="19050" cap="flat" cmpd="sng" algn="ctr">
            <a:solidFill>
              <a:srgbClr val="F79646"/>
            </a:solidFill>
            <a:prstDash val="solid"/>
            <a:headEnd type="oval" w="med" len="med"/>
            <a:tailEnd type="oval" w="med" len="med"/>
          </a:ln>
          <a:effectLst>
            <a:outerShdw blurRad="40000" dist="20000" dir="5400000" rotWithShape="0">
              <a:srgbClr val="000000">
                <a:alpha val="38000"/>
              </a:srgbClr>
            </a:outerShdw>
          </a:effectLst>
        </p:spPr>
      </p:cxnSp>
      <p:sp>
        <p:nvSpPr>
          <p:cNvPr id="48" name="TextBox 105"/>
          <p:cNvSpPr txBox="1"/>
          <p:nvPr/>
        </p:nvSpPr>
        <p:spPr>
          <a:xfrm>
            <a:off x="8039422" y="4719035"/>
            <a:ext cx="3240360" cy="853567"/>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itchFamily="34" charset="-122"/>
              </a:defRPr>
            </a:lvl1pPr>
          </a:lstStyle>
          <a:p>
            <a:pPr>
              <a:lnSpc>
                <a:spcPct val="130000"/>
              </a:lnSpc>
              <a:defRPr/>
            </a:pPr>
            <a:r>
              <a:rPr lang="zh-CN" altLang="en-US" sz="2000" dirty="0">
                <a:solidFill>
                  <a:schemeClr val="bg1"/>
                </a:solidFill>
              </a:rPr>
              <a:t>数据中心不定期地更改安全策略及流程</a:t>
            </a:r>
            <a:endParaRPr lang="zh-CN" altLang="en-US" sz="2000" dirty="0">
              <a:solidFill>
                <a:schemeClr val="bg1"/>
              </a:solidFill>
              <a:latin typeface="微软雅黑" pitchFamily="34" charset="-122"/>
            </a:endParaRPr>
          </a:p>
        </p:txBody>
      </p:sp>
      <p:cxnSp>
        <p:nvCxnSpPr>
          <p:cNvPr id="18" name="直接连接符 17"/>
          <p:cNvCxnSpPr/>
          <p:nvPr/>
        </p:nvCxnSpPr>
        <p:spPr>
          <a:xfrm>
            <a:off x="1630710" y="1629594"/>
            <a:ext cx="9433046" cy="0"/>
          </a:xfrm>
          <a:prstGeom prst="line">
            <a:avLst/>
          </a:prstGeom>
          <a:noFill/>
          <a:ln w="9525" cap="flat" cmpd="sng" algn="ctr">
            <a:solidFill>
              <a:srgbClr val="FC6204"/>
            </a:solidFill>
            <a:prstDash val="dash"/>
          </a:ln>
          <a:effectLst/>
        </p:spPr>
      </p:cxnSp>
      <p:grpSp>
        <p:nvGrpSpPr>
          <p:cNvPr id="19" name="组合 18"/>
          <p:cNvGrpSpPr/>
          <p:nvPr/>
        </p:nvGrpSpPr>
        <p:grpSpPr>
          <a:xfrm>
            <a:off x="1630710" y="952178"/>
            <a:ext cx="9433046" cy="533400"/>
            <a:chOff x="1630710" y="952178"/>
            <a:chExt cx="9433046" cy="533400"/>
          </a:xfrm>
        </p:grpSpPr>
        <p:sp>
          <p:nvSpPr>
            <p:cNvPr id="20" name="TextBox 19"/>
            <p:cNvSpPr txBox="1"/>
            <p:nvPr/>
          </p:nvSpPr>
          <p:spPr>
            <a:xfrm>
              <a:off x="2454151" y="981522"/>
              <a:ext cx="8609605" cy="461665"/>
            </a:xfrm>
            <a:prstGeom prst="rect">
              <a:avLst/>
            </a:prstGeom>
            <a:noFill/>
          </p:spPr>
          <p:txBody>
            <a:bodyPr vert="horz" wrap="square" rtlCol="0">
              <a:spAutoFit/>
            </a:bodyPr>
            <a:lstStyle/>
            <a:p>
              <a:pPr defTabSz="1218892">
                <a:defRPr/>
              </a:pPr>
              <a:r>
                <a:rPr lang="zh-CN" altLang="en-US" sz="2400" kern="0" dirty="0" smtClean="0">
                  <a:solidFill>
                    <a:srgbClr val="00C4F0"/>
                  </a:solidFill>
                  <a:latin typeface="微软雅黑" pitchFamily="34" charset="-122"/>
                  <a:ea typeface="微软雅黑" pitchFamily="34" charset="-122"/>
                </a:rPr>
                <a:t>强大的技术支持和保障</a:t>
              </a:r>
              <a:endParaRPr lang="en-US" altLang="zh-CN" sz="2000" kern="0" dirty="0">
                <a:solidFill>
                  <a:schemeClr val="bg1">
                    <a:lumMod val="95000"/>
                  </a:schemeClr>
                </a:solidFill>
                <a:latin typeface="微软雅黑" pitchFamily="34" charset="-122"/>
                <a:ea typeface="微软雅黑" pitchFamily="34" charset="-122"/>
              </a:endParaRPr>
            </a:p>
          </p:txBody>
        </p:sp>
        <p:sp>
          <p:nvSpPr>
            <p:cNvPr id="21" name="椭圆 20"/>
            <p:cNvSpPr/>
            <p:nvPr/>
          </p:nvSpPr>
          <p:spPr bwMode="auto">
            <a:xfrm>
              <a:off x="1630710" y="952178"/>
              <a:ext cx="534988" cy="533400"/>
            </a:xfrm>
            <a:prstGeom prst="ellipse">
              <a:avLst/>
            </a:prstGeom>
            <a:solidFill>
              <a:srgbClr val="92D050"/>
            </a:solidFill>
            <a:ln w="25400" cap="flat" cmpd="sng" algn="ctr">
              <a:noFill/>
              <a:prstDash val="solid"/>
            </a:ln>
            <a:effectLst/>
          </p:spPr>
          <p:txBody>
            <a:bodyPr anchor="ctr"/>
            <a:lstStyle/>
            <a:p>
              <a:pPr marL="0" marR="0" lvl="0" indent="0" defTabSz="1105235" eaLnBrk="1" fontAlgn="auto" latinLnBrk="0" hangingPunct="1">
                <a:lnSpc>
                  <a:spcPct val="100000"/>
                </a:lnSpc>
                <a:spcBef>
                  <a:spcPts val="0"/>
                </a:spcBef>
                <a:spcAft>
                  <a:spcPts val="0"/>
                </a:spcAft>
                <a:buClrTx/>
                <a:buSzTx/>
                <a:buFontTx/>
                <a:buNone/>
                <a:tabLst/>
                <a:defRPr/>
              </a:pPr>
              <a:r>
                <a:rPr lang="en-US" altLang="zh-CN" sz="2400" kern="0" dirty="0">
                  <a:solidFill>
                    <a:prstClr val="white"/>
                  </a:solidFill>
                  <a:latin typeface="Arial Unicode MS" pitchFamily="34" charset="-122"/>
                  <a:ea typeface="Arial Unicode MS" pitchFamily="34" charset="-122"/>
                  <a:cs typeface="Arial Unicode MS" pitchFamily="34" charset="-122"/>
                </a:rPr>
                <a:t>4</a:t>
              </a:r>
              <a:endParaRPr kumimoji="0" lang="zh-CN" altLang="en-US"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spTree>
    <p:extLst>
      <p:ext uri="{BB962C8B-B14F-4D97-AF65-F5344CB8AC3E}">
        <p14:creationId xmlns:p14="http://schemas.microsoft.com/office/powerpoint/2010/main" val="36241297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2423228" y="991747"/>
            <a:ext cx="7488969" cy="3066440"/>
            <a:chOff x="2494669" y="1155442"/>
            <a:chExt cx="7488969" cy="3066440"/>
          </a:xfrm>
        </p:grpSpPr>
        <p:sp>
          <p:nvSpPr>
            <p:cNvPr id="54" name="Freeform 27"/>
            <p:cNvSpPr>
              <a:spLocks/>
            </p:cNvSpPr>
            <p:nvPr/>
          </p:nvSpPr>
          <p:spPr bwMode="auto">
            <a:xfrm rot="10800000" flipH="1" flipV="1">
              <a:off x="2494669" y="1903450"/>
              <a:ext cx="2808449" cy="2318432"/>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ysClr val="window" lastClr="FFFFFF">
                  <a:lumMod val="65000"/>
                </a:sysClr>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55" name="直接连接符 54"/>
            <p:cNvCxnSpPr/>
            <p:nvPr/>
          </p:nvCxnSpPr>
          <p:spPr>
            <a:xfrm>
              <a:off x="5303118" y="1155442"/>
              <a:ext cx="0" cy="1422737"/>
            </a:xfrm>
            <a:prstGeom prst="line">
              <a:avLst/>
            </a:prstGeom>
            <a:noFill/>
            <a:ln w="9525" cap="flat" cmpd="sng" algn="ctr">
              <a:solidFill>
                <a:sysClr val="window" lastClr="FFFFFF">
                  <a:lumMod val="65000"/>
                </a:sysClr>
              </a:solidFill>
              <a:prstDash val="sysDash"/>
            </a:ln>
            <a:effectLst/>
          </p:spPr>
        </p:cxnSp>
        <p:sp>
          <p:nvSpPr>
            <p:cNvPr id="56" name="Text Box 28"/>
            <p:cNvSpPr txBox="1">
              <a:spLocks noChangeArrowheads="1"/>
            </p:cNvSpPr>
            <p:nvPr/>
          </p:nvSpPr>
          <p:spPr bwMode="auto">
            <a:xfrm>
              <a:off x="5447134" y="1266647"/>
              <a:ext cx="45365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400050" lvl="0" indent="-400050" eaLnBrk="1" hangingPunct="1">
                <a:lnSpc>
                  <a:spcPct val="150000"/>
                </a:lnSpc>
                <a:buFont typeface="+mj-ea"/>
                <a:buAutoNum type="ea1JpnChsDbPeriod"/>
                <a:defRPr/>
              </a:pPr>
              <a:r>
                <a:rPr lang="zh-CN" altLang="en-US" sz="1600" kern="0" dirty="0" smtClean="0">
                  <a:solidFill>
                    <a:sysClr val="window" lastClr="FFFFFF">
                      <a:lumMod val="95000"/>
                    </a:sysClr>
                  </a:solidFill>
                  <a:latin typeface="微软雅黑"/>
                  <a:ea typeface="微软雅黑"/>
                </a:rPr>
                <a:t>电力系统</a:t>
              </a:r>
              <a:endParaRPr lang="en-US" altLang="zh-CN" sz="1600" kern="0" dirty="0" smtClean="0">
                <a:solidFill>
                  <a:sysClr val="window" lastClr="FFFFFF">
                    <a:lumMod val="95000"/>
                  </a:sysClr>
                </a:solidFill>
                <a:latin typeface="微软雅黑"/>
                <a:ea typeface="微软雅黑"/>
              </a:endParaRPr>
            </a:p>
            <a:p>
              <a:pPr marL="400050" lvl="0" indent="-400050" eaLnBrk="1" hangingPunct="1">
                <a:lnSpc>
                  <a:spcPct val="150000"/>
                </a:lnSpc>
                <a:buFont typeface="+mj-ea"/>
                <a:buAutoNum type="ea1JpnChsDbPeriod"/>
                <a:defRPr/>
              </a:pPr>
              <a:r>
                <a:rPr lang="zh-CN" altLang="en-US" sz="1600" kern="0" dirty="0" smtClean="0">
                  <a:solidFill>
                    <a:sysClr val="window" lastClr="FFFFFF">
                      <a:lumMod val="95000"/>
                    </a:sysClr>
                  </a:solidFill>
                  <a:latin typeface="微软雅黑"/>
                  <a:ea typeface="微软雅黑"/>
                </a:rPr>
                <a:t>安全防护系统</a:t>
              </a:r>
              <a:endParaRPr lang="en-US" altLang="zh-CN" sz="1600" kern="0" dirty="0" smtClean="0">
                <a:solidFill>
                  <a:sysClr val="window" lastClr="FFFFFF">
                    <a:lumMod val="95000"/>
                  </a:sysClr>
                </a:solidFill>
                <a:latin typeface="微软雅黑"/>
                <a:ea typeface="微软雅黑"/>
              </a:endParaRPr>
            </a:p>
            <a:p>
              <a:pPr marL="400050" lvl="0" indent="-400050" eaLnBrk="1" hangingPunct="1">
                <a:lnSpc>
                  <a:spcPct val="150000"/>
                </a:lnSpc>
                <a:buFont typeface="+mj-ea"/>
                <a:buAutoNum type="ea1JpnChsDbPeriod"/>
                <a:defRPr/>
              </a:pPr>
              <a:r>
                <a:rPr lang="zh-CN" altLang="en-US" sz="1600" kern="0" dirty="0" smtClean="0">
                  <a:solidFill>
                    <a:sysClr val="window" lastClr="FFFFFF">
                      <a:lumMod val="95000"/>
                    </a:sysClr>
                  </a:solidFill>
                  <a:latin typeface="微软雅黑"/>
                  <a:ea typeface="微软雅黑"/>
                </a:rPr>
                <a:t>空调系统及消防系统</a:t>
              </a:r>
              <a:endParaRPr lang="en-US" altLang="zh-CN" sz="1600" kern="0" dirty="0" smtClean="0">
                <a:solidFill>
                  <a:sysClr val="window" lastClr="FFFFFF">
                    <a:lumMod val="95000"/>
                  </a:sysClr>
                </a:solidFill>
                <a:latin typeface="微软雅黑"/>
                <a:ea typeface="微软雅黑"/>
              </a:endParaRPr>
            </a:p>
          </p:txBody>
        </p:sp>
      </p:grpSp>
      <p:grpSp>
        <p:nvGrpSpPr>
          <p:cNvPr id="27" name="组合 26"/>
          <p:cNvGrpSpPr/>
          <p:nvPr/>
        </p:nvGrpSpPr>
        <p:grpSpPr>
          <a:xfrm>
            <a:off x="406574" y="1301851"/>
            <a:ext cx="2520000" cy="4648223"/>
            <a:chOff x="406574" y="1301851"/>
            <a:chExt cx="2520000" cy="4648223"/>
          </a:xfrm>
        </p:grpSpPr>
        <p:pic>
          <p:nvPicPr>
            <p:cNvPr id="28"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574" y="1301851"/>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9" name="组合 28"/>
            <p:cNvGrpSpPr/>
            <p:nvPr/>
          </p:nvGrpSpPr>
          <p:grpSpPr>
            <a:xfrm>
              <a:off x="406574" y="5374011"/>
              <a:ext cx="2520000" cy="576063"/>
              <a:chOff x="406574" y="5374011"/>
              <a:chExt cx="2520000" cy="576063"/>
            </a:xfrm>
          </p:grpSpPr>
          <p:sp>
            <p:nvSpPr>
              <p:cNvPr id="30" name="TextBox 29">
                <a:hlinkClick r:id="" action="ppaction://hlinkshowjump?jump=nextslide"/>
              </p:cNvPr>
              <p:cNvSpPr txBox="1"/>
              <p:nvPr/>
            </p:nvSpPr>
            <p:spPr>
              <a:xfrm>
                <a:off x="406574" y="5479481"/>
                <a:ext cx="2520000" cy="35394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kumimoji="0" lang="zh-CN" altLang="en-US" sz="1700" b="0" i="0" u="none" strike="noStrike" kern="0" cap="none" spc="0" normalizeH="0" baseline="0" noProof="0" dirty="0" smtClean="0">
                    <a:ln>
                      <a:noFill/>
                    </a:ln>
                    <a:solidFill>
                      <a:prstClr val="white"/>
                    </a:solidFill>
                    <a:effectLst/>
                    <a:uLnTx/>
                    <a:uFillTx/>
                    <a:latin typeface="微软雅黑" pitchFamily="34" charset="-122"/>
                    <a:ea typeface="微软雅黑" pitchFamily="34" charset="-122"/>
                  </a:rPr>
                  <a:t>机房简介</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31" name="直接连接符 30"/>
              <p:cNvCxnSpPr/>
              <p:nvPr/>
            </p:nvCxnSpPr>
            <p:spPr>
              <a:xfrm flipV="1">
                <a:off x="419041" y="5374011"/>
                <a:ext cx="2507533" cy="1"/>
              </a:xfrm>
              <a:prstGeom prst="line">
                <a:avLst/>
              </a:prstGeom>
              <a:noFill/>
              <a:ln w="9525" cap="flat" cmpd="sng" algn="ctr">
                <a:solidFill>
                  <a:srgbClr val="00B0F0"/>
                </a:solidFill>
                <a:prstDash val="dash"/>
              </a:ln>
              <a:effectLst/>
            </p:spPr>
          </p:cxnSp>
          <p:cxnSp>
            <p:nvCxnSpPr>
              <p:cNvPr id="32" name="直接连接符 31"/>
              <p:cNvCxnSpPr/>
              <p:nvPr/>
            </p:nvCxnSpPr>
            <p:spPr>
              <a:xfrm flipV="1">
                <a:off x="406574" y="5950073"/>
                <a:ext cx="2507533" cy="1"/>
              </a:xfrm>
              <a:prstGeom prst="line">
                <a:avLst/>
              </a:prstGeom>
              <a:noFill/>
              <a:ln w="9525" cap="flat" cmpd="sng" algn="ctr">
                <a:solidFill>
                  <a:srgbClr val="00B0F0"/>
                </a:solidFill>
                <a:prstDash val="dash"/>
              </a:ln>
              <a:effectLst/>
            </p:spPr>
          </p:cxnSp>
        </p:grpSp>
      </p:grpSp>
      <p:grpSp>
        <p:nvGrpSpPr>
          <p:cNvPr id="33" name="组合 32"/>
          <p:cNvGrpSpPr/>
          <p:nvPr/>
        </p:nvGrpSpPr>
        <p:grpSpPr>
          <a:xfrm>
            <a:off x="3358902" y="1301851"/>
            <a:ext cx="2520280" cy="4648223"/>
            <a:chOff x="3358902" y="1301851"/>
            <a:chExt cx="2520280" cy="4648223"/>
          </a:xfrm>
        </p:grpSpPr>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58902" y="1301851"/>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3358902" y="5374010"/>
              <a:ext cx="2520280" cy="576064"/>
              <a:chOff x="3358902" y="5374010"/>
              <a:chExt cx="2520280" cy="576064"/>
            </a:xfrm>
          </p:grpSpPr>
          <p:sp>
            <p:nvSpPr>
              <p:cNvPr id="36" name="TextBox 35">
                <a:hlinkClick r:id="" action="ppaction://hlinkshowjump?jump=nextslide"/>
              </p:cNvPr>
              <p:cNvSpPr txBox="1"/>
              <p:nvPr/>
            </p:nvSpPr>
            <p:spPr>
              <a:xfrm>
                <a:off x="3358902" y="5479481"/>
                <a:ext cx="2520000" cy="35401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机房优势</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37" name="直接连接符 36"/>
              <p:cNvCxnSpPr/>
              <p:nvPr/>
            </p:nvCxnSpPr>
            <p:spPr>
              <a:xfrm flipV="1">
                <a:off x="3371649" y="5374010"/>
                <a:ext cx="2507533" cy="1"/>
              </a:xfrm>
              <a:prstGeom prst="line">
                <a:avLst/>
              </a:prstGeom>
              <a:noFill/>
              <a:ln w="9525" cap="flat" cmpd="sng" algn="ctr">
                <a:solidFill>
                  <a:srgbClr val="00B0F0"/>
                </a:solidFill>
                <a:prstDash val="dash"/>
              </a:ln>
              <a:effectLst/>
            </p:spPr>
          </p:cxnSp>
          <p:cxnSp>
            <p:nvCxnSpPr>
              <p:cNvPr id="38" name="直接连接符 37"/>
              <p:cNvCxnSpPr/>
              <p:nvPr/>
            </p:nvCxnSpPr>
            <p:spPr>
              <a:xfrm flipV="1">
                <a:off x="3359182" y="5950073"/>
                <a:ext cx="2507533" cy="1"/>
              </a:xfrm>
              <a:prstGeom prst="line">
                <a:avLst/>
              </a:prstGeom>
              <a:noFill/>
              <a:ln w="9525" cap="flat" cmpd="sng" algn="ctr">
                <a:solidFill>
                  <a:srgbClr val="00B0F0"/>
                </a:solidFill>
                <a:prstDash val="dash"/>
              </a:ln>
              <a:effectLst/>
            </p:spPr>
          </p:cxnSp>
        </p:grpSp>
      </p:grpSp>
      <p:grpSp>
        <p:nvGrpSpPr>
          <p:cNvPr id="39" name="组合 38"/>
          <p:cNvGrpSpPr/>
          <p:nvPr/>
        </p:nvGrpSpPr>
        <p:grpSpPr>
          <a:xfrm>
            <a:off x="9263558" y="1301851"/>
            <a:ext cx="2520001" cy="4648223"/>
            <a:chOff x="9263558" y="1301851"/>
            <a:chExt cx="2520001" cy="4648223"/>
          </a:xfrm>
        </p:grpSpPr>
        <p:pic>
          <p:nvPicPr>
            <p:cNvPr id="40"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63558" y="1301851"/>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1" name="组合 40"/>
            <p:cNvGrpSpPr/>
            <p:nvPr/>
          </p:nvGrpSpPr>
          <p:grpSpPr>
            <a:xfrm>
              <a:off x="9263558" y="5374010"/>
              <a:ext cx="2520001" cy="576064"/>
              <a:chOff x="9263558" y="5374010"/>
              <a:chExt cx="2520001" cy="576064"/>
            </a:xfrm>
          </p:grpSpPr>
          <p:sp>
            <p:nvSpPr>
              <p:cNvPr id="42" name="TextBox 41">
                <a:hlinkClick r:id="" action="ppaction://hlinkshowjump?jump=nextslide"/>
              </p:cNvPr>
              <p:cNvSpPr txBox="1"/>
              <p:nvPr/>
            </p:nvSpPr>
            <p:spPr>
              <a:xfrm>
                <a:off x="9263558" y="5479480"/>
                <a:ext cx="2520001" cy="35394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联系我们</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43" name="直接连接符 42"/>
              <p:cNvCxnSpPr/>
              <p:nvPr/>
            </p:nvCxnSpPr>
            <p:spPr>
              <a:xfrm flipV="1">
                <a:off x="9276025" y="5374010"/>
                <a:ext cx="2507533" cy="1"/>
              </a:xfrm>
              <a:prstGeom prst="line">
                <a:avLst/>
              </a:prstGeom>
              <a:noFill/>
              <a:ln w="9525" cap="flat" cmpd="sng" algn="ctr">
                <a:solidFill>
                  <a:srgbClr val="00B0F0"/>
                </a:solidFill>
                <a:prstDash val="dash"/>
              </a:ln>
              <a:effectLst/>
            </p:spPr>
          </p:cxnSp>
          <p:cxnSp>
            <p:nvCxnSpPr>
              <p:cNvPr id="44" name="直接连接符 43"/>
              <p:cNvCxnSpPr/>
              <p:nvPr/>
            </p:nvCxnSpPr>
            <p:spPr>
              <a:xfrm flipV="1">
                <a:off x="9263558" y="5950073"/>
                <a:ext cx="2507533" cy="1"/>
              </a:xfrm>
              <a:prstGeom prst="line">
                <a:avLst/>
              </a:prstGeom>
              <a:noFill/>
              <a:ln w="9525" cap="flat" cmpd="sng" algn="ctr">
                <a:solidFill>
                  <a:srgbClr val="00B0F0"/>
                </a:solidFill>
                <a:prstDash val="dash"/>
              </a:ln>
              <a:effectLst/>
            </p:spPr>
          </p:cxnSp>
        </p:grpSp>
      </p:grpSp>
      <p:pic>
        <p:nvPicPr>
          <p:cNvPr id="45" name="Picture 3" descr="C:\Documents and Settings\tdz\桌面\未标题-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14948" y="2243212"/>
            <a:ext cx="2634931" cy="4642966"/>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组合 45"/>
          <p:cNvGrpSpPr/>
          <p:nvPr/>
        </p:nvGrpSpPr>
        <p:grpSpPr>
          <a:xfrm>
            <a:off x="6283050" y="1301851"/>
            <a:ext cx="2548460" cy="4648223"/>
            <a:chOff x="6282770" y="1301851"/>
            <a:chExt cx="2548460" cy="4648223"/>
          </a:xfrm>
        </p:grpSpPr>
        <p:pic>
          <p:nvPicPr>
            <p:cNvPr id="47"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11230" y="1301851"/>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8" name="组合 47"/>
            <p:cNvGrpSpPr/>
            <p:nvPr/>
          </p:nvGrpSpPr>
          <p:grpSpPr>
            <a:xfrm>
              <a:off x="6282770" y="5374010"/>
              <a:ext cx="2548460" cy="576064"/>
              <a:chOff x="6282770" y="5374010"/>
              <a:chExt cx="2548460" cy="576064"/>
            </a:xfrm>
          </p:grpSpPr>
          <p:sp>
            <p:nvSpPr>
              <p:cNvPr id="49" name="TextBox 48">
                <a:hlinkClick r:id="" action="ppaction://hlinkshowjump?jump=nextslide"/>
              </p:cNvPr>
              <p:cNvSpPr txBox="1"/>
              <p:nvPr/>
            </p:nvSpPr>
            <p:spPr>
              <a:xfrm>
                <a:off x="6282770" y="5479551"/>
                <a:ext cx="2548460" cy="35394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机房系统</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50" name="直接连接符 49"/>
              <p:cNvCxnSpPr/>
              <p:nvPr/>
            </p:nvCxnSpPr>
            <p:spPr>
              <a:xfrm flipV="1">
                <a:off x="6323697" y="5374010"/>
                <a:ext cx="2507533" cy="1"/>
              </a:xfrm>
              <a:prstGeom prst="line">
                <a:avLst/>
              </a:prstGeom>
              <a:noFill/>
              <a:ln w="9525" cap="flat" cmpd="sng" algn="ctr">
                <a:solidFill>
                  <a:srgbClr val="00B0F0"/>
                </a:solidFill>
                <a:prstDash val="dash"/>
              </a:ln>
              <a:effectLst/>
            </p:spPr>
          </p:cxnSp>
          <p:cxnSp>
            <p:nvCxnSpPr>
              <p:cNvPr id="51" name="直接连接符 50"/>
              <p:cNvCxnSpPr/>
              <p:nvPr/>
            </p:nvCxnSpPr>
            <p:spPr>
              <a:xfrm flipV="1">
                <a:off x="6311230" y="5950073"/>
                <a:ext cx="2507533" cy="1"/>
              </a:xfrm>
              <a:prstGeom prst="line">
                <a:avLst/>
              </a:prstGeom>
              <a:noFill/>
              <a:ln w="9525" cap="flat" cmpd="sng" algn="ctr">
                <a:solidFill>
                  <a:srgbClr val="00B0F0"/>
                </a:solidFill>
                <a:prstDash val="dash"/>
              </a:ln>
              <a:effectLst/>
            </p:spPr>
          </p:cxnSp>
        </p:grpSp>
      </p:grpSp>
      <p:pic>
        <p:nvPicPr>
          <p:cNvPr id="52" name="s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05508" y="3648382"/>
            <a:ext cx="1835871" cy="4893980"/>
          </a:xfrm>
          <a:prstGeom prst="rect">
            <a:avLst/>
          </a:prstGeom>
        </p:spPr>
      </p:pic>
    </p:spTree>
    <p:extLst>
      <p:ext uri="{BB962C8B-B14F-4D97-AF65-F5344CB8AC3E}">
        <p14:creationId xmlns:p14="http://schemas.microsoft.com/office/powerpoint/2010/main" val="298783675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250" fill="hold"/>
                                        <p:tgtEl>
                                          <p:spTgt spid="45"/>
                                        </p:tgtEl>
                                        <p:attrNameLst>
                                          <p:attrName>ppt_x</p:attrName>
                                        </p:attrNameLst>
                                      </p:cBhvr>
                                      <p:tavLst>
                                        <p:tav tm="0">
                                          <p:val>
                                            <p:strVal val="0-#ppt_w/2"/>
                                          </p:val>
                                        </p:tav>
                                        <p:tav tm="100000">
                                          <p:val>
                                            <p:strVal val="#ppt_x"/>
                                          </p:val>
                                        </p:tav>
                                      </p:tavLst>
                                    </p:anim>
                                    <p:anim calcmode="lin" valueType="num">
                                      <p:cBhvr additive="base">
                                        <p:cTn id="8" dur="250" fill="hold"/>
                                        <p:tgtEl>
                                          <p:spTgt spid="45"/>
                                        </p:tgtEl>
                                        <p:attrNameLst>
                                          <p:attrName>ppt_y</p:attrName>
                                        </p:attrNameLst>
                                      </p:cBhvr>
                                      <p:tavLst>
                                        <p:tav tm="0">
                                          <p:val>
                                            <p:strVal val="#ppt_y"/>
                                          </p:val>
                                        </p:tav>
                                        <p:tav tm="100000">
                                          <p:val>
                                            <p:strVal val="#ppt_y"/>
                                          </p:val>
                                        </p:tav>
                                      </p:tavLst>
                                    </p:anim>
                                  </p:childTnLst>
                                </p:cTn>
                              </p:par>
                              <p:par>
                                <p:cTn id="9" presetID="42" presetClass="path" presetSubtype="0" accel="50000" decel="50000" fill="hold" nodeType="withEffect">
                                  <p:stCondLst>
                                    <p:cond delay="0"/>
                                  </p:stCondLst>
                                  <p:childTnLst>
                                    <p:animMotion origin="layout" path="M -4.18783E-6 -8.88067E-7 L 1.00821 0.24931 " pathEditMode="relative" rAng="0" ptsTypes="AA">
                                      <p:cBhvr>
                                        <p:cTn id="10" dur="500" fill="hold"/>
                                        <p:tgtEl>
                                          <p:spTgt spid="45"/>
                                        </p:tgtEl>
                                        <p:attrNameLst>
                                          <p:attrName>ppt_x</p:attrName>
                                          <p:attrName>ppt_y</p:attrName>
                                        </p:attrNameLst>
                                      </p:cBhvr>
                                      <p:rCtr x="50410" y="12465"/>
                                    </p:animMotion>
                                  </p:childTnLst>
                                </p:cTn>
                              </p:par>
                              <p:par>
                                <p:cTn id="11" presetID="8" presetClass="emph" presetSubtype="0" fill="hold" nodeType="withEffect">
                                  <p:stCondLst>
                                    <p:cond delay="0"/>
                                  </p:stCondLst>
                                  <p:childTnLst>
                                    <p:animRot by="-540000">
                                      <p:cBhvr>
                                        <p:cTn id="12" dur="500" fill="hold"/>
                                        <p:tgtEl>
                                          <p:spTgt spid="45"/>
                                        </p:tgtEl>
                                        <p:attrNameLst>
                                          <p:attrName>r</p:attrName>
                                        </p:attrNameLst>
                                      </p:cBhvr>
                                    </p:animRot>
                                  </p:childTnLst>
                                </p:cTn>
                              </p:par>
                              <p:par>
                                <p:cTn id="13" presetID="6" presetClass="emph" presetSubtype="0" fill="hold" nodeType="withEffect">
                                  <p:stCondLst>
                                    <p:cond delay="0"/>
                                  </p:stCondLst>
                                  <p:childTnLst>
                                    <p:animScale>
                                      <p:cBhvr>
                                        <p:cTn id="14" dur="500" fill="hold"/>
                                        <p:tgtEl>
                                          <p:spTgt spid="45"/>
                                        </p:tgtEl>
                                      </p:cBhvr>
                                      <p:by x="50000" y="50000"/>
                                    </p:animScale>
                                  </p:childTnLst>
                                </p:cTn>
                              </p:par>
                              <p:par>
                                <p:cTn id="15" presetID="42" presetClass="path" presetSubtype="0" accel="50000" decel="50000" fill="hold" nodeType="withEffect">
                                  <p:stCondLst>
                                    <p:cond delay="210"/>
                                  </p:stCondLst>
                                  <p:childTnLst>
                                    <p:animMotion origin="layout" path="M -1.04167E-6 -3.7037E-6 L 0.13672 0.38033 " pathEditMode="relative" rAng="0" ptsTypes="AA">
                                      <p:cBhvr>
                                        <p:cTn id="16" dur="500" fill="hold"/>
                                        <p:tgtEl>
                                          <p:spTgt spid="39"/>
                                        </p:tgtEl>
                                        <p:attrNameLst>
                                          <p:attrName>ppt_x</p:attrName>
                                          <p:attrName>ppt_y</p:attrName>
                                        </p:attrNameLst>
                                      </p:cBhvr>
                                      <p:rCtr x="6836" y="19005"/>
                                    </p:animMotion>
                                  </p:childTnLst>
                                </p:cTn>
                              </p:par>
                              <p:par>
                                <p:cTn id="17" presetID="8" presetClass="emph" presetSubtype="0" fill="hold" nodeType="withEffect">
                                  <p:stCondLst>
                                    <p:cond delay="210"/>
                                  </p:stCondLst>
                                  <p:childTnLst>
                                    <p:animRot by="-540000">
                                      <p:cBhvr>
                                        <p:cTn id="18" dur="500" fill="hold"/>
                                        <p:tgtEl>
                                          <p:spTgt spid="39"/>
                                        </p:tgtEl>
                                        <p:attrNameLst>
                                          <p:attrName>r</p:attrName>
                                        </p:attrNameLst>
                                      </p:cBhvr>
                                    </p:animRot>
                                  </p:childTnLst>
                                </p:cTn>
                              </p:par>
                              <p:par>
                                <p:cTn id="19" presetID="6" presetClass="emph" presetSubtype="0" fill="hold" nodeType="withEffect">
                                  <p:stCondLst>
                                    <p:cond delay="210"/>
                                  </p:stCondLst>
                                  <p:childTnLst>
                                    <p:animScale>
                                      <p:cBhvr>
                                        <p:cTn id="20" dur="500" fill="hold"/>
                                        <p:tgtEl>
                                          <p:spTgt spid="39"/>
                                        </p:tgtEl>
                                      </p:cBhvr>
                                      <p:by x="50000" y="50000"/>
                                    </p:animScale>
                                  </p:childTnLst>
                                </p:cTn>
                              </p:par>
                              <p:par>
                                <p:cTn id="21" presetID="42" presetClass="path" presetSubtype="0" accel="50000" decel="50000" fill="hold" nodeType="withEffect">
                                  <p:stCondLst>
                                    <p:cond delay="210"/>
                                  </p:stCondLst>
                                  <p:childTnLst>
                                    <p:animMotion origin="layout" path="M 3.95833E-6 -3.7037E-6 L 0.62135 0.38056 " pathEditMode="relative" rAng="0" ptsTypes="AA">
                                      <p:cBhvr>
                                        <p:cTn id="22" dur="500" fill="hold"/>
                                        <p:tgtEl>
                                          <p:spTgt spid="33"/>
                                        </p:tgtEl>
                                        <p:attrNameLst>
                                          <p:attrName>ppt_x</p:attrName>
                                          <p:attrName>ppt_y</p:attrName>
                                        </p:attrNameLst>
                                      </p:cBhvr>
                                      <p:rCtr x="31068" y="19028"/>
                                    </p:animMotion>
                                  </p:childTnLst>
                                </p:cTn>
                              </p:par>
                              <p:par>
                                <p:cTn id="23" presetID="8" presetClass="emph" presetSubtype="0" fill="hold" nodeType="withEffect">
                                  <p:stCondLst>
                                    <p:cond delay="210"/>
                                  </p:stCondLst>
                                  <p:childTnLst>
                                    <p:animRot by="-540000">
                                      <p:cBhvr>
                                        <p:cTn id="24" dur="500" fill="hold"/>
                                        <p:tgtEl>
                                          <p:spTgt spid="33"/>
                                        </p:tgtEl>
                                        <p:attrNameLst>
                                          <p:attrName>r</p:attrName>
                                        </p:attrNameLst>
                                      </p:cBhvr>
                                    </p:animRot>
                                  </p:childTnLst>
                                </p:cTn>
                              </p:par>
                              <p:par>
                                <p:cTn id="25" presetID="6" presetClass="emph" presetSubtype="0" fill="hold" nodeType="withEffect">
                                  <p:stCondLst>
                                    <p:cond delay="210"/>
                                  </p:stCondLst>
                                  <p:childTnLst>
                                    <p:animScale>
                                      <p:cBhvr>
                                        <p:cTn id="26" dur="500" fill="hold"/>
                                        <p:tgtEl>
                                          <p:spTgt spid="33"/>
                                        </p:tgtEl>
                                      </p:cBhvr>
                                      <p:by x="50000" y="50000"/>
                                    </p:animScale>
                                  </p:childTnLst>
                                </p:cTn>
                              </p:par>
                              <p:par>
                                <p:cTn id="27" presetID="42" presetClass="path" presetSubtype="0" accel="50000" decel="50000" fill="hold" nodeType="withEffect">
                                  <p:stCondLst>
                                    <p:cond delay="210"/>
                                  </p:stCondLst>
                                  <p:childTnLst>
                                    <p:animMotion origin="layout" path="M 1.25E-6 -3.7037E-6 L 0.86354 0.39098 " pathEditMode="relative" rAng="0" ptsTypes="AA">
                                      <p:cBhvr>
                                        <p:cTn id="28" dur="500" fill="hold"/>
                                        <p:tgtEl>
                                          <p:spTgt spid="27"/>
                                        </p:tgtEl>
                                        <p:attrNameLst>
                                          <p:attrName>ppt_x</p:attrName>
                                          <p:attrName>ppt_y</p:attrName>
                                        </p:attrNameLst>
                                      </p:cBhvr>
                                      <p:rCtr x="43177" y="19537"/>
                                    </p:animMotion>
                                  </p:childTnLst>
                                </p:cTn>
                              </p:par>
                              <p:par>
                                <p:cTn id="29" presetID="8" presetClass="emph" presetSubtype="0" fill="hold" nodeType="withEffect">
                                  <p:stCondLst>
                                    <p:cond delay="210"/>
                                  </p:stCondLst>
                                  <p:childTnLst>
                                    <p:animRot by="-540000">
                                      <p:cBhvr>
                                        <p:cTn id="30" dur="500" fill="hold"/>
                                        <p:tgtEl>
                                          <p:spTgt spid="27"/>
                                        </p:tgtEl>
                                        <p:attrNameLst>
                                          <p:attrName>r</p:attrName>
                                        </p:attrNameLst>
                                      </p:cBhvr>
                                    </p:animRot>
                                  </p:childTnLst>
                                </p:cTn>
                              </p:par>
                              <p:par>
                                <p:cTn id="31" presetID="6" presetClass="emph" presetSubtype="0" fill="hold" nodeType="withEffect">
                                  <p:stCondLst>
                                    <p:cond delay="210"/>
                                  </p:stCondLst>
                                  <p:childTnLst>
                                    <p:animScale>
                                      <p:cBhvr>
                                        <p:cTn id="32" dur="500" fill="hold"/>
                                        <p:tgtEl>
                                          <p:spTgt spid="27"/>
                                        </p:tgtEl>
                                      </p:cBhvr>
                                      <p:by x="50000" y="50000"/>
                                    </p:animScale>
                                  </p:childTnLst>
                                </p:cTn>
                              </p:par>
                            </p:childTnLst>
                          </p:cTn>
                        </p:par>
                        <p:par>
                          <p:cTn id="33" fill="hold">
                            <p:stCondLst>
                              <p:cond delay="710"/>
                            </p:stCondLst>
                            <p:childTnLst>
                              <p:par>
                                <p:cTn id="34" presetID="1" presetClass="exit" presetSubtype="0" fill="hold" nodeType="afterEffect">
                                  <p:stCondLst>
                                    <p:cond delay="0"/>
                                  </p:stCondLst>
                                  <p:childTnLst>
                                    <p:set>
                                      <p:cBhvr>
                                        <p:cTn id="35" dur="1" fill="hold">
                                          <p:stCondLst>
                                            <p:cond delay="0"/>
                                          </p:stCondLst>
                                        </p:cTn>
                                        <p:tgtEl>
                                          <p:spTgt spid="27"/>
                                        </p:tgtEl>
                                        <p:attrNameLst>
                                          <p:attrName>style.visibility</p:attrName>
                                        </p:attrNameLst>
                                      </p:cBhvr>
                                      <p:to>
                                        <p:strVal val="hidden"/>
                                      </p:to>
                                    </p:set>
                                  </p:childTnLst>
                                </p:cTn>
                              </p:par>
                            </p:childTnLst>
                          </p:cTn>
                        </p:par>
                        <p:par>
                          <p:cTn id="36" fill="hold">
                            <p:stCondLst>
                              <p:cond delay="710"/>
                            </p:stCondLst>
                            <p:childTnLst>
                              <p:par>
                                <p:cTn id="37" presetID="1" presetClass="exit" presetSubtype="0" fill="hold" nodeType="afterEffect">
                                  <p:stCondLst>
                                    <p:cond delay="0"/>
                                  </p:stCondLst>
                                  <p:childTnLst>
                                    <p:set>
                                      <p:cBhvr>
                                        <p:cTn id="38" dur="1" fill="hold">
                                          <p:stCondLst>
                                            <p:cond delay="0"/>
                                          </p:stCondLst>
                                        </p:cTn>
                                        <p:tgtEl>
                                          <p:spTgt spid="45"/>
                                        </p:tgtEl>
                                        <p:attrNameLst>
                                          <p:attrName>style.visibility</p:attrName>
                                        </p:attrNameLst>
                                      </p:cBhvr>
                                      <p:to>
                                        <p:strVal val="hidden"/>
                                      </p:to>
                                    </p:set>
                                  </p:childTnLst>
                                </p:cTn>
                              </p:par>
                            </p:childTnLst>
                          </p:cTn>
                        </p:par>
                        <p:par>
                          <p:cTn id="39" fill="hold">
                            <p:stCondLst>
                              <p:cond delay="710"/>
                            </p:stCondLst>
                            <p:childTnLst>
                              <p:par>
                                <p:cTn id="40" presetID="1" presetClass="exit" presetSubtype="0" fill="hold" nodeType="afterEffect">
                                  <p:stCondLst>
                                    <p:cond delay="0"/>
                                  </p:stCondLst>
                                  <p:childTnLst>
                                    <p:set>
                                      <p:cBhvr>
                                        <p:cTn id="41" dur="1" fill="hold">
                                          <p:stCondLst>
                                            <p:cond delay="0"/>
                                          </p:stCondLst>
                                        </p:cTn>
                                        <p:tgtEl>
                                          <p:spTgt spid="39"/>
                                        </p:tgtEl>
                                        <p:attrNameLst>
                                          <p:attrName>style.visibility</p:attrName>
                                        </p:attrNameLst>
                                      </p:cBhvr>
                                      <p:to>
                                        <p:strVal val="hidden"/>
                                      </p:to>
                                    </p:set>
                                  </p:childTnLst>
                                </p:cTn>
                              </p:par>
                            </p:childTnLst>
                          </p:cTn>
                        </p:par>
                        <p:par>
                          <p:cTn id="42" fill="hold">
                            <p:stCondLst>
                              <p:cond delay="710"/>
                            </p:stCondLst>
                            <p:childTnLst>
                              <p:par>
                                <p:cTn id="43" presetID="1" presetClass="exit" presetSubtype="0" fill="hold" nodeType="afterEffect">
                                  <p:stCondLst>
                                    <p:cond delay="0"/>
                                  </p:stCondLst>
                                  <p:childTnLst>
                                    <p:set>
                                      <p:cBhvr>
                                        <p:cTn id="44" dur="1" fill="hold">
                                          <p:stCondLst>
                                            <p:cond delay="0"/>
                                          </p:stCondLst>
                                        </p:cTn>
                                        <p:tgtEl>
                                          <p:spTgt spid="33"/>
                                        </p:tgtEl>
                                        <p:attrNameLst>
                                          <p:attrName>style.visibility</p:attrName>
                                        </p:attrNameLst>
                                      </p:cBhvr>
                                      <p:to>
                                        <p:strVal val="hidden"/>
                                      </p:to>
                                    </p:set>
                                  </p:childTnLst>
                                </p:cTn>
                              </p:par>
                            </p:childTnLst>
                          </p:cTn>
                        </p:par>
                        <p:par>
                          <p:cTn id="45" fill="hold">
                            <p:stCondLst>
                              <p:cond delay="710"/>
                            </p:stCondLst>
                            <p:childTnLst>
                              <p:par>
                                <p:cTn id="46" presetID="2" presetClass="entr" presetSubtype="4"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250" fill="hold"/>
                                        <p:tgtEl>
                                          <p:spTgt spid="52"/>
                                        </p:tgtEl>
                                        <p:attrNameLst>
                                          <p:attrName>ppt_x</p:attrName>
                                        </p:attrNameLst>
                                      </p:cBhvr>
                                      <p:tavLst>
                                        <p:tav tm="0">
                                          <p:val>
                                            <p:strVal val="#ppt_x"/>
                                          </p:val>
                                        </p:tav>
                                        <p:tav tm="100000">
                                          <p:val>
                                            <p:strVal val="#ppt_x"/>
                                          </p:val>
                                        </p:tav>
                                      </p:tavLst>
                                    </p:anim>
                                    <p:anim calcmode="lin" valueType="num">
                                      <p:cBhvr additive="base">
                                        <p:cTn id="49" dur="250" fill="hold"/>
                                        <p:tgtEl>
                                          <p:spTgt spid="52"/>
                                        </p:tgtEl>
                                        <p:attrNameLst>
                                          <p:attrName>ppt_y</p:attrName>
                                        </p:attrNameLst>
                                      </p:cBhvr>
                                      <p:tavLst>
                                        <p:tav tm="0">
                                          <p:val>
                                            <p:strVal val="1+#ppt_h/2"/>
                                          </p:val>
                                        </p:tav>
                                        <p:tav tm="100000">
                                          <p:val>
                                            <p:strVal val="#ppt_y"/>
                                          </p:val>
                                        </p:tav>
                                      </p:tavLst>
                                    </p:anim>
                                  </p:childTnLst>
                                </p:cTn>
                              </p:par>
                            </p:childTnLst>
                          </p:cTn>
                        </p:par>
                        <p:par>
                          <p:cTn id="50" fill="hold">
                            <p:stCondLst>
                              <p:cond delay="960"/>
                            </p:stCondLst>
                            <p:childTnLst>
                              <p:par>
                                <p:cTn id="51" presetID="35" presetClass="path" presetSubtype="0" accel="12000" decel="12000" fill="hold" nodeType="afterEffect">
                                  <p:stCondLst>
                                    <p:cond delay="0"/>
                                  </p:stCondLst>
                                  <p:childTnLst>
                                    <p:animMotion origin="layout" path="M -3.54167E-6 2.59259E-6 L -0.48893 -0.00371 " pathEditMode="relative" rAng="0" ptsTypes="AA">
                                      <p:cBhvr>
                                        <p:cTn id="52" dur="500" fill="hold"/>
                                        <p:tgtEl>
                                          <p:spTgt spid="52"/>
                                        </p:tgtEl>
                                        <p:attrNameLst>
                                          <p:attrName>ppt_x</p:attrName>
                                          <p:attrName>ppt_y</p:attrName>
                                        </p:attrNameLst>
                                      </p:cBhvr>
                                      <p:rCtr x="-24453" y="-185"/>
                                    </p:animMotion>
                                  </p:childTnLst>
                                </p:cTn>
                              </p:par>
                              <p:par>
                                <p:cTn id="53" presetID="35" presetClass="path" presetSubtype="0" accel="12000" decel="12000" fill="hold" nodeType="withEffect">
                                  <p:stCondLst>
                                    <p:cond delay="0"/>
                                  </p:stCondLst>
                                  <p:childTnLst>
                                    <p:animMotion origin="layout" path="M -1.66667E-6 -3.7037E-6 L -0.47409 -3.7037E-6 " pathEditMode="relative" rAng="0" ptsTypes="AA">
                                      <p:cBhvr>
                                        <p:cTn id="54" dur="500" fill="hold"/>
                                        <p:tgtEl>
                                          <p:spTgt spid="46"/>
                                        </p:tgtEl>
                                        <p:attrNameLst>
                                          <p:attrName>ppt_x</p:attrName>
                                          <p:attrName>ppt_y</p:attrName>
                                        </p:attrNameLst>
                                      </p:cBhvr>
                                      <p:rCtr x="-23711" y="0"/>
                                    </p:animMotion>
                                  </p:childTnLst>
                                </p:cTn>
                              </p:par>
                            </p:childTnLst>
                          </p:cTn>
                        </p:par>
                        <p:par>
                          <p:cTn id="55" fill="hold">
                            <p:stCondLst>
                              <p:cond delay="1460"/>
                            </p:stCondLst>
                            <p:childTnLst>
                              <p:par>
                                <p:cTn id="56" presetID="2" presetClass="exit" presetSubtype="4" fill="hold" nodeType="afterEffect">
                                  <p:stCondLst>
                                    <p:cond delay="0"/>
                                  </p:stCondLst>
                                  <p:childTnLst>
                                    <p:anim calcmode="lin" valueType="num">
                                      <p:cBhvr additive="base">
                                        <p:cTn id="57" dur="500"/>
                                        <p:tgtEl>
                                          <p:spTgt spid="52"/>
                                        </p:tgtEl>
                                        <p:attrNameLst>
                                          <p:attrName>ppt_x</p:attrName>
                                        </p:attrNameLst>
                                      </p:cBhvr>
                                      <p:tavLst>
                                        <p:tav tm="0">
                                          <p:val>
                                            <p:strVal val="ppt_x"/>
                                          </p:val>
                                        </p:tav>
                                        <p:tav tm="100000">
                                          <p:val>
                                            <p:strVal val="ppt_x"/>
                                          </p:val>
                                        </p:tav>
                                      </p:tavLst>
                                    </p:anim>
                                    <p:anim calcmode="lin" valueType="num">
                                      <p:cBhvr additive="base">
                                        <p:cTn id="58" dur="500"/>
                                        <p:tgtEl>
                                          <p:spTgt spid="52"/>
                                        </p:tgtEl>
                                        <p:attrNameLst>
                                          <p:attrName>ppt_y</p:attrName>
                                        </p:attrNameLst>
                                      </p:cBhvr>
                                      <p:tavLst>
                                        <p:tav tm="0">
                                          <p:val>
                                            <p:strVal val="ppt_y"/>
                                          </p:val>
                                        </p:tav>
                                        <p:tav tm="100000">
                                          <p:val>
                                            <p:strVal val="1+ppt_h/2"/>
                                          </p:val>
                                        </p:tav>
                                      </p:tavLst>
                                    </p:anim>
                                    <p:set>
                                      <p:cBhvr>
                                        <p:cTn id="59" dur="1" fill="hold">
                                          <p:stCondLst>
                                            <p:cond delay="499"/>
                                          </p:stCondLst>
                                        </p:cTn>
                                        <p:tgtEl>
                                          <p:spTgt spid="52"/>
                                        </p:tgtEl>
                                        <p:attrNameLst>
                                          <p:attrName>style.visibility</p:attrName>
                                        </p:attrNameLst>
                                      </p:cBhvr>
                                      <p:to>
                                        <p:strVal val="hidden"/>
                                      </p:to>
                                    </p:set>
                                  </p:childTnLst>
                                </p:cTn>
                              </p:par>
                              <p:par>
                                <p:cTn id="60" presetID="35" presetClass="path" presetSubtype="0" accel="50000" decel="50000" fill="hold" nodeType="withEffect">
                                  <p:stCondLst>
                                    <p:cond delay="0"/>
                                  </p:stCondLst>
                                  <p:childTnLst>
                                    <p:animMotion origin="layout" path="M -1.66667E-6 4.44444E-6 L -0.77734 4.44444E-6 " pathEditMode="relative" rAng="0" ptsTypes="AA">
                                      <p:cBhvr>
                                        <p:cTn id="61" dur="500" fill="hold"/>
                                        <p:tgtEl>
                                          <p:spTgt spid="53"/>
                                        </p:tgtEl>
                                        <p:attrNameLst>
                                          <p:attrName>ppt_x</p:attrName>
                                          <p:attrName>ppt_y</p:attrName>
                                        </p:attrNameLst>
                                      </p:cBhvr>
                                      <p:rCtr x="-38867" y="0"/>
                                    </p:animMotion>
                                  </p:childTnLst>
                                </p:cTn>
                              </p:par>
                              <p:par>
                                <p:cTn id="62" presetID="10" presetClass="entr" presetSubtype="0"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06131" y="1816002"/>
            <a:ext cx="2686469" cy="418848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666831" y="1863532"/>
            <a:ext cx="6210300" cy="4093428"/>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数据中心供配电系统具备多至</a:t>
            </a:r>
            <a:r>
              <a:rPr lang="en-US" altLang="zh-CN" sz="2000" dirty="0">
                <a:solidFill>
                  <a:schemeClr val="bg1"/>
                </a:solidFill>
                <a:latin typeface="微软雅黑" panose="020B0503020204020204" pitchFamily="34" charset="-122"/>
                <a:ea typeface="微软雅黑" panose="020B0503020204020204" pitchFamily="34" charset="-122"/>
              </a:rPr>
              <a:t>5</a:t>
            </a:r>
            <a:r>
              <a:rPr lang="zh-CN" altLang="en-US" sz="2000" dirty="0">
                <a:solidFill>
                  <a:schemeClr val="bg1"/>
                </a:solidFill>
                <a:latin typeface="微软雅黑" panose="020B0503020204020204" pitchFamily="34" charset="-122"/>
                <a:ea typeface="微软雅黑" panose="020B0503020204020204" pitchFamily="34" charset="-122"/>
              </a:rPr>
              <a:t>层的冗余设计，包括：</a:t>
            </a:r>
            <a:br>
              <a:rPr lang="zh-CN" altLang="en-US" sz="2000" dirty="0">
                <a:solidFill>
                  <a:schemeClr val="bg1"/>
                </a:solidFill>
                <a:latin typeface="微软雅黑" panose="020B0503020204020204" pitchFamily="34" charset="-122"/>
                <a:ea typeface="微软雅黑" panose="020B0503020204020204" pitchFamily="34" charset="-122"/>
              </a:rPr>
            </a:br>
            <a:r>
              <a:rPr lang="zh-CN" altLang="en-US" sz="2000" dirty="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两路一类市电采用</a:t>
            </a:r>
            <a:r>
              <a:rPr lang="en-US" altLang="zh-CN" sz="2000" dirty="0">
                <a:solidFill>
                  <a:schemeClr val="bg1"/>
                </a:solidFill>
                <a:latin typeface="微软雅黑" panose="020B0503020204020204" pitchFamily="34" charset="-122"/>
                <a:ea typeface="微软雅黑" panose="020B0503020204020204" pitchFamily="34" charset="-122"/>
              </a:rPr>
              <a:t>15KV</a:t>
            </a:r>
            <a:r>
              <a:rPr lang="zh-CN" altLang="en-US" sz="2000" dirty="0">
                <a:solidFill>
                  <a:schemeClr val="bg1"/>
                </a:solidFill>
                <a:latin typeface="微软雅黑" panose="020B0503020204020204" pitchFamily="34" charset="-122"/>
                <a:ea typeface="微软雅黑" panose="020B0503020204020204" pitchFamily="34" charset="-122"/>
              </a:rPr>
              <a:t>三相线路，互为主备用；</a:t>
            </a:r>
            <a:br>
              <a:rPr lang="zh-CN" altLang="en-US" sz="2000" dirty="0">
                <a:solidFill>
                  <a:schemeClr val="bg1"/>
                </a:solidFill>
                <a:latin typeface="微软雅黑" panose="020B0503020204020204" pitchFamily="34" charset="-122"/>
                <a:ea typeface="微软雅黑" panose="020B0503020204020204" pitchFamily="34" charset="-122"/>
              </a:rPr>
            </a:br>
            <a:r>
              <a:rPr lang="zh-CN" altLang="en-US" sz="2000" dirty="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双路冗余大功率智能</a:t>
            </a:r>
            <a:r>
              <a:rPr lang="en-US" altLang="zh-CN" sz="2000" dirty="0">
                <a:solidFill>
                  <a:schemeClr val="bg1"/>
                </a:solidFill>
                <a:latin typeface="微软雅黑" panose="020B0503020204020204" pitchFamily="34" charset="-122"/>
                <a:ea typeface="微软雅黑" panose="020B0503020204020204" pitchFamily="34" charset="-122"/>
              </a:rPr>
              <a:t>UPS1+1</a:t>
            </a:r>
            <a:r>
              <a:rPr lang="zh-CN" altLang="en-US" sz="2000" dirty="0">
                <a:solidFill>
                  <a:schemeClr val="bg1"/>
                </a:solidFill>
                <a:latin typeface="微软雅黑" panose="020B0503020204020204" pitchFamily="34" charset="-122"/>
                <a:ea typeface="微软雅黑" panose="020B0503020204020204" pitchFamily="34" charset="-122"/>
              </a:rPr>
              <a:t>系统，保证持续供电；</a:t>
            </a:r>
            <a:br>
              <a:rPr lang="zh-CN" altLang="en-US" sz="2000" dirty="0">
                <a:solidFill>
                  <a:schemeClr val="bg1"/>
                </a:solidFill>
                <a:latin typeface="微软雅黑" panose="020B0503020204020204" pitchFamily="34" charset="-122"/>
                <a:ea typeface="微软雅黑" panose="020B0503020204020204" pitchFamily="34" charset="-122"/>
              </a:rPr>
            </a:br>
            <a:r>
              <a:rPr lang="zh-CN" altLang="en-US" sz="2000" dirty="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双备份柴油发电机组后备电源，保证</a:t>
            </a:r>
            <a:r>
              <a:rPr lang="en-US" altLang="zh-CN" sz="2000" dirty="0">
                <a:solidFill>
                  <a:schemeClr val="bg1"/>
                </a:solidFill>
                <a:latin typeface="微软雅黑" panose="020B0503020204020204" pitchFamily="34" charset="-122"/>
                <a:ea typeface="微软雅黑" panose="020B0503020204020204" pitchFamily="34" charset="-122"/>
              </a:rPr>
              <a:t>99.99%</a:t>
            </a:r>
            <a:r>
              <a:rPr lang="zh-CN" altLang="en-US" sz="2000" dirty="0">
                <a:solidFill>
                  <a:schemeClr val="bg1"/>
                </a:solidFill>
                <a:latin typeface="微软雅黑" panose="020B0503020204020204" pitchFamily="34" charset="-122"/>
                <a:ea typeface="微软雅黑" panose="020B0503020204020204" pitchFamily="34" charset="-122"/>
              </a:rPr>
              <a:t>持续电力供应；</a:t>
            </a:r>
            <a:br>
              <a:rPr lang="zh-CN" altLang="en-US" sz="2000" dirty="0">
                <a:solidFill>
                  <a:schemeClr val="bg1"/>
                </a:solidFill>
                <a:latin typeface="微软雅黑" panose="020B0503020204020204" pitchFamily="34" charset="-122"/>
                <a:ea typeface="微软雅黑" panose="020B0503020204020204" pitchFamily="34" charset="-122"/>
              </a:rPr>
            </a:br>
            <a:r>
              <a:rPr lang="zh-CN" altLang="en-US" sz="2000" dirty="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最新技术高压直流</a:t>
            </a:r>
            <a:r>
              <a:rPr lang="en-US" altLang="zh-CN" sz="2000" dirty="0">
                <a:solidFill>
                  <a:schemeClr val="bg1"/>
                </a:solidFill>
                <a:latin typeface="微软雅黑" panose="020B0503020204020204" pitchFamily="34" charset="-122"/>
                <a:ea typeface="微软雅黑" panose="020B0503020204020204" pitchFamily="34" charset="-122"/>
              </a:rPr>
              <a:t>240V</a:t>
            </a:r>
            <a:r>
              <a:rPr lang="zh-CN" altLang="en-US" sz="2000" dirty="0">
                <a:solidFill>
                  <a:schemeClr val="bg1"/>
                </a:solidFill>
                <a:latin typeface="微软雅黑" panose="020B0503020204020204" pitchFamily="34" charset="-122"/>
                <a:ea typeface="微软雅黑" panose="020B0503020204020204" pitchFamily="34" charset="-122"/>
              </a:rPr>
              <a:t>电源更加稳定和延长设备使用寿命，较交流电</a:t>
            </a:r>
            <a:r>
              <a:rPr lang="en-US" altLang="zh-CN" sz="2000" dirty="0">
                <a:solidFill>
                  <a:schemeClr val="bg1"/>
                </a:solidFill>
                <a:latin typeface="微软雅黑" panose="020B0503020204020204" pitchFamily="34" charset="-122"/>
                <a:ea typeface="微软雅黑" panose="020B0503020204020204" pitchFamily="34" charset="-122"/>
              </a:rPr>
              <a:t>220V 50Hz</a:t>
            </a:r>
            <a:r>
              <a:rPr lang="zh-CN" altLang="en-US" sz="2000" dirty="0">
                <a:solidFill>
                  <a:schemeClr val="bg1"/>
                </a:solidFill>
                <a:latin typeface="微软雅黑" panose="020B0503020204020204" pitchFamily="34" charset="-122"/>
                <a:ea typeface="微软雅黑" panose="020B0503020204020204" pitchFamily="34" charset="-122"/>
              </a:rPr>
              <a:t>标准进行了更新，标准</a:t>
            </a:r>
            <a:r>
              <a:rPr lang="en-US" altLang="zh-CN" sz="2000" dirty="0">
                <a:solidFill>
                  <a:schemeClr val="bg1"/>
                </a:solidFill>
                <a:latin typeface="微软雅黑" panose="020B0503020204020204" pitchFamily="34" charset="-122"/>
                <a:ea typeface="微软雅黑" panose="020B0503020204020204" pitchFamily="34" charset="-122"/>
              </a:rPr>
              <a:t>19</a:t>
            </a:r>
            <a:r>
              <a:rPr lang="zh-CN" altLang="en-US" sz="2000" dirty="0">
                <a:solidFill>
                  <a:schemeClr val="bg1"/>
                </a:solidFill>
                <a:latin typeface="微软雅黑" panose="020B0503020204020204" pitchFamily="34" charset="-122"/>
                <a:ea typeface="微软雅黑" panose="020B0503020204020204" pitchFamily="34" charset="-122"/>
              </a:rPr>
              <a:t>英对机架，每台机架采用</a:t>
            </a:r>
            <a:r>
              <a:rPr lang="en-US" altLang="zh-CN" sz="2000" dirty="0">
                <a:solidFill>
                  <a:schemeClr val="bg1"/>
                </a:solidFill>
                <a:latin typeface="微软雅黑" panose="020B0503020204020204" pitchFamily="34" charset="-122"/>
                <a:ea typeface="微软雅黑" panose="020B0503020204020204" pitchFamily="34" charset="-122"/>
              </a:rPr>
              <a:t>UPS</a:t>
            </a:r>
            <a:r>
              <a:rPr lang="zh-CN" altLang="en-US" sz="2000" dirty="0">
                <a:solidFill>
                  <a:schemeClr val="bg1"/>
                </a:solidFill>
                <a:latin typeface="微软雅黑" panose="020B0503020204020204" pitchFamily="34" charset="-122"/>
                <a:ea typeface="微软雅黑" panose="020B0503020204020204" pitchFamily="34" charset="-122"/>
              </a:rPr>
              <a:t>电源（高压直流</a:t>
            </a:r>
            <a:r>
              <a:rPr lang="en-US" altLang="zh-CN" sz="2000" dirty="0">
                <a:solidFill>
                  <a:schemeClr val="bg1"/>
                </a:solidFill>
                <a:latin typeface="微软雅黑" panose="020B0503020204020204" pitchFamily="34" charset="-122"/>
                <a:ea typeface="微软雅黑" panose="020B0503020204020204" pitchFamily="34" charset="-122"/>
              </a:rPr>
              <a:t>240V</a:t>
            </a:r>
            <a:r>
              <a:rPr lang="zh-CN" altLang="en-US" sz="2000" dirty="0">
                <a:solidFill>
                  <a:schemeClr val="bg1"/>
                </a:solidFill>
                <a:latin typeface="微软雅黑" panose="020B0503020204020204" pitchFamily="34" charset="-122"/>
                <a:ea typeface="微软雅黑" panose="020B0503020204020204" pitchFamily="34" charset="-122"/>
              </a:rPr>
              <a:t>电源）直接供电更加安全；</a:t>
            </a:r>
            <a:br>
              <a:rPr lang="zh-CN" altLang="en-US" sz="2000" dirty="0">
                <a:solidFill>
                  <a:schemeClr val="bg1"/>
                </a:solidFill>
                <a:latin typeface="微软雅黑" panose="020B0503020204020204" pitchFamily="34" charset="-122"/>
                <a:ea typeface="微软雅黑" panose="020B0503020204020204" pitchFamily="34" charset="-122"/>
              </a:rPr>
            </a:br>
            <a:r>
              <a:rPr lang="zh-CN" altLang="en-US" sz="2000" dirty="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机架内设置足够多电源插头（每个服务器电源均配备一个独立的空气开关，确保用电安全和电力相互影响），能够根据您的需求，提供足够的电力供应。</a:t>
            </a:r>
          </a:p>
        </p:txBody>
      </p:sp>
      <p:cxnSp>
        <p:nvCxnSpPr>
          <p:cNvPr id="11" name="直接连接符 10"/>
          <p:cNvCxnSpPr/>
          <p:nvPr/>
        </p:nvCxnSpPr>
        <p:spPr>
          <a:xfrm>
            <a:off x="1630710" y="1629594"/>
            <a:ext cx="9433046" cy="0"/>
          </a:xfrm>
          <a:prstGeom prst="line">
            <a:avLst/>
          </a:prstGeom>
          <a:noFill/>
          <a:ln w="9525" cap="flat" cmpd="sng" algn="ctr">
            <a:solidFill>
              <a:srgbClr val="FC6204"/>
            </a:solidFill>
            <a:prstDash val="dash"/>
          </a:ln>
          <a:effectLst/>
        </p:spPr>
      </p:cxnSp>
      <p:grpSp>
        <p:nvGrpSpPr>
          <p:cNvPr id="12" name="组合 11"/>
          <p:cNvGrpSpPr/>
          <p:nvPr/>
        </p:nvGrpSpPr>
        <p:grpSpPr>
          <a:xfrm>
            <a:off x="1630710" y="952178"/>
            <a:ext cx="9433046" cy="533400"/>
            <a:chOff x="1630710" y="952178"/>
            <a:chExt cx="9433046" cy="533400"/>
          </a:xfrm>
        </p:grpSpPr>
        <p:sp>
          <p:nvSpPr>
            <p:cNvPr id="13" name="TextBox 19"/>
            <p:cNvSpPr txBox="1"/>
            <p:nvPr/>
          </p:nvSpPr>
          <p:spPr>
            <a:xfrm>
              <a:off x="2454151" y="981522"/>
              <a:ext cx="8609605" cy="461665"/>
            </a:xfrm>
            <a:prstGeom prst="rect">
              <a:avLst/>
            </a:prstGeom>
            <a:noFill/>
          </p:spPr>
          <p:txBody>
            <a:bodyPr vert="horz" wrap="square" rtlCol="0">
              <a:spAutoFit/>
            </a:bodyPr>
            <a:lstStyle/>
            <a:p>
              <a:pPr defTabSz="1218892">
                <a:defRPr/>
              </a:pPr>
              <a:r>
                <a:rPr lang="zh-CN" altLang="en-US" sz="2400" kern="0" dirty="0" smtClean="0">
                  <a:solidFill>
                    <a:srgbClr val="00C4F0"/>
                  </a:solidFill>
                  <a:latin typeface="微软雅黑" pitchFamily="34" charset="-122"/>
                  <a:ea typeface="微软雅黑" pitchFamily="34" charset="-122"/>
                </a:rPr>
                <a:t>电力系统</a:t>
              </a:r>
              <a:endParaRPr lang="en-US" altLang="zh-CN" sz="2000" kern="0" dirty="0">
                <a:solidFill>
                  <a:schemeClr val="bg1">
                    <a:lumMod val="95000"/>
                  </a:schemeClr>
                </a:solidFill>
                <a:latin typeface="微软雅黑" pitchFamily="34" charset="-122"/>
                <a:ea typeface="微软雅黑" pitchFamily="34" charset="-122"/>
              </a:endParaRPr>
            </a:p>
          </p:txBody>
        </p:sp>
        <p:sp>
          <p:nvSpPr>
            <p:cNvPr id="14" name="椭圆 13"/>
            <p:cNvSpPr/>
            <p:nvPr/>
          </p:nvSpPr>
          <p:spPr bwMode="auto">
            <a:xfrm>
              <a:off x="1630710" y="952178"/>
              <a:ext cx="534988" cy="533400"/>
            </a:xfrm>
            <a:prstGeom prst="ellipse">
              <a:avLst/>
            </a:prstGeom>
            <a:solidFill>
              <a:srgbClr val="92D050"/>
            </a:solidFill>
            <a:ln w="25400" cap="flat" cmpd="sng" algn="ctr">
              <a:noFill/>
              <a:prstDash val="solid"/>
            </a:ln>
            <a:effectLst/>
          </p:spPr>
          <p:txBody>
            <a:bodyPr anchor="ctr"/>
            <a:lstStyle/>
            <a:p>
              <a:pPr marL="0" marR="0" lvl="0" indent="0" defTabSz="1105235" eaLnBrk="1" fontAlgn="auto" latinLnBrk="0" hangingPunct="1">
                <a:lnSpc>
                  <a:spcPct val="100000"/>
                </a:lnSpc>
                <a:spcBef>
                  <a:spcPts val="0"/>
                </a:spcBef>
                <a:spcAft>
                  <a:spcPts val="0"/>
                </a:spcAft>
                <a:buClrTx/>
                <a:buSzTx/>
                <a:buFontTx/>
                <a:buNone/>
                <a:tabLst/>
                <a:defRPr/>
              </a:pPr>
              <a:r>
                <a:rPr lang="en-US" altLang="zh-CN" sz="2400" kern="0" noProof="0" dirty="0" smtClean="0">
                  <a:solidFill>
                    <a:prstClr val="white"/>
                  </a:solidFill>
                  <a:latin typeface="Arial Unicode MS" pitchFamily="34" charset="-122"/>
                  <a:ea typeface="Arial Unicode MS" pitchFamily="34" charset="-122"/>
                  <a:cs typeface="Arial Unicode MS" pitchFamily="34" charset="-122"/>
                </a:rPr>
                <a:t>1</a:t>
              </a:r>
              <a:endParaRPr kumimoji="0" lang="zh-CN" altLang="en-US"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spTree>
    <p:extLst>
      <p:ext uri="{BB962C8B-B14F-4D97-AF65-F5344CB8AC3E}">
        <p14:creationId xmlns:p14="http://schemas.microsoft.com/office/powerpoint/2010/main" val="59256900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0710" y="1816002"/>
            <a:ext cx="9773052" cy="4708981"/>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数据中心配备有世界一流的计算机安全防护系统以对整个网络和客户的主机进行严密的保护。通过安全监控中心的安全管理和相关的计算机安全防护系统，可以有效防止黑客入侵和各种恶意渗透</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
            </a:r>
            <a:br>
              <a:rPr lang="zh-CN" altLang="en-US" sz="2000" dirty="0">
                <a:solidFill>
                  <a:schemeClr val="bg1"/>
                </a:solidFill>
                <a:latin typeface="微软雅黑" panose="020B0503020204020204" pitchFamily="34" charset="-122"/>
                <a:ea typeface="微软雅黑" panose="020B0503020204020204" pitchFamily="34" charset="-122"/>
              </a:rPr>
            </a:br>
            <a:r>
              <a:rPr lang="zh-CN" altLang="en-US" sz="2000" dirty="0">
                <a:solidFill>
                  <a:schemeClr val="bg1"/>
                </a:solidFill>
                <a:latin typeface="微软雅黑" panose="020B0503020204020204" pitchFamily="34" charset="-122"/>
                <a:ea typeface="微软雅黑" panose="020B0503020204020204" pitchFamily="34" charset="-122"/>
              </a:rPr>
              <a:t>　　万兆抗</a:t>
            </a:r>
            <a:r>
              <a:rPr lang="en-US" altLang="zh-CN" sz="2000" dirty="0">
                <a:solidFill>
                  <a:schemeClr val="bg1"/>
                </a:solidFill>
                <a:latin typeface="微软雅黑" panose="020B0503020204020204" pitchFamily="34" charset="-122"/>
                <a:ea typeface="微软雅黑" panose="020B0503020204020204" pitchFamily="34" charset="-122"/>
              </a:rPr>
              <a:t>DDOS</a:t>
            </a:r>
            <a:r>
              <a:rPr lang="zh-CN" altLang="en-US" sz="2000" dirty="0">
                <a:solidFill>
                  <a:schemeClr val="bg1"/>
                </a:solidFill>
                <a:latin typeface="微软雅黑" panose="020B0503020204020204" pitchFamily="34" charset="-122"/>
                <a:ea typeface="微软雅黑" panose="020B0503020204020204" pitchFamily="34" charset="-122"/>
              </a:rPr>
              <a:t>攻击流量清洗系统，有效抗击企业级的</a:t>
            </a:r>
            <a:r>
              <a:rPr lang="en-US" altLang="zh-CN" sz="2000" dirty="0">
                <a:solidFill>
                  <a:schemeClr val="bg1"/>
                </a:solidFill>
                <a:latin typeface="微软雅黑" panose="020B0503020204020204" pitchFamily="34" charset="-122"/>
                <a:ea typeface="微软雅黑" panose="020B0503020204020204" pitchFamily="34" charset="-122"/>
              </a:rPr>
              <a:t>DDOS</a:t>
            </a:r>
            <a:r>
              <a:rPr lang="zh-CN" altLang="en-US" sz="2000" dirty="0">
                <a:solidFill>
                  <a:schemeClr val="bg1"/>
                </a:solidFill>
                <a:latin typeface="微软雅黑" panose="020B0503020204020204" pitchFamily="34" charset="-122"/>
                <a:ea typeface="微软雅黑" panose="020B0503020204020204" pitchFamily="34" charset="-122"/>
              </a:rPr>
              <a:t>攻击，通过</a:t>
            </a:r>
            <a:r>
              <a:rPr lang="en-US" altLang="zh-CN" sz="2000" dirty="0">
                <a:solidFill>
                  <a:schemeClr val="bg1"/>
                </a:solidFill>
                <a:latin typeface="微软雅黑" panose="020B0503020204020204" pitchFamily="34" charset="-122"/>
                <a:ea typeface="微软雅黑" panose="020B0503020204020204" pitchFamily="34" charset="-122"/>
              </a:rPr>
              <a:t>BGP</a:t>
            </a:r>
            <a:r>
              <a:rPr lang="zh-CN" altLang="en-US" sz="2000" dirty="0">
                <a:solidFill>
                  <a:schemeClr val="bg1"/>
                </a:solidFill>
                <a:latin typeface="微软雅黑" panose="020B0503020204020204" pitchFamily="34" charset="-122"/>
                <a:ea typeface="微软雅黑" panose="020B0503020204020204" pitchFamily="34" charset="-122"/>
              </a:rPr>
              <a:t>方式直入核心路由层清洗</a:t>
            </a:r>
            <a:r>
              <a:rPr lang="en-US" altLang="zh-CN" sz="2000" dirty="0">
                <a:solidFill>
                  <a:schemeClr val="bg1"/>
                </a:solidFill>
                <a:latin typeface="微软雅黑" panose="020B0503020204020204" pitchFamily="34" charset="-122"/>
                <a:ea typeface="微软雅黑" panose="020B0503020204020204" pitchFamily="34" charset="-122"/>
              </a:rPr>
              <a:t>DDOS</a:t>
            </a:r>
            <a:r>
              <a:rPr lang="zh-CN" altLang="en-US" sz="2000" dirty="0">
                <a:solidFill>
                  <a:schemeClr val="bg1"/>
                </a:solidFill>
                <a:latin typeface="微软雅黑" panose="020B0503020204020204" pitchFamily="34" charset="-122"/>
                <a:ea typeface="微软雅黑" panose="020B0503020204020204" pitchFamily="34" charset="-122"/>
              </a:rPr>
              <a:t>流量，解决了串联防火墙的不足，保障了网络质量；并配有害信息阻断系统及未备案网站域名阻断系统设备。能为用户提供高安全的防护。</a:t>
            </a:r>
            <a:br>
              <a:rPr lang="zh-CN" altLang="en-US" sz="2000" dirty="0">
                <a:solidFill>
                  <a:schemeClr val="bg1"/>
                </a:solidFill>
                <a:latin typeface="微软雅黑" panose="020B0503020204020204" pitchFamily="34" charset="-122"/>
                <a:ea typeface="微软雅黑" panose="020B0503020204020204" pitchFamily="34" charset="-122"/>
              </a:rPr>
            </a:br>
            <a:r>
              <a:rPr lang="zh-CN" altLang="en-US" sz="2000" dirty="0">
                <a:solidFill>
                  <a:schemeClr val="bg1"/>
                </a:solidFill>
                <a:latin typeface="微软雅黑" panose="020B0503020204020204" pitchFamily="34" charset="-122"/>
                <a:ea typeface="微软雅黑" panose="020B0503020204020204" pitchFamily="34" charset="-122"/>
              </a:rPr>
              <a:t>　　数据中心采用摄像头全部为双路、远红外热源探器对所有房间进行全程、全方位的监控和录像。多重门禁系统采用计算机控制的电子指纹感应锁及密码系统，自动识别进出人员身份，并且记录其进出时间。保安</a:t>
            </a:r>
            <a:r>
              <a:rPr lang="en-US" altLang="zh-CN" sz="2000" dirty="0">
                <a:solidFill>
                  <a:schemeClr val="bg1"/>
                </a:solidFill>
                <a:latin typeface="微软雅黑" panose="020B0503020204020204" pitchFamily="34" charset="-122"/>
                <a:ea typeface="微软雅黑" panose="020B0503020204020204" pitchFamily="34" charset="-122"/>
              </a:rPr>
              <a:t>7</a:t>
            </a:r>
            <a:r>
              <a:rPr lang="zh-CN" altLang="en-US"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24</a:t>
            </a:r>
            <a:r>
              <a:rPr lang="zh-CN" altLang="en-US" sz="2000" dirty="0">
                <a:solidFill>
                  <a:schemeClr val="bg1"/>
                </a:solidFill>
                <a:latin typeface="微软雅黑" panose="020B0503020204020204" pitchFamily="34" charset="-122"/>
                <a:ea typeface="微软雅黑" panose="020B0503020204020204" pitchFamily="34" charset="-122"/>
              </a:rPr>
              <a:t>不间断巡视及监控。</a:t>
            </a:r>
            <a:br>
              <a:rPr lang="zh-CN" altLang="en-US" sz="2000" dirty="0">
                <a:solidFill>
                  <a:schemeClr val="bg1"/>
                </a:solidFill>
                <a:latin typeface="微软雅黑" panose="020B0503020204020204" pitchFamily="34" charset="-122"/>
                <a:ea typeface="微软雅黑" panose="020B0503020204020204" pitchFamily="34" charset="-122"/>
              </a:rPr>
            </a:br>
            <a:r>
              <a:rPr lang="zh-CN" altLang="en-US" sz="2000" dirty="0">
                <a:solidFill>
                  <a:schemeClr val="bg1"/>
                </a:solidFill>
                <a:latin typeface="微软雅黑" panose="020B0503020204020204" pitchFamily="34" charset="-122"/>
                <a:ea typeface="微软雅黑" panose="020B0503020204020204" pitchFamily="34" charset="-122"/>
              </a:rPr>
              <a:t>　　所有进出机房人员必须持有身份证原件出入</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参观证除外</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，由授权人员陪同进入机房。 所有机房出入</a:t>
            </a:r>
            <a:r>
              <a:rPr lang="en-US" altLang="zh-CN" sz="2000" dirty="0">
                <a:solidFill>
                  <a:schemeClr val="bg1"/>
                </a:solidFill>
                <a:latin typeface="微软雅黑" panose="020B0503020204020204" pitchFamily="34" charset="-122"/>
                <a:ea typeface="微软雅黑" panose="020B0503020204020204" pitchFamily="34" charset="-122"/>
              </a:rPr>
              <a:t>24</a:t>
            </a:r>
            <a:r>
              <a:rPr lang="zh-CN" altLang="en-US" sz="2000" dirty="0">
                <a:solidFill>
                  <a:schemeClr val="bg1"/>
                </a:solidFill>
                <a:latin typeface="微软雅黑" panose="020B0503020204020204" pitchFamily="34" charset="-122"/>
                <a:ea typeface="微软雅黑" panose="020B0503020204020204" pitchFamily="34" charset="-122"/>
              </a:rPr>
              <a:t>小时由指纹验证系统对出入人员进行身份验证。工作人员随时可以通过电脑了解整个机房每个房间人员的情况。所有房间均安装有闭路电视系统，并设有独立的录象系统。 </a:t>
            </a:r>
            <a:br>
              <a:rPr lang="zh-CN" altLang="en-US" sz="2000" dirty="0">
                <a:solidFill>
                  <a:schemeClr val="bg1"/>
                </a:solidFill>
                <a:latin typeface="微软雅黑" panose="020B0503020204020204" pitchFamily="34" charset="-122"/>
                <a:ea typeface="微软雅黑" panose="020B0503020204020204" pitchFamily="34" charset="-122"/>
              </a:rPr>
            </a:br>
            <a:r>
              <a:rPr lang="zh-CN" altLang="en-US" sz="2000" dirty="0">
                <a:solidFill>
                  <a:schemeClr val="bg1"/>
                </a:solidFill>
                <a:latin typeface="微软雅黑" panose="020B0503020204020204" pitchFamily="34" charset="-122"/>
                <a:ea typeface="微软雅黑" panose="020B0503020204020204" pitchFamily="34" charset="-122"/>
              </a:rPr>
              <a:t>　　数据中心不定期地更改安全策略及流程，以防止恶意的侵入和安全策略被黑客了解。</a:t>
            </a:r>
          </a:p>
        </p:txBody>
      </p:sp>
      <p:cxnSp>
        <p:nvCxnSpPr>
          <p:cNvPr id="11" name="直接连接符 10"/>
          <p:cNvCxnSpPr/>
          <p:nvPr/>
        </p:nvCxnSpPr>
        <p:spPr>
          <a:xfrm>
            <a:off x="1630710" y="1629594"/>
            <a:ext cx="9433046" cy="0"/>
          </a:xfrm>
          <a:prstGeom prst="line">
            <a:avLst/>
          </a:prstGeom>
          <a:noFill/>
          <a:ln w="9525" cap="flat" cmpd="sng" algn="ctr">
            <a:solidFill>
              <a:srgbClr val="FC6204"/>
            </a:solidFill>
            <a:prstDash val="dash"/>
          </a:ln>
          <a:effectLst/>
        </p:spPr>
      </p:cxnSp>
      <p:grpSp>
        <p:nvGrpSpPr>
          <p:cNvPr id="13" name="组合 12"/>
          <p:cNvGrpSpPr/>
          <p:nvPr/>
        </p:nvGrpSpPr>
        <p:grpSpPr>
          <a:xfrm>
            <a:off x="1630710" y="952178"/>
            <a:ext cx="9433046" cy="533400"/>
            <a:chOff x="1630710" y="952178"/>
            <a:chExt cx="9433046" cy="533400"/>
          </a:xfrm>
        </p:grpSpPr>
        <p:sp>
          <p:nvSpPr>
            <p:cNvPr id="14" name="TextBox 19"/>
            <p:cNvSpPr txBox="1"/>
            <p:nvPr/>
          </p:nvSpPr>
          <p:spPr>
            <a:xfrm>
              <a:off x="2454151" y="981522"/>
              <a:ext cx="8609605" cy="461665"/>
            </a:xfrm>
            <a:prstGeom prst="rect">
              <a:avLst/>
            </a:prstGeom>
            <a:noFill/>
          </p:spPr>
          <p:txBody>
            <a:bodyPr vert="horz" wrap="square" rtlCol="0">
              <a:spAutoFit/>
            </a:bodyPr>
            <a:lstStyle/>
            <a:p>
              <a:pPr defTabSz="1218892">
                <a:defRPr/>
              </a:pPr>
              <a:r>
                <a:rPr lang="zh-CN" altLang="en-US" sz="2400" kern="0" dirty="0" smtClean="0">
                  <a:solidFill>
                    <a:srgbClr val="00C4F0"/>
                  </a:solidFill>
                  <a:latin typeface="微软雅黑" pitchFamily="34" charset="-122"/>
                  <a:ea typeface="微软雅黑" pitchFamily="34" charset="-122"/>
                </a:rPr>
                <a:t>安全防护系统</a:t>
              </a:r>
              <a:endParaRPr lang="en-US" altLang="zh-CN" sz="2000" kern="0" dirty="0">
                <a:solidFill>
                  <a:schemeClr val="bg1">
                    <a:lumMod val="95000"/>
                  </a:schemeClr>
                </a:solidFill>
                <a:latin typeface="微软雅黑" pitchFamily="34" charset="-122"/>
                <a:ea typeface="微软雅黑" pitchFamily="34" charset="-122"/>
              </a:endParaRPr>
            </a:p>
          </p:txBody>
        </p:sp>
        <p:sp>
          <p:nvSpPr>
            <p:cNvPr id="15" name="椭圆 14"/>
            <p:cNvSpPr/>
            <p:nvPr/>
          </p:nvSpPr>
          <p:spPr bwMode="auto">
            <a:xfrm>
              <a:off x="1630710" y="952178"/>
              <a:ext cx="534988" cy="533400"/>
            </a:xfrm>
            <a:prstGeom prst="ellipse">
              <a:avLst/>
            </a:prstGeom>
            <a:solidFill>
              <a:srgbClr val="92D050"/>
            </a:solidFill>
            <a:ln w="25400" cap="flat" cmpd="sng" algn="ctr">
              <a:noFill/>
              <a:prstDash val="solid"/>
            </a:ln>
            <a:effectLst/>
          </p:spPr>
          <p:txBody>
            <a:bodyPr anchor="ctr"/>
            <a:lstStyle/>
            <a:p>
              <a:pPr marL="0" marR="0" lvl="0" indent="0" defTabSz="1105235" eaLnBrk="1" fontAlgn="auto" latinLnBrk="0" hangingPunct="1">
                <a:lnSpc>
                  <a:spcPct val="100000"/>
                </a:lnSpc>
                <a:spcBef>
                  <a:spcPts val="0"/>
                </a:spcBef>
                <a:spcAft>
                  <a:spcPts val="0"/>
                </a:spcAft>
                <a:buClrTx/>
                <a:buSzTx/>
                <a:buFontTx/>
                <a:buNone/>
                <a:tabLst/>
                <a:defRPr/>
              </a:pPr>
              <a:r>
                <a:rPr lang="en-US" altLang="zh-CN" sz="2400" kern="0" noProof="0" dirty="0" smtClean="0">
                  <a:solidFill>
                    <a:prstClr val="white"/>
                  </a:solidFill>
                  <a:latin typeface="Arial Unicode MS" pitchFamily="34" charset="-122"/>
                  <a:ea typeface="Arial Unicode MS" pitchFamily="34" charset="-122"/>
                  <a:cs typeface="Arial Unicode MS" pitchFamily="34" charset="-122"/>
                </a:rPr>
                <a:t>2</a:t>
              </a:r>
              <a:endParaRPr kumimoji="0" lang="zh-CN" altLang="en-US"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spTree>
    <p:extLst>
      <p:ext uri="{BB962C8B-B14F-4D97-AF65-F5344CB8AC3E}">
        <p14:creationId xmlns:p14="http://schemas.microsoft.com/office/powerpoint/2010/main" val="14121702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00600" y="2252930"/>
            <a:ext cx="5740400" cy="1323439"/>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数据中心采用先进的全进口精密空调系统，配有专业恒温空调和中央精密空调多套系统，保证机房通风、恒温、恒湿。机房温度控制在：</a:t>
            </a:r>
            <a:r>
              <a:rPr lang="en-US" altLang="zh-CN" sz="2000" dirty="0">
                <a:solidFill>
                  <a:schemeClr val="bg1"/>
                </a:solidFill>
                <a:latin typeface="微软雅黑" panose="020B0503020204020204" pitchFamily="34" charset="-122"/>
                <a:ea typeface="微软雅黑" panose="020B0503020204020204" pitchFamily="34" charset="-122"/>
              </a:rPr>
              <a:t>22±3</a:t>
            </a:r>
            <a:r>
              <a:rPr lang="zh-CN" altLang="en-US" sz="2000" dirty="0">
                <a:solidFill>
                  <a:schemeClr val="bg1"/>
                </a:solidFill>
                <a:latin typeface="微软雅黑" panose="020B0503020204020204" pitchFamily="34" charset="-122"/>
                <a:ea typeface="微软雅黑" panose="020B0503020204020204" pitchFamily="34" charset="-122"/>
              </a:rPr>
              <a:t>摄氏度，相对湿度：</a:t>
            </a:r>
            <a:r>
              <a:rPr lang="en-US" altLang="zh-CN" sz="2000" dirty="0">
                <a:solidFill>
                  <a:schemeClr val="bg1"/>
                </a:solidFill>
                <a:latin typeface="微软雅黑" panose="020B0503020204020204" pitchFamily="34" charset="-122"/>
                <a:ea typeface="微软雅黑" panose="020B0503020204020204" pitchFamily="34" charset="-122"/>
              </a:rPr>
              <a:t>30%~70%</a:t>
            </a:r>
            <a:r>
              <a:rPr lang="zh-CN" altLang="en-US" sz="2000" dirty="0">
                <a:solidFill>
                  <a:schemeClr val="bg1"/>
                </a:solidFill>
                <a:latin typeface="微软雅黑" panose="020B0503020204020204" pitchFamily="34" charset="-122"/>
                <a:ea typeface="微软雅黑" panose="020B0503020204020204" pitchFamily="34" charset="-122"/>
              </a:rPr>
              <a:t>。</a:t>
            </a:r>
          </a:p>
        </p:txBody>
      </p:sp>
      <p:sp>
        <p:nvSpPr>
          <p:cNvPr id="4" name="文本框 3"/>
          <p:cNvSpPr txBox="1"/>
          <p:nvPr/>
        </p:nvSpPr>
        <p:spPr>
          <a:xfrm>
            <a:off x="4800600" y="4246742"/>
            <a:ext cx="5740400" cy="1323439"/>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采用高灵敏度的激光主动式早期烟雾探测报警系统，保证在第一时间发现火灾隐患，并利用</a:t>
            </a:r>
            <a:r>
              <a:rPr lang="en-US" altLang="zh-CN" sz="2000" dirty="0">
                <a:solidFill>
                  <a:schemeClr val="bg1"/>
                </a:solidFill>
                <a:latin typeface="微软雅黑" panose="020B0503020204020204" pitchFamily="34" charset="-122"/>
                <a:ea typeface="微软雅黑" panose="020B0503020204020204" pitchFamily="34" charset="-122"/>
              </a:rPr>
              <a:t>FM200</a:t>
            </a:r>
            <a:r>
              <a:rPr lang="zh-CN" altLang="en-US" sz="2000" dirty="0">
                <a:solidFill>
                  <a:schemeClr val="bg1"/>
                </a:solidFill>
                <a:latin typeface="微软雅黑" panose="020B0503020204020204" pitchFamily="34" charset="-122"/>
                <a:ea typeface="微软雅黑" panose="020B0503020204020204" pitchFamily="34" charset="-122"/>
              </a:rPr>
              <a:t>环保型气体灭火系统在不停电的情况下实施灭火。</a:t>
            </a:r>
          </a:p>
        </p:txBody>
      </p:sp>
      <p:cxnSp>
        <p:nvCxnSpPr>
          <p:cNvPr id="11" name="直接连接符 10"/>
          <p:cNvCxnSpPr/>
          <p:nvPr/>
        </p:nvCxnSpPr>
        <p:spPr>
          <a:xfrm>
            <a:off x="1630710" y="1629594"/>
            <a:ext cx="9433046" cy="0"/>
          </a:xfrm>
          <a:prstGeom prst="line">
            <a:avLst/>
          </a:prstGeom>
          <a:noFill/>
          <a:ln w="9525" cap="flat" cmpd="sng" algn="ctr">
            <a:solidFill>
              <a:srgbClr val="FC6204"/>
            </a:solidFill>
            <a:prstDash val="dash"/>
          </a:ln>
          <a:effectLst/>
        </p:spPr>
      </p:cxnSp>
      <p:grpSp>
        <p:nvGrpSpPr>
          <p:cNvPr id="13" name="组合 12"/>
          <p:cNvGrpSpPr/>
          <p:nvPr/>
        </p:nvGrpSpPr>
        <p:grpSpPr>
          <a:xfrm>
            <a:off x="1630710" y="952178"/>
            <a:ext cx="9433046" cy="533400"/>
            <a:chOff x="1630710" y="952178"/>
            <a:chExt cx="9433046" cy="533400"/>
          </a:xfrm>
        </p:grpSpPr>
        <p:sp>
          <p:nvSpPr>
            <p:cNvPr id="14" name="TextBox 19"/>
            <p:cNvSpPr txBox="1"/>
            <p:nvPr/>
          </p:nvSpPr>
          <p:spPr>
            <a:xfrm>
              <a:off x="2454151" y="981522"/>
              <a:ext cx="8609605" cy="461665"/>
            </a:xfrm>
            <a:prstGeom prst="rect">
              <a:avLst/>
            </a:prstGeom>
            <a:noFill/>
          </p:spPr>
          <p:txBody>
            <a:bodyPr vert="horz" wrap="square" rtlCol="0">
              <a:spAutoFit/>
            </a:bodyPr>
            <a:lstStyle/>
            <a:p>
              <a:pPr defTabSz="1218892">
                <a:defRPr/>
              </a:pPr>
              <a:r>
                <a:rPr lang="zh-CN" altLang="en-US" sz="2400" kern="0" dirty="0" smtClean="0">
                  <a:solidFill>
                    <a:srgbClr val="00C4F0"/>
                  </a:solidFill>
                  <a:latin typeface="微软雅黑" pitchFamily="34" charset="-122"/>
                  <a:ea typeface="微软雅黑" pitchFamily="34" charset="-122"/>
                </a:rPr>
                <a:t>空调系统及消防系统</a:t>
              </a:r>
              <a:endParaRPr lang="en-US" altLang="zh-CN" sz="2000" kern="0" dirty="0">
                <a:solidFill>
                  <a:schemeClr val="bg1">
                    <a:lumMod val="95000"/>
                  </a:schemeClr>
                </a:solidFill>
                <a:latin typeface="微软雅黑" pitchFamily="34" charset="-122"/>
                <a:ea typeface="微软雅黑" pitchFamily="34" charset="-122"/>
              </a:endParaRPr>
            </a:p>
          </p:txBody>
        </p:sp>
        <p:sp>
          <p:nvSpPr>
            <p:cNvPr id="15" name="椭圆 14"/>
            <p:cNvSpPr/>
            <p:nvPr/>
          </p:nvSpPr>
          <p:spPr bwMode="auto">
            <a:xfrm>
              <a:off x="1630710" y="952178"/>
              <a:ext cx="534988" cy="533400"/>
            </a:xfrm>
            <a:prstGeom prst="ellipse">
              <a:avLst/>
            </a:prstGeom>
            <a:solidFill>
              <a:srgbClr val="92D050"/>
            </a:solidFill>
            <a:ln w="25400" cap="flat" cmpd="sng" algn="ctr">
              <a:noFill/>
              <a:prstDash val="solid"/>
            </a:ln>
            <a:effectLst/>
          </p:spPr>
          <p:txBody>
            <a:bodyPr anchor="ctr"/>
            <a:lstStyle/>
            <a:p>
              <a:pPr marL="0" marR="0" lvl="0" indent="0" defTabSz="1105235" eaLnBrk="1" fontAlgn="auto" latinLnBrk="0" hangingPunct="1">
                <a:lnSpc>
                  <a:spcPct val="100000"/>
                </a:lnSpc>
                <a:spcBef>
                  <a:spcPts val="0"/>
                </a:spcBef>
                <a:spcAft>
                  <a:spcPts val="0"/>
                </a:spcAft>
                <a:buClrTx/>
                <a:buSzTx/>
                <a:buFontTx/>
                <a:buNone/>
                <a:tabLst/>
                <a:defRPr/>
              </a:pPr>
              <a:r>
                <a:rPr lang="en-US" altLang="zh-CN" sz="2400" kern="0" dirty="0">
                  <a:solidFill>
                    <a:prstClr val="white"/>
                  </a:solidFill>
                  <a:latin typeface="Arial Unicode MS" pitchFamily="34" charset="-122"/>
                  <a:ea typeface="Arial Unicode MS" pitchFamily="34" charset="-122"/>
                  <a:cs typeface="Arial Unicode MS" pitchFamily="34" charset="-122"/>
                </a:rPr>
                <a:t>3</a:t>
              </a:r>
              <a:endParaRPr kumimoji="0" lang="zh-CN" altLang="en-US"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0710" y="2354530"/>
            <a:ext cx="2955092" cy="3106470"/>
          </a:xfrm>
          <a:prstGeom prst="rect">
            <a:avLst/>
          </a:prstGeom>
          <a:noFill/>
          <a:ln w="28575">
            <a:solidFill>
              <a:srgbClr val="F79646">
                <a:lumMod val="60000"/>
                <a:lumOff val="40000"/>
              </a:srgb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41187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2539975" y="1273871"/>
            <a:ext cx="7541221" cy="2719002"/>
            <a:chOff x="2494669" y="1502880"/>
            <a:chExt cx="7541221" cy="2719002"/>
          </a:xfrm>
        </p:grpSpPr>
        <p:sp>
          <p:nvSpPr>
            <p:cNvPr id="55" name="Freeform 27"/>
            <p:cNvSpPr>
              <a:spLocks/>
            </p:cNvSpPr>
            <p:nvPr/>
          </p:nvSpPr>
          <p:spPr bwMode="auto">
            <a:xfrm rot="10800000" flipH="1" flipV="1">
              <a:off x="2494669" y="1903450"/>
              <a:ext cx="2808449" cy="2318432"/>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ysClr val="window" lastClr="FFFFFF">
                  <a:lumMod val="65000"/>
                </a:sysClr>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56" name="直接连接符 55"/>
            <p:cNvCxnSpPr/>
            <p:nvPr/>
          </p:nvCxnSpPr>
          <p:spPr>
            <a:xfrm>
              <a:off x="5303118" y="1502880"/>
              <a:ext cx="0" cy="788206"/>
            </a:xfrm>
            <a:prstGeom prst="line">
              <a:avLst/>
            </a:prstGeom>
            <a:noFill/>
            <a:ln w="9525" cap="flat" cmpd="sng" algn="ctr">
              <a:solidFill>
                <a:sysClr val="window" lastClr="FFFFFF">
                  <a:lumMod val="65000"/>
                </a:sysClr>
              </a:solidFill>
              <a:prstDash val="sysDash"/>
            </a:ln>
            <a:effectLst/>
          </p:spPr>
        </p:cxnSp>
        <p:sp>
          <p:nvSpPr>
            <p:cNvPr id="57" name="Text Box 28"/>
            <p:cNvSpPr txBox="1">
              <a:spLocks noChangeArrowheads="1"/>
            </p:cNvSpPr>
            <p:nvPr/>
          </p:nvSpPr>
          <p:spPr bwMode="auto">
            <a:xfrm>
              <a:off x="5499386" y="1631096"/>
              <a:ext cx="45365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eaLnBrk="1" hangingPunct="1">
                <a:lnSpc>
                  <a:spcPct val="150000"/>
                </a:lnSpc>
                <a:defRPr/>
              </a:pPr>
              <a:r>
                <a:rPr lang="zh-CN" altLang="en-US" sz="1600" kern="0" noProof="0" dirty="0" smtClean="0">
                  <a:solidFill>
                    <a:sysClr val="window" lastClr="FFFFFF">
                      <a:lumMod val="95000"/>
                    </a:sysClr>
                  </a:solidFill>
                  <a:latin typeface="微软雅黑"/>
                  <a:ea typeface="微软雅黑"/>
                </a:rPr>
                <a:t>赶紧来联系我们把！</a:t>
              </a:r>
              <a:endParaRPr kumimoji="1" lang="en-US" altLang="ko-KR" sz="1600" b="0" i="0" u="none" strike="noStrike" kern="0" cap="none" spc="0" normalizeH="0" baseline="0" noProof="0" dirty="0">
                <a:ln>
                  <a:noFill/>
                </a:ln>
                <a:solidFill>
                  <a:sysClr val="window" lastClr="FFFFFF">
                    <a:lumMod val="95000"/>
                  </a:sysClr>
                </a:solidFill>
                <a:effectLst/>
                <a:uLnTx/>
                <a:uFillTx/>
                <a:latin typeface="微软雅黑"/>
                <a:ea typeface="微软雅黑"/>
              </a:endParaRPr>
            </a:p>
          </p:txBody>
        </p:sp>
      </p:grpSp>
      <p:grpSp>
        <p:nvGrpSpPr>
          <p:cNvPr id="28" name="组合 27"/>
          <p:cNvGrpSpPr/>
          <p:nvPr/>
        </p:nvGrpSpPr>
        <p:grpSpPr>
          <a:xfrm>
            <a:off x="406574" y="1301851"/>
            <a:ext cx="2520000" cy="4648223"/>
            <a:chOff x="406574" y="1301851"/>
            <a:chExt cx="2520000" cy="4648223"/>
          </a:xfrm>
        </p:grpSpPr>
        <p:pic>
          <p:nvPicPr>
            <p:cNvPr id="2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574" y="1301851"/>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 name="组合 29"/>
            <p:cNvGrpSpPr/>
            <p:nvPr/>
          </p:nvGrpSpPr>
          <p:grpSpPr>
            <a:xfrm>
              <a:off x="406574" y="5374011"/>
              <a:ext cx="2520000" cy="576063"/>
              <a:chOff x="406574" y="5374011"/>
              <a:chExt cx="2520000" cy="576063"/>
            </a:xfrm>
          </p:grpSpPr>
          <p:sp>
            <p:nvSpPr>
              <p:cNvPr id="31" name="TextBox 30">
                <a:hlinkClick r:id="" action="ppaction://hlinkshowjump?jump=nextslide"/>
              </p:cNvPr>
              <p:cNvSpPr txBox="1"/>
              <p:nvPr/>
            </p:nvSpPr>
            <p:spPr>
              <a:xfrm>
                <a:off x="406574" y="5479481"/>
                <a:ext cx="2520000" cy="35394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机房简介</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32" name="直接连接符 31"/>
              <p:cNvCxnSpPr/>
              <p:nvPr/>
            </p:nvCxnSpPr>
            <p:spPr>
              <a:xfrm flipV="1">
                <a:off x="419041" y="5374011"/>
                <a:ext cx="2507533" cy="1"/>
              </a:xfrm>
              <a:prstGeom prst="line">
                <a:avLst/>
              </a:prstGeom>
              <a:noFill/>
              <a:ln w="9525" cap="flat" cmpd="sng" algn="ctr">
                <a:solidFill>
                  <a:srgbClr val="00B0F0"/>
                </a:solidFill>
                <a:prstDash val="dash"/>
              </a:ln>
              <a:effectLst/>
            </p:spPr>
          </p:cxnSp>
          <p:cxnSp>
            <p:nvCxnSpPr>
              <p:cNvPr id="33" name="直接连接符 32"/>
              <p:cNvCxnSpPr/>
              <p:nvPr/>
            </p:nvCxnSpPr>
            <p:spPr>
              <a:xfrm flipV="1">
                <a:off x="406574" y="5950073"/>
                <a:ext cx="2507533" cy="1"/>
              </a:xfrm>
              <a:prstGeom prst="line">
                <a:avLst/>
              </a:prstGeom>
              <a:noFill/>
              <a:ln w="9525" cap="flat" cmpd="sng" algn="ctr">
                <a:solidFill>
                  <a:srgbClr val="00B0F0"/>
                </a:solidFill>
                <a:prstDash val="dash"/>
              </a:ln>
              <a:effectLst/>
            </p:spPr>
          </p:cxnSp>
        </p:grpSp>
      </p:grpSp>
      <p:grpSp>
        <p:nvGrpSpPr>
          <p:cNvPr id="34" name="组合 33"/>
          <p:cNvGrpSpPr/>
          <p:nvPr/>
        </p:nvGrpSpPr>
        <p:grpSpPr>
          <a:xfrm>
            <a:off x="6282770" y="1301851"/>
            <a:ext cx="2548460" cy="4648223"/>
            <a:chOff x="6282770" y="1301851"/>
            <a:chExt cx="2548460" cy="4648223"/>
          </a:xfrm>
        </p:grpSpPr>
        <p:pic>
          <p:nvPicPr>
            <p:cNvPr id="3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11230" y="1301851"/>
              <a:ext cx="2520000" cy="3749241"/>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6" name="组合 35"/>
            <p:cNvGrpSpPr/>
            <p:nvPr/>
          </p:nvGrpSpPr>
          <p:grpSpPr>
            <a:xfrm>
              <a:off x="6282770" y="5374010"/>
              <a:ext cx="2548460" cy="576064"/>
              <a:chOff x="6282770" y="5374010"/>
              <a:chExt cx="2548460" cy="576064"/>
            </a:xfrm>
          </p:grpSpPr>
          <p:sp>
            <p:nvSpPr>
              <p:cNvPr id="37" name="TextBox 36">
                <a:hlinkClick r:id="" action="ppaction://hlinkshowjump?jump=nextslide"/>
              </p:cNvPr>
              <p:cNvSpPr txBox="1"/>
              <p:nvPr/>
            </p:nvSpPr>
            <p:spPr>
              <a:xfrm>
                <a:off x="6282770" y="5479551"/>
                <a:ext cx="2548460" cy="35394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机房系统</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38" name="直接连接符 37"/>
              <p:cNvCxnSpPr/>
              <p:nvPr/>
            </p:nvCxnSpPr>
            <p:spPr>
              <a:xfrm flipV="1">
                <a:off x="6323697" y="5374010"/>
                <a:ext cx="2507533" cy="1"/>
              </a:xfrm>
              <a:prstGeom prst="line">
                <a:avLst/>
              </a:prstGeom>
              <a:noFill/>
              <a:ln w="9525" cap="flat" cmpd="sng" algn="ctr">
                <a:solidFill>
                  <a:srgbClr val="00B0F0"/>
                </a:solidFill>
                <a:prstDash val="dash"/>
              </a:ln>
              <a:effectLst/>
            </p:spPr>
          </p:cxnSp>
          <p:cxnSp>
            <p:nvCxnSpPr>
              <p:cNvPr id="39" name="直接连接符 38"/>
              <p:cNvCxnSpPr/>
              <p:nvPr/>
            </p:nvCxnSpPr>
            <p:spPr>
              <a:xfrm flipV="1">
                <a:off x="6311230" y="5950073"/>
                <a:ext cx="2507533" cy="1"/>
              </a:xfrm>
              <a:prstGeom prst="line">
                <a:avLst/>
              </a:prstGeom>
              <a:noFill/>
              <a:ln w="9525" cap="flat" cmpd="sng" algn="ctr">
                <a:solidFill>
                  <a:srgbClr val="00B0F0"/>
                </a:solidFill>
                <a:prstDash val="dash"/>
              </a:ln>
              <a:effectLst/>
            </p:spPr>
          </p:cxnSp>
        </p:grpSp>
      </p:grpSp>
      <p:pic>
        <p:nvPicPr>
          <p:cNvPr id="40" name="Picture 3" descr="C:\Documents and Settings\tdz\桌面\未标题-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14948" y="2243212"/>
            <a:ext cx="2634931" cy="464296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组合 40"/>
          <p:cNvGrpSpPr/>
          <p:nvPr/>
        </p:nvGrpSpPr>
        <p:grpSpPr>
          <a:xfrm>
            <a:off x="3358902" y="1301851"/>
            <a:ext cx="2520280" cy="4648223"/>
            <a:chOff x="3358902" y="1301851"/>
            <a:chExt cx="2520280" cy="4648223"/>
          </a:xfrm>
        </p:grpSpPr>
        <p:pic>
          <p:nvPicPr>
            <p:cNvPr id="4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58902" y="1301851"/>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3" name="组合 42"/>
            <p:cNvGrpSpPr/>
            <p:nvPr/>
          </p:nvGrpSpPr>
          <p:grpSpPr>
            <a:xfrm>
              <a:off x="3358902" y="5374010"/>
              <a:ext cx="2520280" cy="576064"/>
              <a:chOff x="3358902" y="5374010"/>
              <a:chExt cx="2520280" cy="576064"/>
            </a:xfrm>
          </p:grpSpPr>
          <p:sp>
            <p:nvSpPr>
              <p:cNvPr id="44" name="TextBox 43">
                <a:hlinkClick r:id="" action="ppaction://hlinkshowjump?jump=nextslide"/>
              </p:cNvPr>
              <p:cNvSpPr txBox="1"/>
              <p:nvPr/>
            </p:nvSpPr>
            <p:spPr>
              <a:xfrm>
                <a:off x="3358902" y="5479481"/>
                <a:ext cx="2520000" cy="35401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机房优势</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45" name="直接连接符 44"/>
              <p:cNvCxnSpPr/>
              <p:nvPr/>
            </p:nvCxnSpPr>
            <p:spPr>
              <a:xfrm flipV="1">
                <a:off x="3371649" y="5374010"/>
                <a:ext cx="2507533" cy="1"/>
              </a:xfrm>
              <a:prstGeom prst="line">
                <a:avLst/>
              </a:prstGeom>
              <a:noFill/>
              <a:ln w="9525" cap="flat" cmpd="sng" algn="ctr">
                <a:solidFill>
                  <a:srgbClr val="00B0F0"/>
                </a:solidFill>
                <a:prstDash val="dash"/>
              </a:ln>
              <a:effectLst/>
            </p:spPr>
          </p:cxnSp>
          <p:cxnSp>
            <p:nvCxnSpPr>
              <p:cNvPr id="46" name="直接连接符 45"/>
              <p:cNvCxnSpPr/>
              <p:nvPr/>
            </p:nvCxnSpPr>
            <p:spPr>
              <a:xfrm flipV="1">
                <a:off x="3359182" y="5950073"/>
                <a:ext cx="2507533" cy="1"/>
              </a:xfrm>
              <a:prstGeom prst="line">
                <a:avLst/>
              </a:prstGeom>
              <a:noFill/>
              <a:ln w="9525" cap="flat" cmpd="sng" algn="ctr">
                <a:solidFill>
                  <a:srgbClr val="00B0F0"/>
                </a:solidFill>
                <a:prstDash val="dash"/>
              </a:ln>
              <a:effectLst/>
            </p:spPr>
          </p:cxnSp>
        </p:grpSp>
      </p:grpSp>
      <p:grpSp>
        <p:nvGrpSpPr>
          <p:cNvPr id="47" name="组合 46"/>
          <p:cNvGrpSpPr/>
          <p:nvPr/>
        </p:nvGrpSpPr>
        <p:grpSpPr>
          <a:xfrm>
            <a:off x="9263558" y="1301851"/>
            <a:ext cx="2520001" cy="4613337"/>
            <a:chOff x="9263558" y="1336737"/>
            <a:chExt cx="2520001" cy="4613337"/>
          </a:xfrm>
        </p:grpSpPr>
        <p:pic>
          <p:nvPicPr>
            <p:cNvPr id="48"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63558" y="1336737"/>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9" name="组合 48"/>
            <p:cNvGrpSpPr/>
            <p:nvPr/>
          </p:nvGrpSpPr>
          <p:grpSpPr>
            <a:xfrm>
              <a:off x="9263558" y="5374010"/>
              <a:ext cx="2520001" cy="576064"/>
              <a:chOff x="9263558" y="5374010"/>
              <a:chExt cx="2520001" cy="576064"/>
            </a:xfrm>
          </p:grpSpPr>
          <p:sp>
            <p:nvSpPr>
              <p:cNvPr id="50" name="TextBox 49">
                <a:hlinkClick r:id="" action="ppaction://hlinkshowjump?jump=nextslide"/>
              </p:cNvPr>
              <p:cNvSpPr txBox="1"/>
              <p:nvPr/>
            </p:nvSpPr>
            <p:spPr>
              <a:xfrm>
                <a:off x="9263558" y="5479480"/>
                <a:ext cx="2520001" cy="35394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联系我们</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51" name="直接连接符 50"/>
              <p:cNvCxnSpPr/>
              <p:nvPr/>
            </p:nvCxnSpPr>
            <p:spPr>
              <a:xfrm flipV="1">
                <a:off x="9276025" y="5374010"/>
                <a:ext cx="2507533" cy="1"/>
              </a:xfrm>
              <a:prstGeom prst="line">
                <a:avLst/>
              </a:prstGeom>
              <a:noFill/>
              <a:ln w="9525" cap="flat" cmpd="sng" algn="ctr">
                <a:solidFill>
                  <a:srgbClr val="00B0F0"/>
                </a:solidFill>
                <a:prstDash val="dash"/>
              </a:ln>
              <a:effectLst/>
            </p:spPr>
          </p:cxnSp>
          <p:cxnSp>
            <p:nvCxnSpPr>
              <p:cNvPr id="52" name="直接连接符 51"/>
              <p:cNvCxnSpPr/>
              <p:nvPr/>
            </p:nvCxnSpPr>
            <p:spPr>
              <a:xfrm flipV="1">
                <a:off x="9263558" y="5950073"/>
                <a:ext cx="2507533" cy="1"/>
              </a:xfrm>
              <a:prstGeom prst="line">
                <a:avLst/>
              </a:prstGeom>
              <a:noFill/>
              <a:ln w="9525" cap="flat" cmpd="sng" algn="ctr">
                <a:solidFill>
                  <a:srgbClr val="00B0F0"/>
                </a:solidFill>
                <a:prstDash val="dash"/>
              </a:ln>
              <a:effectLst/>
            </p:spPr>
          </p:cxnSp>
        </p:grpSp>
      </p:grpSp>
      <p:pic>
        <p:nvPicPr>
          <p:cNvPr id="53" name="s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87927" y="3648382"/>
            <a:ext cx="1835871" cy="4893980"/>
          </a:xfrm>
          <a:prstGeom prst="rect">
            <a:avLst/>
          </a:prstGeom>
        </p:spPr>
      </p:pic>
    </p:spTree>
    <p:extLst>
      <p:ext uri="{BB962C8B-B14F-4D97-AF65-F5344CB8AC3E}">
        <p14:creationId xmlns:p14="http://schemas.microsoft.com/office/powerpoint/2010/main" val="2920740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50" fill="hold"/>
                                        <p:tgtEl>
                                          <p:spTgt spid="40"/>
                                        </p:tgtEl>
                                        <p:attrNameLst>
                                          <p:attrName>ppt_x</p:attrName>
                                        </p:attrNameLst>
                                      </p:cBhvr>
                                      <p:tavLst>
                                        <p:tav tm="0">
                                          <p:val>
                                            <p:strVal val="0-#ppt_w/2"/>
                                          </p:val>
                                        </p:tav>
                                        <p:tav tm="100000">
                                          <p:val>
                                            <p:strVal val="#ppt_x"/>
                                          </p:val>
                                        </p:tav>
                                      </p:tavLst>
                                    </p:anim>
                                    <p:anim calcmode="lin" valueType="num">
                                      <p:cBhvr additive="base">
                                        <p:cTn id="8" dur="250" fill="hold"/>
                                        <p:tgtEl>
                                          <p:spTgt spid="40"/>
                                        </p:tgtEl>
                                        <p:attrNameLst>
                                          <p:attrName>ppt_y</p:attrName>
                                        </p:attrNameLst>
                                      </p:cBhvr>
                                      <p:tavLst>
                                        <p:tav tm="0">
                                          <p:val>
                                            <p:strVal val="#ppt_y"/>
                                          </p:val>
                                        </p:tav>
                                        <p:tav tm="100000">
                                          <p:val>
                                            <p:strVal val="#ppt_y"/>
                                          </p:val>
                                        </p:tav>
                                      </p:tavLst>
                                    </p:anim>
                                  </p:childTnLst>
                                </p:cTn>
                              </p:par>
                              <p:par>
                                <p:cTn id="9" presetID="42" presetClass="path" presetSubtype="0" accel="50000" decel="50000" fill="hold" nodeType="withEffect">
                                  <p:stCondLst>
                                    <p:cond delay="0"/>
                                  </p:stCondLst>
                                  <p:childTnLst>
                                    <p:animMotion origin="layout" path="M -4.18783E-6 -8.88067E-7 L 1.00821 0.24931 " pathEditMode="relative" rAng="0" ptsTypes="AA">
                                      <p:cBhvr>
                                        <p:cTn id="10" dur="500" fill="hold"/>
                                        <p:tgtEl>
                                          <p:spTgt spid="40"/>
                                        </p:tgtEl>
                                        <p:attrNameLst>
                                          <p:attrName>ppt_x</p:attrName>
                                          <p:attrName>ppt_y</p:attrName>
                                        </p:attrNameLst>
                                      </p:cBhvr>
                                      <p:rCtr x="50410" y="12465"/>
                                    </p:animMotion>
                                  </p:childTnLst>
                                </p:cTn>
                              </p:par>
                              <p:par>
                                <p:cTn id="11" presetID="8" presetClass="emph" presetSubtype="0" fill="hold" nodeType="withEffect">
                                  <p:stCondLst>
                                    <p:cond delay="0"/>
                                  </p:stCondLst>
                                  <p:childTnLst>
                                    <p:animRot by="-540000">
                                      <p:cBhvr>
                                        <p:cTn id="12" dur="500" fill="hold"/>
                                        <p:tgtEl>
                                          <p:spTgt spid="40"/>
                                        </p:tgtEl>
                                        <p:attrNameLst>
                                          <p:attrName>r</p:attrName>
                                        </p:attrNameLst>
                                      </p:cBhvr>
                                    </p:animRot>
                                  </p:childTnLst>
                                </p:cTn>
                              </p:par>
                              <p:par>
                                <p:cTn id="13" presetID="6" presetClass="emph" presetSubtype="0" fill="hold" nodeType="withEffect">
                                  <p:stCondLst>
                                    <p:cond delay="0"/>
                                  </p:stCondLst>
                                  <p:childTnLst>
                                    <p:animScale>
                                      <p:cBhvr>
                                        <p:cTn id="14" dur="500" fill="hold"/>
                                        <p:tgtEl>
                                          <p:spTgt spid="40"/>
                                        </p:tgtEl>
                                      </p:cBhvr>
                                      <p:by x="50000" y="50000"/>
                                    </p:animScale>
                                  </p:childTnLst>
                                </p:cTn>
                              </p:par>
                              <p:par>
                                <p:cTn id="15" presetID="42" presetClass="path" presetSubtype="0" accel="50000" decel="50000" fill="hold" nodeType="withEffect">
                                  <p:stCondLst>
                                    <p:cond delay="200"/>
                                  </p:stCondLst>
                                  <p:childTnLst>
                                    <p:animMotion origin="layout" path="M 1.25E-6 -3.7037E-6 L 0.86354 0.38056 " pathEditMode="relative" rAng="0" ptsTypes="AA">
                                      <p:cBhvr>
                                        <p:cTn id="16" dur="500" fill="hold"/>
                                        <p:tgtEl>
                                          <p:spTgt spid="28"/>
                                        </p:tgtEl>
                                        <p:attrNameLst>
                                          <p:attrName>ppt_x</p:attrName>
                                          <p:attrName>ppt_y</p:attrName>
                                        </p:attrNameLst>
                                      </p:cBhvr>
                                      <p:rCtr x="43177" y="19028"/>
                                    </p:animMotion>
                                  </p:childTnLst>
                                </p:cTn>
                              </p:par>
                              <p:par>
                                <p:cTn id="17" presetID="8" presetClass="emph" presetSubtype="0" fill="hold" nodeType="withEffect">
                                  <p:stCondLst>
                                    <p:cond delay="210"/>
                                  </p:stCondLst>
                                  <p:childTnLst>
                                    <p:animRot by="-540000">
                                      <p:cBhvr>
                                        <p:cTn id="18" dur="500" fill="hold"/>
                                        <p:tgtEl>
                                          <p:spTgt spid="28"/>
                                        </p:tgtEl>
                                        <p:attrNameLst>
                                          <p:attrName>r</p:attrName>
                                        </p:attrNameLst>
                                      </p:cBhvr>
                                    </p:animRot>
                                  </p:childTnLst>
                                </p:cTn>
                              </p:par>
                              <p:par>
                                <p:cTn id="19" presetID="6" presetClass="emph" presetSubtype="0" fill="hold" nodeType="withEffect">
                                  <p:stCondLst>
                                    <p:cond delay="210"/>
                                  </p:stCondLst>
                                  <p:childTnLst>
                                    <p:animScale>
                                      <p:cBhvr>
                                        <p:cTn id="20" dur="500" fill="hold"/>
                                        <p:tgtEl>
                                          <p:spTgt spid="28"/>
                                        </p:tgtEl>
                                      </p:cBhvr>
                                      <p:by x="50000" y="50000"/>
                                    </p:animScale>
                                  </p:childTnLst>
                                </p:cTn>
                              </p:par>
                              <p:par>
                                <p:cTn id="21" presetID="42" presetClass="path" presetSubtype="0" accel="50000" decel="50000" fill="hold" nodeType="withEffect">
                                  <p:stCondLst>
                                    <p:cond delay="210"/>
                                  </p:stCondLst>
                                  <p:childTnLst>
                                    <p:animMotion origin="layout" path="M -1.66667E-6 -3.7037E-6 L 0.38021 0.39098 " pathEditMode="relative" rAng="0" ptsTypes="AA">
                                      <p:cBhvr>
                                        <p:cTn id="22" dur="500" fill="hold"/>
                                        <p:tgtEl>
                                          <p:spTgt spid="34"/>
                                        </p:tgtEl>
                                        <p:attrNameLst>
                                          <p:attrName>ppt_x</p:attrName>
                                          <p:attrName>ppt_y</p:attrName>
                                        </p:attrNameLst>
                                      </p:cBhvr>
                                      <p:rCtr x="19010" y="19537"/>
                                    </p:animMotion>
                                  </p:childTnLst>
                                </p:cTn>
                              </p:par>
                              <p:par>
                                <p:cTn id="23" presetID="8" presetClass="emph" presetSubtype="0" fill="hold" nodeType="withEffect">
                                  <p:stCondLst>
                                    <p:cond delay="210"/>
                                  </p:stCondLst>
                                  <p:childTnLst>
                                    <p:animRot by="-540000">
                                      <p:cBhvr>
                                        <p:cTn id="24" dur="500" fill="hold"/>
                                        <p:tgtEl>
                                          <p:spTgt spid="34"/>
                                        </p:tgtEl>
                                        <p:attrNameLst>
                                          <p:attrName>r</p:attrName>
                                        </p:attrNameLst>
                                      </p:cBhvr>
                                    </p:animRot>
                                  </p:childTnLst>
                                </p:cTn>
                              </p:par>
                              <p:par>
                                <p:cTn id="25" presetID="6" presetClass="emph" presetSubtype="0" fill="hold" nodeType="withEffect">
                                  <p:stCondLst>
                                    <p:cond delay="210"/>
                                  </p:stCondLst>
                                  <p:childTnLst>
                                    <p:animScale>
                                      <p:cBhvr>
                                        <p:cTn id="26" dur="500" fill="hold"/>
                                        <p:tgtEl>
                                          <p:spTgt spid="34"/>
                                        </p:tgtEl>
                                      </p:cBhvr>
                                      <p:by x="50000" y="50000"/>
                                    </p:animScale>
                                  </p:childTnLst>
                                </p:cTn>
                              </p:par>
                              <p:par>
                                <p:cTn id="27" presetID="42" presetClass="path" presetSubtype="0" accel="50000" decel="50000" fill="hold" nodeType="withEffect">
                                  <p:stCondLst>
                                    <p:cond delay="210"/>
                                  </p:stCondLst>
                                  <p:childTnLst>
                                    <p:animMotion origin="layout" path="M 3.95833E-6 -3.7037E-6 L 0.62135 0.38056 " pathEditMode="relative" rAng="0" ptsTypes="AA">
                                      <p:cBhvr>
                                        <p:cTn id="28" dur="500" fill="hold"/>
                                        <p:tgtEl>
                                          <p:spTgt spid="41"/>
                                        </p:tgtEl>
                                        <p:attrNameLst>
                                          <p:attrName>ppt_x</p:attrName>
                                          <p:attrName>ppt_y</p:attrName>
                                        </p:attrNameLst>
                                      </p:cBhvr>
                                      <p:rCtr x="31068" y="19028"/>
                                    </p:animMotion>
                                  </p:childTnLst>
                                </p:cTn>
                              </p:par>
                              <p:par>
                                <p:cTn id="29" presetID="8" presetClass="emph" presetSubtype="0" fill="hold" nodeType="withEffect">
                                  <p:stCondLst>
                                    <p:cond delay="210"/>
                                  </p:stCondLst>
                                  <p:childTnLst>
                                    <p:animRot by="-540000">
                                      <p:cBhvr>
                                        <p:cTn id="30" dur="500" fill="hold"/>
                                        <p:tgtEl>
                                          <p:spTgt spid="41"/>
                                        </p:tgtEl>
                                        <p:attrNameLst>
                                          <p:attrName>r</p:attrName>
                                        </p:attrNameLst>
                                      </p:cBhvr>
                                    </p:animRot>
                                  </p:childTnLst>
                                </p:cTn>
                              </p:par>
                              <p:par>
                                <p:cTn id="31" presetID="6" presetClass="emph" presetSubtype="0" fill="hold" nodeType="withEffect">
                                  <p:stCondLst>
                                    <p:cond delay="210"/>
                                  </p:stCondLst>
                                  <p:childTnLst>
                                    <p:animScale>
                                      <p:cBhvr>
                                        <p:cTn id="32" dur="500" fill="hold"/>
                                        <p:tgtEl>
                                          <p:spTgt spid="41"/>
                                        </p:tgtEl>
                                      </p:cBhvr>
                                      <p:by x="50000" y="50000"/>
                                    </p:animScale>
                                  </p:childTnLst>
                                </p:cTn>
                              </p:par>
                            </p:childTnLst>
                          </p:cTn>
                        </p:par>
                        <p:par>
                          <p:cTn id="33" fill="hold">
                            <p:stCondLst>
                              <p:cond delay="710"/>
                            </p:stCondLst>
                            <p:childTnLst>
                              <p:par>
                                <p:cTn id="34" presetID="1" presetClass="exit" presetSubtype="0" fill="hold" nodeType="afterEffect">
                                  <p:stCondLst>
                                    <p:cond delay="0"/>
                                  </p:stCondLst>
                                  <p:childTnLst>
                                    <p:set>
                                      <p:cBhvr>
                                        <p:cTn id="35" dur="1" fill="hold">
                                          <p:stCondLst>
                                            <p:cond delay="0"/>
                                          </p:stCondLst>
                                        </p:cTn>
                                        <p:tgtEl>
                                          <p:spTgt spid="41"/>
                                        </p:tgtEl>
                                        <p:attrNameLst>
                                          <p:attrName>style.visibility</p:attrName>
                                        </p:attrNameLst>
                                      </p:cBhvr>
                                      <p:to>
                                        <p:strVal val="hidden"/>
                                      </p:to>
                                    </p:set>
                                  </p:childTnLst>
                                </p:cTn>
                              </p:par>
                            </p:childTnLst>
                          </p:cTn>
                        </p:par>
                        <p:par>
                          <p:cTn id="36" fill="hold">
                            <p:stCondLst>
                              <p:cond delay="710"/>
                            </p:stCondLst>
                            <p:childTnLst>
                              <p:par>
                                <p:cTn id="37" presetID="1" presetClass="exit" presetSubtype="0" fill="hold" nodeType="after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par>
                          <p:cTn id="39" fill="hold">
                            <p:stCondLst>
                              <p:cond delay="710"/>
                            </p:stCondLst>
                            <p:childTnLst>
                              <p:par>
                                <p:cTn id="40" presetID="1" presetClass="exit" presetSubtype="0" fill="hold" nodeType="afterEffect">
                                  <p:stCondLst>
                                    <p:cond delay="0"/>
                                  </p:stCondLst>
                                  <p:childTnLst>
                                    <p:set>
                                      <p:cBhvr>
                                        <p:cTn id="41" dur="1" fill="hold">
                                          <p:stCondLst>
                                            <p:cond delay="0"/>
                                          </p:stCondLst>
                                        </p:cTn>
                                        <p:tgtEl>
                                          <p:spTgt spid="28"/>
                                        </p:tgtEl>
                                        <p:attrNameLst>
                                          <p:attrName>style.visibility</p:attrName>
                                        </p:attrNameLst>
                                      </p:cBhvr>
                                      <p:to>
                                        <p:strVal val="hidden"/>
                                      </p:to>
                                    </p:set>
                                  </p:childTnLst>
                                </p:cTn>
                              </p:par>
                            </p:childTnLst>
                          </p:cTn>
                        </p:par>
                        <p:par>
                          <p:cTn id="42" fill="hold">
                            <p:stCondLst>
                              <p:cond delay="710"/>
                            </p:stCondLst>
                            <p:childTnLst>
                              <p:par>
                                <p:cTn id="43" presetID="1" presetClass="exit" presetSubtype="0" fill="hold" nodeType="afterEffect">
                                  <p:stCondLst>
                                    <p:cond delay="0"/>
                                  </p:stCondLst>
                                  <p:childTnLst>
                                    <p:set>
                                      <p:cBhvr>
                                        <p:cTn id="44" dur="1" fill="hold">
                                          <p:stCondLst>
                                            <p:cond delay="0"/>
                                          </p:stCondLst>
                                        </p:cTn>
                                        <p:tgtEl>
                                          <p:spTgt spid="34"/>
                                        </p:tgtEl>
                                        <p:attrNameLst>
                                          <p:attrName>style.visibility</p:attrName>
                                        </p:attrNameLst>
                                      </p:cBhvr>
                                      <p:to>
                                        <p:strVal val="hidden"/>
                                      </p:to>
                                    </p:set>
                                  </p:childTnLst>
                                </p:cTn>
                              </p:par>
                            </p:childTnLst>
                          </p:cTn>
                        </p:par>
                        <p:par>
                          <p:cTn id="45" fill="hold">
                            <p:stCondLst>
                              <p:cond delay="710"/>
                            </p:stCondLst>
                            <p:childTnLst>
                              <p:par>
                                <p:cTn id="46" presetID="2" presetClass="entr" presetSubtype="4"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250" fill="hold"/>
                                        <p:tgtEl>
                                          <p:spTgt spid="53"/>
                                        </p:tgtEl>
                                        <p:attrNameLst>
                                          <p:attrName>ppt_x</p:attrName>
                                        </p:attrNameLst>
                                      </p:cBhvr>
                                      <p:tavLst>
                                        <p:tav tm="0">
                                          <p:val>
                                            <p:strVal val="#ppt_x"/>
                                          </p:val>
                                        </p:tav>
                                        <p:tav tm="100000">
                                          <p:val>
                                            <p:strVal val="#ppt_x"/>
                                          </p:val>
                                        </p:tav>
                                      </p:tavLst>
                                    </p:anim>
                                    <p:anim calcmode="lin" valueType="num">
                                      <p:cBhvr additive="base">
                                        <p:cTn id="49" dur="25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960"/>
                            </p:stCondLst>
                            <p:childTnLst>
                              <p:par>
                                <p:cTn id="51" presetID="35" presetClass="path" presetSubtype="0" accel="12000" decel="12000" fill="hold" nodeType="afterEffect">
                                  <p:stCondLst>
                                    <p:cond delay="0"/>
                                  </p:stCondLst>
                                  <p:childTnLst>
                                    <p:animMotion origin="layout" path="M 4.50957E-6 4.66235E-6 L -0.72229 4.66235E-6 " pathEditMode="relative" rAng="0" ptsTypes="AA">
                                      <p:cBhvr>
                                        <p:cTn id="52" dur="500" fill="hold"/>
                                        <p:tgtEl>
                                          <p:spTgt spid="53"/>
                                        </p:tgtEl>
                                        <p:attrNameLst>
                                          <p:attrName>ppt_x</p:attrName>
                                          <p:attrName>ppt_y</p:attrName>
                                        </p:attrNameLst>
                                      </p:cBhvr>
                                      <p:rCtr x="-36121" y="0"/>
                                    </p:animMotion>
                                  </p:childTnLst>
                                </p:cTn>
                              </p:par>
                              <p:par>
                                <p:cTn id="53" presetID="35" presetClass="path" presetSubtype="0" accel="12000" decel="12000" fill="hold" nodeType="withEffect">
                                  <p:stCondLst>
                                    <p:cond delay="0"/>
                                  </p:stCondLst>
                                  <p:childTnLst>
                                    <p:animMotion origin="layout" path="M -0.00885 -0.02246 L -0.72669 -0.02246 " pathEditMode="relative" rAng="0" ptsTypes="AA">
                                      <p:cBhvr>
                                        <p:cTn id="54" dur="500" fill="hold"/>
                                        <p:tgtEl>
                                          <p:spTgt spid="47"/>
                                        </p:tgtEl>
                                        <p:attrNameLst>
                                          <p:attrName>ppt_x</p:attrName>
                                          <p:attrName>ppt_y</p:attrName>
                                        </p:attrNameLst>
                                      </p:cBhvr>
                                      <p:rCtr x="-35898" y="0"/>
                                    </p:animMotion>
                                  </p:childTnLst>
                                </p:cTn>
                              </p:par>
                            </p:childTnLst>
                          </p:cTn>
                        </p:par>
                        <p:par>
                          <p:cTn id="55" fill="hold">
                            <p:stCondLst>
                              <p:cond delay="1460"/>
                            </p:stCondLst>
                            <p:childTnLst>
                              <p:par>
                                <p:cTn id="56" presetID="2" presetClass="exit" presetSubtype="4" fill="hold" nodeType="afterEffect">
                                  <p:stCondLst>
                                    <p:cond delay="0"/>
                                  </p:stCondLst>
                                  <p:childTnLst>
                                    <p:anim calcmode="lin" valueType="num">
                                      <p:cBhvr additive="base">
                                        <p:cTn id="57" dur="500"/>
                                        <p:tgtEl>
                                          <p:spTgt spid="53"/>
                                        </p:tgtEl>
                                        <p:attrNameLst>
                                          <p:attrName>ppt_x</p:attrName>
                                        </p:attrNameLst>
                                      </p:cBhvr>
                                      <p:tavLst>
                                        <p:tav tm="0">
                                          <p:val>
                                            <p:strVal val="ppt_x"/>
                                          </p:val>
                                        </p:tav>
                                        <p:tav tm="100000">
                                          <p:val>
                                            <p:strVal val="ppt_x"/>
                                          </p:val>
                                        </p:tav>
                                      </p:tavLst>
                                    </p:anim>
                                    <p:anim calcmode="lin" valueType="num">
                                      <p:cBhvr additive="base">
                                        <p:cTn id="58" dur="500"/>
                                        <p:tgtEl>
                                          <p:spTgt spid="53"/>
                                        </p:tgtEl>
                                        <p:attrNameLst>
                                          <p:attrName>ppt_y</p:attrName>
                                        </p:attrNameLst>
                                      </p:cBhvr>
                                      <p:tavLst>
                                        <p:tav tm="0">
                                          <p:val>
                                            <p:strVal val="ppt_y"/>
                                          </p:val>
                                        </p:tav>
                                        <p:tav tm="100000">
                                          <p:val>
                                            <p:strVal val="1+ppt_h/2"/>
                                          </p:val>
                                        </p:tav>
                                      </p:tavLst>
                                    </p:anim>
                                    <p:set>
                                      <p:cBhvr>
                                        <p:cTn id="59" dur="1" fill="hold">
                                          <p:stCondLst>
                                            <p:cond delay="499"/>
                                          </p:stCondLst>
                                        </p:cTn>
                                        <p:tgtEl>
                                          <p:spTgt spid="53"/>
                                        </p:tgtEl>
                                        <p:attrNameLst>
                                          <p:attrName>style.visibility</p:attrName>
                                        </p:attrNameLst>
                                      </p:cBhvr>
                                      <p:to>
                                        <p:strVal val="hidden"/>
                                      </p:to>
                                    </p:set>
                                  </p:childTnLst>
                                </p:cTn>
                              </p:par>
                              <p:par>
                                <p:cTn id="60" presetID="35" presetClass="path" presetSubtype="0" accel="50000" decel="50000" fill="hold" nodeType="withEffect">
                                  <p:stCondLst>
                                    <p:cond delay="0"/>
                                  </p:stCondLst>
                                  <p:childTnLst>
                                    <p:animMotion origin="layout" path="M -4.16667E-7 3.7037E-6 L -0.77734 3.7037E-6 " pathEditMode="relative" rAng="0" ptsTypes="AA">
                                      <p:cBhvr>
                                        <p:cTn id="61" dur="500" fill="hold"/>
                                        <p:tgtEl>
                                          <p:spTgt spid="54"/>
                                        </p:tgtEl>
                                        <p:attrNameLst>
                                          <p:attrName>ppt_x</p:attrName>
                                          <p:attrName>ppt_y</p:attrName>
                                        </p:attrNameLst>
                                      </p:cBhvr>
                                      <p:rCtr x="-38867" y="0"/>
                                    </p:animMotion>
                                  </p:childTnLst>
                                </p:cTn>
                              </p:par>
                              <p:par>
                                <p:cTn id="62" presetID="10" presetClass="entr" presetSubtype="0"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89867" y="1957932"/>
            <a:ext cx="8841633" cy="2516073"/>
          </a:xfrm>
          <a:prstGeom prst="rect">
            <a:avLst/>
          </a:prstGeom>
        </p:spPr>
        <p:txBody>
          <a:bodyPr wrap="square">
            <a:spAutoFit/>
          </a:bodyPr>
          <a:lstStyle/>
          <a:p>
            <a:pPr>
              <a:spcBef>
                <a:spcPts val="700"/>
              </a:spcBef>
            </a:pPr>
            <a:r>
              <a:rPr lang="zh-CN" altLang="en-US" sz="2800" dirty="0">
                <a:solidFill>
                  <a:schemeClr val="bg1"/>
                </a:solidFill>
              </a:rPr>
              <a:t>江苏省南通市工农路</a:t>
            </a:r>
            <a:r>
              <a:rPr lang="en-US" altLang="zh-CN" sz="2800" dirty="0">
                <a:solidFill>
                  <a:schemeClr val="bg1"/>
                </a:solidFill>
              </a:rPr>
              <a:t>131</a:t>
            </a:r>
            <a:r>
              <a:rPr lang="zh-CN" altLang="en-US" sz="2800" dirty="0">
                <a:solidFill>
                  <a:schemeClr val="bg1"/>
                </a:solidFill>
              </a:rPr>
              <a:t>号（南通电信易家桥电信大楼中网数据中心</a:t>
            </a:r>
            <a:r>
              <a:rPr lang="zh-CN" altLang="en-US" sz="2800" dirty="0" smtClean="0">
                <a:solidFill>
                  <a:schemeClr val="bg1"/>
                </a:solidFill>
              </a:rPr>
              <a:t>）</a:t>
            </a:r>
            <a:endParaRPr lang="en-US" altLang="zh-CN" sz="2800" dirty="0" smtClean="0">
              <a:solidFill>
                <a:schemeClr val="bg1"/>
              </a:solidFill>
            </a:endParaRPr>
          </a:p>
          <a:p>
            <a:pPr>
              <a:spcBef>
                <a:spcPts val="700"/>
              </a:spcBef>
            </a:pPr>
            <a:r>
              <a:rPr lang="zh-CN" altLang="en-US" sz="2800" dirty="0" smtClean="0">
                <a:solidFill>
                  <a:schemeClr val="bg1"/>
                </a:solidFill>
              </a:rPr>
              <a:t>邮政编码</a:t>
            </a:r>
            <a:r>
              <a:rPr lang="zh-CN" altLang="en-US" sz="2800" dirty="0">
                <a:solidFill>
                  <a:schemeClr val="bg1"/>
                </a:solidFill>
              </a:rPr>
              <a:t>：</a:t>
            </a:r>
            <a:r>
              <a:rPr lang="en-US" altLang="zh-CN" sz="2800" dirty="0">
                <a:solidFill>
                  <a:schemeClr val="bg1"/>
                </a:solidFill>
              </a:rPr>
              <a:t>226008 </a:t>
            </a:r>
            <a:endParaRPr lang="en-US" altLang="zh-CN" sz="2800" dirty="0" smtClean="0">
              <a:solidFill>
                <a:schemeClr val="bg1"/>
              </a:solidFill>
            </a:endParaRPr>
          </a:p>
          <a:p>
            <a:pPr>
              <a:spcBef>
                <a:spcPts val="700"/>
              </a:spcBef>
            </a:pPr>
            <a:r>
              <a:rPr lang="zh-CN" altLang="en-US" sz="2800" dirty="0" smtClean="0">
                <a:solidFill>
                  <a:schemeClr val="bg1"/>
                </a:solidFill>
              </a:rPr>
              <a:t>收件人</a:t>
            </a:r>
            <a:r>
              <a:rPr lang="zh-CN" altLang="en-US" sz="2800" dirty="0">
                <a:solidFill>
                  <a:schemeClr val="bg1"/>
                </a:solidFill>
              </a:rPr>
              <a:t>：中网</a:t>
            </a:r>
            <a:r>
              <a:rPr lang="zh-CN" altLang="en-US" sz="2800" dirty="0" smtClean="0">
                <a:solidFill>
                  <a:schemeClr val="bg1"/>
                </a:solidFill>
              </a:rPr>
              <a:t>值班技术</a:t>
            </a:r>
            <a:endParaRPr lang="en-US" altLang="zh-CN" sz="2800" dirty="0" smtClean="0">
              <a:solidFill>
                <a:schemeClr val="bg1"/>
              </a:solidFill>
            </a:endParaRPr>
          </a:p>
          <a:p>
            <a:pPr>
              <a:spcBef>
                <a:spcPts val="700"/>
              </a:spcBef>
            </a:pPr>
            <a:r>
              <a:rPr lang="zh-CN" altLang="en-US" sz="2800" dirty="0" smtClean="0">
                <a:solidFill>
                  <a:schemeClr val="bg1"/>
                </a:solidFill>
              </a:rPr>
              <a:t>收件人</a:t>
            </a:r>
            <a:r>
              <a:rPr lang="zh-CN" altLang="en-US" sz="2800" dirty="0">
                <a:solidFill>
                  <a:schemeClr val="bg1"/>
                </a:solidFill>
              </a:rPr>
              <a:t>电话：</a:t>
            </a:r>
            <a:r>
              <a:rPr lang="en-US" altLang="zh-CN" sz="2800" dirty="0">
                <a:solidFill>
                  <a:schemeClr val="bg1"/>
                </a:solidFill>
              </a:rPr>
              <a:t>153 7199 0629</a:t>
            </a:r>
            <a:r>
              <a:rPr lang="zh-CN" altLang="en-US" sz="2800" dirty="0">
                <a:solidFill>
                  <a:schemeClr val="bg1"/>
                </a:solidFill>
              </a:rPr>
              <a:t>。</a:t>
            </a:r>
            <a:endParaRPr lang="zh-CN" altLang="en-US" sz="2800" dirty="0">
              <a:solidFill>
                <a:schemeClr val="bg1"/>
              </a:solidFill>
              <a:latin typeface="微软雅黑" pitchFamily="34" charset="-122"/>
              <a:ea typeface="微软雅黑" pitchFamily="34" charset="-122"/>
            </a:endParaRPr>
          </a:p>
        </p:txBody>
      </p:sp>
      <p:cxnSp>
        <p:nvCxnSpPr>
          <p:cNvPr id="5" name="直接连接符 4"/>
          <p:cNvCxnSpPr/>
          <p:nvPr/>
        </p:nvCxnSpPr>
        <p:spPr>
          <a:xfrm>
            <a:off x="0" y="1244982"/>
            <a:ext cx="3056351" cy="0"/>
          </a:xfrm>
          <a:prstGeom prst="line">
            <a:avLst/>
          </a:prstGeom>
          <a:noFill/>
          <a:ln w="9525" cap="flat" cmpd="sng">
            <a:solidFill>
              <a:srgbClr val="99D000"/>
            </a:solidFill>
            <a:prstDash val="dash"/>
            <a:round/>
            <a:headEnd type="none" w="med" len="med"/>
            <a:tailEnd type="oval"/>
          </a:ln>
          <a:extLst>
            <a:ext uri="{909E8E84-426E-40DD-AFC4-6F175D3DCCD1}">
              <a14:hiddenFill xmlns:a14="http://schemas.microsoft.com/office/drawing/2010/main">
                <a:noFill/>
              </a14:hiddenFill>
            </a:ext>
          </a:extLst>
        </p:spPr>
      </p:cxnSp>
      <p:sp>
        <p:nvSpPr>
          <p:cNvPr id="6" name="矩形 5"/>
          <p:cNvSpPr>
            <a:spLocks noChangeArrowheads="1"/>
          </p:cNvSpPr>
          <p:nvPr/>
        </p:nvSpPr>
        <p:spPr bwMode="auto">
          <a:xfrm>
            <a:off x="450938" y="543001"/>
            <a:ext cx="2605413" cy="830997"/>
          </a:xfrm>
          <a:prstGeom prst="rect">
            <a:avLst/>
          </a:prstGeom>
          <a:noFill/>
          <a:ln w="9525">
            <a:noFill/>
            <a:miter lim="800000"/>
            <a:headEnd/>
            <a:tailEnd/>
          </a:ln>
        </p:spPr>
        <p:txBody>
          <a:bodyPr wrap="square">
            <a:spAutoFit/>
          </a:bodyPr>
          <a:lstStyle/>
          <a:p>
            <a:pPr algn="r" defTabSz="1218892">
              <a:lnSpc>
                <a:spcPct val="150000"/>
              </a:lnSpc>
              <a:spcBef>
                <a:spcPts val="200"/>
              </a:spcBef>
              <a:spcAft>
                <a:spcPts val="60"/>
              </a:spcAft>
            </a:pPr>
            <a:r>
              <a:rPr lang="zh-CN" altLang="en-US" sz="3200" dirty="0" smtClean="0">
                <a:solidFill>
                  <a:srgbClr val="00B0F0"/>
                </a:solidFill>
                <a:latin typeface="微软雅黑" pitchFamily="34" charset="-122"/>
                <a:ea typeface="微软雅黑" pitchFamily="34" charset="-122"/>
              </a:rPr>
              <a:t>联系我们</a:t>
            </a:r>
            <a:endParaRPr lang="zh-CN" altLang="en-US" sz="3200" dirty="0">
              <a:solidFill>
                <a:srgbClr val="00B0F0"/>
              </a:solidFill>
              <a:latin typeface="微软雅黑" pitchFamily="34" charset="-122"/>
              <a:ea typeface="微软雅黑" pitchFamily="34" charset="-122"/>
            </a:endParaRPr>
          </a:p>
        </p:txBody>
      </p:sp>
    </p:spTree>
    <p:extLst>
      <p:ext uri="{BB962C8B-B14F-4D97-AF65-F5344CB8AC3E}">
        <p14:creationId xmlns:p14="http://schemas.microsoft.com/office/powerpoint/2010/main" val="17797134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41609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65675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2423228" y="1102952"/>
            <a:ext cx="7488969" cy="2955235"/>
            <a:chOff x="2494669" y="1266647"/>
            <a:chExt cx="7488969" cy="2955235"/>
          </a:xfrm>
        </p:grpSpPr>
        <p:sp>
          <p:nvSpPr>
            <p:cNvPr id="40" name="Freeform 27"/>
            <p:cNvSpPr>
              <a:spLocks/>
            </p:cNvSpPr>
            <p:nvPr/>
          </p:nvSpPr>
          <p:spPr bwMode="auto">
            <a:xfrm rot="10800000" flipH="1" flipV="1">
              <a:off x="2494669" y="1903450"/>
              <a:ext cx="2808449" cy="2318432"/>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ysClr val="window" lastClr="FFFFFF">
                  <a:lumMod val="65000"/>
                </a:sysClr>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54" name="直接连接符 53"/>
            <p:cNvCxnSpPr/>
            <p:nvPr/>
          </p:nvCxnSpPr>
          <p:spPr>
            <a:xfrm>
              <a:off x="5303118" y="1413570"/>
              <a:ext cx="0" cy="1422737"/>
            </a:xfrm>
            <a:prstGeom prst="line">
              <a:avLst/>
            </a:prstGeom>
            <a:noFill/>
            <a:ln w="9525" cap="flat" cmpd="sng" algn="ctr">
              <a:solidFill>
                <a:sysClr val="window" lastClr="FFFFFF">
                  <a:lumMod val="65000"/>
                </a:sysClr>
              </a:solidFill>
              <a:prstDash val="sysDash"/>
            </a:ln>
            <a:effectLst/>
          </p:spPr>
        </p:cxnSp>
        <p:sp>
          <p:nvSpPr>
            <p:cNvPr id="55" name="Text Box 28"/>
            <p:cNvSpPr txBox="1">
              <a:spLocks noChangeArrowheads="1"/>
            </p:cNvSpPr>
            <p:nvPr/>
          </p:nvSpPr>
          <p:spPr bwMode="auto">
            <a:xfrm>
              <a:off x="5447134" y="1266647"/>
              <a:ext cx="45365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342900" lvl="0" indent="-342900" defTabSz="914400" eaLnBrk="1" hangingPunct="1">
                <a:lnSpc>
                  <a:spcPct val="150000"/>
                </a:lnSpc>
                <a:buFont typeface="+mj-lt"/>
                <a:buAutoNum type="arabicPeriod"/>
                <a:defRPr/>
              </a:pPr>
              <a:r>
                <a:rPr lang="zh-CN" altLang="en-US" sz="1600" kern="0" dirty="0" smtClean="0">
                  <a:solidFill>
                    <a:sysClr val="window" lastClr="FFFFFF">
                      <a:lumMod val="95000"/>
                    </a:sysClr>
                  </a:solidFill>
                  <a:latin typeface="微软雅黑"/>
                  <a:ea typeface="微软雅黑"/>
                </a:rPr>
                <a:t>华东地区重要的数据中心</a:t>
              </a:r>
              <a:endParaRPr lang="en-US" altLang="zh-CN" sz="1600" kern="0" dirty="0" smtClean="0">
                <a:solidFill>
                  <a:sysClr val="window" lastClr="FFFFFF">
                    <a:lumMod val="95000"/>
                  </a:sysClr>
                </a:solidFill>
                <a:latin typeface="微软雅黑"/>
                <a:ea typeface="微软雅黑"/>
              </a:endParaRPr>
            </a:p>
            <a:p>
              <a:pPr marL="342900" lvl="0" indent="-342900" defTabSz="914400" eaLnBrk="1" hangingPunct="1">
                <a:lnSpc>
                  <a:spcPct val="150000"/>
                </a:lnSpc>
                <a:buFont typeface="+mj-lt"/>
                <a:buAutoNum type="arabicPeriod"/>
                <a:defRPr/>
              </a:pPr>
              <a:r>
                <a:rPr lang="zh-CN" altLang="en-US" sz="1600" kern="0" dirty="0" smtClean="0">
                  <a:solidFill>
                    <a:sysClr val="window" lastClr="FFFFFF">
                      <a:lumMod val="95000"/>
                    </a:sysClr>
                  </a:solidFill>
                  <a:latin typeface="微软雅黑"/>
                  <a:ea typeface="微软雅黑"/>
                </a:rPr>
                <a:t>四星级数据中心</a:t>
              </a:r>
              <a:endParaRPr lang="en-US" altLang="zh-CN" sz="1600" kern="0" dirty="0" smtClean="0">
                <a:solidFill>
                  <a:sysClr val="window" lastClr="FFFFFF">
                    <a:lumMod val="95000"/>
                  </a:sysClr>
                </a:solidFill>
                <a:latin typeface="微软雅黑"/>
                <a:ea typeface="微软雅黑"/>
              </a:endParaRPr>
            </a:p>
            <a:p>
              <a:pPr marL="342900" lvl="0" indent="-342900" defTabSz="914400" eaLnBrk="1" hangingPunct="1">
                <a:lnSpc>
                  <a:spcPct val="150000"/>
                </a:lnSpc>
                <a:buFont typeface="+mj-lt"/>
                <a:buAutoNum type="arabicPeriod"/>
                <a:defRPr/>
              </a:pPr>
              <a:r>
                <a:rPr lang="zh-CN" altLang="en-US" sz="1600" kern="0" dirty="0" smtClean="0">
                  <a:solidFill>
                    <a:sysClr val="window" lastClr="FFFFFF">
                      <a:lumMod val="95000"/>
                    </a:sysClr>
                  </a:solidFill>
                  <a:latin typeface="微软雅黑"/>
                  <a:ea typeface="微软雅黑"/>
                </a:rPr>
                <a:t>中国电信宽带互联应用服务中心</a:t>
              </a:r>
              <a:endParaRPr lang="en-US" altLang="zh-CN" sz="1600" kern="0" dirty="0" smtClean="0">
                <a:solidFill>
                  <a:sysClr val="window" lastClr="FFFFFF">
                    <a:lumMod val="95000"/>
                  </a:sysClr>
                </a:solidFill>
                <a:latin typeface="微软雅黑"/>
                <a:ea typeface="微软雅黑"/>
              </a:endParaRPr>
            </a:p>
            <a:p>
              <a:pPr marL="342900" lvl="0" indent="-342900" defTabSz="914400" eaLnBrk="1" hangingPunct="1">
                <a:lnSpc>
                  <a:spcPct val="150000"/>
                </a:lnSpc>
                <a:buFont typeface="+mj-lt"/>
                <a:buAutoNum type="arabicPeriod"/>
                <a:defRPr/>
              </a:pPr>
              <a:r>
                <a:rPr lang="zh-CN" altLang="en-US" sz="1600" kern="0" dirty="0" smtClean="0">
                  <a:solidFill>
                    <a:sysClr val="window" lastClr="FFFFFF">
                      <a:lumMod val="95000"/>
                    </a:sysClr>
                  </a:solidFill>
                  <a:latin typeface="微软雅黑"/>
                  <a:ea typeface="微软雅黑"/>
                </a:rPr>
                <a:t>国际专业级品质标准的数据中心</a:t>
              </a:r>
              <a:endParaRPr kumimoji="1" lang="en-US" altLang="ko-KR" sz="1600" b="0" i="0" u="none" strike="noStrike" kern="0" cap="none" spc="0" normalizeH="0" baseline="0" noProof="0" dirty="0">
                <a:ln>
                  <a:noFill/>
                </a:ln>
                <a:solidFill>
                  <a:sysClr val="window" lastClr="FFFFFF">
                    <a:lumMod val="95000"/>
                  </a:sysClr>
                </a:solidFill>
                <a:effectLst/>
                <a:uLnTx/>
                <a:uFillTx/>
                <a:latin typeface="微软雅黑"/>
                <a:ea typeface="微软雅黑"/>
              </a:endParaRPr>
            </a:p>
          </p:txBody>
        </p:sp>
      </p:grpSp>
      <p:grpSp>
        <p:nvGrpSpPr>
          <p:cNvPr id="28" name="组合 27"/>
          <p:cNvGrpSpPr/>
          <p:nvPr/>
        </p:nvGrpSpPr>
        <p:grpSpPr>
          <a:xfrm>
            <a:off x="406574" y="1301851"/>
            <a:ext cx="2520000" cy="4648223"/>
            <a:chOff x="406574" y="1301851"/>
            <a:chExt cx="2520000" cy="4648223"/>
          </a:xfrm>
        </p:grpSpPr>
        <p:pic>
          <p:nvPicPr>
            <p:cNvPr id="2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6574" y="1301851"/>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 name="组合 29"/>
            <p:cNvGrpSpPr/>
            <p:nvPr/>
          </p:nvGrpSpPr>
          <p:grpSpPr>
            <a:xfrm>
              <a:off x="406574" y="5374011"/>
              <a:ext cx="2520000" cy="576063"/>
              <a:chOff x="406574" y="5374011"/>
              <a:chExt cx="2520000" cy="576063"/>
            </a:xfrm>
          </p:grpSpPr>
          <p:sp>
            <p:nvSpPr>
              <p:cNvPr id="31" name="TextBox 30">
                <a:hlinkClick r:id="" action="ppaction://hlinkshowjump?jump=nextslide"/>
              </p:cNvPr>
              <p:cNvSpPr txBox="1"/>
              <p:nvPr/>
            </p:nvSpPr>
            <p:spPr>
              <a:xfrm>
                <a:off x="406574" y="5479481"/>
                <a:ext cx="2520000" cy="35394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机房简介</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32" name="直接连接符 31"/>
              <p:cNvCxnSpPr/>
              <p:nvPr/>
            </p:nvCxnSpPr>
            <p:spPr>
              <a:xfrm flipV="1">
                <a:off x="419041" y="5374011"/>
                <a:ext cx="2507533" cy="1"/>
              </a:xfrm>
              <a:prstGeom prst="line">
                <a:avLst/>
              </a:prstGeom>
              <a:noFill/>
              <a:ln w="9525" cap="flat" cmpd="sng" algn="ctr">
                <a:solidFill>
                  <a:srgbClr val="00B0F0"/>
                </a:solidFill>
                <a:prstDash val="dash"/>
              </a:ln>
              <a:effectLst/>
            </p:spPr>
          </p:cxnSp>
          <p:cxnSp>
            <p:nvCxnSpPr>
              <p:cNvPr id="33" name="直接连接符 32"/>
              <p:cNvCxnSpPr/>
              <p:nvPr/>
            </p:nvCxnSpPr>
            <p:spPr>
              <a:xfrm flipV="1">
                <a:off x="406574" y="5950073"/>
                <a:ext cx="2507533" cy="1"/>
              </a:xfrm>
              <a:prstGeom prst="line">
                <a:avLst/>
              </a:prstGeom>
              <a:noFill/>
              <a:ln w="9525" cap="flat" cmpd="sng" algn="ctr">
                <a:solidFill>
                  <a:srgbClr val="00B0F0"/>
                </a:solidFill>
                <a:prstDash val="dash"/>
              </a:ln>
              <a:effectLst/>
            </p:spPr>
          </p:cxnSp>
        </p:grpSp>
      </p:grpSp>
      <p:grpSp>
        <p:nvGrpSpPr>
          <p:cNvPr id="34" name="组合 33"/>
          <p:cNvGrpSpPr/>
          <p:nvPr/>
        </p:nvGrpSpPr>
        <p:grpSpPr>
          <a:xfrm>
            <a:off x="3356805" y="1301850"/>
            <a:ext cx="2562723" cy="4648223"/>
            <a:chOff x="3316179" y="2246316"/>
            <a:chExt cx="2562723" cy="3703758"/>
          </a:xfrm>
        </p:grpSpPr>
        <p:pic>
          <p:nvPicPr>
            <p:cNvPr id="3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58902" y="2246316"/>
              <a:ext cx="2520000" cy="3010442"/>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6" name="组合 35"/>
            <p:cNvGrpSpPr/>
            <p:nvPr/>
          </p:nvGrpSpPr>
          <p:grpSpPr>
            <a:xfrm>
              <a:off x="3316179" y="5478985"/>
              <a:ext cx="2562723" cy="471089"/>
              <a:chOff x="3316179" y="5478985"/>
              <a:chExt cx="2562723" cy="471089"/>
            </a:xfrm>
          </p:grpSpPr>
          <p:sp>
            <p:nvSpPr>
              <p:cNvPr id="37" name="TextBox 36">
                <a:hlinkClick r:id="" action="ppaction://hlinkshowjump?jump=nextslide"/>
              </p:cNvPr>
              <p:cNvSpPr txBox="1"/>
              <p:nvPr/>
            </p:nvSpPr>
            <p:spPr>
              <a:xfrm>
                <a:off x="3316179" y="5572273"/>
                <a:ext cx="2520000" cy="282026"/>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机房优势</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38" name="直接连接符 37"/>
              <p:cNvCxnSpPr/>
              <p:nvPr/>
            </p:nvCxnSpPr>
            <p:spPr>
              <a:xfrm flipV="1">
                <a:off x="3358902" y="5478985"/>
                <a:ext cx="2520000" cy="12075"/>
              </a:xfrm>
              <a:prstGeom prst="line">
                <a:avLst/>
              </a:prstGeom>
              <a:noFill/>
              <a:ln w="9525" cap="flat" cmpd="sng" algn="ctr">
                <a:solidFill>
                  <a:srgbClr val="00B0F0"/>
                </a:solidFill>
                <a:prstDash val="dash"/>
              </a:ln>
              <a:effectLst/>
            </p:spPr>
          </p:cxnSp>
          <p:cxnSp>
            <p:nvCxnSpPr>
              <p:cNvPr id="39" name="直接连接符 38"/>
              <p:cNvCxnSpPr/>
              <p:nvPr/>
            </p:nvCxnSpPr>
            <p:spPr>
              <a:xfrm flipV="1">
                <a:off x="3359182" y="5950073"/>
                <a:ext cx="2507533" cy="1"/>
              </a:xfrm>
              <a:prstGeom prst="line">
                <a:avLst/>
              </a:prstGeom>
              <a:noFill/>
              <a:ln w="9525" cap="flat" cmpd="sng" algn="ctr">
                <a:solidFill>
                  <a:srgbClr val="00B0F0"/>
                </a:solidFill>
                <a:prstDash val="dash"/>
              </a:ln>
              <a:effectLst/>
            </p:spPr>
          </p:cxnSp>
        </p:grpSp>
      </p:grpSp>
      <p:grpSp>
        <p:nvGrpSpPr>
          <p:cNvPr id="41" name="组合 40"/>
          <p:cNvGrpSpPr/>
          <p:nvPr/>
        </p:nvGrpSpPr>
        <p:grpSpPr>
          <a:xfrm>
            <a:off x="6282770" y="1301851"/>
            <a:ext cx="2548460" cy="4648223"/>
            <a:chOff x="6282770" y="1301851"/>
            <a:chExt cx="2548460" cy="4648223"/>
          </a:xfrm>
        </p:grpSpPr>
        <p:pic>
          <p:nvPicPr>
            <p:cNvPr id="42"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11230" y="1301851"/>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3" name="组合 42"/>
            <p:cNvGrpSpPr/>
            <p:nvPr/>
          </p:nvGrpSpPr>
          <p:grpSpPr>
            <a:xfrm>
              <a:off x="6282770" y="5374010"/>
              <a:ext cx="2548460" cy="576064"/>
              <a:chOff x="6282770" y="5374010"/>
              <a:chExt cx="2548460" cy="576064"/>
            </a:xfrm>
          </p:grpSpPr>
          <p:sp>
            <p:nvSpPr>
              <p:cNvPr id="44" name="TextBox 43">
                <a:hlinkClick r:id="" action="ppaction://hlinkshowjump?jump=nextslide"/>
              </p:cNvPr>
              <p:cNvSpPr txBox="1"/>
              <p:nvPr/>
            </p:nvSpPr>
            <p:spPr>
              <a:xfrm>
                <a:off x="6282770" y="5479551"/>
                <a:ext cx="2548460" cy="35394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noProof="0" dirty="0" smtClean="0">
                    <a:solidFill>
                      <a:prstClr val="white"/>
                    </a:solidFill>
                    <a:latin typeface="微软雅黑" pitchFamily="34" charset="-122"/>
                    <a:ea typeface="微软雅黑" pitchFamily="34" charset="-122"/>
                  </a:rPr>
                  <a:t>机房系统</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45" name="直接连接符 44"/>
              <p:cNvCxnSpPr/>
              <p:nvPr/>
            </p:nvCxnSpPr>
            <p:spPr>
              <a:xfrm flipV="1">
                <a:off x="6323697" y="5374010"/>
                <a:ext cx="2507533" cy="1"/>
              </a:xfrm>
              <a:prstGeom prst="line">
                <a:avLst/>
              </a:prstGeom>
              <a:noFill/>
              <a:ln w="9525" cap="flat" cmpd="sng" algn="ctr">
                <a:solidFill>
                  <a:srgbClr val="00B0F0"/>
                </a:solidFill>
                <a:prstDash val="dash"/>
              </a:ln>
              <a:effectLst/>
            </p:spPr>
          </p:cxnSp>
          <p:cxnSp>
            <p:nvCxnSpPr>
              <p:cNvPr id="46" name="直接连接符 45"/>
              <p:cNvCxnSpPr/>
              <p:nvPr/>
            </p:nvCxnSpPr>
            <p:spPr>
              <a:xfrm flipV="1">
                <a:off x="6311230" y="5950073"/>
                <a:ext cx="2507533" cy="1"/>
              </a:xfrm>
              <a:prstGeom prst="line">
                <a:avLst/>
              </a:prstGeom>
              <a:noFill/>
              <a:ln w="9525" cap="flat" cmpd="sng" algn="ctr">
                <a:solidFill>
                  <a:srgbClr val="00B0F0"/>
                </a:solidFill>
                <a:prstDash val="dash"/>
              </a:ln>
              <a:effectLst/>
            </p:spPr>
          </p:cxnSp>
        </p:grpSp>
      </p:grpSp>
      <p:grpSp>
        <p:nvGrpSpPr>
          <p:cNvPr id="47" name="组合 46"/>
          <p:cNvGrpSpPr/>
          <p:nvPr/>
        </p:nvGrpSpPr>
        <p:grpSpPr>
          <a:xfrm>
            <a:off x="9192375" y="1301851"/>
            <a:ext cx="2591183" cy="4648223"/>
            <a:chOff x="9192375" y="2250209"/>
            <a:chExt cx="2591183" cy="3699865"/>
          </a:xfrm>
        </p:grpSpPr>
        <p:pic>
          <p:nvPicPr>
            <p:cNvPr id="48"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63558" y="2250209"/>
              <a:ext cx="2520000" cy="300715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9" name="组合 48"/>
            <p:cNvGrpSpPr/>
            <p:nvPr/>
          </p:nvGrpSpPr>
          <p:grpSpPr>
            <a:xfrm>
              <a:off x="9192375" y="5479480"/>
              <a:ext cx="2591183" cy="470594"/>
              <a:chOff x="9192375" y="5479480"/>
              <a:chExt cx="2591183" cy="470594"/>
            </a:xfrm>
          </p:grpSpPr>
          <p:sp>
            <p:nvSpPr>
              <p:cNvPr id="50" name="TextBox 49">
                <a:hlinkClick r:id="" action="ppaction://hlinkshowjump?jump=nextslide"/>
              </p:cNvPr>
              <p:cNvSpPr txBox="1"/>
              <p:nvPr/>
            </p:nvSpPr>
            <p:spPr>
              <a:xfrm>
                <a:off x="9192375" y="5572670"/>
                <a:ext cx="2520001" cy="281729"/>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kumimoji="0" lang="zh-CN" altLang="en-US" sz="1700" b="0" i="0" u="none" strike="noStrike" kern="0" cap="none" spc="0" normalizeH="0" baseline="0" noProof="0" dirty="0" smtClean="0">
                    <a:ln>
                      <a:noFill/>
                    </a:ln>
                    <a:solidFill>
                      <a:prstClr val="white"/>
                    </a:solidFill>
                    <a:effectLst/>
                    <a:uLnTx/>
                    <a:uFillTx/>
                    <a:latin typeface="微软雅黑" pitchFamily="34" charset="-122"/>
                    <a:ea typeface="微软雅黑" pitchFamily="34" charset="-122"/>
                  </a:rPr>
                  <a:t>联系我们</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51" name="直接连接符 50"/>
              <p:cNvCxnSpPr/>
              <p:nvPr/>
            </p:nvCxnSpPr>
            <p:spPr>
              <a:xfrm flipV="1">
                <a:off x="9306281" y="5479480"/>
                <a:ext cx="2477277" cy="6031"/>
              </a:xfrm>
              <a:prstGeom prst="line">
                <a:avLst/>
              </a:prstGeom>
              <a:noFill/>
              <a:ln w="9525" cap="flat" cmpd="sng" algn="ctr">
                <a:solidFill>
                  <a:srgbClr val="00B0F0"/>
                </a:solidFill>
                <a:prstDash val="dash"/>
              </a:ln>
              <a:effectLst/>
            </p:spPr>
          </p:cxnSp>
          <p:cxnSp>
            <p:nvCxnSpPr>
              <p:cNvPr id="52" name="直接连接符 51"/>
              <p:cNvCxnSpPr/>
              <p:nvPr/>
            </p:nvCxnSpPr>
            <p:spPr>
              <a:xfrm flipV="1">
                <a:off x="9263558" y="5950073"/>
                <a:ext cx="2507533" cy="1"/>
              </a:xfrm>
              <a:prstGeom prst="line">
                <a:avLst/>
              </a:prstGeom>
              <a:noFill/>
              <a:ln w="9525" cap="flat" cmpd="sng" algn="ctr">
                <a:solidFill>
                  <a:srgbClr val="00B0F0"/>
                </a:solidFill>
                <a:prstDash val="dash"/>
              </a:ln>
              <a:effectLst/>
            </p:spPr>
          </p:cxnSp>
        </p:grpSp>
      </p:grpSp>
      <p:pic>
        <p:nvPicPr>
          <p:cNvPr id="53" name="Picture 3" descr="C:\Documents and Settings\tdz\桌面\未标题-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14948" y="2243212"/>
            <a:ext cx="2634931" cy="464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046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250" fill="hold"/>
                                        <p:tgtEl>
                                          <p:spTgt spid="53"/>
                                        </p:tgtEl>
                                        <p:attrNameLst>
                                          <p:attrName>ppt_x</p:attrName>
                                        </p:attrNameLst>
                                      </p:cBhvr>
                                      <p:tavLst>
                                        <p:tav tm="0">
                                          <p:val>
                                            <p:strVal val="0-#ppt_w/2"/>
                                          </p:val>
                                        </p:tav>
                                        <p:tav tm="100000">
                                          <p:val>
                                            <p:strVal val="#ppt_x"/>
                                          </p:val>
                                        </p:tav>
                                      </p:tavLst>
                                    </p:anim>
                                    <p:anim calcmode="lin" valueType="num">
                                      <p:cBhvr additive="base">
                                        <p:cTn id="8" dur="250" fill="hold"/>
                                        <p:tgtEl>
                                          <p:spTgt spid="53"/>
                                        </p:tgtEl>
                                        <p:attrNameLst>
                                          <p:attrName>ppt_y</p:attrName>
                                        </p:attrNameLst>
                                      </p:cBhvr>
                                      <p:tavLst>
                                        <p:tav tm="0">
                                          <p:val>
                                            <p:strVal val="#ppt_y"/>
                                          </p:val>
                                        </p:tav>
                                        <p:tav tm="100000">
                                          <p:val>
                                            <p:strVal val="#ppt_y"/>
                                          </p:val>
                                        </p:tav>
                                      </p:tavLst>
                                    </p:anim>
                                  </p:childTnLst>
                                </p:cTn>
                              </p:par>
                              <p:par>
                                <p:cTn id="9" presetID="42" presetClass="path" presetSubtype="0" accel="50000" decel="50000" fill="hold" nodeType="withEffect">
                                  <p:stCondLst>
                                    <p:cond delay="0"/>
                                  </p:stCondLst>
                                  <p:childTnLst>
                                    <p:animMotion origin="layout" path="M -4.18783E-6 -8.88067E-7 L 1.00821 0.24931 " pathEditMode="relative" rAng="0" ptsTypes="AA">
                                      <p:cBhvr>
                                        <p:cTn id="10" dur="500" fill="hold"/>
                                        <p:tgtEl>
                                          <p:spTgt spid="53"/>
                                        </p:tgtEl>
                                        <p:attrNameLst>
                                          <p:attrName>ppt_x</p:attrName>
                                          <p:attrName>ppt_y</p:attrName>
                                        </p:attrNameLst>
                                      </p:cBhvr>
                                      <p:rCtr x="50410" y="12465"/>
                                    </p:animMotion>
                                  </p:childTnLst>
                                </p:cTn>
                              </p:par>
                              <p:par>
                                <p:cTn id="11" presetID="8" presetClass="emph" presetSubtype="0" fill="hold" nodeType="withEffect">
                                  <p:stCondLst>
                                    <p:cond delay="0"/>
                                  </p:stCondLst>
                                  <p:childTnLst>
                                    <p:animRot by="-540000">
                                      <p:cBhvr>
                                        <p:cTn id="12" dur="500" fill="hold"/>
                                        <p:tgtEl>
                                          <p:spTgt spid="53"/>
                                        </p:tgtEl>
                                        <p:attrNameLst>
                                          <p:attrName>r</p:attrName>
                                        </p:attrNameLst>
                                      </p:cBhvr>
                                    </p:animRot>
                                  </p:childTnLst>
                                </p:cTn>
                              </p:par>
                              <p:par>
                                <p:cTn id="13" presetID="6" presetClass="emph" presetSubtype="0" fill="hold" nodeType="withEffect">
                                  <p:stCondLst>
                                    <p:cond delay="0"/>
                                  </p:stCondLst>
                                  <p:childTnLst>
                                    <p:animScale>
                                      <p:cBhvr>
                                        <p:cTn id="14" dur="500" fill="hold"/>
                                        <p:tgtEl>
                                          <p:spTgt spid="53"/>
                                        </p:tgtEl>
                                      </p:cBhvr>
                                      <p:by x="50000" y="50000"/>
                                    </p:animScale>
                                  </p:childTnLst>
                                </p:cTn>
                              </p:par>
                              <p:par>
                                <p:cTn id="15" presetID="42" presetClass="path" presetSubtype="0" accel="50000" decel="50000" fill="hold" nodeType="withEffect">
                                  <p:stCondLst>
                                    <p:cond delay="210"/>
                                  </p:stCondLst>
                                  <p:childTnLst>
                                    <p:animMotion origin="layout" path="M -1.66667E-6 -3.7037E-6 L 0.38021 0.39098 " pathEditMode="relative" rAng="0" ptsTypes="AA">
                                      <p:cBhvr>
                                        <p:cTn id="16" dur="500" fill="hold"/>
                                        <p:tgtEl>
                                          <p:spTgt spid="41"/>
                                        </p:tgtEl>
                                        <p:attrNameLst>
                                          <p:attrName>ppt_x</p:attrName>
                                          <p:attrName>ppt_y</p:attrName>
                                        </p:attrNameLst>
                                      </p:cBhvr>
                                      <p:rCtr x="19010" y="19537"/>
                                    </p:animMotion>
                                  </p:childTnLst>
                                </p:cTn>
                              </p:par>
                              <p:par>
                                <p:cTn id="17" presetID="8" presetClass="emph" presetSubtype="0" fill="hold" nodeType="withEffect">
                                  <p:stCondLst>
                                    <p:cond delay="210"/>
                                  </p:stCondLst>
                                  <p:childTnLst>
                                    <p:animRot by="-540000">
                                      <p:cBhvr>
                                        <p:cTn id="18" dur="500" fill="hold"/>
                                        <p:tgtEl>
                                          <p:spTgt spid="41"/>
                                        </p:tgtEl>
                                        <p:attrNameLst>
                                          <p:attrName>r</p:attrName>
                                        </p:attrNameLst>
                                      </p:cBhvr>
                                    </p:animRot>
                                  </p:childTnLst>
                                </p:cTn>
                              </p:par>
                              <p:par>
                                <p:cTn id="19" presetID="6" presetClass="emph" presetSubtype="0" fill="hold" nodeType="withEffect">
                                  <p:stCondLst>
                                    <p:cond delay="210"/>
                                  </p:stCondLst>
                                  <p:childTnLst>
                                    <p:animScale>
                                      <p:cBhvr>
                                        <p:cTn id="20" dur="500" fill="hold"/>
                                        <p:tgtEl>
                                          <p:spTgt spid="41"/>
                                        </p:tgtEl>
                                      </p:cBhvr>
                                      <p:by x="50000" y="50000"/>
                                    </p:animScale>
                                  </p:childTnLst>
                                </p:cTn>
                              </p:par>
                              <p:par>
                                <p:cTn id="21" presetID="42" presetClass="path" presetSubtype="0" accel="50000" decel="50000" fill="hold" nodeType="withEffect">
                                  <p:stCondLst>
                                    <p:cond delay="210"/>
                                  </p:stCondLst>
                                  <p:childTnLst>
                                    <p:animMotion origin="layout" path="M 3.75E-6 -3.7037E-6 L 0.13672 0.38033 " pathEditMode="relative" rAng="0" ptsTypes="AA">
                                      <p:cBhvr>
                                        <p:cTn id="22" dur="500" fill="hold"/>
                                        <p:tgtEl>
                                          <p:spTgt spid="47"/>
                                        </p:tgtEl>
                                        <p:attrNameLst>
                                          <p:attrName>ppt_x</p:attrName>
                                          <p:attrName>ppt_y</p:attrName>
                                        </p:attrNameLst>
                                      </p:cBhvr>
                                      <p:rCtr x="6836" y="19005"/>
                                    </p:animMotion>
                                  </p:childTnLst>
                                </p:cTn>
                              </p:par>
                              <p:par>
                                <p:cTn id="23" presetID="8" presetClass="emph" presetSubtype="0" fill="hold" nodeType="withEffect">
                                  <p:stCondLst>
                                    <p:cond delay="210"/>
                                  </p:stCondLst>
                                  <p:childTnLst>
                                    <p:animRot by="-540000">
                                      <p:cBhvr>
                                        <p:cTn id="24" dur="500" fill="hold"/>
                                        <p:tgtEl>
                                          <p:spTgt spid="47"/>
                                        </p:tgtEl>
                                        <p:attrNameLst>
                                          <p:attrName>r</p:attrName>
                                        </p:attrNameLst>
                                      </p:cBhvr>
                                    </p:animRot>
                                  </p:childTnLst>
                                </p:cTn>
                              </p:par>
                              <p:par>
                                <p:cTn id="25" presetID="6" presetClass="emph" presetSubtype="0" fill="hold" nodeType="withEffect">
                                  <p:stCondLst>
                                    <p:cond delay="210"/>
                                  </p:stCondLst>
                                  <p:childTnLst>
                                    <p:animScale>
                                      <p:cBhvr>
                                        <p:cTn id="26" dur="500" fill="hold"/>
                                        <p:tgtEl>
                                          <p:spTgt spid="47"/>
                                        </p:tgtEl>
                                      </p:cBhvr>
                                      <p:by x="50000" y="50000"/>
                                    </p:animScale>
                                  </p:childTnLst>
                                </p:cTn>
                              </p:par>
                              <p:par>
                                <p:cTn id="27" presetID="42" presetClass="path" presetSubtype="0" accel="50000" decel="50000" fill="hold" nodeType="withEffect">
                                  <p:stCondLst>
                                    <p:cond delay="210"/>
                                  </p:stCondLst>
                                  <p:childTnLst>
                                    <p:animMotion origin="layout" path="M 1.25E-6 -3.7037E-6 L 0.62135 0.38056 " pathEditMode="relative" rAng="0" ptsTypes="AA">
                                      <p:cBhvr>
                                        <p:cTn id="28" dur="500" fill="hold"/>
                                        <p:tgtEl>
                                          <p:spTgt spid="34"/>
                                        </p:tgtEl>
                                        <p:attrNameLst>
                                          <p:attrName>ppt_x</p:attrName>
                                          <p:attrName>ppt_y</p:attrName>
                                        </p:attrNameLst>
                                      </p:cBhvr>
                                      <p:rCtr x="31068" y="19028"/>
                                    </p:animMotion>
                                  </p:childTnLst>
                                </p:cTn>
                              </p:par>
                              <p:par>
                                <p:cTn id="29" presetID="8" presetClass="emph" presetSubtype="0" fill="hold" nodeType="withEffect">
                                  <p:stCondLst>
                                    <p:cond delay="210"/>
                                  </p:stCondLst>
                                  <p:childTnLst>
                                    <p:animRot by="-540000">
                                      <p:cBhvr>
                                        <p:cTn id="30" dur="500" fill="hold"/>
                                        <p:tgtEl>
                                          <p:spTgt spid="34"/>
                                        </p:tgtEl>
                                        <p:attrNameLst>
                                          <p:attrName>r</p:attrName>
                                        </p:attrNameLst>
                                      </p:cBhvr>
                                    </p:animRot>
                                  </p:childTnLst>
                                </p:cTn>
                              </p:par>
                              <p:par>
                                <p:cTn id="31" presetID="6" presetClass="emph" presetSubtype="0" fill="hold" nodeType="withEffect">
                                  <p:stCondLst>
                                    <p:cond delay="210"/>
                                  </p:stCondLst>
                                  <p:childTnLst>
                                    <p:animScale>
                                      <p:cBhvr>
                                        <p:cTn id="32" dur="500" fill="hold"/>
                                        <p:tgtEl>
                                          <p:spTgt spid="34"/>
                                        </p:tgtEl>
                                      </p:cBhvr>
                                      <p:by x="50000" y="50000"/>
                                    </p:animScale>
                                  </p:childTnLst>
                                </p:cTn>
                              </p:par>
                            </p:childTnLst>
                          </p:cTn>
                        </p:par>
                        <p:par>
                          <p:cTn id="33" fill="hold">
                            <p:stCondLst>
                              <p:cond delay="710"/>
                            </p:stCondLst>
                            <p:childTnLst>
                              <p:par>
                                <p:cTn id="34" presetID="1" presetClass="exit" presetSubtype="0" fill="hold" nodeType="afterEffect">
                                  <p:stCondLst>
                                    <p:cond delay="0"/>
                                  </p:stCondLst>
                                  <p:childTnLst>
                                    <p:set>
                                      <p:cBhvr>
                                        <p:cTn id="35" dur="1" fill="hold">
                                          <p:stCondLst>
                                            <p:cond delay="0"/>
                                          </p:stCondLst>
                                        </p:cTn>
                                        <p:tgtEl>
                                          <p:spTgt spid="53"/>
                                        </p:tgtEl>
                                        <p:attrNameLst>
                                          <p:attrName>style.visibility</p:attrName>
                                        </p:attrNameLst>
                                      </p:cBhvr>
                                      <p:to>
                                        <p:strVal val="hidden"/>
                                      </p:to>
                                    </p:set>
                                  </p:childTnLst>
                                </p:cTn>
                              </p:par>
                            </p:childTnLst>
                          </p:cTn>
                        </p:par>
                        <p:par>
                          <p:cTn id="36" fill="hold">
                            <p:stCondLst>
                              <p:cond delay="710"/>
                            </p:stCondLst>
                            <p:childTnLst>
                              <p:par>
                                <p:cTn id="37" presetID="1" presetClass="exit" presetSubtype="0" fill="hold" nodeType="afterEffect">
                                  <p:stCondLst>
                                    <p:cond delay="0"/>
                                  </p:stCondLst>
                                  <p:childTnLst>
                                    <p:set>
                                      <p:cBhvr>
                                        <p:cTn id="38" dur="1" fill="hold">
                                          <p:stCondLst>
                                            <p:cond delay="0"/>
                                          </p:stCondLst>
                                        </p:cTn>
                                        <p:tgtEl>
                                          <p:spTgt spid="41"/>
                                        </p:tgtEl>
                                        <p:attrNameLst>
                                          <p:attrName>style.visibility</p:attrName>
                                        </p:attrNameLst>
                                      </p:cBhvr>
                                      <p:to>
                                        <p:strVal val="hidden"/>
                                      </p:to>
                                    </p:set>
                                  </p:childTnLst>
                                </p:cTn>
                              </p:par>
                            </p:childTnLst>
                          </p:cTn>
                        </p:par>
                        <p:par>
                          <p:cTn id="39" fill="hold">
                            <p:stCondLst>
                              <p:cond delay="710"/>
                            </p:stCondLst>
                            <p:childTnLst>
                              <p:par>
                                <p:cTn id="40" presetID="1" presetClass="exit" presetSubtype="0" fill="hold" nodeType="afterEffect">
                                  <p:stCondLst>
                                    <p:cond delay="0"/>
                                  </p:stCondLst>
                                  <p:childTnLst>
                                    <p:set>
                                      <p:cBhvr>
                                        <p:cTn id="41" dur="1" fill="hold">
                                          <p:stCondLst>
                                            <p:cond delay="0"/>
                                          </p:stCondLst>
                                        </p:cTn>
                                        <p:tgtEl>
                                          <p:spTgt spid="47"/>
                                        </p:tgtEl>
                                        <p:attrNameLst>
                                          <p:attrName>style.visibility</p:attrName>
                                        </p:attrNameLst>
                                      </p:cBhvr>
                                      <p:to>
                                        <p:strVal val="hidden"/>
                                      </p:to>
                                    </p:set>
                                  </p:childTnLst>
                                </p:cTn>
                              </p:par>
                            </p:childTnLst>
                          </p:cTn>
                        </p:par>
                        <p:par>
                          <p:cTn id="42" fill="hold">
                            <p:stCondLst>
                              <p:cond delay="710"/>
                            </p:stCondLst>
                            <p:childTnLst>
                              <p:par>
                                <p:cTn id="43" presetID="1" presetClass="exit" presetSubtype="0" fill="hold" nodeType="after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35" presetClass="path" presetSubtype="0" accel="50000" decel="50000" fill="hold" nodeType="withEffect">
                                  <p:stCondLst>
                                    <p:cond delay="0"/>
                                  </p:stCondLst>
                                  <p:childTnLst>
                                    <p:animMotion origin="layout" path="M 2.05802E-6 -2.67898E-6 L -0.77729 -2.67898E-6 " pathEditMode="relative" rAng="0" ptsTypes="AA">
                                      <p:cBhvr>
                                        <p:cTn id="46" dur="500" fill="hold"/>
                                        <p:tgtEl>
                                          <p:spTgt spid="27"/>
                                        </p:tgtEl>
                                        <p:attrNameLst>
                                          <p:attrName>ppt_x</p:attrName>
                                          <p:attrName>ppt_y</p:attrName>
                                        </p:attrNameLst>
                                      </p:cBhvr>
                                      <p:rCtr x="-38871" y="0"/>
                                    </p:animMotion>
                                  </p:childTnLst>
                                </p:cTn>
                              </p:par>
                              <p:par>
                                <p:cTn id="47" presetID="10"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72330" y="1986778"/>
            <a:ext cx="5191426" cy="3944121"/>
          </a:xfrm>
          <a:prstGeom prst="rect">
            <a:avLst/>
          </a:prstGeom>
          <a:noFill/>
          <a:ln w="28575">
            <a:solidFill>
              <a:srgbClr val="F79646">
                <a:lumMod val="60000"/>
                <a:lumOff val="40000"/>
              </a:srgb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0" name="直接连接符 9"/>
          <p:cNvCxnSpPr/>
          <p:nvPr/>
        </p:nvCxnSpPr>
        <p:spPr>
          <a:xfrm>
            <a:off x="1630710" y="1629594"/>
            <a:ext cx="9433046" cy="0"/>
          </a:xfrm>
          <a:prstGeom prst="line">
            <a:avLst/>
          </a:prstGeom>
          <a:noFill/>
          <a:ln w="9525" cap="flat" cmpd="sng" algn="ctr">
            <a:solidFill>
              <a:srgbClr val="FC6204"/>
            </a:solidFill>
            <a:prstDash val="dash"/>
          </a:ln>
          <a:effectLst/>
        </p:spPr>
      </p:cxnSp>
      <p:sp>
        <p:nvSpPr>
          <p:cNvPr id="11" name="Line 130"/>
          <p:cNvSpPr>
            <a:spLocks noChangeShapeType="1"/>
          </p:cNvSpPr>
          <p:nvPr/>
        </p:nvSpPr>
        <p:spPr bwMode="auto">
          <a:xfrm>
            <a:off x="1032711" y="2208362"/>
            <a:ext cx="0" cy="457200"/>
          </a:xfrm>
          <a:prstGeom prst="line">
            <a:avLst/>
          </a:prstGeom>
          <a:noFill/>
          <a:ln w="381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4"/>
          <p:cNvSpPr>
            <a:spLocks noChangeArrowheads="1"/>
          </p:cNvSpPr>
          <p:nvPr/>
        </p:nvSpPr>
        <p:spPr bwMode="auto">
          <a:xfrm>
            <a:off x="1630710" y="1773611"/>
            <a:ext cx="3672408" cy="4708981"/>
          </a:xfrm>
          <a:prstGeom prst="rect">
            <a:avLst/>
          </a:prstGeom>
          <a:noFill/>
          <a:ln w="9525">
            <a:noFill/>
            <a:miter lim="800000"/>
            <a:headEnd/>
            <a:tailEnd/>
          </a:ln>
        </p:spPr>
        <p:txBody>
          <a:bodyPr wrap="square">
            <a:spAutoFit/>
          </a:bodyPr>
          <a:lstStyle/>
          <a:p>
            <a:pPr defTabSz="1218892">
              <a:lnSpc>
                <a:spcPct val="150000"/>
              </a:lnSpc>
              <a:spcBef>
                <a:spcPts val="200"/>
              </a:spcBef>
              <a:spcAft>
                <a:spcPts val="60"/>
              </a:spcAft>
            </a:pPr>
            <a:r>
              <a:rPr lang="zh-CN" altLang="en-US" sz="2000" b="1" dirty="0">
                <a:solidFill>
                  <a:schemeClr val="bg1"/>
                </a:solidFill>
                <a:latin typeface="微软雅黑" panose="020B0503020204020204" pitchFamily="34" charset="-122"/>
                <a:ea typeface="微软雅黑" panose="020B0503020204020204" pitchFamily="34" charset="-122"/>
              </a:rPr>
              <a:t>中网南通电信数据中心位于与上海一江之隔的南通市工农路</a:t>
            </a:r>
            <a:r>
              <a:rPr lang="en-US" altLang="zh-CN" sz="2000" b="1" dirty="0">
                <a:solidFill>
                  <a:schemeClr val="bg1"/>
                </a:solidFill>
                <a:latin typeface="微软雅黑" panose="020B0503020204020204" pitchFamily="34" charset="-122"/>
                <a:ea typeface="微软雅黑" panose="020B0503020204020204" pitchFamily="34" charset="-122"/>
              </a:rPr>
              <a:t>131</a:t>
            </a:r>
            <a:r>
              <a:rPr lang="zh-CN" altLang="en-US" sz="2000" b="1" dirty="0">
                <a:solidFill>
                  <a:schemeClr val="bg1"/>
                </a:solidFill>
                <a:latin typeface="微软雅黑" panose="020B0503020204020204" pitchFamily="34" charset="-122"/>
                <a:ea typeface="微软雅黑" panose="020B0503020204020204" pitchFamily="34" charset="-122"/>
              </a:rPr>
              <a:t>号（五星级酒店南通大饭店对门的南通电信易家桥电信大楼），距离上海</a:t>
            </a:r>
            <a:r>
              <a:rPr lang="en-US" altLang="zh-CN" sz="2000" b="1" dirty="0">
                <a:solidFill>
                  <a:schemeClr val="bg1"/>
                </a:solidFill>
                <a:latin typeface="微软雅黑" panose="020B0503020204020204" pitchFamily="34" charset="-122"/>
                <a:ea typeface="微软雅黑" panose="020B0503020204020204" pitchFamily="34" charset="-122"/>
              </a:rPr>
              <a:t>100</a:t>
            </a:r>
            <a:r>
              <a:rPr lang="zh-CN" altLang="en-US" sz="2000" b="1" dirty="0">
                <a:solidFill>
                  <a:schemeClr val="bg1"/>
                </a:solidFill>
                <a:latin typeface="微软雅黑" panose="020B0503020204020204" pitchFamily="34" charset="-122"/>
                <a:ea typeface="微软雅黑" panose="020B0503020204020204" pitchFamily="34" charset="-122"/>
              </a:rPr>
              <a:t>公里，距离苏州</a:t>
            </a:r>
            <a:r>
              <a:rPr lang="en-US" altLang="zh-CN" sz="2000" b="1" dirty="0">
                <a:solidFill>
                  <a:schemeClr val="bg1"/>
                </a:solidFill>
                <a:latin typeface="微软雅黑" panose="020B0503020204020204" pitchFamily="34" charset="-122"/>
                <a:ea typeface="微软雅黑" panose="020B0503020204020204" pitchFamily="34" charset="-122"/>
              </a:rPr>
              <a:t>90</a:t>
            </a:r>
            <a:r>
              <a:rPr lang="zh-CN" altLang="en-US" sz="2000" b="1" dirty="0">
                <a:solidFill>
                  <a:schemeClr val="bg1"/>
                </a:solidFill>
                <a:latin typeface="微软雅黑" panose="020B0503020204020204" pitchFamily="34" charset="-122"/>
                <a:ea typeface="微软雅黑" panose="020B0503020204020204" pitchFamily="34" charset="-122"/>
              </a:rPr>
              <a:t>公里，具备得天独厚的地理位置和一流的网络出口（直联电信骨干节点南京和上海），是华东地区重要的网络数据</a:t>
            </a:r>
            <a:r>
              <a:rPr lang="zh-CN" altLang="en-US" sz="2000" b="1" dirty="0" smtClean="0">
                <a:solidFill>
                  <a:schemeClr val="bg1"/>
                </a:solidFill>
                <a:latin typeface="微软雅黑" panose="020B0503020204020204" pitchFamily="34" charset="-122"/>
                <a:ea typeface="微软雅黑" panose="020B0503020204020204" pitchFamily="34" charset="-122"/>
              </a:rPr>
              <a:t>中心。</a:t>
            </a:r>
            <a:endParaRPr lang="zh-CN" altLang="en-US" sz="2000" b="1" dirty="0">
              <a:solidFill>
                <a:schemeClr val="bg1"/>
              </a:solidFill>
              <a:latin typeface="微软雅黑" pitchFamily="34" charset="-122"/>
              <a:ea typeface="微软雅黑" pitchFamily="34" charset="-122"/>
            </a:endParaRPr>
          </a:p>
        </p:txBody>
      </p:sp>
      <p:grpSp>
        <p:nvGrpSpPr>
          <p:cNvPr id="13" name="组合 12"/>
          <p:cNvGrpSpPr/>
          <p:nvPr/>
        </p:nvGrpSpPr>
        <p:grpSpPr>
          <a:xfrm>
            <a:off x="1630710" y="952178"/>
            <a:ext cx="9433046" cy="533400"/>
            <a:chOff x="1630710" y="952178"/>
            <a:chExt cx="9433046" cy="533400"/>
          </a:xfrm>
        </p:grpSpPr>
        <p:sp>
          <p:nvSpPr>
            <p:cNvPr id="14" name="TextBox 13"/>
            <p:cNvSpPr txBox="1"/>
            <p:nvPr/>
          </p:nvSpPr>
          <p:spPr>
            <a:xfrm>
              <a:off x="2454151" y="981522"/>
              <a:ext cx="8609605" cy="461665"/>
            </a:xfrm>
            <a:prstGeom prst="rect">
              <a:avLst/>
            </a:prstGeom>
            <a:noFill/>
          </p:spPr>
          <p:txBody>
            <a:bodyPr vert="horz" wrap="square" rtlCol="0">
              <a:spAutoFit/>
            </a:bodyPr>
            <a:lstStyle/>
            <a:p>
              <a:pPr marL="0" marR="0" lvl="0" indent="0" defTabSz="1218892"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00C4F0"/>
                  </a:solidFill>
                  <a:effectLst/>
                  <a:uLnTx/>
                  <a:uFillTx/>
                  <a:latin typeface="微软雅黑" pitchFamily="34" charset="-122"/>
                  <a:ea typeface="微软雅黑" pitchFamily="34" charset="-122"/>
                </a:rPr>
                <a:t>华东地区重要的数据中心</a:t>
              </a:r>
              <a:endParaRPr kumimoji="0" lang="en-US" altLang="zh-CN" sz="2400" b="0" i="0" u="none" strike="noStrike" kern="0" cap="none" spc="0" normalizeH="0" baseline="0" noProof="0" dirty="0" smtClean="0">
                <a:ln>
                  <a:noFill/>
                </a:ln>
                <a:solidFill>
                  <a:srgbClr val="00C4F0"/>
                </a:solidFill>
                <a:effectLst/>
                <a:uLnTx/>
                <a:uFillTx/>
                <a:latin typeface="微软雅黑" pitchFamily="34" charset="-122"/>
                <a:ea typeface="微软雅黑" pitchFamily="34" charset="-122"/>
              </a:endParaRPr>
            </a:p>
          </p:txBody>
        </p:sp>
        <p:sp>
          <p:nvSpPr>
            <p:cNvPr id="15" name="椭圆 14"/>
            <p:cNvSpPr/>
            <p:nvPr/>
          </p:nvSpPr>
          <p:spPr bwMode="auto">
            <a:xfrm>
              <a:off x="1630710" y="952178"/>
              <a:ext cx="534988" cy="533400"/>
            </a:xfrm>
            <a:prstGeom prst="ellipse">
              <a:avLst/>
            </a:prstGeom>
            <a:solidFill>
              <a:srgbClr val="92D050"/>
            </a:solidFill>
            <a:ln w="25400" cap="flat" cmpd="sng" algn="ctr">
              <a:noFill/>
              <a:prstDash val="solid"/>
            </a:ln>
            <a:effectLst/>
          </p:spPr>
          <p:txBody>
            <a:bodyPr anchor="ctr"/>
            <a:lstStyle/>
            <a:p>
              <a:pPr marL="0" marR="0" lvl="0" indent="0" defTabSz="1105235"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rPr>
                <a:t>1</a:t>
              </a:r>
              <a:endParaRPr kumimoji="0" lang="zh-CN" altLang="en-US"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spTree>
    <p:extLst>
      <p:ext uri="{BB962C8B-B14F-4D97-AF65-F5344CB8AC3E}">
        <p14:creationId xmlns:p14="http://schemas.microsoft.com/office/powerpoint/2010/main" val="11560452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1630710" y="1629594"/>
            <a:ext cx="9433046" cy="0"/>
          </a:xfrm>
          <a:prstGeom prst="line">
            <a:avLst/>
          </a:prstGeom>
          <a:noFill/>
          <a:ln w="9525" cap="flat" cmpd="sng" algn="ctr">
            <a:solidFill>
              <a:srgbClr val="FC6204"/>
            </a:solidFill>
            <a:prstDash val="dash"/>
          </a:ln>
          <a:effectLst/>
        </p:spPr>
      </p:cxnSp>
      <p:grpSp>
        <p:nvGrpSpPr>
          <p:cNvPr id="13" name="组合 12"/>
          <p:cNvGrpSpPr/>
          <p:nvPr/>
        </p:nvGrpSpPr>
        <p:grpSpPr>
          <a:xfrm>
            <a:off x="1630710" y="952178"/>
            <a:ext cx="9433046" cy="533400"/>
            <a:chOff x="1630710" y="952178"/>
            <a:chExt cx="9433046" cy="533400"/>
          </a:xfrm>
        </p:grpSpPr>
        <p:sp>
          <p:nvSpPr>
            <p:cNvPr id="14" name="TextBox 13"/>
            <p:cNvSpPr txBox="1"/>
            <p:nvPr/>
          </p:nvSpPr>
          <p:spPr>
            <a:xfrm>
              <a:off x="2454151" y="981522"/>
              <a:ext cx="8609605" cy="461665"/>
            </a:xfrm>
            <a:prstGeom prst="rect">
              <a:avLst/>
            </a:prstGeom>
            <a:noFill/>
          </p:spPr>
          <p:txBody>
            <a:bodyPr vert="horz" wrap="square" rtlCol="0">
              <a:spAutoFit/>
            </a:bodyPr>
            <a:lstStyle/>
            <a:p>
              <a:pPr lvl="0" defTabSz="1218892"/>
              <a:r>
                <a:rPr lang="zh-CN" altLang="en-US" sz="2400" kern="0" dirty="0" smtClean="0">
                  <a:solidFill>
                    <a:srgbClr val="00C4F0"/>
                  </a:solidFill>
                  <a:latin typeface="微软雅黑" pitchFamily="34" charset="-122"/>
                  <a:ea typeface="微软雅黑" pitchFamily="34" charset="-122"/>
                </a:rPr>
                <a:t>四星级数据中心</a:t>
              </a:r>
              <a:endParaRPr lang="zh-CN" altLang="en-US" sz="2400" kern="0" dirty="0">
                <a:solidFill>
                  <a:srgbClr val="00C4F0"/>
                </a:solidFill>
                <a:latin typeface="微软雅黑" pitchFamily="34" charset="-122"/>
                <a:ea typeface="微软雅黑" pitchFamily="34" charset="-122"/>
              </a:endParaRPr>
            </a:p>
          </p:txBody>
        </p:sp>
        <p:sp>
          <p:nvSpPr>
            <p:cNvPr id="15" name="椭圆 14"/>
            <p:cNvSpPr/>
            <p:nvPr/>
          </p:nvSpPr>
          <p:spPr bwMode="auto">
            <a:xfrm>
              <a:off x="1630710" y="952178"/>
              <a:ext cx="534988" cy="533400"/>
            </a:xfrm>
            <a:prstGeom prst="ellipse">
              <a:avLst/>
            </a:prstGeom>
            <a:solidFill>
              <a:srgbClr val="92D050"/>
            </a:solidFill>
            <a:ln w="25400" cap="flat" cmpd="sng" algn="ctr">
              <a:noFill/>
              <a:prstDash val="solid"/>
            </a:ln>
            <a:effectLst/>
          </p:spPr>
          <p:txBody>
            <a:bodyPr anchor="ctr"/>
            <a:lstStyle/>
            <a:p>
              <a:pPr marL="0" marR="0" lvl="0" indent="0" defTabSz="1105235"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prstClr val="white"/>
                  </a:solidFill>
                  <a:effectLst/>
                  <a:uLnTx/>
                  <a:uFillTx/>
                  <a:latin typeface="Arial Unicode MS" pitchFamily="34" charset="-122"/>
                  <a:ea typeface="Arial Unicode MS" pitchFamily="34" charset="-122"/>
                  <a:cs typeface="Arial Unicode MS" pitchFamily="34" charset="-122"/>
                </a:rPr>
                <a:t>2</a:t>
              </a:r>
              <a:endParaRPr kumimoji="0" lang="zh-CN" altLang="en-US"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sp>
        <p:nvSpPr>
          <p:cNvPr id="6" name="Line 130"/>
          <p:cNvSpPr>
            <a:spLocks noChangeShapeType="1"/>
          </p:cNvSpPr>
          <p:nvPr/>
        </p:nvSpPr>
        <p:spPr bwMode="auto">
          <a:xfrm>
            <a:off x="1990750" y="2349674"/>
            <a:ext cx="0" cy="457200"/>
          </a:xfrm>
          <a:prstGeom prst="line">
            <a:avLst/>
          </a:prstGeom>
          <a:noFill/>
          <a:ln w="381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矩形 4"/>
          <p:cNvSpPr>
            <a:spLocks noChangeArrowheads="1"/>
          </p:cNvSpPr>
          <p:nvPr/>
        </p:nvSpPr>
        <p:spPr bwMode="auto">
          <a:xfrm>
            <a:off x="1630712" y="1841759"/>
            <a:ext cx="9433044" cy="499624"/>
          </a:xfrm>
          <a:prstGeom prst="rect">
            <a:avLst/>
          </a:prstGeom>
          <a:noFill/>
          <a:ln w="9525">
            <a:noFill/>
            <a:miter lim="800000"/>
            <a:headEnd/>
            <a:tailEnd/>
          </a:ln>
        </p:spPr>
        <p:txBody>
          <a:bodyPr wrap="square">
            <a:spAutoFit/>
          </a:bodyPr>
          <a:lstStyle/>
          <a:p>
            <a:pPr>
              <a:lnSpc>
                <a:spcPct val="150000"/>
              </a:lnSpc>
              <a:spcBef>
                <a:spcPts val="200"/>
              </a:spcBef>
              <a:spcAft>
                <a:spcPts val="60"/>
              </a:spcAft>
            </a:pPr>
            <a:r>
              <a:rPr lang="zh-CN" altLang="en-US" sz="2000" b="1" dirty="0" smtClean="0">
                <a:solidFill>
                  <a:schemeClr val="bg1">
                    <a:lumMod val="95000"/>
                  </a:schemeClr>
                </a:solidFill>
                <a:latin typeface="微软雅黑" pitchFamily="34" charset="-122"/>
                <a:ea typeface="微软雅黑" pitchFamily="34" charset="-122"/>
              </a:rPr>
              <a:t>机房采用五星级机房标准建设</a:t>
            </a:r>
            <a:endParaRPr lang="zh-CN" altLang="en-US" sz="2000" b="1" dirty="0">
              <a:solidFill>
                <a:schemeClr val="bg1">
                  <a:lumMod val="95000"/>
                </a:schemeClr>
              </a:solidFill>
              <a:latin typeface="微软雅黑" pitchFamily="34" charset="-122"/>
              <a:ea typeface="微软雅黑" pitchFamily="34" charset="-122"/>
            </a:endParaRPr>
          </a:p>
        </p:txBody>
      </p:sp>
      <p:grpSp>
        <p:nvGrpSpPr>
          <p:cNvPr id="8" name="组合 7"/>
          <p:cNvGrpSpPr/>
          <p:nvPr/>
        </p:nvGrpSpPr>
        <p:grpSpPr>
          <a:xfrm>
            <a:off x="4533900" y="2807048"/>
            <a:ext cx="6899248" cy="2796499"/>
            <a:chOff x="3176212" y="2433494"/>
            <a:chExt cx="7975904" cy="2796499"/>
          </a:xfrm>
        </p:grpSpPr>
        <p:grpSp>
          <p:nvGrpSpPr>
            <p:cNvPr id="9" name="组合 23"/>
            <p:cNvGrpSpPr/>
            <p:nvPr/>
          </p:nvGrpSpPr>
          <p:grpSpPr>
            <a:xfrm>
              <a:off x="3176212" y="2433494"/>
              <a:ext cx="753054" cy="1572364"/>
              <a:chOff x="1002380" y="5658664"/>
              <a:chExt cx="753054" cy="1572364"/>
            </a:xfrm>
          </p:grpSpPr>
          <p:sp>
            <p:nvSpPr>
              <p:cNvPr id="18" name="矩形 17"/>
              <p:cNvSpPr/>
              <p:nvPr/>
            </p:nvSpPr>
            <p:spPr>
              <a:xfrm>
                <a:off x="1002380" y="5658664"/>
                <a:ext cx="526106" cy="1569660"/>
              </a:xfrm>
              <a:prstGeom prst="rect">
                <a:avLst/>
              </a:prstGeom>
              <a:noFill/>
            </p:spPr>
            <p:txBody>
              <a:bodyPr wrap="none" lIns="91440" tIns="45720" rIns="91440" bIns="45720">
                <a:spAutoFit/>
              </a:bodyPr>
              <a:lstStyle/>
              <a:p>
                <a:pPr algn="ctr"/>
                <a:r>
                  <a:rPr lang="en-US" altLang="zh-CN" sz="9600" b="1" dirty="0">
                    <a:ln w="17780" cmpd="sng">
                      <a:solidFill>
                        <a:srgbClr val="4F81BD">
                          <a:tint val="3000"/>
                        </a:srgbClr>
                      </a:solidFill>
                      <a:prstDash val="solid"/>
                      <a:miter lim="800000"/>
                    </a:ln>
                    <a:solidFill>
                      <a:prstClr val="white">
                        <a:lumMod val="85000"/>
                      </a:prstClr>
                    </a:solidFill>
                    <a:effectLst>
                      <a:outerShdw blurRad="55000" dist="50800" dir="5400000" algn="tl">
                        <a:srgbClr val="000000">
                          <a:alpha val="33000"/>
                        </a:srgbClr>
                      </a:outerShdw>
                    </a:effectLst>
                    <a:latin typeface="Arial" pitchFamily="34" charset="0"/>
                    <a:cs typeface="Arial" pitchFamily="34" charset="0"/>
                  </a:rPr>
                  <a:t>‘</a:t>
                </a:r>
                <a:endParaRPr lang="zh-CN" altLang="en-US" sz="9600" b="1" dirty="0">
                  <a:ln w="17780" cmpd="sng">
                    <a:solidFill>
                      <a:srgbClr val="4F81BD">
                        <a:tint val="3000"/>
                      </a:srgbClr>
                    </a:solidFill>
                    <a:prstDash val="solid"/>
                    <a:miter lim="800000"/>
                  </a:ln>
                  <a:solidFill>
                    <a:prstClr val="white">
                      <a:lumMod val="85000"/>
                    </a:prstClr>
                  </a:solidFill>
                  <a:effectLst>
                    <a:outerShdw blurRad="55000" dist="50800" dir="5400000" algn="tl">
                      <a:srgbClr val="000000">
                        <a:alpha val="33000"/>
                      </a:srgbClr>
                    </a:outerShdw>
                  </a:effectLst>
                  <a:latin typeface="Arial" pitchFamily="34" charset="0"/>
                  <a:cs typeface="Arial" pitchFamily="34" charset="0"/>
                </a:endParaRPr>
              </a:p>
            </p:txBody>
          </p:sp>
          <p:sp>
            <p:nvSpPr>
              <p:cNvPr id="19" name="矩形 18"/>
              <p:cNvSpPr/>
              <p:nvPr/>
            </p:nvSpPr>
            <p:spPr>
              <a:xfrm>
                <a:off x="1229328" y="5661368"/>
                <a:ext cx="526106" cy="1569660"/>
              </a:xfrm>
              <a:prstGeom prst="rect">
                <a:avLst/>
              </a:prstGeom>
              <a:noFill/>
            </p:spPr>
            <p:txBody>
              <a:bodyPr wrap="none" lIns="91440" tIns="45720" rIns="91440" bIns="45720">
                <a:spAutoFit/>
              </a:bodyPr>
              <a:lstStyle/>
              <a:p>
                <a:pPr algn="ctr"/>
                <a:r>
                  <a:rPr lang="en-US" altLang="zh-CN" sz="9600" b="1" dirty="0">
                    <a:ln w="17780" cmpd="sng">
                      <a:solidFill>
                        <a:srgbClr val="4F81BD">
                          <a:tint val="3000"/>
                        </a:srgbClr>
                      </a:solidFill>
                      <a:prstDash val="solid"/>
                      <a:miter lim="800000"/>
                    </a:ln>
                    <a:solidFill>
                      <a:srgbClr val="00B0F0"/>
                    </a:solidFill>
                    <a:effectLst>
                      <a:outerShdw blurRad="55000" dist="50800" dir="5400000" algn="tl">
                        <a:srgbClr val="000000">
                          <a:alpha val="33000"/>
                        </a:srgbClr>
                      </a:outerShdw>
                    </a:effectLst>
                    <a:latin typeface="Arial" pitchFamily="34" charset="0"/>
                    <a:cs typeface="Arial" pitchFamily="34" charset="0"/>
                  </a:rPr>
                  <a:t>‘</a:t>
                </a:r>
                <a:endParaRPr lang="zh-CN" altLang="en-US" sz="9600" b="1" dirty="0">
                  <a:ln w="17780" cmpd="sng">
                    <a:solidFill>
                      <a:srgbClr val="4F81BD">
                        <a:tint val="3000"/>
                      </a:srgbClr>
                    </a:solidFill>
                    <a:prstDash val="solid"/>
                    <a:miter lim="800000"/>
                  </a:ln>
                  <a:solidFill>
                    <a:srgbClr val="00B0F0"/>
                  </a:solidFill>
                  <a:effectLst>
                    <a:outerShdw blurRad="55000" dist="50800" dir="5400000" algn="tl">
                      <a:srgbClr val="000000">
                        <a:alpha val="33000"/>
                      </a:srgbClr>
                    </a:outerShdw>
                  </a:effectLst>
                  <a:latin typeface="Arial" pitchFamily="34" charset="0"/>
                  <a:cs typeface="Arial" pitchFamily="34" charset="0"/>
                </a:endParaRPr>
              </a:p>
            </p:txBody>
          </p:sp>
        </p:grpSp>
        <p:sp>
          <p:nvSpPr>
            <p:cNvPr id="11" name="矩形 10"/>
            <p:cNvSpPr/>
            <p:nvPr/>
          </p:nvSpPr>
          <p:spPr>
            <a:xfrm>
              <a:off x="3785249" y="3133145"/>
              <a:ext cx="6774453" cy="1323439"/>
            </a:xfrm>
            <a:prstGeom prst="rect">
              <a:avLst/>
            </a:prstGeom>
            <a:noFill/>
          </p:spPr>
          <p:txBody>
            <a:bodyPr wrap="square" lIns="91440" tIns="45720" rIns="91440" bIns="45720">
              <a:spAutoFit/>
            </a:bodyPr>
            <a:lstStyle/>
            <a:p>
              <a:pPr>
                <a:lnSpc>
                  <a:spcPts val="3200"/>
                </a:lnSpc>
              </a:pPr>
              <a:r>
                <a:rPr lang="zh-CN" altLang="en-US" sz="2000" b="1" dirty="0" smtClean="0">
                  <a:solidFill>
                    <a:srgbClr val="FF9900"/>
                  </a:solidFill>
                  <a:latin typeface="微软雅黑" panose="020B0503020204020204" pitchFamily="34" charset="-122"/>
                  <a:ea typeface="微软雅黑" panose="020B0503020204020204" pitchFamily="34" charset="-122"/>
                </a:rPr>
                <a:t>        数据</a:t>
              </a:r>
              <a:r>
                <a:rPr lang="zh-CN" altLang="en-US" sz="2000" b="1" dirty="0">
                  <a:solidFill>
                    <a:srgbClr val="FF9900"/>
                  </a:solidFill>
                  <a:latin typeface="微软雅黑" panose="020B0503020204020204" pitchFamily="34" charset="-122"/>
                  <a:ea typeface="微软雅黑" panose="020B0503020204020204" pitchFamily="34" charset="-122"/>
                </a:rPr>
                <a:t>中心机房可用面积达到</a:t>
              </a:r>
              <a:r>
                <a:rPr lang="en-US" altLang="zh-CN" sz="2000" b="1" dirty="0">
                  <a:solidFill>
                    <a:srgbClr val="FF9900"/>
                  </a:solidFill>
                  <a:latin typeface="微软雅黑" panose="020B0503020204020204" pitchFamily="34" charset="-122"/>
                  <a:ea typeface="微软雅黑" panose="020B0503020204020204" pitchFamily="34" charset="-122"/>
                </a:rPr>
                <a:t>2000</a:t>
              </a:r>
              <a:r>
                <a:rPr lang="zh-CN" altLang="en-US" sz="2000" b="1" dirty="0">
                  <a:solidFill>
                    <a:srgbClr val="FF9900"/>
                  </a:solidFill>
                  <a:latin typeface="微软雅黑" panose="020B0503020204020204" pitchFamily="34" charset="-122"/>
                  <a:ea typeface="微软雅黑" panose="020B0503020204020204" pitchFamily="34" charset="-122"/>
                </a:rPr>
                <a:t>多平方米，共有</a:t>
              </a:r>
              <a:r>
                <a:rPr lang="en-US" altLang="zh-CN" sz="2000" b="1" dirty="0">
                  <a:solidFill>
                    <a:srgbClr val="FF9900"/>
                  </a:solidFill>
                  <a:latin typeface="微软雅黑" panose="020B0503020204020204" pitchFamily="34" charset="-122"/>
                  <a:ea typeface="微软雅黑" panose="020B0503020204020204" pitchFamily="34" charset="-122"/>
                </a:rPr>
                <a:t>42U</a:t>
              </a:r>
              <a:r>
                <a:rPr lang="zh-CN" altLang="en-US" sz="2000" b="1" dirty="0">
                  <a:solidFill>
                    <a:srgbClr val="FF9900"/>
                  </a:solidFill>
                  <a:latin typeface="微软雅黑" panose="020B0503020204020204" pitchFamily="34" charset="-122"/>
                  <a:ea typeface="微软雅黑" panose="020B0503020204020204" pitchFamily="34" charset="-122"/>
                </a:rPr>
                <a:t>标准机柜近</a:t>
              </a:r>
              <a:r>
                <a:rPr lang="en-US" altLang="zh-CN" sz="2000" b="1" dirty="0">
                  <a:solidFill>
                    <a:srgbClr val="FF9900"/>
                  </a:solidFill>
                  <a:latin typeface="微软雅黑" panose="020B0503020204020204" pitchFamily="34" charset="-122"/>
                  <a:ea typeface="微软雅黑" panose="020B0503020204020204" pitchFamily="34" charset="-122"/>
                </a:rPr>
                <a:t>200</a:t>
              </a:r>
              <a:r>
                <a:rPr lang="zh-CN" altLang="en-US" sz="2000" b="1" dirty="0">
                  <a:solidFill>
                    <a:srgbClr val="FF9900"/>
                  </a:solidFill>
                  <a:latin typeface="微软雅黑" panose="020B0503020204020204" pitchFamily="34" charset="-122"/>
                  <a:ea typeface="微软雅黑" panose="020B0503020204020204" pitchFamily="34" charset="-122"/>
                </a:rPr>
                <a:t>个，机房采用五星级机房标准设计建设，被定级为四星级数据中心</a:t>
              </a:r>
              <a:r>
                <a:rPr lang="zh-CN" altLang="en-US" sz="2000" b="1" dirty="0" smtClean="0">
                  <a:solidFill>
                    <a:srgbClr val="FF9900"/>
                  </a:solidFill>
                  <a:latin typeface="微软雅黑" panose="020B0503020204020204" pitchFamily="34" charset="-122"/>
                  <a:ea typeface="微软雅黑" panose="020B0503020204020204" pitchFamily="34" charset="-122"/>
                </a:rPr>
                <a:t>。</a:t>
              </a:r>
              <a:endParaRPr lang="zh-CN" altLang="en-US" sz="2000" b="1" dirty="0">
                <a:ln w="17780" cmpd="sng">
                  <a:noFill/>
                  <a:prstDash val="solid"/>
                  <a:miter lim="800000"/>
                </a:ln>
                <a:solidFill>
                  <a:srgbClr val="FF9900"/>
                </a:solidFill>
                <a:latin typeface="微软雅黑" pitchFamily="34" charset="-122"/>
                <a:ea typeface="微软雅黑" pitchFamily="34" charset="-122"/>
              </a:endParaRPr>
            </a:p>
          </p:txBody>
        </p:sp>
        <p:grpSp>
          <p:nvGrpSpPr>
            <p:cNvPr id="12" name="组合 24"/>
            <p:cNvGrpSpPr/>
            <p:nvPr/>
          </p:nvGrpSpPr>
          <p:grpSpPr>
            <a:xfrm rot="10800000">
              <a:off x="10409986" y="3660333"/>
              <a:ext cx="742130" cy="1569660"/>
              <a:chOff x="908322" y="5479116"/>
              <a:chExt cx="742130" cy="1569660"/>
            </a:xfrm>
          </p:grpSpPr>
          <p:sp>
            <p:nvSpPr>
              <p:cNvPr id="16" name="矩形 15"/>
              <p:cNvSpPr/>
              <p:nvPr/>
            </p:nvSpPr>
            <p:spPr>
              <a:xfrm>
                <a:off x="1124346" y="5479116"/>
                <a:ext cx="526106" cy="1569660"/>
              </a:xfrm>
              <a:prstGeom prst="rect">
                <a:avLst/>
              </a:prstGeom>
              <a:noFill/>
            </p:spPr>
            <p:txBody>
              <a:bodyPr wrap="none" lIns="91440" tIns="45720" rIns="91440" bIns="45720">
                <a:spAutoFit/>
              </a:bodyPr>
              <a:lstStyle/>
              <a:p>
                <a:pPr algn="ctr"/>
                <a:r>
                  <a:rPr lang="en-US" altLang="zh-CN" sz="9600" b="1" dirty="0">
                    <a:ln w="17780" cmpd="sng">
                      <a:solidFill>
                        <a:srgbClr val="4F81BD">
                          <a:tint val="3000"/>
                        </a:srgbClr>
                      </a:solidFill>
                      <a:prstDash val="solid"/>
                      <a:miter lim="800000"/>
                    </a:ln>
                    <a:solidFill>
                      <a:srgbClr val="00B0F0"/>
                    </a:solidFill>
                    <a:effectLst>
                      <a:outerShdw blurRad="50800" dist="38100" dir="8100000" algn="tr" rotWithShape="0">
                        <a:prstClr val="black">
                          <a:alpha val="40000"/>
                        </a:prstClr>
                      </a:outerShdw>
                    </a:effectLst>
                    <a:latin typeface="Arial" pitchFamily="34" charset="0"/>
                    <a:cs typeface="Arial" pitchFamily="34" charset="0"/>
                  </a:rPr>
                  <a:t>‘</a:t>
                </a:r>
                <a:endParaRPr lang="zh-CN" altLang="en-US" sz="9600" b="1" dirty="0">
                  <a:ln w="17780" cmpd="sng">
                    <a:solidFill>
                      <a:srgbClr val="4F81BD">
                        <a:tint val="3000"/>
                      </a:srgbClr>
                    </a:solidFill>
                    <a:prstDash val="solid"/>
                    <a:miter lim="800000"/>
                  </a:ln>
                  <a:solidFill>
                    <a:srgbClr val="00B0F0"/>
                  </a:solidFill>
                  <a:effectLst>
                    <a:outerShdw blurRad="50800" dist="38100" dir="8100000" algn="tr" rotWithShape="0">
                      <a:prstClr val="black">
                        <a:alpha val="40000"/>
                      </a:prstClr>
                    </a:outerShdw>
                  </a:effectLst>
                  <a:latin typeface="Arial" pitchFamily="34" charset="0"/>
                  <a:cs typeface="Arial" pitchFamily="34" charset="0"/>
                </a:endParaRPr>
              </a:p>
            </p:txBody>
          </p:sp>
          <p:sp>
            <p:nvSpPr>
              <p:cNvPr id="17" name="矩形 16"/>
              <p:cNvSpPr/>
              <p:nvPr/>
            </p:nvSpPr>
            <p:spPr>
              <a:xfrm>
                <a:off x="908322" y="5479116"/>
                <a:ext cx="526106" cy="1569660"/>
              </a:xfrm>
              <a:prstGeom prst="rect">
                <a:avLst/>
              </a:prstGeom>
              <a:noFill/>
            </p:spPr>
            <p:txBody>
              <a:bodyPr wrap="none" lIns="91440" tIns="45720" rIns="91440" bIns="45720">
                <a:spAutoFit/>
              </a:bodyPr>
              <a:lstStyle/>
              <a:p>
                <a:pPr algn="ctr"/>
                <a:r>
                  <a:rPr lang="en-US" altLang="zh-CN" sz="9600" b="1" dirty="0">
                    <a:ln w="17780" cmpd="sng">
                      <a:solidFill>
                        <a:srgbClr val="4F81BD">
                          <a:tint val="3000"/>
                        </a:srgbClr>
                      </a:solidFill>
                      <a:prstDash val="solid"/>
                      <a:miter lim="800000"/>
                    </a:ln>
                    <a:solidFill>
                      <a:prstClr val="white">
                        <a:lumMod val="85000"/>
                      </a:prstClr>
                    </a:solidFill>
                    <a:effectLst>
                      <a:outerShdw blurRad="50800" dist="38100" dir="8100000" algn="tr" rotWithShape="0">
                        <a:prstClr val="black">
                          <a:alpha val="40000"/>
                        </a:prstClr>
                      </a:outerShdw>
                    </a:effectLst>
                    <a:latin typeface="Arial" pitchFamily="34" charset="0"/>
                    <a:cs typeface="Arial" pitchFamily="34" charset="0"/>
                  </a:rPr>
                  <a:t>‘</a:t>
                </a:r>
                <a:endParaRPr lang="zh-CN" altLang="en-US" sz="9600" b="1" dirty="0">
                  <a:ln w="17780" cmpd="sng">
                    <a:solidFill>
                      <a:srgbClr val="4F81BD">
                        <a:tint val="3000"/>
                      </a:srgbClr>
                    </a:solidFill>
                    <a:prstDash val="solid"/>
                    <a:miter lim="800000"/>
                  </a:ln>
                  <a:solidFill>
                    <a:prstClr val="white">
                      <a:lumMod val="85000"/>
                    </a:prstClr>
                  </a:solidFill>
                  <a:effectLst>
                    <a:outerShdw blurRad="50800" dist="38100" dir="8100000" algn="tr" rotWithShape="0">
                      <a:prstClr val="black">
                        <a:alpha val="40000"/>
                      </a:prstClr>
                    </a:outerShdw>
                  </a:effectLst>
                  <a:latin typeface="Arial" pitchFamily="34" charset="0"/>
                  <a:cs typeface="Arial" pitchFamily="34" charset="0"/>
                </a:endParaRPr>
              </a:p>
            </p:txBody>
          </p:sp>
        </p:grpSp>
      </p:gr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3902" y="3007948"/>
            <a:ext cx="3081320" cy="2051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182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1630710" y="1629594"/>
            <a:ext cx="9433046" cy="0"/>
          </a:xfrm>
          <a:prstGeom prst="line">
            <a:avLst/>
          </a:prstGeom>
          <a:noFill/>
          <a:ln w="9525" cap="flat" cmpd="sng" algn="ctr">
            <a:solidFill>
              <a:srgbClr val="FC6204"/>
            </a:solidFill>
            <a:prstDash val="dash"/>
          </a:ln>
          <a:effectLst/>
        </p:spPr>
      </p:cxnSp>
      <p:grpSp>
        <p:nvGrpSpPr>
          <p:cNvPr id="13" name="组合 12"/>
          <p:cNvGrpSpPr/>
          <p:nvPr/>
        </p:nvGrpSpPr>
        <p:grpSpPr>
          <a:xfrm>
            <a:off x="1630710" y="952178"/>
            <a:ext cx="9433046" cy="533400"/>
            <a:chOff x="1630710" y="952178"/>
            <a:chExt cx="9433046" cy="533400"/>
          </a:xfrm>
        </p:grpSpPr>
        <p:sp>
          <p:nvSpPr>
            <p:cNvPr id="14" name="TextBox 13"/>
            <p:cNvSpPr txBox="1"/>
            <p:nvPr/>
          </p:nvSpPr>
          <p:spPr>
            <a:xfrm>
              <a:off x="2454151" y="981522"/>
              <a:ext cx="8609605" cy="461665"/>
            </a:xfrm>
            <a:prstGeom prst="rect">
              <a:avLst/>
            </a:prstGeom>
            <a:noFill/>
          </p:spPr>
          <p:txBody>
            <a:bodyPr vert="horz" wrap="square" rtlCol="0">
              <a:spAutoFit/>
            </a:bodyPr>
            <a:lstStyle/>
            <a:p>
              <a:pPr lvl="0" defTabSz="1218892"/>
              <a:r>
                <a:rPr lang="zh-CN" altLang="en-US" sz="2400" kern="0" dirty="0" smtClean="0">
                  <a:solidFill>
                    <a:srgbClr val="00C4F0"/>
                  </a:solidFill>
                  <a:latin typeface="微软雅黑" pitchFamily="34" charset="-122"/>
                  <a:ea typeface="微软雅黑" pitchFamily="34" charset="-122"/>
                </a:rPr>
                <a:t>中国电信宽带互联应用服务中心</a:t>
              </a:r>
              <a:endParaRPr lang="zh-CN" altLang="en-US" sz="2400" kern="0" dirty="0">
                <a:solidFill>
                  <a:srgbClr val="00C4F0"/>
                </a:solidFill>
                <a:latin typeface="微软雅黑" pitchFamily="34" charset="-122"/>
                <a:ea typeface="微软雅黑" pitchFamily="34" charset="-122"/>
              </a:endParaRPr>
            </a:p>
          </p:txBody>
        </p:sp>
        <p:sp>
          <p:nvSpPr>
            <p:cNvPr id="15" name="椭圆 14"/>
            <p:cNvSpPr/>
            <p:nvPr/>
          </p:nvSpPr>
          <p:spPr bwMode="auto">
            <a:xfrm>
              <a:off x="1630710" y="952178"/>
              <a:ext cx="534988" cy="533400"/>
            </a:xfrm>
            <a:prstGeom prst="ellipse">
              <a:avLst/>
            </a:prstGeom>
            <a:solidFill>
              <a:srgbClr val="92D050"/>
            </a:solidFill>
            <a:ln w="25400" cap="flat" cmpd="sng" algn="ctr">
              <a:noFill/>
              <a:prstDash val="solid"/>
            </a:ln>
            <a:effectLst/>
          </p:spPr>
          <p:txBody>
            <a:bodyPr anchor="ctr"/>
            <a:lstStyle/>
            <a:p>
              <a:pPr marL="0" marR="0" lvl="0" indent="0" defTabSz="1105235" eaLnBrk="1" fontAlgn="auto" latinLnBrk="0" hangingPunct="1">
                <a:lnSpc>
                  <a:spcPct val="100000"/>
                </a:lnSpc>
                <a:spcBef>
                  <a:spcPts val="0"/>
                </a:spcBef>
                <a:spcAft>
                  <a:spcPts val="0"/>
                </a:spcAft>
                <a:buClrTx/>
                <a:buSzTx/>
                <a:buFontTx/>
                <a:buNone/>
                <a:tabLst/>
                <a:defRPr/>
              </a:pPr>
              <a:r>
                <a:rPr lang="en-US" altLang="zh-CN" sz="2400" kern="0" dirty="0">
                  <a:solidFill>
                    <a:prstClr val="white"/>
                  </a:solidFill>
                  <a:latin typeface="Arial Unicode MS" pitchFamily="34" charset="-122"/>
                  <a:ea typeface="Arial Unicode MS" pitchFamily="34" charset="-122"/>
                  <a:cs typeface="Arial Unicode MS" pitchFamily="34" charset="-122"/>
                </a:rPr>
                <a:t>3</a:t>
              </a:r>
              <a:endParaRPr kumimoji="0" lang="zh-CN" altLang="en-US"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cxnSp>
        <p:nvCxnSpPr>
          <p:cNvPr id="18" name="直接连接符 17"/>
          <p:cNvCxnSpPr/>
          <p:nvPr/>
        </p:nvCxnSpPr>
        <p:spPr>
          <a:xfrm>
            <a:off x="1630710" y="1629594"/>
            <a:ext cx="9433046" cy="0"/>
          </a:xfrm>
          <a:prstGeom prst="line">
            <a:avLst/>
          </a:prstGeom>
          <a:noFill/>
          <a:ln w="9525" cap="flat" cmpd="sng" algn="ctr">
            <a:solidFill>
              <a:srgbClr val="FC6204"/>
            </a:solidFill>
            <a:prstDash val="dash"/>
          </a:ln>
          <a:effectLst/>
        </p:spPr>
      </p:cxnSp>
      <p:sp>
        <p:nvSpPr>
          <p:cNvPr id="11" name="矩形 10"/>
          <p:cNvSpPr/>
          <p:nvPr/>
        </p:nvSpPr>
        <p:spPr>
          <a:xfrm>
            <a:off x="6235700" y="2374654"/>
            <a:ext cx="4828056" cy="2505301"/>
          </a:xfrm>
          <a:prstGeom prst="rect">
            <a:avLst/>
          </a:prstGeom>
        </p:spPr>
        <p:txBody>
          <a:bodyPr wrap="square">
            <a:spAutoFit/>
          </a:bodyPr>
          <a:lstStyle/>
          <a:p>
            <a:pPr defTabSz="1218892">
              <a:lnSpc>
                <a:spcPct val="130000"/>
              </a:lnSpc>
            </a:pPr>
            <a:r>
              <a:rPr lang="zh-CN" altLang="en-US" sz="2000" b="1" dirty="0" smtClean="0">
                <a:solidFill>
                  <a:schemeClr val="bg1"/>
                </a:solidFill>
                <a:latin typeface="微软雅黑" panose="020B0503020204020204" pitchFamily="34" charset="-122"/>
                <a:ea typeface="微软雅黑" panose="020B0503020204020204" pitchFamily="34" charset="-122"/>
              </a:rPr>
              <a:t>中</a:t>
            </a:r>
            <a:r>
              <a:rPr lang="zh-CN" altLang="en-US" sz="2000" b="1" dirty="0">
                <a:solidFill>
                  <a:schemeClr val="bg1"/>
                </a:solidFill>
                <a:latin typeface="微软雅黑" panose="020B0503020204020204" pitchFamily="34" charset="-122"/>
                <a:ea typeface="微软雅黑" panose="020B0503020204020204" pitchFamily="34" charset="-122"/>
              </a:rPr>
              <a:t>网南通电信数据中心于</a:t>
            </a:r>
            <a:r>
              <a:rPr lang="en-US" altLang="zh-CN" sz="2000" b="1" dirty="0">
                <a:solidFill>
                  <a:schemeClr val="bg1"/>
                </a:solidFill>
                <a:latin typeface="微软雅黑" panose="020B0503020204020204" pitchFamily="34" charset="-122"/>
                <a:ea typeface="微软雅黑" panose="020B0503020204020204" pitchFamily="34" charset="-122"/>
              </a:rPr>
              <a:t>2011</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05</a:t>
            </a:r>
            <a:r>
              <a:rPr lang="zh-CN" altLang="en-US" sz="2000" b="1" dirty="0">
                <a:solidFill>
                  <a:schemeClr val="bg1"/>
                </a:solidFill>
                <a:latin typeface="微软雅黑" panose="020B0503020204020204" pitchFamily="34" charset="-122"/>
                <a:ea typeface="微软雅黑" panose="020B0503020204020204" pitchFamily="34" charset="-122"/>
              </a:rPr>
              <a:t>月建成，是中国电信面向全国开放的宽带互联应用服务中心之一</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拥有一流的基础设施，高速的带宽资源，中网科技携一流资源和自己的支撑团队为用户提供最优质的服务</a:t>
            </a:r>
            <a:endParaRPr lang="zh-CN" altLang="en-US" sz="2000" b="1" dirty="0">
              <a:ln w="17780" cmpd="sng">
                <a:noFill/>
                <a:prstDash val="solid"/>
                <a:miter lim="800000"/>
              </a:ln>
              <a:solidFill>
                <a:schemeClr val="bg1"/>
              </a:solidFill>
              <a:latin typeface="微软雅黑" pitchFamily="34" charset="-122"/>
              <a:ea typeface="微软雅黑" pitchFamily="34" charset="-122"/>
            </a:endParaRPr>
          </a:p>
          <a:p>
            <a:pPr defTabSz="1218892">
              <a:lnSpc>
                <a:spcPct val="130000"/>
              </a:lnSpc>
            </a:pPr>
            <a:endParaRPr lang="zh-CN" altLang="en-US" sz="2000" b="1" dirty="0">
              <a:solidFill>
                <a:schemeClr val="bg1"/>
              </a:solidFill>
              <a:latin typeface="微软雅黑" pitchFamily="34" charset="-122"/>
              <a:ea typeface="微软雅黑" pitchFamily="34" charset="-122"/>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0710" y="1993900"/>
            <a:ext cx="4326041" cy="3314700"/>
          </a:xfrm>
          <a:prstGeom prst="rect">
            <a:avLst/>
          </a:prstGeom>
          <a:noFill/>
          <a:ln w="28575">
            <a:solidFill>
              <a:srgbClr val="F79646">
                <a:lumMod val="60000"/>
                <a:lumOff val="40000"/>
              </a:srgb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248826"/>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1630710" y="1629594"/>
            <a:ext cx="9433046" cy="0"/>
          </a:xfrm>
          <a:prstGeom prst="line">
            <a:avLst/>
          </a:prstGeom>
          <a:noFill/>
          <a:ln w="9525" cap="flat" cmpd="sng" algn="ctr">
            <a:solidFill>
              <a:srgbClr val="FC6204"/>
            </a:solidFill>
            <a:prstDash val="dash"/>
          </a:ln>
          <a:effectLst/>
        </p:spPr>
      </p:cxnSp>
      <p:grpSp>
        <p:nvGrpSpPr>
          <p:cNvPr id="13" name="组合 12"/>
          <p:cNvGrpSpPr/>
          <p:nvPr/>
        </p:nvGrpSpPr>
        <p:grpSpPr>
          <a:xfrm>
            <a:off x="1630710" y="952178"/>
            <a:ext cx="9331446" cy="533400"/>
            <a:chOff x="1630710" y="952178"/>
            <a:chExt cx="9331446" cy="533400"/>
          </a:xfrm>
        </p:grpSpPr>
        <p:sp>
          <p:nvSpPr>
            <p:cNvPr id="14" name="TextBox 13"/>
            <p:cNvSpPr txBox="1"/>
            <p:nvPr/>
          </p:nvSpPr>
          <p:spPr>
            <a:xfrm>
              <a:off x="2352551" y="980129"/>
              <a:ext cx="8609605" cy="461665"/>
            </a:xfrm>
            <a:prstGeom prst="rect">
              <a:avLst/>
            </a:prstGeom>
            <a:noFill/>
          </p:spPr>
          <p:txBody>
            <a:bodyPr vert="horz" wrap="square" rtlCol="0">
              <a:spAutoFit/>
            </a:bodyPr>
            <a:lstStyle/>
            <a:p>
              <a:pPr lvl="0" defTabSz="1218892"/>
              <a:r>
                <a:rPr lang="zh-CN" altLang="en-US" sz="2400" dirty="0">
                  <a:solidFill>
                    <a:srgbClr val="00B0F0"/>
                  </a:solidFill>
                  <a:latin typeface="微软雅黑" panose="020B0503020204020204" pitchFamily="34" charset="-122"/>
                  <a:ea typeface="微软雅黑" panose="020B0503020204020204" pitchFamily="34" charset="-122"/>
                </a:rPr>
                <a:t>国际专业级品质标准的数据中心</a:t>
              </a:r>
              <a:endParaRPr lang="zh-CN" altLang="en-US" sz="2400" kern="0" dirty="0">
                <a:solidFill>
                  <a:srgbClr val="00B0F0"/>
                </a:solidFill>
                <a:latin typeface="微软雅黑" pitchFamily="34" charset="-122"/>
                <a:ea typeface="微软雅黑" pitchFamily="34" charset="-122"/>
              </a:endParaRPr>
            </a:p>
          </p:txBody>
        </p:sp>
        <p:sp>
          <p:nvSpPr>
            <p:cNvPr id="15" name="椭圆 14"/>
            <p:cNvSpPr/>
            <p:nvPr/>
          </p:nvSpPr>
          <p:spPr bwMode="auto">
            <a:xfrm>
              <a:off x="1630710" y="952178"/>
              <a:ext cx="534988" cy="533400"/>
            </a:xfrm>
            <a:prstGeom prst="ellipse">
              <a:avLst/>
            </a:prstGeom>
            <a:solidFill>
              <a:srgbClr val="92D050"/>
            </a:solidFill>
            <a:ln w="25400" cap="flat" cmpd="sng" algn="ctr">
              <a:noFill/>
              <a:prstDash val="solid"/>
            </a:ln>
            <a:effectLst/>
          </p:spPr>
          <p:txBody>
            <a:bodyPr anchor="ctr"/>
            <a:lstStyle/>
            <a:p>
              <a:pPr marL="0" marR="0" lvl="0" indent="0" defTabSz="1105235"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prstClr val="white"/>
                  </a:solidFill>
                  <a:effectLst/>
                  <a:uLnTx/>
                  <a:uFillTx/>
                  <a:latin typeface="Arial Unicode MS" pitchFamily="34" charset="-122"/>
                  <a:ea typeface="Arial Unicode MS" pitchFamily="34" charset="-122"/>
                  <a:cs typeface="Arial Unicode MS" pitchFamily="34" charset="-122"/>
                </a:rPr>
                <a:t>4</a:t>
              </a:r>
              <a:endParaRPr kumimoji="0" lang="zh-CN" altLang="en-US"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cxnSp>
        <p:nvCxnSpPr>
          <p:cNvPr id="18" name="直接连接符 17"/>
          <p:cNvCxnSpPr/>
          <p:nvPr/>
        </p:nvCxnSpPr>
        <p:spPr>
          <a:xfrm>
            <a:off x="1630710" y="1629594"/>
            <a:ext cx="9433046" cy="0"/>
          </a:xfrm>
          <a:prstGeom prst="line">
            <a:avLst/>
          </a:prstGeom>
          <a:noFill/>
          <a:ln w="9525" cap="flat" cmpd="sng" algn="ctr">
            <a:solidFill>
              <a:srgbClr val="FC6204"/>
            </a:solidFill>
            <a:prstDash val="dash"/>
          </a:ln>
          <a:effectLst/>
        </p:spPr>
      </p:cxnSp>
      <p:sp>
        <p:nvSpPr>
          <p:cNvPr id="21" name="矩形 4"/>
          <p:cNvSpPr>
            <a:spLocks noChangeArrowheads="1"/>
          </p:cNvSpPr>
          <p:nvPr/>
        </p:nvSpPr>
        <p:spPr bwMode="auto">
          <a:xfrm>
            <a:off x="4943078" y="1989634"/>
            <a:ext cx="6120678" cy="4530471"/>
          </a:xfrm>
          <a:prstGeom prst="rect">
            <a:avLst/>
          </a:prstGeom>
          <a:noFill/>
          <a:ln w="9525">
            <a:noFill/>
            <a:miter lim="800000"/>
            <a:headEnd/>
            <a:tailEnd/>
          </a:ln>
        </p:spPr>
        <p:txBody>
          <a:bodyPr wrap="square">
            <a:spAutoFit/>
          </a:bodyPr>
          <a:lstStyle/>
          <a:p>
            <a:pPr defTabSz="1218892">
              <a:lnSpc>
                <a:spcPct val="130000"/>
              </a:lnSpc>
              <a:spcBef>
                <a:spcPts val="200"/>
              </a:spcBef>
              <a:spcAft>
                <a:spcPts val="60"/>
              </a:spcAft>
            </a:pPr>
            <a:r>
              <a:rPr lang="zh-CN" altLang="en-US" sz="2000" b="1" dirty="0">
                <a:solidFill>
                  <a:schemeClr val="bg1"/>
                </a:solidFill>
                <a:latin typeface="微软雅黑" panose="020B0503020204020204" pitchFamily="34" charset="-122"/>
                <a:ea typeface="微软雅黑" panose="020B0503020204020204" pitchFamily="34" charset="-122"/>
              </a:rPr>
              <a:t>中网南通电信数据中心建有符合国际专业级品质标准的数据中心，机房面积达到</a:t>
            </a:r>
            <a:r>
              <a:rPr lang="en-US" altLang="zh-CN" sz="2000" b="1" dirty="0">
                <a:solidFill>
                  <a:schemeClr val="bg1"/>
                </a:solidFill>
                <a:latin typeface="微软雅黑" panose="020B0503020204020204" pitchFamily="34" charset="-122"/>
                <a:ea typeface="微软雅黑" panose="020B0503020204020204" pitchFamily="34" charset="-122"/>
              </a:rPr>
              <a:t>2000</a:t>
            </a:r>
            <a:r>
              <a:rPr lang="zh-CN" altLang="en-US" sz="2000" b="1" dirty="0">
                <a:solidFill>
                  <a:schemeClr val="bg1"/>
                </a:solidFill>
                <a:latin typeface="微软雅黑" panose="020B0503020204020204" pitchFamily="34" charset="-122"/>
                <a:ea typeface="微软雅黑" panose="020B0503020204020204" pitchFamily="34" charset="-122"/>
              </a:rPr>
              <a:t>多平方米，是高品质的因特网数据中心。另外，我们拥有足够的数据机房空间以满足不断增长的客户需求。 </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defTabSz="1218892">
              <a:lnSpc>
                <a:spcPct val="130000"/>
              </a:lnSpc>
              <a:spcBef>
                <a:spcPts val="200"/>
              </a:spcBef>
              <a:spcAft>
                <a:spcPts val="60"/>
              </a:spcAft>
            </a:pPr>
            <a:r>
              <a:rPr lang="zh-CN" altLang="en-US" sz="2000" b="1" dirty="0">
                <a:solidFill>
                  <a:schemeClr val="bg1"/>
                </a:solidFill>
                <a:latin typeface="微软雅黑" panose="020B0503020204020204" pitchFamily="34" charset="-122"/>
                <a:ea typeface="微软雅黑" panose="020B0503020204020204" pitchFamily="34" charset="-122"/>
              </a:rPr>
              <a:t>中网南通电信机房整体抗地震级别达</a:t>
            </a:r>
            <a:r>
              <a:rPr lang="en-US" altLang="zh-CN" sz="2000" b="1" dirty="0">
                <a:solidFill>
                  <a:schemeClr val="bg1"/>
                </a:solidFill>
                <a:latin typeface="微软雅黑" panose="020B0503020204020204" pitchFamily="34" charset="-122"/>
                <a:ea typeface="微软雅黑" panose="020B0503020204020204" pitchFamily="34" charset="-122"/>
              </a:rPr>
              <a:t>8</a:t>
            </a:r>
            <a:r>
              <a:rPr lang="zh-CN" altLang="en-US" sz="2000" b="1" dirty="0">
                <a:solidFill>
                  <a:schemeClr val="bg1"/>
                </a:solidFill>
                <a:latin typeface="微软雅黑" panose="020B0503020204020204" pitchFamily="34" charset="-122"/>
                <a:ea typeface="微软雅黑" panose="020B0503020204020204" pitchFamily="34" charset="-122"/>
              </a:rPr>
              <a:t>级，地板承重达</a:t>
            </a:r>
            <a:r>
              <a:rPr lang="en-US" altLang="zh-CN" sz="2000" b="1" dirty="0">
                <a:solidFill>
                  <a:schemeClr val="bg1"/>
                </a:solidFill>
                <a:latin typeface="微软雅黑" panose="020B0503020204020204" pitchFamily="34" charset="-122"/>
                <a:ea typeface="微软雅黑" panose="020B0503020204020204" pitchFamily="34" charset="-122"/>
              </a:rPr>
              <a:t>800</a:t>
            </a:r>
            <a:r>
              <a:rPr lang="zh-CN" altLang="en-US" sz="2000" b="1" dirty="0">
                <a:solidFill>
                  <a:schemeClr val="bg1"/>
                </a:solidFill>
                <a:latin typeface="微软雅黑" panose="020B0503020204020204" pitchFamily="34" charset="-122"/>
                <a:ea typeface="微软雅黑" panose="020B0503020204020204" pitchFamily="34" charset="-122"/>
              </a:rPr>
              <a:t>公斤</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平方米。配有专业恒温空调和中央精密空调多套空调系统，保证机房通风、恒温、恒湿。机房温度控制在：</a:t>
            </a:r>
            <a:r>
              <a:rPr lang="en-US" altLang="zh-CN" sz="2000" b="1" dirty="0">
                <a:solidFill>
                  <a:schemeClr val="bg1"/>
                </a:solidFill>
                <a:latin typeface="微软雅黑" panose="020B0503020204020204" pitchFamily="34" charset="-122"/>
                <a:ea typeface="微软雅黑" panose="020B0503020204020204" pitchFamily="34" charset="-122"/>
              </a:rPr>
              <a:t>22±3</a:t>
            </a:r>
            <a:r>
              <a:rPr lang="zh-CN" altLang="en-US" sz="2000" b="1" dirty="0">
                <a:solidFill>
                  <a:schemeClr val="bg1"/>
                </a:solidFill>
                <a:latin typeface="微软雅黑" panose="020B0503020204020204" pitchFamily="34" charset="-122"/>
                <a:ea typeface="微软雅黑" panose="020B0503020204020204" pitchFamily="34" charset="-122"/>
              </a:rPr>
              <a:t>摄氏度，相对湿度：</a:t>
            </a:r>
            <a:r>
              <a:rPr lang="en-US" altLang="zh-CN" sz="2000" b="1" dirty="0">
                <a:solidFill>
                  <a:schemeClr val="bg1"/>
                </a:solidFill>
                <a:latin typeface="微软雅黑" panose="020B0503020204020204" pitchFamily="34" charset="-122"/>
                <a:ea typeface="微软雅黑" panose="020B0503020204020204" pitchFamily="34" charset="-122"/>
              </a:rPr>
              <a:t>30%~70%</a:t>
            </a:r>
            <a:r>
              <a:rPr lang="zh-CN" altLang="en-US" sz="2000" b="1" dirty="0">
                <a:solidFill>
                  <a:schemeClr val="bg1"/>
                </a:solidFill>
                <a:latin typeface="微软雅黑" panose="020B0503020204020204" pitchFamily="34" charset="-122"/>
                <a:ea typeface="微软雅黑" panose="020B0503020204020204" pitchFamily="34" charset="-122"/>
              </a:rPr>
              <a:t>，温度烟雾感应消防系统、防火报警探测头，遇火情时系统自动报警。</a:t>
            </a:r>
          </a:p>
          <a:p>
            <a:pPr defTabSz="1218892">
              <a:lnSpc>
                <a:spcPct val="130000"/>
              </a:lnSpc>
              <a:spcBef>
                <a:spcPts val="200"/>
              </a:spcBef>
              <a:spcAft>
                <a:spcPts val="60"/>
              </a:spcAft>
            </a:pPr>
            <a:endParaRPr lang="zh-CN" altLang="en-US" dirty="0">
              <a:solidFill>
                <a:srgbClr val="FF9900"/>
              </a:solidFill>
              <a:latin typeface="微软雅黑" pitchFamily="34" charset="-122"/>
              <a:ea typeface="微软雅黑" pitchFamily="34"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710" y="1989634"/>
            <a:ext cx="3051101" cy="4068135"/>
          </a:xfrm>
          <a:prstGeom prst="rect">
            <a:avLst/>
          </a:prstGeom>
        </p:spPr>
      </p:pic>
    </p:spTree>
    <p:extLst>
      <p:ext uri="{BB962C8B-B14F-4D97-AF65-F5344CB8AC3E}">
        <p14:creationId xmlns:p14="http://schemas.microsoft.com/office/powerpoint/2010/main" val="3037905010"/>
      </p:ext>
    </p:extLst>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2423228" y="1102952"/>
            <a:ext cx="7488969" cy="2955235"/>
            <a:chOff x="2494669" y="1266647"/>
            <a:chExt cx="7488969" cy="2955235"/>
          </a:xfrm>
        </p:grpSpPr>
        <p:sp>
          <p:nvSpPr>
            <p:cNvPr id="55" name="Freeform 27"/>
            <p:cNvSpPr>
              <a:spLocks/>
            </p:cNvSpPr>
            <p:nvPr/>
          </p:nvSpPr>
          <p:spPr bwMode="auto">
            <a:xfrm rot="10800000" flipH="1" flipV="1">
              <a:off x="2494669" y="1903450"/>
              <a:ext cx="2808449" cy="2318432"/>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cmpd="sng">
              <a:solidFill>
                <a:sysClr val="window" lastClr="FFFFFF">
                  <a:lumMod val="65000"/>
                </a:sysClr>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56" name="直接连接符 55"/>
            <p:cNvCxnSpPr/>
            <p:nvPr/>
          </p:nvCxnSpPr>
          <p:spPr>
            <a:xfrm>
              <a:off x="5303118" y="1413570"/>
              <a:ext cx="0" cy="1297382"/>
            </a:xfrm>
            <a:prstGeom prst="line">
              <a:avLst/>
            </a:prstGeom>
            <a:noFill/>
            <a:ln w="9525" cap="flat" cmpd="sng" algn="ctr">
              <a:solidFill>
                <a:sysClr val="window" lastClr="FFFFFF">
                  <a:lumMod val="65000"/>
                </a:sysClr>
              </a:solidFill>
              <a:prstDash val="sysDash"/>
            </a:ln>
            <a:effectLst/>
          </p:spPr>
        </p:cxnSp>
        <p:sp>
          <p:nvSpPr>
            <p:cNvPr id="57" name="Text Box 28"/>
            <p:cNvSpPr txBox="1">
              <a:spLocks noChangeArrowheads="1"/>
            </p:cNvSpPr>
            <p:nvPr/>
          </p:nvSpPr>
          <p:spPr bwMode="auto">
            <a:xfrm>
              <a:off x="5447134" y="1266647"/>
              <a:ext cx="45365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400050" lvl="0" indent="-400050" defTabSz="914400" eaLnBrk="1" hangingPunct="1">
                <a:lnSpc>
                  <a:spcPct val="150000"/>
                </a:lnSpc>
                <a:buFont typeface="+mj-ea"/>
                <a:buAutoNum type="ea1JpnChsDbPeriod"/>
                <a:defRPr/>
              </a:pPr>
              <a:r>
                <a:rPr lang="zh-CN" altLang="en-US" sz="1600" kern="0" dirty="0" smtClean="0">
                  <a:solidFill>
                    <a:sysClr val="window" lastClr="FFFFFF">
                      <a:lumMod val="95000"/>
                    </a:sysClr>
                  </a:solidFill>
                  <a:latin typeface="微软雅黑"/>
                  <a:ea typeface="微软雅黑"/>
                </a:rPr>
                <a:t>中国独家运营四星级高标准机房设备环境</a:t>
              </a:r>
              <a:endParaRPr lang="en-US" altLang="zh-CN" sz="1600" kern="0" dirty="0" smtClean="0">
                <a:solidFill>
                  <a:sysClr val="window" lastClr="FFFFFF">
                    <a:lumMod val="95000"/>
                  </a:sysClr>
                </a:solidFill>
                <a:latin typeface="微软雅黑"/>
                <a:ea typeface="微软雅黑"/>
              </a:endParaRPr>
            </a:p>
            <a:p>
              <a:pPr marL="400050" lvl="0" indent="-400050" defTabSz="914400" eaLnBrk="1" hangingPunct="1">
                <a:lnSpc>
                  <a:spcPct val="150000"/>
                </a:lnSpc>
                <a:buFont typeface="+mj-ea"/>
                <a:buAutoNum type="ea1JpnChsDbPeriod"/>
                <a:defRPr/>
              </a:pPr>
              <a:r>
                <a:rPr kumimoji="1" lang="en-US" altLang="ko-KR" sz="1600" b="0" i="0" u="none" strike="noStrike" kern="0" cap="none" spc="0" normalizeH="0" baseline="0" noProof="0" dirty="0" smtClean="0">
                  <a:ln>
                    <a:noFill/>
                  </a:ln>
                  <a:solidFill>
                    <a:sysClr val="window" lastClr="FFFFFF">
                      <a:lumMod val="95000"/>
                    </a:sysClr>
                  </a:solidFill>
                  <a:effectLst/>
                  <a:uLnTx/>
                  <a:uFillTx/>
                  <a:latin typeface="微软雅黑"/>
                  <a:ea typeface="微软雅黑"/>
                </a:rPr>
                <a:t>40G</a:t>
              </a:r>
              <a:r>
                <a:rPr kumimoji="1" lang="zh-CN" altLang="en-US" sz="1600" b="0" i="0" u="none" strike="noStrike" kern="0" cap="none" spc="0" normalizeH="0" baseline="0" noProof="0" dirty="0" smtClean="0">
                  <a:ln>
                    <a:noFill/>
                  </a:ln>
                  <a:solidFill>
                    <a:sysClr val="window" lastClr="FFFFFF">
                      <a:lumMod val="95000"/>
                    </a:sysClr>
                  </a:solidFill>
                  <a:effectLst/>
                  <a:uLnTx/>
                  <a:uFillTx/>
                  <a:latin typeface="微软雅黑"/>
                  <a:ea typeface="微软雅黑"/>
                </a:rPr>
                <a:t>高宽带资源保证</a:t>
              </a:r>
              <a:endParaRPr kumimoji="1" lang="en-US" altLang="zh-CN" sz="1600" b="0" i="0" u="none" strike="noStrike" kern="0" cap="none" spc="0" normalizeH="0" baseline="0" noProof="0" dirty="0" smtClean="0">
                <a:ln>
                  <a:noFill/>
                </a:ln>
                <a:solidFill>
                  <a:sysClr val="window" lastClr="FFFFFF">
                    <a:lumMod val="95000"/>
                  </a:sysClr>
                </a:solidFill>
                <a:effectLst/>
                <a:uLnTx/>
                <a:uFillTx/>
                <a:latin typeface="微软雅黑"/>
                <a:ea typeface="微软雅黑"/>
              </a:endParaRPr>
            </a:p>
            <a:p>
              <a:pPr marL="400050" lvl="0" indent="-400050" defTabSz="914400" eaLnBrk="1" hangingPunct="1">
                <a:lnSpc>
                  <a:spcPct val="150000"/>
                </a:lnSpc>
                <a:buFont typeface="+mj-ea"/>
                <a:buAutoNum type="ea1JpnChsDbPeriod"/>
                <a:defRPr/>
              </a:pPr>
              <a:r>
                <a:rPr kumimoji="1" lang="zh-CN" altLang="en-US" sz="1600" b="0" i="0" u="none" strike="noStrike" kern="0" cap="none" spc="0" normalizeH="0" baseline="0" noProof="0" dirty="0" smtClean="0">
                  <a:ln>
                    <a:noFill/>
                  </a:ln>
                  <a:solidFill>
                    <a:sysClr val="window" lastClr="FFFFFF">
                      <a:lumMod val="95000"/>
                    </a:sysClr>
                  </a:solidFill>
                  <a:effectLst/>
                  <a:uLnTx/>
                  <a:uFillTx/>
                  <a:latin typeface="微软雅黑"/>
                  <a:ea typeface="微软雅黑"/>
                </a:rPr>
                <a:t>专业的防护措施</a:t>
              </a:r>
              <a:endParaRPr kumimoji="1" lang="en-US" altLang="zh-CN" sz="1600" b="0" i="0" u="none" strike="noStrike" kern="0" cap="none" spc="0" normalizeH="0" baseline="0" noProof="0" dirty="0" smtClean="0">
                <a:ln>
                  <a:noFill/>
                </a:ln>
                <a:solidFill>
                  <a:sysClr val="window" lastClr="FFFFFF">
                    <a:lumMod val="95000"/>
                  </a:sysClr>
                </a:solidFill>
                <a:effectLst/>
                <a:uLnTx/>
                <a:uFillTx/>
                <a:latin typeface="微软雅黑"/>
                <a:ea typeface="微软雅黑"/>
              </a:endParaRPr>
            </a:p>
            <a:p>
              <a:pPr marL="400050" lvl="0" indent="-400050" defTabSz="914400" eaLnBrk="1" hangingPunct="1">
                <a:lnSpc>
                  <a:spcPct val="150000"/>
                </a:lnSpc>
                <a:buFont typeface="+mj-ea"/>
                <a:buAutoNum type="ea1JpnChsDbPeriod"/>
                <a:defRPr/>
              </a:pPr>
              <a:r>
                <a:rPr kumimoji="1" lang="zh-CN" altLang="en-US" sz="1600" b="0" i="0" u="none" strike="noStrike" kern="0" cap="none" spc="0" normalizeH="0" baseline="0" noProof="0" dirty="0" smtClean="0">
                  <a:ln>
                    <a:noFill/>
                  </a:ln>
                  <a:solidFill>
                    <a:sysClr val="window" lastClr="FFFFFF">
                      <a:lumMod val="95000"/>
                    </a:sysClr>
                  </a:solidFill>
                  <a:effectLst/>
                  <a:uLnTx/>
                  <a:uFillTx/>
                  <a:latin typeface="微软雅黑"/>
                  <a:ea typeface="微软雅黑"/>
                </a:rPr>
                <a:t>强大的技术支持和保障</a:t>
              </a:r>
              <a:endParaRPr kumimoji="1" lang="en-US" altLang="ko-KR" sz="1600" b="0" i="0" u="none" strike="noStrike" kern="0" cap="none" spc="0" normalizeH="0" baseline="0" noProof="0" dirty="0">
                <a:ln>
                  <a:noFill/>
                </a:ln>
                <a:solidFill>
                  <a:sysClr val="window" lastClr="FFFFFF">
                    <a:lumMod val="95000"/>
                  </a:sysClr>
                </a:solidFill>
                <a:effectLst/>
                <a:uLnTx/>
                <a:uFillTx/>
                <a:latin typeface="微软雅黑"/>
                <a:ea typeface="微软雅黑"/>
              </a:endParaRPr>
            </a:p>
          </p:txBody>
        </p:sp>
      </p:grpSp>
      <p:grpSp>
        <p:nvGrpSpPr>
          <p:cNvPr id="28" name="组合 27"/>
          <p:cNvGrpSpPr/>
          <p:nvPr/>
        </p:nvGrpSpPr>
        <p:grpSpPr>
          <a:xfrm>
            <a:off x="406574" y="1301851"/>
            <a:ext cx="2520000" cy="4648223"/>
            <a:chOff x="406574" y="1301851"/>
            <a:chExt cx="2520000" cy="4648223"/>
          </a:xfrm>
        </p:grpSpPr>
        <p:pic>
          <p:nvPicPr>
            <p:cNvPr id="2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574" y="1301851"/>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 name="组合 29"/>
            <p:cNvGrpSpPr/>
            <p:nvPr/>
          </p:nvGrpSpPr>
          <p:grpSpPr>
            <a:xfrm>
              <a:off x="406574" y="5374011"/>
              <a:ext cx="2520000" cy="576063"/>
              <a:chOff x="406574" y="5374011"/>
              <a:chExt cx="2520000" cy="576063"/>
            </a:xfrm>
          </p:grpSpPr>
          <p:sp>
            <p:nvSpPr>
              <p:cNvPr id="31" name="TextBox 30">
                <a:hlinkClick r:id="" action="ppaction://hlinkshowjump?jump=nextslide"/>
              </p:cNvPr>
              <p:cNvSpPr txBox="1"/>
              <p:nvPr/>
            </p:nvSpPr>
            <p:spPr>
              <a:xfrm>
                <a:off x="406574" y="5479481"/>
                <a:ext cx="2520000" cy="35394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机房简介</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32" name="直接连接符 31"/>
              <p:cNvCxnSpPr/>
              <p:nvPr/>
            </p:nvCxnSpPr>
            <p:spPr>
              <a:xfrm flipV="1">
                <a:off x="419041" y="5374011"/>
                <a:ext cx="2507533" cy="1"/>
              </a:xfrm>
              <a:prstGeom prst="line">
                <a:avLst/>
              </a:prstGeom>
              <a:noFill/>
              <a:ln w="9525" cap="flat" cmpd="sng" algn="ctr">
                <a:solidFill>
                  <a:srgbClr val="00B0F0"/>
                </a:solidFill>
                <a:prstDash val="dash"/>
              </a:ln>
              <a:effectLst/>
            </p:spPr>
          </p:cxnSp>
          <p:cxnSp>
            <p:nvCxnSpPr>
              <p:cNvPr id="33" name="直接连接符 32"/>
              <p:cNvCxnSpPr/>
              <p:nvPr/>
            </p:nvCxnSpPr>
            <p:spPr>
              <a:xfrm flipV="1">
                <a:off x="406574" y="5950073"/>
                <a:ext cx="2507533" cy="1"/>
              </a:xfrm>
              <a:prstGeom prst="line">
                <a:avLst/>
              </a:prstGeom>
              <a:noFill/>
              <a:ln w="9525" cap="flat" cmpd="sng" algn="ctr">
                <a:solidFill>
                  <a:srgbClr val="00B0F0"/>
                </a:solidFill>
                <a:prstDash val="dash"/>
              </a:ln>
              <a:effectLst/>
            </p:spPr>
          </p:cxnSp>
        </p:grpSp>
      </p:grpSp>
      <p:grpSp>
        <p:nvGrpSpPr>
          <p:cNvPr id="34" name="组合 33"/>
          <p:cNvGrpSpPr/>
          <p:nvPr/>
        </p:nvGrpSpPr>
        <p:grpSpPr>
          <a:xfrm>
            <a:off x="6282770" y="1301851"/>
            <a:ext cx="2548460" cy="4648223"/>
            <a:chOff x="6282770" y="1301851"/>
            <a:chExt cx="2548460" cy="4648223"/>
          </a:xfrm>
        </p:grpSpPr>
        <p:pic>
          <p:nvPicPr>
            <p:cNvPr id="3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11230" y="1301851"/>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6" name="组合 35"/>
            <p:cNvGrpSpPr/>
            <p:nvPr/>
          </p:nvGrpSpPr>
          <p:grpSpPr>
            <a:xfrm>
              <a:off x="6282770" y="5374010"/>
              <a:ext cx="2548460" cy="576064"/>
              <a:chOff x="6282770" y="5374010"/>
              <a:chExt cx="2548460" cy="576064"/>
            </a:xfrm>
          </p:grpSpPr>
          <p:sp>
            <p:nvSpPr>
              <p:cNvPr id="37" name="TextBox 36">
                <a:hlinkClick r:id="" action="ppaction://hlinkshowjump?jump=nextslide"/>
              </p:cNvPr>
              <p:cNvSpPr txBox="1"/>
              <p:nvPr/>
            </p:nvSpPr>
            <p:spPr>
              <a:xfrm>
                <a:off x="6282770" y="5479551"/>
                <a:ext cx="2548460" cy="35394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机房系统</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38" name="直接连接符 37"/>
              <p:cNvCxnSpPr/>
              <p:nvPr/>
            </p:nvCxnSpPr>
            <p:spPr>
              <a:xfrm flipV="1">
                <a:off x="6323697" y="5374010"/>
                <a:ext cx="2507533" cy="1"/>
              </a:xfrm>
              <a:prstGeom prst="line">
                <a:avLst/>
              </a:prstGeom>
              <a:noFill/>
              <a:ln w="9525" cap="flat" cmpd="sng" algn="ctr">
                <a:solidFill>
                  <a:srgbClr val="00B0F0"/>
                </a:solidFill>
                <a:prstDash val="dash"/>
              </a:ln>
              <a:effectLst/>
            </p:spPr>
          </p:cxnSp>
          <p:cxnSp>
            <p:nvCxnSpPr>
              <p:cNvPr id="39" name="直接连接符 38"/>
              <p:cNvCxnSpPr/>
              <p:nvPr/>
            </p:nvCxnSpPr>
            <p:spPr>
              <a:xfrm flipV="1">
                <a:off x="6311230" y="5950073"/>
                <a:ext cx="2507533" cy="1"/>
              </a:xfrm>
              <a:prstGeom prst="line">
                <a:avLst/>
              </a:prstGeom>
              <a:noFill/>
              <a:ln w="9525" cap="flat" cmpd="sng" algn="ctr">
                <a:solidFill>
                  <a:srgbClr val="00B0F0"/>
                </a:solidFill>
                <a:prstDash val="dash"/>
              </a:ln>
              <a:effectLst/>
            </p:spPr>
          </p:cxnSp>
        </p:grpSp>
      </p:grpSp>
      <p:grpSp>
        <p:nvGrpSpPr>
          <p:cNvPr id="40" name="组合 39"/>
          <p:cNvGrpSpPr/>
          <p:nvPr/>
        </p:nvGrpSpPr>
        <p:grpSpPr>
          <a:xfrm>
            <a:off x="9263558" y="1301851"/>
            <a:ext cx="2520001" cy="4648223"/>
            <a:chOff x="9263558" y="1301851"/>
            <a:chExt cx="2520001" cy="4648223"/>
          </a:xfrm>
        </p:grpSpPr>
        <p:pic>
          <p:nvPicPr>
            <p:cNvPr id="41"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63558" y="1301851"/>
              <a:ext cx="2520000" cy="3778110"/>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2" name="组合 41"/>
            <p:cNvGrpSpPr/>
            <p:nvPr/>
          </p:nvGrpSpPr>
          <p:grpSpPr>
            <a:xfrm>
              <a:off x="9263558" y="5374010"/>
              <a:ext cx="2520001" cy="576064"/>
              <a:chOff x="9263558" y="5374010"/>
              <a:chExt cx="2520001" cy="576064"/>
            </a:xfrm>
          </p:grpSpPr>
          <p:sp>
            <p:nvSpPr>
              <p:cNvPr id="43" name="TextBox 42">
                <a:hlinkClick r:id="" action="ppaction://hlinkshowjump?jump=nextslide"/>
              </p:cNvPr>
              <p:cNvSpPr txBox="1"/>
              <p:nvPr/>
            </p:nvSpPr>
            <p:spPr>
              <a:xfrm>
                <a:off x="9263558" y="5479480"/>
                <a:ext cx="2520001" cy="353943"/>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联系我们</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44" name="直接连接符 43"/>
              <p:cNvCxnSpPr/>
              <p:nvPr/>
            </p:nvCxnSpPr>
            <p:spPr>
              <a:xfrm flipV="1">
                <a:off x="9276025" y="5374010"/>
                <a:ext cx="2507533" cy="1"/>
              </a:xfrm>
              <a:prstGeom prst="line">
                <a:avLst/>
              </a:prstGeom>
              <a:noFill/>
              <a:ln w="9525" cap="flat" cmpd="sng" algn="ctr">
                <a:solidFill>
                  <a:srgbClr val="00B0F0"/>
                </a:solidFill>
                <a:prstDash val="dash"/>
              </a:ln>
              <a:effectLst/>
            </p:spPr>
          </p:cxnSp>
          <p:cxnSp>
            <p:nvCxnSpPr>
              <p:cNvPr id="45" name="直接连接符 44"/>
              <p:cNvCxnSpPr/>
              <p:nvPr/>
            </p:nvCxnSpPr>
            <p:spPr>
              <a:xfrm flipV="1">
                <a:off x="9263558" y="5950073"/>
                <a:ext cx="2507533" cy="1"/>
              </a:xfrm>
              <a:prstGeom prst="line">
                <a:avLst/>
              </a:prstGeom>
              <a:noFill/>
              <a:ln w="9525" cap="flat" cmpd="sng" algn="ctr">
                <a:solidFill>
                  <a:srgbClr val="00B0F0"/>
                </a:solidFill>
                <a:prstDash val="dash"/>
              </a:ln>
              <a:effectLst/>
            </p:spPr>
          </p:cxnSp>
        </p:grpSp>
      </p:grpSp>
      <p:pic>
        <p:nvPicPr>
          <p:cNvPr id="46" name="Picture 3" descr="C:\Documents and Settings\tdz\桌面\未标题-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14948" y="2243212"/>
            <a:ext cx="2634931" cy="4642966"/>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组合 46"/>
          <p:cNvGrpSpPr/>
          <p:nvPr/>
        </p:nvGrpSpPr>
        <p:grpSpPr>
          <a:xfrm>
            <a:off x="3358902" y="1301851"/>
            <a:ext cx="2520000" cy="4648223"/>
            <a:chOff x="3358902" y="2246316"/>
            <a:chExt cx="2520000" cy="3703758"/>
          </a:xfrm>
        </p:grpSpPr>
        <p:pic>
          <p:nvPicPr>
            <p:cNvPr id="48"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358902" y="2246316"/>
              <a:ext cx="2520000" cy="3010442"/>
            </a:xfrm>
            <a:prstGeom prst="rect">
              <a:avLst/>
            </a:prstGeom>
            <a:noFill/>
            <a:ln w="28575">
              <a:solidFill>
                <a:srgbClr val="F79646">
                  <a:lumMod val="60000"/>
                  <a:lumOff val="40000"/>
                </a:srgb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9" name="组合 48"/>
            <p:cNvGrpSpPr/>
            <p:nvPr/>
          </p:nvGrpSpPr>
          <p:grpSpPr>
            <a:xfrm>
              <a:off x="3358902" y="5491059"/>
              <a:ext cx="2520000" cy="459015"/>
              <a:chOff x="3358902" y="5491059"/>
              <a:chExt cx="2520000" cy="459015"/>
            </a:xfrm>
          </p:grpSpPr>
          <p:sp>
            <p:nvSpPr>
              <p:cNvPr id="50" name="TextBox 49">
                <a:hlinkClick r:id="" action="ppaction://hlinkshowjump?jump=nextslide"/>
              </p:cNvPr>
              <p:cNvSpPr txBox="1"/>
              <p:nvPr/>
            </p:nvSpPr>
            <p:spPr>
              <a:xfrm>
                <a:off x="3358902" y="5575099"/>
                <a:ext cx="2520000" cy="282026"/>
              </a:xfrm>
              <a:prstGeom prst="rect">
                <a:avLst/>
              </a:prstGeom>
              <a:noFill/>
            </p:spPr>
            <p:txBody>
              <a:bodyPr wrap="square">
                <a:spAutoFit/>
              </a:bodyPr>
              <a:lstStyle/>
              <a:p>
                <a:pPr marL="0" marR="0" lvl="0" indent="0" algn="ctr" defTabSz="1285829" eaLnBrk="1" fontAlgn="auto" latinLnBrk="0" hangingPunct="1">
                  <a:lnSpc>
                    <a:spcPct val="100000"/>
                  </a:lnSpc>
                  <a:spcBef>
                    <a:spcPts val="0"/>
                  </a:spcBef>
                  <a:spcAft>
                    <a:spcPts val="0"/>
                  </a:spcAft>
                  <a:buClrTx/>
                  <a:buSzTx/>
                  <a:buFontTx/>
                  <a:buNone/>
                  <a:tabLst/>
                  <a:defRPr/>
                </a:pPr>
                <a:r>
                  <a:rPr lang="zh-CN" altLang="en-US" sz="1700" kern="0" dirty="0" smtClean="0">
                    <a:solidFill>
                      <a:prstClr val="white"/>
                    </a:solidFill>
                    <a:latin typeface="微软雅黑" pitchFamily="34" charset="-122"/>
                    <a:ea typeface="微软雅黑" pitchFamily="34" charset="-122"/>
                  </a:rPr>
                  <a:t>机房优势</a:t>
                </a:r>
                <a:endParaRPr kumimoji="0" lang="en-US" altLang="zh-CN" sz="17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cxnSp>
            <p:nvCxnSpPr>
              <p:cNvPr id="51" name="直接连接符 50"/>
              <p:cNvCxnSpPr/>
              <p:nvPr/>
            </p:nvCxnSpPr>
            <p:spPr>
              <a:xfrm flipV="1">
                <a:off x="3358902" y="5491059"/>
                <a:ext cx="2507813" cy="1"/>
              </a:xfrm>
              <a:prstGeom prst="line">
                <a:avLst/>
              </a:prstGeom>
              <a:noFill/>
              <a:ln w="9525" cap="flat" cmpd="sng" algn="ctr">
                <a:solidFill>
                  <a:srgbClr val="00B0F0"/>
                </a:solidFill>
                <a:prstDash val="dash"/>
              </a:ln>
              <a:effectLst/>
            </p:spPr>
          </p:cxnSp>
          <p:cxnSp>
            <p:nvCxnSpPr>
              <p:cNvPr id="52" name="直接连接符 51"/>
              <p:cNvCxnSpPr/>
              <p:nvPr/>
            </p:nvCxnSpPr>
            <p:spPr>
              <a:xfrm flipV="1">
                <a:off x="3359182" y="5950073"/>
                <a:ext cx="2507533" cy="1"/>
              </a:xfrm>
              <a:prstGeom prst="line">
                <a:avLst/>
              </a:prstGeom>
              <a:noFill/>
              <a:ln w="9525" cap="flat" cmpd="sng" algn="ctr">
                <a:solidFill>
                  <a:srgbClr val="00B0F0"/>
                </a:solidFill>
                <a:prstDash val="dash"/>
              </a:ln>
              <a:effectLst/>
            </p:spPr>
          </p:cxnSp>
        </p:grpSp>
      </p:grpSp>
      <p:pic>
        <p:nvPicPr>
          <p:cNvPr id="53" name="s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71197" y="3386433"/>
            <a:ext cx="1835871" cy="4893980"/>
          </a:xfrm>
          <a:prstGeom prst="rect">
            <a:avLst/>
          </a:prstGeom>
        </p:spPr>
      </p:pic>
    </p:spTree>
    <p:extLst>
      <p:ext uri="{BB962C8B-B14F-4D97-AF65-F5344CB8AC3E}">
        <p14:creationId xmlns:p14="http://schemas.microsoft.com/office/powerpoint/2010/main" val="377803699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0-#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par>
                                <p:cTn id="9" presetID="42" presetClass="path" presetSubtype="0" accel="50000" decel="50000" fill="hold" nodeType="withEffect">
                                  <p:stCondLst>
                                    <p:cond delay="0"/>
                                  </p:stCondLst>
                                  <p:childTnLst>
                                    <p:animMotion origin="layout" path="M -4.18783E-6 -8.88067E-7 L 1.00821 0.24931 " pathEditMode="relative" rAng="0" ptsTypes="AA">
                                      <p:cBhvr>
                                        <p:cTn id="10" dur="500" fill="hold"/>
                                        <p:tgtEl>
                                          <p:spTgt spid="46"/>
                                        </p:tgtEl>
                                        <p:attrNameLst>
                                          <p:attrName>ppt_x</p:attrName>
                                          <p:attrName>ppt_y</p:attrName>
                                        </p:attrNameLst>
                                      </p:cBhvr>
                                      <p:rCtr x="50410" y="12465"/>
                                    </p:animMotion>
                                  </p:childTnLst>
                                </p:cTn>
                              </p:par>
                              <p:par>
                                <p:cTn id="11" presetID="8" presetClass="emph" presetSubtype="0" fill="hold" nodeType="withEffect">
                                  <p:stCondLst>
                                    <p:cond delay="0"/>
                                  </p:stCondLst>
                                  <p:childTnLst>
                                    <p:animRot by="-540000">
                                      <p:cBhvr>
                                        <p:cTn id="12" dur="500" fill="hold"/>
                                        <p:tgtEl>
                                          <p:spTgt spid="46"/>
                                        </p:tgtEl>
                                        <p:attrNameLst>
                                          <p:attrName>r</p:attrName>
                                        </p:attrNameLst>
                                      </p:cBhvr>
                                    </p:animRot>
                                  </p:childTnLst>
                                </p:cTn>
                              </p:par>
                              <p:par>
                                <p:cTn id="13" presetID="6" presetClass="emph" presetSubtype="0" fill="hold" nodeType="withEffect">
                                  <p:stCondLst>
                                    <p:cond delay="0"/>
                                  </p:stCondLst>
                                  <p:childTnLst>
                                    <p:animScale>
                                      <p:cBhvr>
                                        <p:cTn id="14" dur="500" fill="hold"/>
                                        <p:tgtEl>
                                          <p:spTgt spid="46"/>
                                        </p:tgtEl>
                                      </p:cBhvr>
                                      <p:by x="50000" y="50000"/>
                                    </p:animScale>
                                  </p:childTnLst>
                                </p:cTn>
                              </p:par>
                              <p:par>
                                <p:cTn id="15" presetID="42" presetClass="path" presetSubtype="0" accel="50000" decel="50000" fill="hold" nodeType="withEffect">
                                  <p:stCondLst>
                                    <p:cond delay="200"/>
                                  </p:stCondLst>
                                  <p:childTnLst>
                                    <p:animMotion origin="layout" path="M 1.25E-6 -3.7037E-6 L 0.86354 0.38056 " pathEditMode="relative" rAng="0" ptsTypes="AA">
                                      <p:cBhvr>
                                        <p:cTn id="16" dur="500" fill="hold"/>
                                        <p:tgtEl>
                                          <p:spTgt spid="28"/>
                                        </p:tgtEl>
                                        <p:attrNameLst>
                                          <p:attrName>ppt_x</p:attrName>
                                          <p:attrName>ppt_y</p:attrName>
                                        </p:attrNameLst>
                                      </p:cBhvr>
                                      <p:rCtr x="43177" y="19028"/>
                                    </p:animMotion>
                                  </p:childTnLst>
                                </p:cTn>
                              </p:par>
                              <p:par>
                                <p:cTn id="17" presetID="8" presetClass="emph" presetSubtype="0" fill="hold" nodeType="withEffect">
                                  <p:stCondLst>
                                    <p:cond delay="210"/>
                                  </p:stCondLst>
                                  <p:childTnLst>
                                    <p:animRot by="-540000">
                                      <p:cBhvr>
                                        <p:cTn id="18" dur="500" fill="hold"/>
                                        <p:tgtEl>
                                          <p:spTgt spid="28"/>
                                        </p:tgtEl>
                                        <p:attrNameLst>
                                          <p:attrName>r</p:attrName>
                                        </p:attrNameLst>
                                      </p:cBhvr>
                                    </p:animRot>
                                  </p:childTnLst>
                                </p:cTn>
                              </p:par>
                              <p:par>
                                <p:cTn id="19" presetID="6" presetClass="emph" presetSubtype="0" fill="hold" nodeType="withEffect">
                                  <p:stCondLst>
                                    <p:cond delay="210"/>
                                  </p:stCondLst>
                                  <p:childTnLst>
                                    <p:animScale>
                                      <p:cBhvr>
                                        <p:cTn id="20" dur="500" fill="hold"/>
                                        <p:tgtEl>
                                          <p:spTgt spid="28"/>
                                        </p:tgtEl>
                                      </p:cBhvr>
                                      <p:by x="50000" y="50000"/>
                                    </p:animScale>
                                  </p:childTnLst>
                                </p:cTn>
                              </p:par>
                              <p:par>
                                <p:cTn id="21" presetID="42" presetClass="path" presetSubtype="0" accel="50000" decel="50000" fill="hold" nodeType="withEffect">
                                  <p:stCondLst>
                                    <p:cond delay="210"/>
                                  </p:stCondLst>
                                  <p:childTnLst>
                                    <p:animMotion origin="layout" path="M -1.66667E-6 -3.7037E-6 L 0.38021 0.39098 " pathEditMode="relative" rAng="0" ptsTypes="AA">
                                      <p:cBhvr>
                                        <p:cTn id="22" dur="500" fill="hold"/>
                                        <p:tgtEl>
                                          <p:spTgt spid="34"/>
                                        </p:tgtEl>
                                        <p:attrNameLst>
                                          <p:attrName>ppt_x</p:attrName>
                                          <p:attrName>ppt_y</p:attrName>
                                        </p:attrNameLst>
                                      </p:cBhvr>
                                      <p:rCtr x="19010" y="19537"/>
                                    </p:animMotion>
                                  </p:childTnLst>
                                </p:cTn>
                              </p:par>
                              <p:par>
                                <p:cTn id="23" presetID="8" presetClass="emph" presetSubtype="0" fill="hold" nodeType="withEffect">
                                  <p:stCondLst>
                                    <p:cond delay="210"/>
                                  </p:stCondLst>
                                  <p:childTnLst>
                                    <p:animRot by="-540000">
                                      <p:cBhvr>
                                        <p:cTn id="24" dur="500" fill="hold"/>
                                        <p:tgtEl>
                                          <p:spTgt spid="34"/>
                                        </p:tgtEl>
                                        <p:attrNameLst>
                                          <p:attrName>r</p:attrName>
                                        </p:attrNameLst>
                                      </p:cBhvr>
                                    </p:animRot>
                                  </p:childTnLst>
                                </p:cTn>
                              </p:par>
                              <p:par>
                                <p:cTn id="25" presetID="6" presetClass="emph" presetSubtype="0" fill="hold" nodeType="withEffect">
                                  <p:stCondLst>
                                    <p:cond delay="210"/>
                                  </p:stCondLst>
                                  <p:childTnLst>
                                    <p:animScale>
                                      <p:cBhvr>
                                        <p:cTn id="26" dur="500" fill="hold"/>
                                        <p:tgtEl>
                                          <p:spTgt spid="34"/>
                                        </p:tgtEl>
                                      </p:cBhvr>
                                      <p:by x="50000" y="50000"/>
                                    </p:animScale>
                                  </p:childTnLst>
                                </p:cTn>
                              </p:par>
                              <p:par>
                                <p:cTn id="27" presetID="42" presetClass="path" presetSubtype="0" accel="50000" decel="50000" fill="hold" nodeType="withEffect">
                                  <p:stCondLst>
                                    <p:cond delay="210"/>
                                  </p:stCondLst>
                                  <p:childTnLst>
                                    <p:animMotion origin="layout" path="M -1.04167E-6 -3.7037E-6 L 0.13672 0.38033 " pathEditMode="relative" rAng="0" ptsTypes="AA">
                                      <p:cBhvr>
                                        <p:cTn id="28" dur="500" fill="hold"/>
                                        <p:tgtEl>
                                          <p:spTgt spid="40"/>
                                        </p:tgtEl>
                                        <p:attrNameLst>
                                          <p:attrName>ppt_x</p:attrName>
                                          <p:attrName>ppt_y</p:attrName>
                                        </p:attrNameLst>
                                      </p:cBhvr>
                                      <p:rCtr x="6836" y="19005"/>
                                    </p:animMotion>
                                  </p:childTnLst>
                                </p:cTn>
                              </p:par>
                              <p:par>
                                <p:cTn id="29" presetID="8" presetClass="emph" presetSubtype="0" fill="hold" nodeType="withEffect">
                                  <p:stCondLst>
                                    <p:cond delay="210"/>
                                  </p:stCondLst>
                                  <p:childTnLst>
                                    <p:animRot by="-540000">
                                      <p:cBhvr>
                                        <p:cTn id="30" dur="500" fill="hold"/>
                                        <p:tgtEl>
                                          <p:spTgt spid="40"/>
                                        </p:tgtEl>
                                        <p:attrNameLst>
                                          <p:attrName>r</p:attrName>
                                        </p:attrNameLst>
                                      </p:cBhvr>
                                    </p:animRot>
                                  </p:childTnLst>
                                </p:cTn>
                              </p:par>
                              <p:par>
                                <p:cTn id="31" presetID="6" presetClass="emph" presetSubtype="0" fill="hold" nodeType="withEffect">
                                  <p:stCondLst>
                                    <p:cond delay="210"/>
                                  </p:stCondLst>
                                  <p:childTnLst>
                                    <p:animScale>
                                      <p:cBhvr>
                                        <p:cTn id="32" dur="500" fill="hold"/>
                                        <p:tgtEl>
                                          <p:spTgt spid="40"/>
                                        </p:tgtEl>
                                      </p:cBhvr>
                                      <p:by x="50000" y="50000"/>
                                    </p:animScale>
                                  </p:childTnLst>
                                </p:cTn>
                              </p:par>
                            </p:childTnLst>
                          </p:cTn>
                        </p:par>
                        <p:par>
                          <p:cTn id="33" fill="hold">
                            <p:stCondLst>
                              <p:cond delay="710"/>
                            </p:stCondLst>
                            <p:childTnLst>
                              <p:par>
                                <p:cTn id="34" presetID="1" presetClass="exit" presetSubtype="0" fill="hold" nodeType="afterEffect">
                                  <p:stCondLst>
                                    <p:cond delay="0"/>
                                  </p:stCondLst>
                                  <p:childTnLst>
                                    <p:set>
                                      <p:cBhvr>
                                        <p:cTn id="35" dur="1" fill="hold">
                                          <p:stCondLst>
                                            <p:cond delay="0"/>
                                          </p:stCondLst>
                                        </p:cTn>
                                        <p:tgtEl>
                                          <p:spTgt spid="46"/>
                                        </p:tgtEl>
                                        <p:attrNameLst>
                                          <p:attrName>style.visibility</p:attrName>
                                        </p:attrNameLst>
                                      </p:cBhvr>
                                      <p:to>
                                        <p:strVal val="hidden"/>
                                      </p:to>
                                    </p:set>
                                  </p:childTnLst>
                                </p:cTn>
                              </p:par>
                            </p:childTnLst>
                          </p:cTn>
                        </p:par>
                        <p:par>
                          <p:cTn id="36" fill="hold">
                            <p:stCondLst>
                              <p:cond delay="710"/>
                            </p:stCondLst>
                            <p:childTnLst>
                              <p:par>
                                <p:cTn id="37" presetID="1" presetClass="exit" presetSubtype="0" fill="hold" nodeType="after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par>
                          <p:cTn id="39" fill="hold">
                            <p:stCondLst>
                              <p:cond delay="710"/>
                            </p:stCondLst>
                            <p:childTnLst>
                              <p:par>
                                <p:cTn id="40" presetID="1" presetClass="exit" presetSubtype="0" fill="hold" nodeType="afterEffect">
                                  <p:stCondLst>
                                    <p:cond delay="0"/>
                                  </p:stCondLst>
                                  <p:childTnLst>
                                    <p:set>
                                      <p:cBhvr>
                                        <p:cTn id="41" dur="1" fill="hold">
                                          <p:stCondLst>
                                            <p:cond delay="0"/>
                                          </p:stCondLst>
                                        </p:cTn>
                                        <p:tgtEl>
                                          <p:spTgt spid="34"/>
                                        </p:tgtEl>
                                        <p:attrNameLst>
                                          <p:attrName>style.visibility</p:attrName>
                                        </p:attrNameLst>
                                      </p:cBhvr>
                                      <p:to>
                                        <p:strVal val="hidden"/>
                                      </p:to>
                                    </p:set>
                                  </p:childTnLst>
                                </p:cTn>
                              </p:par>
                            </p:childTnLst>
                          </p:cTn>
                        </p:par>
                        <p:par>
                          <p:cTn id="42" fill="hold">
                            <p:stCondLst>
                              <p:cond delay="710"/>
                            </p:stCondLst>
                            <p:childTnLst>
                              <p:par>
                                <p:cTn id="43" presetID="1" presetClass="exit" presetSubtype="0" fill="hold" nodeType="afterEffect">
                                  <p:stCondLst>
                                    <p:cond delay="0"/>
                                  </p:stCondLst>
                                  <p:childTnLst>
                                    <p:set>
                                      <p:cBhvr>
                                        <p:cTn id="44" dur="1" fill="hold">
                                          <p:stCondLst>
                                            <p:cond delay="0"/>
                                          </p:stCondLst>
                                        </p:cTn>
                                        <p:tgtEl>
                                          <p:spTgt spid="40"/>
                                        </p:tgtEl>
                                        <p:attrNameLst>
                                          <p:attrName>style.visibility</p:attrName>
                                        </p:attrNameLst>
                                      </p:cBhvr>
                                      <p:to>
                                        <p:strVal val="hidden"/>
                                      </p:to>
                                    </p:set>
                                  </p:childTnLst>
                                </p:cTn>
                              </p:par>
                            </p:childTnLst>
                          </p:cTn>
                        </p:par>
                        <p:par>
                          <p:cTn id="45" fill="hold">
                            <p:stCondLst>
                              <p:cond delay="710"/>
                            </p:stCondLst>
                            <p:childTnLst>
                              <p:par>
                                <p:cTn id="46" presetID="2" presetClass="entr" presetSubtype="4"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250" fill="hold"/>
                                        <p:tgtEl>
                                          <p:spTgt spid="53"/>
                                        </p:tgtEl>
                                        <p:attrNameLst>
                                          <p:attrName>ppt_x</p:attrName>
                                        </p:attrNameLst>
                                      </p:cBhvr>
                                      <p:tavLst>
                                        <p:tav tm="0">
                                          <p:val>
                                            <p:strVal val="#ppt_x"/>
                                          </p:val>
                                        </p:tav>
                                        <p:tav tm="100000">
                                          <p:val>
                                            <p:strVal val="#ppt_x"/>
                                          </p:val>
                                        </p:tav>
                                      </p:tavLst>
                                    </p:anim>
                                    <p:anim calcmode="lin" valueType="num">
                                      <p:cBhvr additive="base">
                                        <p:cTn id="49" dur="25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960"/>
                            </p:stCondLst>
                            <p:childTnLst>
                              <p:par>
                                <p:cTn id="51" presetID="35" presetClass="path" presetSubtype="0" accel="12000" decel="12000" fill="hold" nodeType="afterEffect">
                                  <p:stCondLst>
                                    <p:cond delay="0"/>
                                  </p:stCondLst>
                                  <p:childTnLst>
                                    <p:animMotion origin="layout" path="M -1.66667E-6 -2.96296E-6 L -0.25 -2.96296E-6 " pathEditMode="relative" rAng="0" ptsTypes="AA">
                                      <p:cBhvr>
                                        <p:cTn id="52" dur="500" fill="hold"/>
                                        <p:tgtEl>
                                          <p:spTgt spid="53"/>
                                        </p:tgtEl>
                                        <p:attrNameLst>
                                          <p:attrName>ppt_x</p:attrName>
                                          <p:attrName>ppt_y</p:attrName>
                                        </p:attrNameLst>
                                      </p:cBhvr>
                                      <p:rCtr x="-12500" y="0"/>
                                    </p:animMotion>
                                  </p:childTnLst>
                                </p:cTn>
                              </p:par>
                              <p:par>
                                <p:cTn id="53" presetID="35" presetClass="path" presetSubtype="0" accel="12000" decel="12000" fill="hold" nodeType="withEffect">
                                  <p:stCondLst>
                                    <p:cond delay="0"/>
                                  </p:stCondLst>
                                  <p:childTnLst>
                                    <p:animMotion origin="layout" path="M 3.95833E-6 -3.7037E-6 L -0.2392 -3.7037E-6 " pathEditMode="relative" rAng="0" ptsTypes="AA">
                                      <p:cBhvr>
                                        <p:cTn id="54" dur="500" fill="hold"/>
                                        <p:tgtEl>
                                          <p:spTgt spid="47"/>
                                        </p:tgtEl>
                                        <p:attrNameLst>
                                          <p:attrName>ppt_x</p:attrName>
                                          <p:attrName>ppt_y</p:attrName>
                                        </p:attrNameLst>
                                      </p:cBhvr>
                                      <p:rCtr x="-11966" y="0"/>
                                    </p:animMotion>
                                  </p:childTnLst>
                                </p:cTn>
                              </p:par>
                            </p:childTnLst>
                          </p:cTn>
                        </p:par>
                        <p:par>
                          <p:cTn id="55" fill="hold">
                            <p:stCondLst>
                              <p:cond delay="1460"/>
                            </p:stCondLst>
                            <p:childTnLst>
                              <p:par>
                                <p:cTn id="56" presetID="2" presetClass="exit" presetSubtype="4" fill="hold" nodeType="afterEffect">
                                  <p:stCondLst>
                                    <p:cond delay="0"/>
                                  </p:stCondLst>
                                  <p:childTnLst>
                                    <p:anim calcmode="lin" valueType="num">
                                      <p:cBhvr additive="base">
                                        <p:cTn id="57" dur="500"/>
                                        <p:tgtEl>
                                          <p:spTgt spid="53"/>
                                        </p:tgtEl>
                                        <p:attrNameLst>
                                          <p:attrName>ppt_x</p:attrName>
                                        </p:attrNameLst>
                                      </p:cBhvr>
                                      <p:tavLst>
                                        <p:tav tm="0">
                                          <p:val>
                                            <p:strVal val="ppt_x"/>
                                          </p:val>
                                        </p:tav>
                                        <p:tav tm="100000">
                                          <p:val>
                                            <p:strVal val="ppt_x"/>
                                          </p:val>
                                        </p:tav>
                                      </p:tavLst>
                                    </p:anim>
                                    <p:anim calcmode="lin" valueType="num">
                                      <p:cBhvr additive="base">
                                        <p:cTn id="58" dur="500"/>
                                        <p:tgtEl>
                                          <p:spTgt spid="53"/>
                                        </p:tgtEl>
                                        <p:attrNameLst>
                                          <p:attrName>ppt_y</p:attrName>
                                        </p:attrNameLst>
                                      </p:cBhvr>
                                      <p:tavLst>
                                        <p:tav tm="0">
                                          <p:val>
                                            <p:strVal val="ppt_y"/>
                                          </p:val>
                                        </p:tav>
                                        <p:tav tm="100000">
                                          <p:val>
                                            <p:strVal val="1+ppt_h/2"/>
                                          </p:val>
                                        </p:tav>
                                      </p:tavLst>
                                    </p:anim>
                                    <p:set>
                                      <p:cBhvr>
                                        <p:cTn id="59" dur="1" fill="hold">
                                          <p:stCondLst>
                                            <p:cond delay="499"/>
                                          </p:stCondLst>
                                        </p:cTn>
                                        <p:tgtEl>
                                          <p:spTgt spid="53"/>
                                        </p:tgtEl>
                                        <p:attrNameLst>
                                          <p:attrName>style.visibility</p:attrName>
                                        </p:attrNameLst>
                                      </p:cBhvr>
                                      <p:to>
                                        <p:strVal val="hidden"/>
                                      </p:to>
                                    </p:set>
                                  </p:childTnLst>
                                </p:cTn>
                              </p:par>
                              <p:par>
                                <p:cTn id="60" presetID="35" presetClass="path" presetSubtype="0" accel="50000" decel="50000" fill="hold" nodeType="withEffect">
                                  <p:stCondLst>
                                    <p:cond delay="0"/>
                                  </p:stCondLst>
                                  <p:childTnLst>
                                    <p:animMotion origin="layout" path="M 2.05802E-6 -2.67898E-6 L -0.77729 -2.67898E-6 " pathEditMode="relative" rAng="0" ptsTypes="AA">
                                      <p:cBhvr>
                                        <p:cTn id="61" dur="500" fill="hold"/>
                                        <p:tgtEl>
                                          <p:spTgt spid="54"/>
                                        </p:tgtEl>
                                        <p:attrNameLst>
                                          <p:attrName>ppt_x</p:attrName>
                                          <p:attrName>ppt_y</p:attrName>
                                        </p:attrNameLst>
                                      </p:cBhvr>
                                      <p:rCtr x="-38871" y="0"/>
                                    </p:animMotion>
                                  </p:childTnLst>
                                </p:cTn>
                              </p:par>
                              <p:par>
                                <p:cTn id="62" presetID="10" presetClass="entr" presetSubtype="0"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630710" y="1629594"/>
            <a:ext cx="9433046" cy="0"/>
          </a:xfrm>
          <a:prstGeom prst="line">
            <a:avLst/>
          </a:prstGeom>
          <a:noFill/>
          <a:ln w="9525" cap="flat" cmpd="sng" algn="ctr">
            <a:solidFill>
              <a:srgbClr val="FC6204"/>
            </a:solidFill>
            <a:prstDash val="dash"/>
          </a:ln>
          <a:effectLst/>
        </p:spPr>
      </p:cxnSp>
      <p:sp>
        <p:nvSpPr>
          <p:cNvPr id="4" name="Line 130"/>
          <p:cNvSpPr>
            <a:spLocks noChangeShapeType="1"/>
          </p:cNvSpPr>
          <p:nvPr/>
        </p:nvSpPr>
        <p:spPr bwMode="auto">
          <a:xfrm>
            <a:off x="1032711" y="2208362"/>
            <a:ext cx="0" cy="457200"/>
          </a:xfrm>
          <a:prstGeom prst="line">
            <a:avLst/>
          </a:prstGeom>
          <a:noFill/>
          <a:ln w="381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矩形 4"/>
          <p:cNvSpPr>
            <a:spLocks noChangeArrowheads="1"/>
          </p:cNvSpPr>
          <p:nvPr/>
        </p:nvSpPr>
        <p:spPr bwMode="auto">
          <a:xfrm>
            <a:off x="1558702" y="1924766"/>
            <a:ext cx="9505054" cy="3323987"/>
          </a:xfrm>
          <a:prstGeom prst="rect">
            <a:avLst/>
          </a:prstGeom>
          <a:noFill/>
          <a:ln w="9525">
            <a:noFill/>
            <a:miter lim="800000"/>
            <a:headEnd/>
            <a:tailEnd/>
          </a:ln>
        </p:spPr>
        <p:txBody>
          <a:bodyPr wrap="square">
            <a:spAutoFit/>
          </a:bodyPr>
          <a:lstStyle/>
          <a:p>
            <a:pPr defTabSz="1218892">
              <a:lnSpc>
                <a:spcPct val="150000"/>
              </a:lnSpc>
              <a:spcBef>
                <a:spcPts val="200"/>
              </a:spcBef>
              <a:spcAft>
                <a:spcPts val="60"/>
              </a:spcAft>
            </a:pPr>
            <a:r>
              <a:rPr lang="zh-CN" altLang="en-US" sz="2000" b="1" dirty="0">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中网南通电信数据中心建有符合国际专业级品质标准的数据中心，机房面积达到</a:t>
            </a:r>
            <a:r>
              <a:rPr lang="en-US" altLang="zh-CN" sz="2000" b="1" dirty="0">
                <a:solidFill>
                  <a:schemeClr val="bg1"/>
                </a:solidFill>
                <a:latin typeface="微软雅黑" panose="020B0503020204020204" pitchFamily="34" charset="-122"/>
                <a:ea typeface="微软雅黑" panose="020B0503020204020204" pitchFamily="34" charset="-122"/>
              </a:rPr>
              <a:t>2000</a:t>
            </a:r>
            <a:r>
              <a:rPr lang="zh-CN" altLang="en-US" sz="2000" b="1" dirty="0">
                <a:solidFill>
                  <a:schemeClr val="bg1"/>
                </a:solidFill>
                <a:latin typeface="微软雅黑" panose="020B0503020204020204" pitchFamily="34" charset="-122"/>
                <a:ea typeface="微软雅黑" panose="020B0503020204020204" pitchFamily="34" charset="-122"/>
              </a:rPr>
              <a:t>多平方米，是高品质的因特网数据中心。另外，我们拥有足够的数据机房空间以满足不断增长的客户需求。 </a:t>
            </a:r>
            <a:br>
              <a:rPr lang="zh-CN" altLang="en-US" sz="2000" b="1" dirty="0">
                <a:solidFill>
                  <a:schemeClr val="bg1"/>
                </a:solidFill>
                <a:latin typeface="微软雅黑" panose="020B0503020204020204" pitchFamily="34" charset="-122"/>
                <a:ea typeface="微软雅黑" panose="020B0503020204020204" pitchFamily="34" charset="-122"/>
              </a:rPr>
            </a:br>
            <a:r>
              <a:rPr lang="zh-CN" altLang="en-US" sz="2000" b="1" dirty="0">
                <a:solidFill>
                  <a:schemeClr val="bg1"/>
                </a:solidFill>
                <a:latin typeface="微软雅黑" panose="020B0503020204020204" pitchFamily="34" charset="-122"/>
                <a:ea typeface="微软雅黑" panose="020B0503020204020204" pitchFamily="34" charset="-122"/>
              </a:rPr>
              <a:t>　　中网南通电信机房整体抗地震级别达</a:t>
            </a:r>
            <a:r>
              <a:rPr lang="en-US" altLang="zh-CN" sz="2000" b="1" dirty="0">
                <a:solidFill>
                  <a:schemeClr val="bg1"/>
                </a:solidFill>
                <a:latin typeface="微软雅黑" panose="020B0503020204020204" pitchFamily="34" charset="-122"/>
                <a:ea typeface="微软雅黑" panose="020B0503020204020204" pitchFamily="34" charset="-122"/>
              </a:rPr>
              <a:t>8</a:t>
            </a:r>
            <a:r>
              <a:rPr lang="zh-CN" altLang="en-US" sz="2000" b="1" dirty="0">
                <a:solidFill>
                  <a:schemeClr val="bg1"/>
                </a:solidFill>
                <a:latin typeface="微软雅黑" panose="020B0503020204020204" pitchFamily="34" charset="-122"/>
                <a:ea typeface="微软雅黑" panose="020B0503020204020204" pitchFamily="34" charset="-122"/>
              </a:rPr>
              <a:t>级，地板承重达</a:t>
            </a:r>
            <a:r>
              <a:rPr lang="en-US" altLang="zh-CN" sz="2000" b="1" dirty="0">
                <a:solidFill>
                  <a:schemeClr val="bg1"/>
                </a:solidFill>
                <a:latin typeface="微软雅黑" panose="020B0503020204020204" pitchFamily="34" charset="-122"/>
                <a:ea typeface="微软雅黑" panose="020B0503020204020204" pitchFamily="34" charset="-122"/>
              </a:rPr>
              <a:t>800</a:t>
            </a:r>
            <a:r>
              <a:rPr lang="zh-CN" altLang="en-US" sz="2000" b="1" dirty="0">
                <a:solidFill>
                  <a:schemeClr val="bg1"/>
                </a:solidFill>
                <a:latin typeface="微软雅黑" panose="020B0503020204020204" pitchFamily="34" charset="-122"/>
                <a:ea typeface="微软雅黑" panose="020B0503020204020204" pitchFamily="34" charset="-122"/>
              </a:rPr>
              <a:t>公斤</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平方米。配有专业恒温空调和中央精密空调多套空调系统，保证机房通风、恒温、恒湿。机房温度控制在：</a:t>
            </a:r>
            <a:r>
              <a:rPr lang="en-US" altLang="zh-CN" sz="2000" b="1" dirty="0">
                <a:solidFill>
                  <a:schemeClr val="bg1"/>
                </a:solidFill>
                <a:latin typeface="微软雅黑" panose="020B0503020204020204" pitchFamily="34" charset="-122"/>
                <a:ea typeface="微软雅黑" panose="020B0503020204020204" pitchFamily="34" charset="-122"/>
              </a:rPr>
              <a:t>22±3</a:t>
            </a:r>
            <a:r>
              <a:rPr lang="zh-CN" altLang="en-US" sz="2000" b="1" dirty="0">
                <a:solidFill>
                  <a:schemeClr val="bg1"/>
                </a:solidFill>
                <a:latin typeface="微软雅黑" panose="020B0503020204020204" pitchFamily="34" charset="-122"/>
                <a:ea typeface="微软雅黑" panose="020B0503020204020204" pitchFamily="34" charset="-122"/>
              </a:rPr>
              <a:t>摄氏度，相对湿度：</a:t>
            </a:r>
            <a:r>
              <a:rPr lang="en-US" altLang="zh-CN" sz="2000" b="1" dirty="0">
                <a:solidFill>
                  <a:schemeClr val="bg1"/>
                </a:solidFill>
                <a:latin typeface="微软雅黑" panose="020B0503020204020204" pitchFamily="34" charset="-122"/>
                <a:ea typeface="微软雅黑" panose="020B0503020204020204" pitchFamily="34" charset="-122"/>
              </a:rPr>
              <a:t>30%~70%</a:t>
            </a:r>
            <a:r>
              <a:rPr lang="zh-CN" altLang="en-US" sz="2000" b="1" dirty="0">
                <a:solidFill>
                  <a:schemeClr val="bg1"/>
                </a:solidFill>
                <a:latin typeface="微软雅黑" panose="020B0503020204020204" pitchFamily="34" charset="-122"/>
                <a:ea typeface="微软雅黑" panose="020B0503020204020204" pitchFamily="34" charset="-122"/>
              </a:rPr>
              <a:t>，温度烟雾感应消防系统、防火报警探测头，遇火情时系统自动报警。</a:t>
            </a:r>
          </a:p>
        </p:txBody>
      </p:sp>
      <p:grpSp>
        <p:nvGrpSpPr>
          <p:cNvPr id="6" name="组合 5"/>
          <p:cNvGrpSpPr/>
          <p:nvPr/>
        </p:nvGrpSpPr>
        <p:grpSpPr>
          <a:xfrm>
            <a:off x="1630710" y="952178"/>
            <a:ext cx="9433046" cy="533400"/>
            <a:chOff x="1630710" y="952178"/>
            <a:chExt cx="9433046" cy="533400"/>
          </a:xfrm>
        </p:grpSpPr>
        <p:sp>
          <p:nvSpPr>
            <p:cNvPr id="7" name="TextBox 13"/>
            <p:cNvSpPr txBox="1"/>
            <p:nvPr/>
          </p:nvSpPr>
          <p:spPr>
            <a:xfrm>
              <a:off x="2454151" y="981522"/>
              <a:ext cx="8609605" cy="461665"/>
            </a:xfrm>
            <a:prstGeom prst="rect">
              <a:avLst/>
            </a:prstGeom>
            <a:noFill/>
          </p:spPr>
          <p:txBody>
            <a:bodyPr vert="horz" wrap="square" rtlCol="0">
              <a:spAutoFit/>
            </a:bodyPr>
            <a:lstStyle/>
            <a:p>
              <a:pPr lvl="0" defTabSz="1218892">
                <a:defRPr/>
              </a:pPr>
              <a:r>
                <a:rPr lang="zh-CN" altLang="en-US" sz="2400" dirty="0">
                  <a:solidFill>
                    <a:srgbClr val="00B0F0"/>
                  </a:solidFill>
                  <a:latin typeface="微软雅黑" panose="020B0503020204020204" pitchFamily="34" charset="-122"/>
                  <a:ea typeface="微软雅黑" panose="020B0503020204020204" pitchFamily="34" charset="-122"/>
                </a:rPr>
                <a:t>中网独家运营四星级高标准机房设备</a:t>
              </a:r>
              <a:r>
                <a:rPr lang="zh-CN" altLang="en-US" sz="2400" dirty="0" smtClean="0">
                  <a:solidFill>
                    <a:srgbClr val="00B0F0"/>
                  </a:solidFill>
                  <a:latin typeface="微软雅黑" panose="020B0503020204020204" pitchFamily="34" charset="-122"/>
                  <a:ea typeface="微软雅黑" panose="020B0503020204020204" pitchFamily="34" charset="-122"/>
                </a:rPr>
                <a:t>环境</a:t>
              </a:r>
              <a:endParaRPr kumimoji="0" lang="en-US" altLang="zh-CN" sz="2000" b="0" i="0" u="none" strike="noStrike" kern="0" cap="none" spc="0" normalizeH="0" baseline="0" noProof="0" dirty="0" smtClean="0">
                <a:ln>
                  <a:noFill/>
                </a:ln>
                <a:solidFill>
                  <a:srgbClr val="00B0F0"/>
                </a:solidFill>
                <a:effectLst/>
                <a:uLnTx/>
                <a:uFillTx/>
                <a:latin typeface="微软雅黑" pitchFamily="34" charset="-122"/>
                <a:ea typeface="微软雅黑" pitchFamily="34" charset="-122"/>
              </a:endParaRPr>
            </a:p>
          </p:txBody>
        </p:sp>
        <p:sp>
          <p:nvSpPr>
            <p:cNvPr id="8" name="椭圆 7"/>
            <p:cNvSpPr/>
            <p:nvPr/>
          </p:nvSpPr>
          <p:spPr bwMode="auto">
            <a:xfrm>
              <a:off x="1630710" y="952178"/>
              <a:ext cx="534988" cy="533400"/>
            </a:xfrm>
            <a:prstGeom prst="ellipse">
              <a:avLst/>
            </a:prstGeom>
            <a:solidFill>
              <a:srgbClr val="92D050"/>
            </a:solidFill>
            <a:ln w="25400" cap="flat" cmpd="sng" algn="ctr">
              <a:noFill/>
              <a:prstDash val="solid"/>
            </a:ln>
            <a:effectLst/>
          </p:spPr>
          <p:txBody>
            <a:bodyPr anchor="ctr"/>
            <a:lstStyle/>
            <a:p>
              <a:pPr marL="0" marR="0" lvl="0" indent="0" defTabSz="1105235"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rPr>
                <a:t>1</a:t>
              </a:r>
              <a:endParaRPr kumimoji="0" lang="zh-CN" altLang="en-US" sz="2400" b="0" i="0"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spTree>
    <p:extLst>
      <p:ext uri="{BB962C8B-B14F-4D97-AF65-F5344CB8AC3E}">
        <p14:creationId xmlns:p14="http://schemas.microsoft.com/office/powerpoint/2010/main" val="30955442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微笑PPT - 小A">
  <a:themeElements>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847</TotalTime>
  <Words>729</Words>
  <Application>Microsoft Office PowerPoint</Application>
  <PresentationFormat>宽屏</PresentationFormat>
  <Paragraphs>88</Paragraphs>
  <Slides>19</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19</vt:i4>
      </vt:variant>
    </vt:vector>
  </HeadingPairs>
  <TitlesOfParts>
    <vt:vector size="30" baseType="lpstr">
      <vt:lpstr>Arial Unicode MS</vt:lpstr>
      <vt:lpstr>돋움</vt:lpstr>
      <vt:lpstr>宋体</vt:lpstr>
      <vt:lpstr>微软雅黑</vt:lpstr>
      <vt:lpstr>Arial</vt:lpstr>
      <vt:lpstr>Arial Black</vt:lpstr>
      <vt:lpstr>Broadway</vt:lpstr>
      <vt:lpstr>Calibri</vt:lpstr>
      <vt:lpstr>Wingdings</vt:lpstr>
      <vt:lpstr>Office 主题</vt:lpstr>
      <vt:lpstr>微笑PPT - 小A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wang</cp:lastModifiedBy>
  <cp:revision>290</cp:revision>
  <dcterms:created xsi:type="dcterms:W3CDTF">2013-07-16T06:18:55Z</dcterms:created>
  <dcterms:modified xsi:type="dcterms:W3CDTF">2015-08-31T06:42:59Z</dcterms:modified>
</cp:coreProperties>
</file>