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98" r:id="rId3"/>
    <p:sldId id="301" r:id="rId4"/>
    <p:sldId id="299" r:id="rId5"/>
    <p:sldId id="300" r:id="rId6"/>
    <p:sldId id="302" r:id="rId7"/>
    <p:sldId id="273" r:id="rId8"/>
    <p:sldId id="279" r:id="rId9"/>
    <p:sldId id="280" r:id="rId10"/>
    <p:sldId id="275" r:id="rId11"/>
    <p:sldId id="276" r:id="rId12"/>
    <p:sldId id="284" r:id="rId13"/>
    <p:sldId id="277" r:id="rId14"/>
    <p:sldId id="281" r:id="rId15"/>
    <p:sldId id="283" r:id="rId16"/>
    <p:sldId id="282" r:id="rId17"/>
    <p:sldId id="286" r:id="rId18"/>
    <p:sldId id="287" r:id="rId19"/>
    <p:sldId id="288" r:id="rId20"/>
    <p:sldId id="289" r:id="rId21"/>
    <p:sldId id="296" r:id="rId22"/>
    <p:sldId id="290" r:id="rId23"/>
    <p:sldId id="293" r:id="rId24"/>
    <p:sldId id="291" r:id="rId25"/>
    <p:sldId id="292" r:id="rId26"/>
    <p:sldId id="294" r:id="rId27"/>
    <p:sldId id="295" r:id="rId28"/>
    <p:sldId id="297" r:id="rId29"/>
    <p:sldId id="259" r:id="rId30"/>
    <p:sldId id="270"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94" d="100"/>
          <a:sy n="94" d="100"/>
        </p:scale>
        <p:origin x="84" y="5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latin typeface="+mj-ea"/>
                <a:ea typeface="+mj-ea"/>
              </a:defRPr>
            </a:lvl1pPr>
          </a:lstStyle>
          <a:p>
            <a:r>
              <a:rPr lang="zh-CN" altLang="en-US" dirty="0"/>
              <a:t>单击此处编辑母版标题样式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latin typeface="+mj-ea"/>
                <a:ea typeface="+mj-e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lvl1pPr>
              <a:defRPr>
                <a:latin typeface="+mj-ea"/>
                <a:ea typeface="+mj-ea"/>
              </a:defRPr>
            </a:lvl1pPr>
          </a:lstStyle>
          <a:p>
            <a:fld id="{B61BEF0D-F0BB-DE4B-95CE-6DB70DBA9567}" type="datetimeFigureOut">
              <a:rPr lang="en-US" smtClean="0"/>
              <a:pPr/>
              <a:t>12/1/2020</a:t>
            </a:fld>
            <a:endParaRPr lang="en-US" dirty="0"/>
          </a:p>
        </p:txBody>
      </p:sp>
      <p:sp>
        <p:nvSpPr>
          <p:cNvPr id="5" name="Footer Placeholder 4"/>
          <p:cNvSpPr>
            <a:spLocks noGrp="1"/>
          </p:cNvSpPr>
          <p:nvPr>
            <p:ph type="ftr" sz="quarter" idx="11"/>
          </p:nvPr>
        </p:nvSpPr>
        <p:spPr/>
        <p:txBody>
          <a:bodyPr/>
          <a:lstStyle>
            <a:lvl1pPr>
              <a:defRPr>
                <a:latin typeface="+mj-ea"/>
                <a:ea typeface="+mj-ea"/>
              </a:defRPr>
            </a:lvl1pPr>
          </a:lstStyle>
          <a:p>
            <a:endParaRPr lang="en-US" dirty="0"/>
          </a:p>
        </p:txBody>
      </p:sp>
      <p:sp>
        <p:nvSpPr>
          <p:cNvPr id="6" name="Slide Number Placeholder 5"/>
          <p:cNvSpPr>
            <a:spLocks noGrp="1"/>
          </p:cNvSpPr>
          <p:nvPr>
            <p:ph type="sldNum" sz="quarter" idx="12"/>
          </p:nvPr>
        </p:nvSpPr>
        <p:spPr/>
        <p:txBody>
          <a:bodyPr/>
          <a:lstStyle>
            <a:lvl1pPr>
              <a:defRPr>
                <a:latin typeface="+mj-ea"/>
                <a:ea typeface="+mj-ea"/>
              </a:defRPr>
            </a:lvl1pPr>
          </a:lstStyle>
          <a:p>
            <a:fld id="{D57F1E4F-1CFF-5643-939E-217C01CDF565}" type="slidenum">
              <a:rPr lang="en-US" smtClean="0"/>
              <a:pPr/>
              <a:t>‹#›</a:t>
            </a:fld>
            <a:endParaRPr lang="en-US" dirty="0"/>
          </a:p>
        </p:txBody>
      </p:sp>
      <p:pic>
        <p:nvPicPr>
          <p:cNvPr id="23" name="图片 22"/>
          <p:cNvPicPr>
            <a:picLocks noChangeAspect="1"/>
          </p:cNvPicPr>
          <p:nvPr userDrawn="1"/>
        </p:nvPicPr>
        <p:blipFill>
          <a:blip r:embed="rId2"/>
          <a:stretch>
            <a:fillRect/>
          </a:stretch>
        </p:blipFill>
        <p:spPr>
          <a:xfrm>
            <a:off x="10431826" y="80336"/>
            <a:ext cx="1647881" cy="703237"/>
          </a:xfrm>
          <a:prstGeom prst="rect">
            <a:avLst/>
          </a:prstGeom>
        </p:spPr>
      </p:pic>
      <p:sp>
        <p:nvSpPr>
          <p:cNvPr id="25" name="文本框 24"/>
          <p:cNvSpPr txBox="1"/>
          <p:nvPr userDrawn="1"/>
        </p:nvSpPr>
        <p:spPr>
          <a:xfrm>
            <a:off x="10347160" y="830168"/>
            <a:ext cx="1819729" cy="323165"/>
          </a:xfrm>
          <a:prstGeom prst="rect">
            <a:avLst/>
          </a:prstGeom>
          <a:noFill/>
        </p:spPr>
        <p:txBody>
          <a:bodyPr wrap="none" rtlCol="0">
            <a:spAutoFit/>
          </a:bodyPr>
          <a:lstStyle/>
          <a:p>
            <a:r>
              <a:rPr lang="zh-CN" altLang="en-US" sz="1500" dirty="0">
                <a:latin typeface="+mj-ea"/>
                <a:ea typeface="+mj-ea"/>
              </a:rPr>
              <a:t>股票代码：</a:t>
            </a:r>
            <a:r>
              <a:rPr lang="en-US" altLang="zh-CN" sz="1500" dirty="0">
                <a:latin typeface="+mj-ea"/>
                <a:ea typeface="+mj-ea"/>
              </a:rPr>
              <a:t>831095</a:t>
            </a:r>
            <a:endParaRPr lang="zh-CN" altLang="en-US" sz="1500" dirty="0">
              <a:latin typeface="+mj-ea"/>
              <a:ea typeface="+mj-e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atin typeface="+mj-ea"/>
                <a:ea typeface="+mj-ea"/>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latin typeface="+mj-ea"/>
                <a:ea typeface="+mj-e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lvl1pPr>
              <a:defRPr>
                <a:latin typeface="+mj-ea"/>
                <a:ea typeface="+mj-ea"/>
              </a:defRPr>
            </a:lvl1pPr>
          </a:lstStyle>
          <a:p>
            <a:fld id="{B61BEF0D-F0BB-DE4B-95CE-6DB70DBA9567}" type="datetimeFigureOut">
              <a:rPr lang="en-US" smtClean="0"/>
              <a:pPr/>
              <a:t>12/1/2020</a:t>
            </a:fld>
            <a:endParaRPr lang="en-US" dirty="0"/>
          </a:p>
        </p:txBody>
      </p:sp>
      <p:sp>
        <p:nvSpPr>
          <p:cNvPr id="5" name="Footer Placeholder 4"/>
          <p:cNvSpPr>
            <a:spLocks noGrp="1"/>
          </p:cNvSpPr>
          <p:nvPr>
            <p:ph type="ftr" sz="quarter" idx="11"/>
          </p:nvPr>
        </p:nvSpPr>
        <p:spPr/>
        <p:txBody>
          <a:bodyPr/>
          <a:lstStyle>
            <a:lvl1pPr>
              <a:defRPr>
                <a:latin typeface="+mj-ea"/>
                <a:ea typeface="+mj-ea"/>
              </a:defRPr>
            </a:lvl1pPr>
          </a:lstStyle>
          <a:p>
            <a:endParaRPr lang="en-US" dirty="0"/>
          </a:p>
        </p:txBody>
      </p:sp>
      <p:sp>
        <p:nvSpPr>
          <p:cNvPr id="6" name="Slide Number Placeholder 5"/>
          <p:cNvSpPr>
            <a:spLocks noGrp="1"/>
          </p:cNvSpPr>
          <p:nvPr>
            <p:ph type="sldNum" sz="quarter" idx="12"/>
          </p:nvPr>
        </p:nvSpPr>
        <p:spPr/>
        <p:txBody>
          <a:bodyPr/>
          <a:lstStyle>
            <a:lvl1pPr>
              <a:defRPr>
                <a:latin typeface="+mj-ea"/>
                <a:ea typeface="+mj-ea"/>
              </a:defRPr>
            </a:lvl1pPr>
          </a:lstStyle>
          <a:p>
            <a:fld id="{D57F1E4F-1CFF-5643-939E-217C01CDF56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atin typeface="+mj-ea"/>
                <a:ea typeface="+mj-ea"/>
              </a:defRPr>
            </a:lvl1pPr>
          </a:lstStyle>
          <a:p>
            <a:r>
              <a:rPr lang="zh-CN" altLang="en-US" dirty="0"/>
              <a:t>单击此处编辑母版标题样式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latin typeface="+mj-ea"/>
                <a:ea typeface="+mj-e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单击此处编辑母版文本样式</a:t>
            </a:r>
          </a:p>
        </p:txBody>
      </p:sp>
      <p:sp>
        <p:nvSpPr>
          <p:cNvPr id="4" name="Date Placeholder 3"/>
          <p:cNvSpPr>
            <a:spLocks noGrp="1"/>
          </p:cNvSpPr>
          <p:nvPr>
            <p:ph type="dt" sz="half" idx="10"/>
          </p:nvPr>
        </p:nvSpPr>
        <p:spPr/>
        <p:txBody>
          <a:bodyPr/>
          <a:lstStyle>
            <a:lvl1pPr>
              <a:defRPr>
                <a:latin typeface="+mj-ea"/>
                <a:ea typeface="+mj-ea"/>
              </a:defRPr>
            </a:lvl1pPr>
          </a:lstStyle>
          <a:p>
            <a:fld id="{B61BEF0D-F0BB-DE4B-95CE-6DB70DBA9567}" type="datetimeFigureOut">
              <a:rPr lang="en-US" smtClean="0"/>
              <a:pPr/>
              <a:t>12/1/2020</a:t>
            </a:fld>
            <a:endParaRPr lang="en-US" dirty="0"/>
          </a:p>
        </p:txBody>
      </p:sp>
      <p:sp>
        <p:nvSpPr>
          <p:cNvPr id="5" name="Footer Placeholder 4"/>
          <p:cNvSpPr>
            <a:spLocks noGrp="1"/>
          </p:cNvSpPr>
          <p:nvPr>
            <p:ph type="ftr" sz="quarter" idx="11"/>
          </p:nvPr>
        </p:nvSpPr>
        <p:spPr/>
        <p:txBody>
          <a:bodyPr/>
          <a:lstStyle>
            <a:lvl1pPr>
              <a:defRPr>
                <a:latin typeface="+mj-ea"/>
                <a:ea typeface="+mj-ea"/>
              </a:defRPr>
            </a:lvl1pPr>
          </a:lstStyle>
          <a:p>
            <a:endParaRPr lang="en-US" dirty="0"/>
          </a:p>
        </p:txBody>
      </p:sp>
      <p:sp>
        <p:nvSpPr>
          <p:cNvPr id="6" name="Slide Number Placeholder 5"/>
          <p:cNvSpPr>
            <a:spLocks noGrp="1"/>
          </p:cNvSpPr>
          <p:nvPr>
            <p:ph type="sldNum" sz="quarter" idx="12"/>
          </p:nvPr>
        </p:nvSpPr>
        <p:spPr/>
        <p:txBody>
          <a:bodyPr/>
          <a:lstStyle>
            <a:lvl1pPr>
              <a:defRPr>
                <a:latin typeface="+mj-ea"/>
                <a:ea typeface="+mj-ea"/>
              </a:defRPr>
            </a:lvl1p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mj-ea"/>
                <a:ea typeface="+mj-ea"/>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mj-ea"/>
                <a:ea typeface="+mj-ea"/>
              </a:rPr>
              <a:t>”</a:t>
            </a:r>
            <a:endParaRPr lang="en-US" dirty="0">
              <a:solidFill>
                <a:schemeClr val="accent1">
                  <a:lumMod val="60000"/>
                  <a:lumOff val="40000"/>
                </a:schemeClr>
              </a:solidFill>
              <a:latin typeface="+mj-ea"/>
              <a:ea typeface="+mj-e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atin typeface="+mj-ea"/>
                <a:ea typeface="+mj-ea"/>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latin typeface="+mj-ea"/>
                <a:ea typeface="+mj-e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lvl1pPr>
              <a:defRPr>
                <a:latin typeface="+mj-ea"/>
                <a:ea typeface="+mj-ea"/>
              </a:defRPr>
            </a:lvl1pPr>
          </a:lstStyle>
          <a:p>
            <a:fld id="{B61BEF0D-F0BB-DE4B-95CE-6DB70DBA9567}" type="datetimeFigureOut">
              <a:rPr lang="en-US" smtClean="0"/>
              <a:pPr/>
              <a:t>12/1/2020</a:t>
            </a:fld>
            <a:endParaRPr lang="en-US" dirty="0"/>
          </a:p>
        </p:txBody>
      </p:sp>
      <p:sp>
        <p:nvSpPr>
          <p:cNvPr id="5" name="Footer Placeholder 4"/>
          <p:cNvSpPr>
            <a:spLocks noGrp="1"/>
          </p:cNvSpPr>
          <p:nvPr>
            <p:ph type="ftr" sz="quarter" idx="11"/>
          </p:nvPr>
        </p:nvSpPr>
        <p:spPr/>
        <p:txBody>
          <a:bodyPr/>
          <a:lstStyle>
            <a:lvl1pPr>
              <a:defRPr>
                <a:latin typeface="+mj-ea"/>
                <a:ea typeface="+mj-ea"/>
              </a:defRPr>
            </a:lvl1pPr>
          </a:lstStyle>
          <a:p>
            <a:endParaRPr lang="en-US" dirty="0"/>
          </a:p>
        </p:txBody>
      </p:sp>
      <p:sp>
        <p:nvSpPr>
          <p:cNvPr id="6" name="Slide Number Placeholder 5"/>
          <p:cNvSpPr>
            <a:spLocks noGrp="1"/>
          </p:cNvSpPr>
          <p:nvPr>
            <p:ph type="sldNum" sz="quarter" idx="12"/>
          </p:nvPr>
        </p:nvSpPr>
        <p:spPr/>
        <p:txBody>
          <a:bodyPr/>
          <a:lstStyle>
            <a:lvl1pPr>
              <a:defRPr>
                <a:latin typeface="+mj-ea"/>
                <a:ea typeface="+mj-ea"/>
              </a:defRPr>
            </a:lvl1pPr>
          </a:lstStyle>
          <a:p>
            <a:fld id="{D57F1E4F-1CFF-5643-939E-217C01CDF565}"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atin typeface="+mj-ea"/>
                <a:ea typeface="+mj-ea"/>
              </a:defRPr>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latin typeface="+mj-ea"/>
                <a:ea typeface="+mj-e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lvl1pPr>
              <a:defRPr>
                <a:latin typeface="+mj-ea"/>
                <a:ea typeface="+mj-ea"/>
              </a:defRPr>
            </a:lvl1pPr>
          </a:lstStyle>
          <a:p>
            <a:fld id="{B61BEF0D-F0BB-DE4B-95CE-6DB70DBA9567}" type="datetimeFigureOut">
              <a:rPr lang="en-US" smtClean="0"/>
              <a:pPr/>
              <a:t>12/1/2020</a:t>
            </a:fld>
            <a:endParaRPr lang="en-US" dirty="0"/>
          </a:p>
        </p:txBody>
      </p:sp>
      <p:sp>
        <p:nvSpPr>
          <p:cNvPr id="5" name="Footer Placeholder 4"/>
          <p:cNvSpPr>
            <a:spLocks noGrp="1"/>
          </p:cNvSpPr>
          <p:nvPr>
            <p:ph type="ftr" sz="quarter" idx="11"/>
          </p:nvPr>
        </p:nvSpPr>
        <p:spPr/>
        <p:txBody>
          <a:bodyPr/>
          <a:lstStyle>
            <a:lvl1pPr>
              <a:defRPr>
                <a:latin typeface="+mj-ea"/>
                <a:ea typeface="+mj-ea"/>
              </a:defRPr>
            </a:lvl1pPr>
          </a:lstStyle>
          <a:p>
            <a:endParaRPr lang="en-US" dirty="0"/>
          </a:p>
        </p:txBody>
      </p:sp>
      <p:sp>
        <p:nvSpPr>
          <p:cNvPr id="6" name="Slide Number Placeholder 5"/>
          <p:cNvSpPr>
            <a:spLocks noGrp="1"/>
          </p:cNvSpPr>
          <p:nvPr>
            <p:ph type="sldNum" sz="quarter" idx="12"/>
          </p:nvPr>
        </p:nvSpPr>
        <p:spPr/>
        <p:txBody>
          <a:bodyPr/>
          <a:lstStyle>
            <a:lvl1pPr>
              <a:defRPr>
                <a:latin typeface="+mj-ea"/>
                <a:ea typeface="+mj-ea"/>
              </a:defRPr>
            </a:lvl1p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mj-ea"/>
                <a:ea typeface="+mj-ea"/>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mj-ea"/>
                <a:ea typeface="+mj-ea"/>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atin typeface="+mj-ea"/>
                <a:ea typeface="+mj-ea"/>
              </a:defRPr>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latin typeface="+mj-ea"/>
                <a:ea typeface="+mj-e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lvl1pPr>
              <a:defRPr>
                <a:latin typeface="+mj-ea"/>
                <a:ea typeface="+mj-ea"/>
              </a:defRPr>
            </a:lvl1pPr>
          </a:lstStyle>
          <a:p>
            <a:fld id="{B61BEF0D-F0BB-DE4B-95CE-6DB70DBA9567}" type="datetimeFigureOut">
              <a:rPr lang="en-US" smtClean="0"/>
              <a:pPr/>
              <a:t>12/1/2020</a:t>
            </a:fld>
            <a:endParaRPr lang="en-US" dirty="0"/>
          </a:p>
        </p:txBody>
      </p:sp>
      <p:sp>
        <p:nvSpPr>
          <p:cNvPr id="5" name="Footer Placeholder 4"/>
          <p:cNvSpPr>
            <a:spLocks noGrp="1"/>
          </p:cNvSpPr>
          <p:nvPr>
            <p:ph type="ftr" sz="quarter" idx="11"/>
          </p:nvPr>
        </p:nvSpPr>
        <p:spPr/>
        <p:txBody>
          <a:bodyPr/>
          <a:lstStyle>
            <a:lvl1pPr>
              <a:defRPr>
                <a:latin typeface="+mj-ea"/>
                <a:ea typeface="+mj-ea"/>
              </a:defRPr>
            </a:lvl1pPr>
          </a:lstStyle>
          <a:p>
            <a:endParaRPr lang="en-US" dirty="0"/>
          </a:p>
        </p:txBody>
      </p:sp>
      <p:sp>
        <p:nvSpPr>
          <p:cNvPr id="6" name="Slide Number Placeholder 5"/>
          <p:cNvSpPr>
            <a:spLocks noGrp="1"/>
          </p:cNvSpPr>
          <p:nvPr>
            <p:ph type="sldNum" sz="quarter" idx="12"/>
          </p:nvPr>
        </p:nvSpPr>
        <p:spPr/>
        <p:txBody>
          <a:bodyPr/>
          <a:lstStyle>
            <a:lvl1pPr>
              <a:defRPr>
                <a:latin typeface="+mj-ea"/>
                <a:ea typeface="+mj-ea"/>
              </a:defRPr>
            </a:lvl1pPr>
          </a:lstStyle>
          <a:p>
            <a:fld id="{D57F1E4F-1CFF-5643-939E-217C01CDF565}"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ea"/>
                <a:ea typeface="+mj-ea"/>
              </a:defRPr>
            </a:lvl1p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lvl1pPr>
              <a:defRPr>
                <a:latin typeface="+mj-ea"/>
                <a:ea typeface="+mj-ea"/>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lvl1pPr>
              <a:defRPr>
                <a:latin typeface="+mj-ea"/>
                <a:ea typeface="+mj-ea"/>
              </a:defRPr>
            </a:lvl1pPr>
          </a:lstStyle>
          <a:p>
            <a:fld id="{55C6B4A9-1611-4792-9094-5F34BCA07E0B}" type="datetimeFigureOut">
              <a:rPr lang="en-US" smtClean="0"/>
              <a:pPr/>
              <a:t>12/1/2020</a:t>
            </a:fld>
            <a:endParaRPr lang="en-US" dirty="0"/>
          </a:p>
        </p:txBody>
      </p:sp>
      <p:sp>
        <p:nvSpPr>
          <p:cNvPr id="5" name="Footer Placeholder 4"/>
          <p:cNvSpPr>
            <a:spLocks noGrp="1"/>
          </p:cNvSpPr>
          <p:nvPr>
            <p:ph type="ftr" sz="quarter" idx="11"/>
          </p:nvPr>
        </p:nvSpPr>
        <p:spPr/>
        <p:txBody>
          <a:bodyPr/>
          <a:lstStyle>
            <a:lvl1pPr>
              <a:defRPr>
                <a:latin typeface="+mj-ea"/>
                <a:ea typeface="+mj-ea"/>
              </a:defRPr>
            </a:lvl1pPr>
          </a:lstStyle>
          <a:p>
            <a:endParaRPr lang="en-US" dirty="0"/>
          </a:p>
        </p:txBody>
      </p:sp>
      <p:sp>
        <p:nvSpPr>
          <p:cNvPr id="6" name="Slide Number Placeholder 5"/>
          <p:cNvSpPr>
            <a:spLocks noGrp="1"/>
          </p:cNvSpPr>
          <p:nvPr>
            <p:ph type="sldNum" sz="quarter" idx="12"/>
          </p:nvPr>
        </p:nvSpPr>
        <p:spPr/>
        <p:txBody>
          <a:bodyPr/>
          <a:lstStyle>
            <a:lvl1pPr>
              <a:defRPr>
                <a:latin typeface="+mj-ea"/>
                <a:ea typeface="+mj-ea"/>
              </a:defRPr>
            </a:lvl1pPr>
          </a:lstStyle>
          <a:p>
            <a:fld id="{89333C77-0158-454C-844F-B7AB9BD7DAD4}"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lvl1pPr>
              <a:defRPr>
                <a:latin typeface="微软雅黑" panose="020B0503020204020204" pitchFamily="34" charset="-122"/>
                <a:ea typeface="微软雅黑" panose="020B0503020204020204" pitchFamily="34" charset="-122"/>
              </a:defRPr>
            </a:lvl1p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lvl1pPr>
              <a:defRPr>
                <a:latin typeface="微软雅黑" panose="020B0503020204020204" pitchFamily="34" charset="-122"/>
                <a:ea typeface="微软雅黑" panose="020B0503020204020204" pitchFamily="34" charset="-122"/>
              </a:defRPr>
            </a:lvl1pPr>
          </a:lstStyle>
          <a:p>
            <a:fld id="{B61BEF0D-F0BB-DE4B-95CE-6DB70DBA9567}" type="datetimeFigureOut">
              <a:rPr lang="en-US" smtClean="0"/>
              <a:pPr/>
              <a:t>12/1/2020</a:t>
            </a:fld>
            <a:endParaRPr lang="en-US" dirty="0"/>
          </a:p>
        </p:txBody>
      </p:sp>
      <p:sp>
        <p:nvSpPr>
          <p:cNvPr id="5" name="Footer Placeholder 4"/>
          <p:cNvSpPr>
            <a:spLocks noGrp="1"/>
          </p:cNvSpPr>
          <p:nvPr>
            <p:ph type="ftr" sz="quarter" idx="11"/>
          </p:nvPr>
        </p:nvSpPr>
        <p:spPr/>
        <p:txBody>
          <a:bodyPr/>
          <a:lstStyle>
            <a:lvl1pPr>
              <a:defRPr>
                <a:latin typeface="微软雅黑" panose="020B0503020204020204" pitchFamily="34" charset="-122"/>
                <a:ea typeface="微软雅黑" panose="020B0503020204020204" pitchFamily="34" charset="-122"/>
              </a:defRPr>
            </a:lvl1pPr>
          </a:lstStyle>
          <a:p>
            <a:endParaRPr lang="en-US" dirty="0"/>
          </a:p>
        </p:txBody>
      </p:sp>
      <p:sp>
        <p:nvSpPr>
          <p:cNvPr id="6" name="Slide Number Placeholder 5"/>
          <p:cNvSpPr>
            <a:spLocks noGrp="1"/>
          </p:cNvSpPr>
          <p:nvPr>
            <p:ph type="sldNum" sz="quarter" idx="12"/>
          </p:nvPr>
        </p:nvSpPr>
        <p:spPr/>
        <p:txBody>
          <a:bodyPr/>
          <a:lstStyle>
            <a:lvl1pPr>
              <a:defRPr>
                <a:latin typeface="微软雅黑" panose="020B0503020204020204" pitchFamily="34" charset="-122"/>
                <a:ea typeface="微软雅黑" panose="020B0503020204020204" pitchFamily="34" charset="-122"/>
              </a:defRPr>
            </a:lvl1pPr>
          </a:lstStyle>
          <a:p>
            <a:fld id="{D57F1E4F-1CFF-5643-939E-217C01CDF56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mj-ea"/>
                <a:ea typeface="+mj-ea"/>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lvl1pPr>
              <a:defRPr>
                <a:latin typeface="+mj-ea"/>
                <a:ea typeface="+mj-ea"/>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10"/>
          </p:nvPr>
        </p:nvSpPr>
        <p:spPr/>
        <p:txBody>
          <a:bodyPr/>
          <a:lstStyle>
            <a:lvl1pPr>
              <a:defRPr>
                <a:latin typeface="+mj-ea"/>
                <a:ea typeface="+mj-ea"/>
              </a:defRPr>
            </a:lvl1pPr>
          </a:lstStyle>
          <a:p>
            <a:fld id="{B61BEF0D-F0BB-DE4B-95CE-6DB70DBA9567}" type="datetimeFigureOut">
              <a:rPr lang="en-US" smtClean="0"/>
              <a:pPr/>
              <a:t>12/1/2020</a:t>
            </a:fld>
            <a:endParaRPr lang="en-US" dirty="0"/>
          </a:p>
        </p:txBody>
      </p:sp>
      <p:sp>
        <p:nvSpPr>
          <p:cNvPr id="5" name="Footer Placeholder 4"/>
          <p:cNvSpPr>
            <a:spLocks noGrp="1"/>
          </p:cNvSpPr>
          <p:nvPr>
            <p:ph type="ftr" sz="quarter" idx="11"/>
          </p:nvPr>
        </p:nvSpPr>
        <p:spPr/>
        <p:txBody>
          <a:bodyPr/>
          <a:lstStyle>
            <a:lvl1pPr>
              <a:defRPr>
                <a:latin typeface="+mj-ea"/>
                <a:ea typeface="+mj-ea"/>
              </a:defRPr>
            </a:lvl1pPr>
          </a:lstStyle>
          <a:p>
            <a:endParaRPr lang="en-US" dirty="0"/>
          </a:p>
        </p:txBody>
      </p:sp>
      <p:sp>
        <p:nvSpPr>
          <p:cNvPr id="6" name="Slide Number Placeholder 5"/>
          <p:cNvSpPr>
            <a:spLocks noGrp="1"/>
          </p:cNvSpPr>
          <p:nvPr>
            <p:ph type="sldNum" sz="quarter" idx="12"/>
          </p:nvPr>
        </p:nvSpPr>
        <p:spPr/>
        <p:txBody>
          <a:bodyPr/>
          <a:lstStyle>
            <a:lvl1pPr>
              <a:defRPr>
                <a:latin typeface="+mj-ea"/>
                <a:ea typeface="+mj-ea"/>
              </a:defRPr>
            </a:lvl1pPr>
          </a:lstStyle>
          <a:p>
            <a:fld id="{D57F1E4F-1CFF-5643-939E-217C01CDF5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atin typeface="+mj-ea"/>
                <a:ea typeface="+mj-ea"/>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latin typeface="+mj-ea"/>
                <a:ea typeface="+mj-e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lvl1pPr>
              <a:defRPr>
                <a:latin typeface="+mj-ea"/>
                <a:ea typeface="+mj-ea"/>
              </a:defRPr>
            </a:lvl1pPr>
          </a:lstStyle>
          <a:p>
            <a:fld id="{B61BEF0D-F0BB-DE4B-95CE-6DB70DBA9567}" type="datetimeFigureOut">
              <a:rPr lang="en-US" smtClean="0"/>
              <a:pPr/>
              <a:t>12/1/2020</a:t>
            </a:fld>
            <a:endParaRPr lang="en-US" dirty="0"/>
          </a:p>
        </p:txBody>
      </p:sp>
      <p:sp>
        <p:nvSpPr>
          <p:cNvPr id="5" name="Footer Placeholder 4"/>
          <p:cNvSpPr>
            <a:spLocks noGrp="1"/>
          </p:cNvSpPr>
          <p:nvPr>
            <p:ph type="ftr" sz="quarter" idx="11"/>
          </p:nvPr>
        </p:nvSpPr>
        <p:spPr/>
        <p:txBody>
          <a:bodyPr/>
          <a:lstStyle>
            <a:lvl1pPr>
              <a:defRPr>
                <a:latin typeface="+mj-ea"/>
                <a:ea typeface="+mj-ea"/>
              </a:defRPr>
            </a:lvl1pPr>
          </a:lstStyle>
          <a:p>
            <a:endParaRPr lang="en-US" dirty="0"/>
          </a:p>
        </p:txBody>
      </p:sp>
      <p:sp>
        <p:nvSpPr>
          <p:cNvPr id="6" name="Slide Number Placeholder 5"/>
          <p:cNvSpPr>
            <a:spLocks noGrp="1"/>
          </p:cNvSpPr>
          <p:nvPr>
            <p:ph type="sldNum" sz="quarter" idx="12"/>
          </p:nvPr>
        </p:nvSpPr>
        <p:spPr/>
        <p:txBody>
          <a:bodyPr/>
          <a:lstStyle>
            <a:lvl1pPr>
              <a:defRPr>
                <a:latin typeface="+mj-ea"/>
                <a:ea typeface="+mj-ea"/>
              </a:defRPr>
            </a:lvl1pPr>
          </a:lstStyle>
          <a:p>
            <a:fld id="{D57F1E4F-1CFF-5643-939E-217C01CDF56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单击此处编辑母版标题样式</a:t>
            </a:r>
            <a:endParaRPr lang="en-US" dirty="0"/>
          </a:p>
        </p:txBody>
      </p:sp>
      <p:sp>
        <p:nvSpPr>
          <p:cNvPr id="3" name="Content Placeholder 2"/>
          <p:cNvSpPr>
            <a:spLocks noGrp="1"/>
          </p:cNvSpPr>
          <p:nvPr>
            <p:ph sz="half" idx="1"/>
          </p:nvPr>
        </p:nvSpPr>
        <p:spPr>
          <a:xfrm>
            <a:off x="677334" y="2160589"/>
            <a:ext cx="4184035" cy="3880772"/>
          </a:xfrm>
        </p:spPr>
        <p:txBody>
          <a:bodyPr/>
          <a:lstStyle>
            <a:lvl1pPr>
              <a:defRPr>
                <a:latin typeface="+mj-ea"/>
                <a:ea typeface="+mj-ea"/>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Content Placeholder 3"/>
          <p:cNvSpPr>
            <a:spLocks noGrp="1"/>
          </p:cNvSpPr>
          <p:nvPr>
            <p:ph sz="half" idx="2"/>
          </p:nvPr>
        </p:nvSpPr>
        <p:spPr>
          <a:xfrm>
            <a:off x="5089970" y="2160589"/>
            <a:ext cx="4184034" cy="3880773"/>
          </a:xfrm>
        </p:spPr>
        <p:txBody>
          <a:bodyPr/>
          <a:lstStyle>
            <a:lvl1pPr>
              <a:defRPr>
                <a:latin typeface="+mj-ea"/>
                <a:ea typeface="+mj-ea"/>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pPr/>
              <a:t>12/1/2020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ea"/>
                <a:ea typeface="+mj-ea"/>
              </a:defRPr>
            </a:lvl1pPr>
          </a:lstStyle>
          <a:p>
            <a:r>
              <a:rPr lang="zh-CN" altLang="en-US" dirty="0"/>
              <a:t>单击此处编辑母版标题样式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Content Placeholder 3"/>
          <p:cNvSpPr>
            <a:spLocks noGrp="1"/>
          </p:cNvSpPr>
          <p:nvPr>
            <p:ph sz="half" idx="2"/>
          </p:nvPr>
        </p:nvSpPr>
        <p:spPr>
          <a:xfrm>
            <a:off x="675745" y="2737245"/>
            <a:ext cx="4185623" cy="3304117"/>
          </a:xfrm>
        </p:spPr>
        <p:txBody>
          <a:bodyPr>
            <a:normAutofit/>
          </a:bodyPr>
          <a:lstStyle>
            <a:lvl1pPr>
              <a:defRPr>
                <a:latin typeface="+mj-ea"/>
                <a:ea typeface="+mj-ea"/>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Content Placeholder 5"/>
          <p:cNvSpPr>
            <a:spLocks noGrp="1"/>
          </p:cNvSpPr>
          <p:nvPr>
            <p:ph sz="quarter" idx="4"/>
          </p:nvPr>
        </p:nvSpPr>
        <p:spPr>
          <a:xfrm>
            <a:off x="5088384" y="2737245"/>
            <a:ext cx="4185617" cy="3304117"/>
          </a:xfrm>
        </p:spPr>
        <p:txBody>
          <a:bodyPr>
            <a:normAutofit/>
          </a:bodyPr>
          <a:lstStyle>
            <a:lvl1pPr>
              <a:defRPr>
                <a:latin typeface="+mj-ea"/>
                <a:ea typeface="+mj-ea"/>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lvl1pPr>
              <a:defRPr>
                <a:latin typeface="+mj-ea"/>
                <a:ea typeface="+mj-ea"/>
              </a:defRPr>
            </a:lvl1pPr>
          </a:lstStyle>
          <a:p>
            <a:r>
              <a:rPr lang="zh-CN" altLang="en-US" dirty="0"/>
              <a:t>单击此处编辑母版标题样式</a:t>
            </a:r>
            <a:endParaRPr lang="en-US" dirty="0"/>
          </a:p>
        </p:txBody>
      </p:sp>
      <p:sp>
        <p:nvSpPr>
          <p:cNvPr id="3" name="Date Placeholder 2"/>
          <p:cNvSpPr>
            <a:spLocks noGrp="1"/>
          </p:cNvSpPr>
          <p:nvPr>
            <p:ph type="dt" sz="half" idx="10"/>
          </p:nvPr>
        </p:nvSpPr>
        <p:spPr/>
        <p:txBody>
          <a:bodyPr/>
          <a:lstStyle>
            <a:lvl1pPr>
              <a:defRPr>
                <a:latin typeface="+mj-ea"/>
                <a:ea typeface="+mj-ea"/>
              </a:defRPr>
            </a:lvl1pPr>
          </a:lstStyle>
          <a:p>
            <a:fld id="{B61BEF0D-F0BB-DE4B-95CE-6DB70DBA9567}" type="datetimeFigureOut">
              <a:rPr lang="en-US" smtClean="0"/>
              <a:pPr/>
              <a:t>12/1/2020</a:t>
            </a:fld>
            <a:endParaRPr lang="en-US" dirty="0"/>
          </a:p>
        </p:txBody>
      </p:sp>
      <p:sp>
        <p:nvSpPr>
          <p:cNvPr id="4" name="Footer Placeholder 3"/>
          <p:cNvSpPr>
            <a:spLocks noGrp="1"/>
          </p:cNvSpPr>
          <p:nvPr>
            <p:ph type="ftr" sz="quarter" idx="11"/>
          </p:nvPr>
        </p:nvSpPr>
        <p:spPr/>
        <p:txBody>
          <a:bodyPr/>
          <a:lstStyle>
            <a:lvl1pPr>
              <a:defRPr>
                <a:latin typeface="+mj-ea"/>
                <a:ea typeface="+mj-ea"/>
              </a:defRPr>
            </a:lvl1pPr>
          </a:lstStyle>
          <a:p>
            <a:endParaRPr lang="en-US" dirty="0"/>
          </a:p>
        </p:txBody>
      </p:sp>
      <p:sp>
        <p:nvSpPr>
          <p:cNvPr id="5" name="Slide Number Placeholder 4"/>
          <p:cNvSpPr>
            <a:spLocks noGrp="1"/>
          </p:cNvSpPr>
          <p:nvPr>
            <p:ph type="sldNum" sz="quarter" idx="12"/>
          </p:nvPr>
        </p:nvSpPr>
        <p:spPr/>
        <p:txBody>
          <a:bodyPr/>
          <a:lstStyle>
            <a:lvl1pPr>
              <a:defRPr>
                <a:latin typeface="+mj-ea"/>
                <a:ea typeface="+mj-ea"/>
              </a:defRPr>
            </a:lvl1pPr>
          </a:lstStyle>
          <a:p>
            <a:fld id="{D57F1E4F-1CFF-5643-939E-217C01CDF5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微软雅黑" panose="020B0503020204020204" pitchFamily="34" charset="-122"/>
                <a:ea typeface="微软雅黑" panose="020B0503020204020204" pitchFamily="34" charset="-122"/>
              </a:defRPr>
            </a:lvl1pPr>
          </a:lstStyle>
          <a:p>
            <a:fld id="{B61BEF0D-F0BB-DE4B-95CE-6DB70DBA9567}" type="datetimeFigureOut">
              <a:rPr lang="en-US" smtClean="0"/>
              <a:pPr/>
              <a:t>12/1/2020</a:t>
            </a:fld>
            <a:endParaRPr lang="en-US" dirty="0"/>
          </a:p>
        </p:txBody>
      </p:sp>
      <p:sp>
        <p:nvSpPr>
          <p:cNvPr id="3" name="Footer Placeholder 2"/>
          <p:cNvSpPr>
            <a:spLocks noGrp="1"/>
          </p:cNvSpPr>
          <p:nvPr>
            <p:ph type="ftr" sz="quarter" idx="11"/>
          </p:nvPr>
        </p:nvSpPr>
        <p:spPr/>
        <p:txBody>
          <a:bodyPr/>
          <a:lstStyle>
            <a:lvl1pPr>
              <a:defRPr>
                <a:latin typeface="微软雅黑" panose="020B0503020204020204" pitchFamily="34" charset="-122"/>
                <a:ea typeface="微软雅黑" panose="020B0503020204020204" pitchFamily="34" charset="-122"/>
              </a:defRPr>
            </a:lvl1pPr>
          </a:lstStyle>
          <a:p>
            <a:endParaRPr lang="en-US" dirty="0"/>
          </a:p>
        </p:txBody>
      </p:sp>
      <p:sp>
        <p:nvSpPr>
          <p:cNvPr id="4" name="Slide Number Placeholder 3"/>
          <p:cNvSpPr>
            <a:spLocks noGrp="1"/>
          </p:cNvSpPr>
          <p:nvPr>
            <p:ph type="sldNum" sz="quarter" idx="12"/>
          </p:nvPr>
        </p:nvSpPr>
        <p:spPr/>
        <p:txBody>
          <a:bodyPr/>
          <a:lstStyle>
            <a:lvl1pPr>
              <a:defRPr>
                <a:latin typeface="微软雅黑" panose="020B0503020204020204" pitchFamily="34" charset="-122"/>
                <a:ea typeface="微软雅黑" panose="020B0503020204020204" pitchFamily="34" charset="-122"/>
              </a:defRPr>
            </a:lvl1pPr>
          </a:lstStyle>
          <a:p>
            <a:fld id="{D57F1E4F-1CFF-5643-939E-217C01CDF56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atin typeface="+mj-ea"/>
                <a:ea typeface="+mj-ea"/>
              </a:defRPr>
            </a:lvl1pPr>
          </a:lstStyle>
          <a:p>
            <a:r>
              <a:rPr lang="zh-CN" altLang="en-US"/>
              <a:t>单击此处编辑母版标题样式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lvl1pPr>
              <a:defRPr>
                <a:latin typeface="+mj-ea"/>
                <a:ea typeface="+mj-ea"/>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atin typeface="+mj-ea"/>
                <a:ea typeface="+mj-ea"/>
              </a:defRPr>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lvl1pPr>
              <a:defRPr>
                <a:latin typeface="+mj-ea"/>
                <a:ea typeface="+mj-ea"/>
              </a:defRPr>
            </a:lvl1pPr>
          </a:lstStyle>
          <a:p>
            <a:fld id="{42A54C80-263E-416B-A8E0-580EDEADCBDC}" type="datetimeFigureOut">
              <a:rPr lang="en-US" smtClean="0"/>
              <a:pPr/>
              <a:t>12/1/2020</a:t>
            </a:fld>
            <a:endParaRPr lang="en-US" dirty="0"/>
          </a:p>
        </p:txBody>
      </p:sp>
      <p:sp>
        <p:nvSpPr>
          <p:cNvPr id="6" name="Footer Placeholder 5"/>
          <p:cNvSpPr>
            <a:spLocks noGrp="1"/>
          </p:cNvSpPr>
          <p:nvPr>
            <p:ph type="ftr" sz="quarter" idx="11"/>
          </p:nvPr>
        </p:nvSpPr>
        <p:spPr/>
        <p:txBody>
          <a:bodyPr/>
          <a:lstStyle>
            <a:lvl1pPr>
              <a:defRPr>
                <a:latin typeface="+mj-ea"/>
                <a:ea typeface="+mj-ea"/>
              </a:defRPr>
            </a:lvl1pPr>
          </a:lstStyle>
          <a:p>
            <a:endParaRPr lang="en-US" dirty="0"/>
          </a:p>
        </p:txBody>
      </p:sp>
      <p:sp>
        <p:nvSpPr>
          <p:cNvPr id="7" name="Slide Number Placeholder 6"/>
          <p:cNvSpPr>
            <a:spLocks noGrp="1"/>
          </p:cNvSpPr>
          <p:nvPr>
            <p:ph type="sldNum" sz="quarter" idx="12"/>
          </p:nvPr>
        </p:nvSpPr>
        <p:spPr/>
        <p:txBody>
          <a:bodyPr/>
          <a:lstStyle>
            <a:lvl1pPr>
              <a:defRPr>
                <a:latin typeface="+mj-ea"/>
                <a:ea typeface="+mj-ea"/>
              </a:defRPr>
            </a:lvl1pPr>
          </a:lstStyle>
          <a:p>
            <a:fld id="{519954A3-9DFD-4C44-94BA-B95130A3BA1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atin typeface="+mj-ea"/>
                <a:ea typeface="+mj-ea"/>
              </a:defRPr>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atin typeface="+mj-ea"/>
                <a:ea typeface="+mj-ea"/>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atin typeface="+mj-ea"/>
                <a:ea typeface="+mj-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lvl1pPr>
              <a:defRPr>
                <a:latin typeface="+mj-ea"/>
                <a:ea typeface="+mj-ea"/>
              </a:defRPr>
            </a:lvl1pPr>
          </a:lstStyle>
          <a:p>
            <a:fld id="{B61BEF0D-F0BB-DE4B-95CE-6DB70DBA9567}" type="datetimeFigureOut">
              <a:rPr lang="en-US" smtClean="0"/>
              <a:pPr/>
              <a:t>12/1/2020</a:t>
            </a:fld>
            <a:endParaRPr lang="en-US" dirty="0"/>
          </a:p>
        </p:txBody>
      </p:sp>
      <p:sp>
        <p:nvSpPr>
          <p:cNvPr id="6" name="Footer Placeholder 5"/>
          <p:cNvSpPr>
            <a:spLocks noGrp="1"/>
          </p:cNvSpPr>
          <p:nvPr>
            <p:ph type="ftr" sz="quarter" idx="11"/>
          </p:nvPr>
        </p:nvSpPr>
        <p:spPr/>
        <p:txBody>
          <a:bodyPr/>
          <a:lstStyle>
            <a:lvl1pPr>
              <a:defRPr>
                <a:latin typeface="+mj-ea"/>
                <a:ea typeface="+mj-ea"/>
              </a:defRPr>
            </a:lvl1pPr>
          </a:lstStyle>
          <a:p>
            <a:endParaRPr lang="en-US" dirty="0"/>
          </a:p>
        </p:txBody>
      </p:sp>
      <p:sp>
        <p:nvSpPr>
          <p:cNvPr id="7" name="Slide Number Placeholder 6"/>
          <p:cNvSpPr>
            <a:spLocks noGrp="1"/>
          </p:cNvSpPr>
          <p:nvPr>
            <p:ph type="sldNum" sz="quarter" idx="12"/>
          </p:nvPr>
        </p:nvSpPr>
        <p:spPr/>
        <p:txBody>
          <a:bodyPr/>
          <a:lstStyle>
            <a:lvl1pPr>
              <a:defRPr>
                <a:latin typeface="+mj-ea"/>
                <a:ea typeface="+mj-ea"/>
              </a:defRPr>
            </a:lvl1pPr>
          </a:lstStyle>
          <a:p>
            <a:fld id="{D57F1E4F-1CFF-5643-939E-217C01CDF56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latin typeface="+mj-ea"/>
                <a:ea typeface="+mj-ea"/>
              </a:defRPr>
            </a:lvl1pPr>
          </a:lstStyle>
          <a:p>
            <a:fld id="{B61BEF0D-F0BB-DE4B-95CE-6DB70DBA9567}" type="datetimeFigureOut">
              <a:rPr lang="en-US" smtClean="0"/>
              <a:pPr/>
              <a:t>12/1/2020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latin typeface="+mj-ea"/>
                <a:ea typeface="+mj-ea"/>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latin typeface="+mj-ea"/>
                <a:ea typeface="+mj-ea"/>
              </a:defRPr>
            </a:lvl1pPr>
          </a:lstStyle>
          <a:p>
            <a:fld id="{D57F1E4F-1CFF-5643-939E-217C01CDF565}" type="slidenum">
              <a:rPr lang="en-US" smtClean="0"/>
              <a:pPr/>
              <a:t>‹#›</a:t>
            </a:fld>
            <a:endParaRPr lang="en-US" dirty="0"/>
          </a:p>
        </p:txBody>
      </p:sp>
      <p:pic>
        <p:nvPicPr>
          <p:cNvPr id="30" name="图片 29"/>
          <p:cNvPicPr>
            <a:picLocks noChangeAspect="1"/>
          </p:cNvPicPr>
          <p:nvPr userDrawn="1"/>
        </p:nvPicPr>
        <p:blipFill>
          <a:blip r:embed="rId18"/>
          <a:stretch>
            <a:fillRect/>
          </a:stretch>
        </p:blipFill>
        <p:spPr>
          <a:xfrm>
            <a:off x="10431826" y="80336"/>
            <a:ext cx="1647881" cy="703237"/>
          </a:xfrm>
          <a:prstGeom prst="rect">
            <a:avLst/>
          </a:prstGeom>
        </p:spPr>
      </p:pic>
      <p:sp>
        <p:nvSpPr>
          <p:cNvPr id="8" name="文本框 7"/>
          <p:cNvSpPr txBox="1"/>
          <p:nvPr userDrawn="1"/>
        </p:nvSpPr>
        <p:spPr>
          <a:xfrm>
            <a:off x="10347160" y="830168"/>
            <a:ext cx="1819729" cy="323165"/>
          </a:xfrm>
          <a:prstGeom prst="rect">
            <a:avLst/>
          </a:prstGeom>
          <a:noFill/>
        </p:spPr>
        <p:txBody>
          <a:bodyPr wrap="none" rtlCol="0">
            <a:spAutoFit/>
          </a:bodyPr>
          <a:lstStyle/>
          <a:p>
            <a:r>
              <a:rPr lang="zh-CN" altLang="en-US" sz="1500" dirty="0">
                <a:latin typeface="+mj-ea"/>
                <a:ea typeface="+mj-ea"/>
              </a:rPr>
              <a:t>股票代码：</a:t>
            </a:r>
            <a:r>
              <a:rPr lang="en-US" altLang="zh-CN" sz="1500" dirty="0">
                <a:latin typeface="+mj-ea"/>
                <a:ea typeface="+mj-ea"/>
              </a:rPr>
              <a:t>831095</a:t>
            </a:r>
            <a:endParaRPr lang="zh-CN" altLang="en-US" sz="1500" dirty="0">
              <a:latin typeface="+mj-ea"/>
              <a:ea typeface="+mj-e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457200" rtl="0" eaLnBrk="1" latinLnBrk="0" hangingPunct="1">
        <a:spcBef>
          <a:spcPct val="0"/>
        </a:spcBef>
        <a:buNone/>
        <a:defRPr sz="3600" kern="1200">
          <a:solidFill>
            <a:schemeClr val="accent1"/>
          </a:solidFill>
          <a:latin typeface="+mj-ea"/>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j-ea"/>
          <a:ea typeface="+mj-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j-ea"/>
          <a:ea typeface="+mj-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j-ea"/>
          <a:ea typeface="+mj-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hinanet.cc/" TargetMode="Externa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chinanet.cc/"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20.xml"/><Relationship Id="rId1" Type="http://schemas.openxmlformats.org/officeDocument/2006/relationships/slideLayout" Target="../slideLayouts/slideLayout2.xml"/><Relationship Id="rId5" Type="http://schemas.openxmlformats.org/officeDocument/2006/relationships/slide" Target="slide29.xml"/><Relationship Id="rId4" Type="http://schemas.openxmlformats.org/officeDocument/2006/relationships/slide" Target="slide10.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建筑物, 道路, 户外, 树&#10;&#10;描述已自动生成">
            <a:extLst>
              <a:ext uri="{FF2B5EF4-FFF2-40B4-BE49-F238E27FC236}">
                <a16:creationId xmlns:a16="http://schemas.microsoft.com/office/drawing/2014/main" id="{5CFAE7EE-0AD9-4F83-8069-424996636159}"/>
              </a:ext>
            </a:extLst>
          </p:cNvPr>
          <p:cNvPicPr>
            <a:picLocks noChangeAspect="1"/>
          </p:cNvPicPr>
          <p:nvPr/>
        </p:nvPicPr>
        <p:blipFill>
          <a:blip r:embed="rId2"/>
          <a:stretch>
            <a:fillRect/>
          </a:stretch>
        </p:blipFill>
        <p:spPr>
          <a:xfrm>
            <a:off x="755390" y="3429000"/>
            <a:ext cx="8701430" cy="3429000"/>
          </a:xfrm>
          <a:prstGeom prst="rect">
            <a:avLst/>
          </a:prstGeom>
        </p:spPr>
      </p:pic>
      <p:sp>
        <p:nvSpPr>
          <p:cNvPr id="2" name="标题 1"/>
          <p:cNvSpPr>
            <a:spLocks noGrp="1"/>
          </p:cNvSpPr>
          <p:nvPr>
            <p:ph type="ctrTitle"/>
          </p:nvPr>
        </p:nvSpPr>
        <p:spPr>
          <a:xfrm>
            <a:off x="633474" y="2349480"/>
            <a:ext cx="8930477" cy="993310"/>
          </a:xfrm>
        </p:spPr>
        <p:txBody>
          <a:bodyPr anchor="ctr"/>
          <a:lstStyle/>
          <a:p>
            <a:pPr algn="ctr">
              <a:spcBef>
                <a:spcPts val="0"/>
              </a:spcBef>
            </a:pPr>
            <a:r>
              <a:rPr lang="zh-CN" altLang="en-US" sz="4500" dirty="0"/>
              <a:t>中网科技金融云计算数据中心基地</a:t>
            </a:r>
            <a:endParaRPr lang="zh-CN" altLang="en-US" sz="4500" dirty="0">
              <a:latin typeface="微软雅黑" panose="020B0503020204020204" pitchFamily="34" charset="-122"/>
              <a:ea typeface="微软雅黑" panose="020B0503020204020204" pitchFamily="34" charset="-122"/>
            </a:endParaRPr>
          </a:p>
        </p:txBody>
      </p:sp>
      <p:sp>
        <p:nvSpPr>
          <p:cNvPr id="3" name="副标题 2"/>
          <p:cNvSpPr>
            <a:spLocks noGrp="1"/>
          </p:cNvSpPr>
          <p:nvPr>
            <p:ph type="subTitle" idx="1"/>
          </p:nvPr>
        </p:nvSpPr>
        <p:spPr>
          <a:xfrm>
            <a:off x="7066618" y="6476850"/>
            <a:ext cx="2390201" cy="467360"/>
          </a:xfrm>
        </p:spPr>
        <p:txBody>
          <a:bodyPr>
            <a:noAutofit/>
          </a:bodyPr>
          <a:lstStyle/>
          <a:p>
            <a:pPr algn="ctr">
              <a:spcBef>
                <a:spcPts val="1200"/>
              </a:spcBef>
            </a:pPr>
            <a:r>
              <a:rPr lang="en-US" altLang="zh-CN" dirty="0">
                <a:latin typeface="微软雅黑" panose="020B0503020204020204" pitchFamily="34" charset="-122"/>
                <a:ea typeface="微软雅黑" panose="020B0503020204020204" pitchFamily="34" charset="-122"/>
                <a:hlinkClick r:id="rId3"/>
              </a:rPr>
              <a:t>https://ChinaNet.CC</a:t>
            </a:r>
            <a:endParaRPr lang="en-US" altLang="zh-CN" dirty="0"/>
          </a:p>
        </p:txBody>
      </p:sp>
      <p:pic>
        <p:nvPicPr>
          <p:cNvPr id="5" name="图片 4"/>
          <p:cNvPicPr>
            <a:picLocks noChangeAspect="1"/>
          </p:cNvPicPr>
          <p:nvPr/>
        </p:nvPicPr>
        <p:blipFill>
          <a:blip r:embed="rId4"/>
          <a:stretch>
            <a:fillRect/>
          </a:stretch>
        </p:blipFill>
        <p:spPr>
          <a:xfrm>
            <a:off x="3182592" y="878107"/>
            <a:ext cx="2848127" cy="1397733"/>
          </a:xfrm>
          <a:prstGeom prst="rect">
            <a:avLst/>
          </a:prstGeom>
        </p:spPr>
      </p:pic>
      <p:pic>
        <p:nvPicPr>
          <p:cNvPr id="6" name="图片 5"/>
          <p:cNvPicPr>
            <a:picLocks noChangeAspect="1"/>
          </p:cNvPicPr>
          <p:nvPr/>
        </p:nvPicPr>
        <p:blipFill>
          <a:blip r:embed="rId5"/>
          <a:stretch>
            <a:fillRect/>
          </a:stretch>
        </p:blipFill>
        <p:spPr>
          <a:xfrm>
            <a:off x="755390" y="878107"/>
            <a:ext cx="2390201" cy="1397733"/>
          </a:xfrm>
          <a:prstGeom prst="rect">
            <a:avLst/>
          </a:prstGeom>
        </p:spPr>
      </p:pic>
      <p:pic>
        <p:nvPicPr>
          <p:cNvPr id="8" name="图片 7"/>
          <p:cNvPicPr>
            <a:picLocks noChangeAspect="1"/>
          </p:cNvPicPr>
          <p:nvPr/>
        </p:nvPicPr>
        <p:blipFill>
          <a:blip r:embed="rId6"/>
          <a:stretch>
            <a:fillRect/>
          </a:stretch>
        </p:blipFill>
        <p:spPr>
          <a:xfrm>
            <a:off x="6067720" y="878107"/>
            <a:ext cx="3389099" cy="1385164"/>
          </a:xfrm>
          <a:prstGeom prst="rect">
            <a:avLst/>
          </a:prstGeom>
        </p:spPr>
      </p:pic>
      <p:sp>
        <p:nvSpPr>
          <p:cNvPr id="10" name="文本框 9">
            <a:extLst>
              <a:ext uri="{FF2B5EF4-FFF2-40B4-BE49-F238E27FC236}">
                <a16:creationId xmlns:a16="http://schemas.microsoft.com/office/drawing/2014/main" id="{BF00B640-BA45-4513-B3AC-CD47EC4B0511}"/>
              </a:ext>
            </a:extLst>
          </p:cNvPr>
          <p:cNvSpPr txBox="1"/>
          <p:nvPr/>
        </p:nvSpPr>
        <p:spPr>
          <a:xfrm>
            <a:off x="11632302" y="1725560"/>
            <a:ext cx="461665" cy="4401205"/>
          </a:xfrm>
          <a:prstGeom prst="rect">
            <a:avLst/>
          </a:prstGeom>
          <a:noFill/>
        </p:spPr>
        <p:txBody>
          <a:bodyPr vert="eaVert" wrap="none" rtlCol="0">
            <a:spAutoFit/>
          </a:bodyPr>
          <a:lstStyle/>
          <a:p>
            <a:r>
              <a:rPr lang="zh-CN" altLang="en-US" spc="600" dirty="0">
                <a:solidFill>
                  <a:schemeClr val="bg1">
                    <a:lumMod val="95000"/>
                  </a:schemeClr>
                </a:solidFill>
                <a:latin typeface="+mj-ea"/>
                <a:ea typeface="+mj-ea"/>
              </a:rPr>
              <a:t>云计算和大数据中心服务提供商</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4C65CB-796C-44D5-AD9B-E75FC32FE547}"/>
              </a:ext>
            </a:extLst>
          </p:cNvPr>
          <p:cNvSpPr>
            <a:spLocks noGrp="1"/>
          </p:cNvSpPr>
          <p:nvPr>
            <p:ph type="title"/>
          </p:nvPr>
        </p:nvSpPr>
        <p:spPr>
          <a:xfrm>
            <a:off x="677334" y="609600"/>
            <a:ext cx="9259146" cy="1320800"/>
          </a:xfrm>
        </p:spPr>
        <p:txBody>
          <a:bodyPr/>
          <a:lstStyle/>
          <a:p>
            <a:r>
              <a:rPr lang="zh-CN" altLang="en-US" dirty="0"/>
              <a:t>土地证，数据中心立项，双电源批复</a:t>
            </a:r>
          </a:p>
        </p:txBody>
      </p:sp>
      <p:grpSp>
        <p:nvGrpSpPr>
          <p:cNvPr id="6" name="组合 5">
            <a:extLst>
              <a:ext uri="{FF2B5EF4-FFF2-40B4-BE49-F238E27FC236}">
                <a16:creationId xmlns:a16="http://schemas.microsoft.com/office/drawing/2014/main" id="{CE670805-3991-4227-8D2D-0B57EDCA8C7E}"/>
              </a:ext>
            </a:extLst>
          </p:cNvPr>
          <p:cNvGrpSpPr/>
          <p:nvPr/>
        </p:nvGrpSpPr>
        <p:grpSpPr>
          <a:xfrm>
            <a:off x="1110825" y="2865122"/>
            <a:ext cx="7588584" cy="3562772"/>
            <a:chOff x="751840" y="2587412"/>
            <a:chExt cx="8750891" cy="4270588"/>
          </a:xfrm>
        </p:grpSpPr>
        <p:grpSp>
          <p:nvGrpSpPr>
            <p:cNvPr id="10" name="组合 9">
              <a:extLst>
                <a:ext uri="{FF2B5EF4-FFF2-40B4-BE49-F238E27FC236}">
                  <a16:creationId xmlns:a16="http://schemas.microsoft.com/office/drawing/2014/main" id="{93428B96-1033-4F2D-B21C-0E8F6006706D}"/>
                </a:ext>
              </a:extLst>
            </p:cNvPr>
            <p:cNvGrpSpPr/>
            <p:nvPr/>
          </p:nvGrpSpPr>
          <p:grpSpPr>
            <a:xfrm>
              <a:off x="751840" y="2587412"/>
              <a:ext cx="5850269" cy="4270587"/>
              <a:chOff x="475998" y="2160588"/>
              <a:chExt cx="6165095" cy="4697412"/>
            </a:xfrm>
          </p:grpSpPr>
          <p:pic>
            <p:nvPicPr>
              <p:cNvPr id="4" name="图片 3">
                <a:extLst>
                  <a:ext uri="{FF2B5EF4-FFF2-40B4-BE49-F238E27FC236}">
                    <a16:creationId xmlns:a16="http://schemas.microsoft.com/office/drawing/2014/main" id="{85E776FF-CE29-4557-B31E-8BACB4B64CA5}"/>
                  </a:ext>
                </a:extLst>
              </p:cNvPr>
              <p:cNvPicPr>
                <a:picLocks noChangeAspect="1"/>
              </p:cNvPicPr>
              <p:nvPr/>
            </p:nvPicPr>
            <p:blipFill>
              <a:blip r:embed="rId2"/>
              <a:stretch>
                <a:fillRect/>
              </a:stretch>
            </p:blipFill>
            <p:spPr>
              <a:xfrm>
                <a:off x="475998" y="2160589"/>
                <a:ext cx="5638306" cy="4697411"/>
              </a:xfrm>
              <a:prstGeom prst="rect">
                <a:avLst/>
              </a:prstGeom>
            </p:spPr>
          </p:pic>
          <p:pic>
            <p:nvPicPr>
              <p:cNvPr id="5" name="图片 4">
                <a:extLst>
                  <a:ext uri="{FF2B5EF4-FFF2-40B4-BE49-F238E27FC236}">
                    <a16:creationId xmlns:a16="http://schemas.microsoft.com/office/drawing/2014/main" id="{6EE58443-ED7D-4C6B-BCD9-6907D033EA5B}"/>
                  </a:ext>
                </a:extLst>
              </p:cNvPr>
              <p:cNvPicPr>
                <a:picLocks noChangeAspect="1"/>
              </p:cNvPicPr>
              <p:nvPr/>
            </p:nvPicPr>
            <p:blipFill>
              <a:blip r:embed="rId3"/>
              <a:stretch>
                <a:fillRect/>
              </a:stretch>
            </p:blipFill>
            <p:spPr>
              <a:xfrm>
                <a:off x="3532714" y="2160588"/>
                <a:ext cx="3108379" cy="4697411"/>
              </a:xfrm>
              <a:prstGeom prst="rect">
                <a:avLst/>
              </a:prstGeom>
            </p:spPr>
          </p:pic>
        </p:grpSp>
        <p:pic>
          <p:nvPicPr>
            <p:cNvPr id="3" name="图片 2">
              <a:extLst>
                <a:ext uri="{FF2B5EF4-FFF2-40B4-BE49-F238E27FC236}">
                  <a16:creationId xmlns:a16="http://schemas.microsoft.com/office/drawing/2014/main" id="{2AFCABBF-5C0F-4322-A11F-6DB651361D26}"/>
                </a:ext>
              </a:extLst>
            </p:cNvPr>
            <p:cNvPicPr>
              <a:picLocks noChangeAspect="1"/>
            </p:cNvPicPr>
            <p:nvPr/>
          </p:nvPicPr>
          <p:blipFill>
            <a:blip r:embed="rId4"/>
            <a:stretch>
              <a:fillRect/>
            </a:stretch>
          </p:blipFill>
          <p:spPr>
            <a:xfrm>
              <a:off x="6630780" y="2587412"/>
              <a:ext cx="2871951" cy="4270588"/>
            </a:xfrm>
            <a:prstGeom prst="rect">
              <a:avLst/>
            </a:prstGeom>
          </p:spPr>
        </p:pic>
      </p:grpSp>
      <p:sp>
        <p:nvSpPr>
          <p:cNvPr id="18" name="内容占位符 2">
            <a:extLst>
              <a:ext uri="{FF2B5EF4-FFF2-40B4-BE49-F238E27FC236}">
                <a16:creationId xmlns:a16="http://schemas.microsoft.com/office/drawing/2014/main" id="{47F74951-D175-4DED-91EC-15AE85AC093A}"/>
              </a:ext>
            </a:extLst>
          </p:cNvPr>
          <p:cNvSpPr txBox="1">
            <a:spLocks/>
          </p:cNvSpPr>
          <p:nvPr/>
        </p:nvSpPr>
        <p:spPr>
          <a:xfrm>
            <a:off x="677333" y="1777991"/>
            <a:ext cx="9963573"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j-ea"/>
                <a:ea typeface="+mj-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j-ea"/>
                <a:ea typeface="+mj-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j-ea"/>
                <a:ea typeface="+mj-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000" indent="-360000">
              <a:spcBef>
                <a:spcPts val="1200"/>
              </a:spcBef>
            </a:pPr>
            <a:r>
              <a:rPr lang="zh-CN" altLang="en-US" dirty="0"/>
              <a:t>国家电网双电源</a:t>
            </a:r>
            <a:r>
              <a:rPr lang="en-US" altLang="zh-CN" dirty="0"/>
              <a:t>2</a:t>
            </a:r>
            <a:r>
              <a:rPr lang="zh-CN" altLang="en-US" dirty="0"/>
              <a:t>座</a:t>
            </a:r>
            <a:r>
              <a:rPr lang="en-US" altLang="zh-CN" u="sng" dirty="0"/>
              <a:t>110KV</a:t>
            </a:r>
            <a:r>
              <a:rPr lang="zh-CN" altLang="en-US" u="sng" dirty="0"/>
              <a:t>变电站</a:t>
            </a:r>
            <a:r>
              <a:rPr lang="en-US" altLang="zh-CN" dirty="0"/>
              <a:t>To35KV</a:t>
            </a:r>
            <a:r>
              <a:rPr lang="zh-CN" altLang="en-US" dirty="0"/>
              <a:t>，获批电量</a:t>
            </a:r>
            <a:r>
              <a:rPr lang="en-US" altLang="zh-CN" dirty="0"/>
              <a:t>2.2</a:t>
            </a:r>
            <a:r>
              <a:rPr lang="zh-CN" altLang="en-US" dirty="0"/>
              <a:t>万</a:t>
            </a:r>
            <a:r>
              <a:rPr lang="en-US" altLang="zh-CN" dirty="0"/>
              <a:t>KVA×2</a:t>
            </a:r>
            <a:r>
              <a:rPr lang="zh-CN" altLang="en-US" dirty="0"/>
              <a:t>路。</a:t>
            </a:r>
            <a:endParaRPr lang="en-US" altLang="zh-CN" dirty="0"/>
          </a:p>
          <a:p>
            <a:pPr marL="360000" indent="-360000">
              <a:spcBef>
                <a:spcPts val="1200"/>
              </a:spcBef>
            </a:pPr>
            <a:r>
              <a:rPr lang="zh-CN" altLang="en-US" dirty="0"/>
              <a:t>总建筑面积</a:t>
            </a:r>
            <a:r>
              <a:rPr lang="en-US" altLang="zh-CN" dirty="0"/>
              <a:t>36345</a:t>
            </a:r>
            <a:r>
              <a:rPr lang="zh-CN" altLang="en-US" dirty="0"/>
              <a:t>㎡，机柜容量</a:t>
            </a:r>
            <a:r>
              <a:rPr lang="en-US" altLang="zh-CN" dirty="0"/>
              <a:t>5500</a:t>
            </a:r>
            <a:r>
              <a:rPr lang="zh-CN" altLang="en-US" dirty="0"/>
              <a:t>个。执行大工业电价</a:t>
            </a:r>
            <a:r>
              <a:rPr lang="en-US" altLang="zh-CN" dirty="0"/>
              <a:t>0.648+</a:t>
            </a:r>
            <a:r>
              <a:rPr lang="zh-CN" altLang="en-US" dirty="0"/>
              <a:t>三联供发电站</a:t>
            </a:r>
            <a:r>
              <a:rPr lang="en-US" altLang="zh-CN" dirty="0"/>
              <a:t>-0.06</a:t>
            </a:r>
            <a:r>
              <a:rPr lang="zh-CN" altLang="en-US" dirty="0"/>
              <a:t>。</a:t>
            </a:r>
          </a:p>
        </p:txBody>
      </p:sp>
    </p:spTree>
    <p:extLst>
      <p:ext uri="{BB962C8B-B14F-4D97-AF65-F5344CB8AC3E}">
        <p14:creationId xmlns:p14="http://schemas.microsoft.com/office/powerpoint/2010/main" val="4069402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4F7AAE-DAFA-4B34-8273-9D3B29AF621A}"/>
              </a:ext>
            </a:extLst>
          </p:cNvPr>
          <p:cNvSpPr>
            <a:spLocks noGrp="1"/>
          </p:cNvSpPr>
          <p:nvPr>
            <p:ph type="title"/>
          </p:nvPr>
        </p:nvSpPr>
        <p:spPr>
          <a:xfrm>
            <a:off x="677334" y="609600"/>
            <a:ext cx="8596668" cy="1320800"/>
          </a:xfrm>
        </p:spPr>
        <p:txBody>
          <a:bodyPr/>
          <a:lstStyle/>
          <a:p>
            <a:r>
              <a:rPr lang="zh-CN" altLang="en-US" dirty="0"/>
              <a:t>建筑效果图</a:t>
            </a:r>
          </a:p>
        </p:txBody>
      </p:sp>
      <p:pic>
        <p:nvPicPr>
          <p:cNvPr id="7" name="图片占位符 6">
            <a:extLst>
              <a:ext uri="{FF2B5EF4-FFF2-40B4-BE49-F238E27FC236}">
                <a16:creationId xmlns:a16="http://schemas.microsoft.com/office/drawing/2014/main" id="{B0C84017-4EDC-4863-9A22-AD9F6D0E15D7}"/>
              </a:ext>
            </a:extLst>
          </p:cNvPr>
          <p:cNvPicPr>
            <a:picLocks noChangeAspect="1"/>
          </p:cNvPicPr>
          <p:nvPr/>
        </p:nvPicPr>
        <p:blipFill>
          <a:blip r:embed="rId2">
            <a:extLst>
              <a:ext uri="{28A0092B-C50C-407E-A947-70E740481C1C}">
                <a14:useLocalDpi xmlns:a14="http://schemas.microsoft.com/office/drawing/2010/main" val="0"/>
              </a:ext>
            </a:extLst>
          </a:blip>
          <a:srcRect t="133" b="133"/>
          <a:stretch>
            <a:fillRect/>
          </a:stretch>
        </p:blipFill>
        <p:spPr>
          <a:xfrm>
            <a:off x="677334" y="1740747"/>
            <a:ext cx="8022075" cy="4687145"/>
          </a:xfrm>
          <a:prstGeom prst="rect">
            <a:avLst/>
          </a:prstGeom>
        </p:spPr>
      </p:pic>
    </p:spTree>
    <p:extLst>
      <p:ext uri="{BB962C8B-B14F-4D97-AF65-F5344CB8AC3E}">
        <p14:creationId xmlns:p14="http://schemas.microsoft.com/office/powerpoint/2010/main" val="3954019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4F7AAE-DAFA-4B34-8273-9D3B29AF621A}"/>
              </a:ext>
            </a:extLst>
          </p:cNvPr>
          <p:cNvSpPr>
            <a:spLocks noGrp="1"/>
          </p:cNvSpPr>
          <p:nvPr>
            <p:ph type="title"/>
          </p:nvPr>
        </p:nvSpPr>
        <p:spPr>
          <a:xfrm>
            <a:off x="677334" y="609600"/>
            <a:ext cx="8596668" cy="1320800"/>
          </a:xfrm>
        </p:spPr>
        <p:txBody>
          <a:bodyPr/>
          <a:lstStyle/>
          <a:p>
            <a:r>
              <a:rPr lang="zh-CN" altLang="en-US" dirty="0"/>
              <a:t>专业的数据中心建筑</a:t>
            </a:r>
          </a:p>
        </p:txBody>
      </p:sp>
      <p:cxnSp>
        <p:nvCxnSpPr>
          <p:cNvPr id="5" name="Straight Connector 82">
            <a:extLst>
              <a:ext uri="{FF2B5EF4-FFF2-40B4-BE49-F238E27FC236}">
                <a16:creationId xmlns:a16="http://schemas.microsoft.com/office/drawing/2014/main" id="{192F1EC4-74DE-4DF5-B57E-C1F20FAA2342}"/>
              </a:ext>
            </a:extLst>
          </p:cNvPr>
          <p:cNvCxnSpPr>
            <a:cxnSpLocks/>
          </p:cNvCxnSpPr>
          <p:nvPr/>
        </p:nvCxnSpPr>
        <p:spPr>
          <a:xfrm>
            <a:off x="4445973" y="2824758"/>
            <a:ext cx="5659840" cy="0"/>
          </a:xfrm>
          <a:prstGeom prst="line">
            <a:avLst/>
          </a:prstGeom>
          <a:ln w="28575">
            <a:solidFill>
              <a:schemeClr val="bg1">
                <a:lumMod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8" name="Straight Connector 84">
            <a:extLst>
              <a:ext uri="{FF2B5EF4-FFF2-40B4-BE49-F238E27FC236}">
                <a16:creationId xmlns:a16="http://schemas.microsoft.com/office/drawing/2014/main" id="{1454AC58-5224-4552-B545-59C5D72A5AEC}"/>
              </a:ext>
            </a:extLst>
          </p:cNvPr>
          <p:cNvCxnSpPr/>
          <p:nvPr/>
        </p:nvCxnSpPr>
        <p:spPr>
          <a:xfrm>
            <a:off x="4445973" y="3624415"/>
            <a:ext cx="3600000" cy="0"/>
          </a:xfrm>
          <a:prstGeom prst="line">
            <a:avLst/>
          </a:prstGeom>
          <a:ln w="28575">
            <a:solidFill>
              <a:schemeClr val="bg1">
                <a:lumMod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6">
            <a:extLst>
              <a:ext uri="{FF2B5EF4-FFF2-40B4-BE49-F238E27FC236}">
                <a16:creationId xmlns:a16="http://schemas.microsoft.com/office/drawing/2014/main" id="{A21DFA00-14FB-4BF0-9AA5-195100463CD2}"/>
              </a:ext>
            </a:extLst>
          </p:cNvPr>
          <p:cNvCxnSpPr/>
          <p:nvPr/>
        </p:nvCxnSpPr>
        <p:spPr>
          <a:xfrm>
            <a:off x="4445973" y="4267629"/>
            <a:ext cx="3600000" cy="0"/>
          </a:xfrm>
          <a:prstGeom prst="line">
            <a:avLst/>
          </a:prstGeom>
          <a:ln w="28575">
            <a:solidFill>
              <a:schemeClr val="bg1">
                <a:lumMod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10" name="Straight Connector 87">
            <a:extLst>
              <a:ext uri="{FF2B5EF4-FFF2-40B4-BE49-F238E27FC236}">
                <a16:creationId xmlns:a16="http://schemas.microsoft.com/office/drawing/2014/main" id="{E50CA10E-4013-4E28-A1B3-ABC42A82B7B5}"/>
              </a:ext>
            </a:extLst>
          </p:cNvPr>
          <p:cNvCxnSpPr/>
          <p:nvPr/>
        </p:nvCxnSpPr>
        <p:spPr>
          <a:xfrm>
            <a:off x="4445973" y="4912901"/>
            <a:ext cx="3600000" cy="0"/>
          </a:xfrm>
          <a:prstGeom prst="line">
            <a:avLst/>
          </a:prstGeom>
          <a:ln w="28575">
            <a:solidFill>
              <a:schemeClr val="bg1">
                <a:lumMod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90">
            <a:extLst>
              <a:ext uri="{FF2B5EF4-FFF2-40B4-BE49-F238E27FC236}">
                <a16:creationId xmlns:a16="http://schemas.microsoft.com/office/drawing/2014/main" id="{5BE2AB10-B50F-4FD2-87D7-CD3F2AB4291D}"/>
              </a:ext>
            </a:extLst>
          </p:cNvPr>
          <p:cNvCxnSpPr>
            <a:cxnSpLocks/>
          </p:cNvCxnSpPr>
          <p:nvPr/>
        </p:nvCxnSpPr>
        <p:spPr>
          <a:xfrm>
            <a:off x="4445973" y="6501607"/>
            <a:ext cx="6154294" cy="0"/>
          </a:xfrm>
          <a:prstGeom prst="line">
            <a:avLst/>
          </a:prstGeom>
          <a:ln w="28575">
            <a:solidFill>
              <a:schemeClr val="bg1">
                <a:lumMod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BFC9EB75-0E2B-42BD-95B3-04848452CAB9}"/>
              </a:ext>
            </a:extLst>
          </p:cNvPr>
          <p:cNvSpPr/>
          <p:nvPr/>
        </p:nvSpPr>
        <p:spPr>
          <a:xfrm>
            <a:off x="4328281" y="1609930"/>
            <a:ext cx="6043210" cy="1077218"/>
          </a:xfrm>
          <a:prstGeom prst="rect">
            <a:avLst/>
          </a:prstGeom>
        </p:spPr>
        <p:txBody>
          <a:bodyPr wrap="square">
            <a:spAutoFit/>
          </a:bodyPr>
          <a:lstStyle/>
          <a:p>
            <a:pPr marL="285750" indent="-285750">
              <a:buFont typeface="Wingdings" panose="05000000000000000000" pitchFamily="2" charset="2"/>
              <a:buChar char="l"/>
            </a:pPr>
            <a:r>
              <a:rPr lang="zh-CN" altLang="en-US" sz="1600" dirty="0">
                <a:latin typeface="微软雅黑" pitchFamily="34" charset="-122"/>
                <a:ea typeface="微软雅黑" pitchFamily="34" charset="-122"/>
              </a:rPr>
              <a:t>专业数据中心独立建筑</a:t>
            </a:r>
            <a:endParaRPr lang="en-US" altLang="zh-CN" sz="1600" dirty="0">
              <a:latin typeface="微软雅黑" pitchFamily="34" charset="-122"/>
              <a:ea typeface="微软雅黑" pitchFamily="34" charset="-122"/>
            </a:endParaRPr>
          </a:p>
          <a:p>
            <a:pPr marL="285750" indent="-285750">
              <a:buFont typeface="Wingdings" panose="05000000000000000000" pitchFamily="2" charset="2"/>
              <a:buChar char="l"/>
            </a:pPr>
            <a:r>
              <a:rPr lang="zh-CN" altLang="en-US" sz="1600" dirty="0">
                <a:latin typeface="微软雅黑" pitchFamily="34" charset="-122"/>
                <a:ea typeface="微软雅黑" pitchFamily="34" charset="-122"/>
              </a:rPr>
              <a:t>钢筋混凝土框架结构</a:t>
            </a:r>
            <a:endParaRPr lang="en-US" altLang="zh-CN" sz="1600" dirty="0">
              <a:latin typeface="微软雅黑" pitchFamily="34" charset="-122"/>
              <a:ea typeface="微软雅黑" pitchFamily="34" charset="-122"/>
            </a:endParaRPr>
          </a:p>
          <a:p>
            <a:pPr marL="285750" indent="-285750">
              <a:buFont typeface="Wingdings" panose="05000000000000000000" pitchFamily="2" charset="2"/>
              <a:buChar char="l"/>
            </a:pPr>
            <a:r>
              <a:rPr lang="zh-CN" altLang="en-US" sz="1600" dirty="0">
                <a:latin typeface="微软雅黑" pitchFamily="34" charset="-122"/>
                <a:ea typeface="微软雅黑" pitchFamily="34" charset="-122"/>
              </a:rPr>
              <a:t>设计使用年限大于</a:t>
            </a:r>
            <a:r>
              <a:rPr lang="en-US" altLang="zh-CN" sz="1600" dirty="0">
                <a:latin typeface="微软雅黑" pitchFamily="34" charset="-122"/>
                <a:ea typeface="微软雅黑" pitchFamily="34" charset="-122"/>
              </a:rPr>
              <a:t>50</a:t>
            </a:r>
            <a:r>
              <a:rPr lang="zh-CN" altLang="en-US" sz="1600" dirty="0">
                <a:latin typeface="微软雅黑" pitchFamily="34" charset="-122"/>
                <a:ea typeface="微软雅黑" pitchFamily="34" charset="-122"/>
              </a:rPr>
              <a:t>年</a:t>
            </a:r>
            <a:endParaRPr lang="en-US" altLang="zh-CN" sz="1600" dirty="0">
              <a:latin typeface="微软雅黑" pitchFamily="34" charset="-122"/>
              <a:ea typeface="微软雅黑" pitchFamily="34" charset="-122"/>
            </a:endParaRPr>
          </a:p>
          <a:p>
            <a:pPr marL="285750" indent="-285750">
              <a:buFont typeface="Wingdings" panose="05000000000000000000" pitchFamily="2" charset="2"/>
              <a:buChar char="l"/>
            </a:pPr>
            <a:r>
              <a:rPr lang="en-US" altLang="zh-CN" sz="1600" dirty="0"/>
              <a:t>8</a:t>
            </a:r>
            <a:r>
              <a:rPr lang="zh-CN" altLang="zh-CN" sz="1600" dirty="0"/>
              <a:t>级抗震</a:t>
            </a:r>
            <a:r>
              <a:rPr lang="zh-CN" altLang="en-US" sz="1600" dirty="0"/>
              <a:t>，乙类设防，</a:t>
            </a:r>
            <a:r>
              <a:rPr lang="en-US" altLang="zh-CN" sz="1600" dirty="0"/>
              <a:t>7</a:t>
            </a:r>
            <a:r>
              <a:rPr lang="zh-CN" altLang="en-US" sz="1600" dirty="0"/>
              <a:t>度烈度。防洪等级历史</a:t>
            </a:r>
            <a:r>
              <a:rPr lang="en-US" altLang="zh-CN" sz="1600" dirty="0"/>
              <a:t>500</a:t>
            </a:r>
            <a:r>
              <a:rPr lang="zh-CN" altLang="en-US" sz="1600" dirty="0"/>
              <a:t>年重现为</a:t>
            </a:r>
            <a:r>
              <a:rPr lang="en-US" altLang="zh-CN" sz="1600" dirty="0"/>
              <a:t>0</a:t>
            </a:r>
          </a:p>
        </p:txBody>
      </p:sp>
      <p:sp>
        <p:nvSpPr>
          <p:cNvPr id="13" name="矩形 12">
            <a:extLst>
              <a:ext uri="{FF2B5EF4-FFF2-40B4-BE49-F238E27FC236}">
                <a16:creationId xmlns:a16="http://schemas.microsoft.com/office/drawing/2014/main" id="{F0311CA5-E168-46FF-91AF-929973A2F9A7}"/>
              </a:ext>
            </a:extLst>
          </p:cNvPr>
          <p:cNvSpPr/>
          <p:nvPr/>
        </p:nvSpPr>
        <p:spPr>
          <a:xfrm>
            <a:off x="4328281" y="2932387"/>
            <a:ext cx="3879978" cy="584775"/>
          </a:xfrm>
          <a:prstGeom prst="rect">
            <a:avLst/>
          </a:prstGeom>
        </p:spPr>
        <p:txBody>
          <a:bodyPr wrap="square">
            <a:spAutoFit/>
          </a:bodyPr>
          <a:lstStyle/>
          <a:p>
            <a:pPr marL="285750" indent="-285750">
              <a:buFont typeface="Wingdings" panose="05000000000000000000" pitchFamily="2" charset="2"/>
              <a:buChar char="l"/>
            </a:pPr>
            <a:r>
              <a:rPr lang="zh-CN" altLang="en-US" sz="1600" dirty="0">
                <a:latin typeface="微软雅黑" pitchFamily="34" charset="-122"/>
                <a:ea typeface="微软雅黑" pitchFamily="34" charset="-122"/>
              </a:rPr>
              <a:t>美国</a:t>
            </a:r>
            <a:r>
              <a:rPr lang="en-US" altLang="zh-CN" sz="1600" dirty="0">
                <a:latin typeface="微软雅黑" pitchFamily="34" charset="-122"/>
                <a:ea typeface="微软雅黑" pitchFamily="34" charset="-122"/>
              </a:rPr>
              <a:t>TIA 942</a:t>
            </a:r>
            <a:r>
              <a:rPr lang="zh-CN" altLang="en-US" sz="1600" dirty="0">
                <a:latin typeface="微软雅黑" pitchFamily="34" charset="-122"/>
                <a:ea typeface="微软雅黑" pitchFamily="34" charset="-122"/>
              </a:rPr>
              <a:t>标准</a:t>
            </a:r>
            <a:r>
              <a:rPr lang="en-US" altLang="zh-CN" sz="1600" dirty="0">
                <a:latin typeface="微软雅黑" pitchFamily="34" charset="-122"/>
                <a:ea typeface="微软雅黑" pitchFamily="34" charset="-122"/>
              </a:rPr>
              <a:t>T4</a:t>
            </a:r>
            <a:r>
              <a:rPr lang="zh-CN" altLang="en-US" sz="1600" dirty="0">
                <a:latin typeface="微软雅黑" pitchFamily="34" charset="-122"/>
                <a:ea typeface="微软雅黑" pitchFamily="34" charset="-122"/>
              </a:rPr>
              <a:t>等级设计</a:t>
            </a:r>
            <a:endParaRPr lang="en-US" altLang="zh-CN" sz="1600" dirty="0">
              <a:latin typeface="微软雅黑" pitchFamily="34" charset="-122"/>
              <a:ea typeface="微软雅黑" pitchFamily="34" charset="-122"/>
            </a:endParaRPr>
          </a:p>
          <a:p>
            <a:pPr marL="285750" indent="-285750">
              <a:buFont typeface="Wingdings" panose="05000000000000000000" pitchFamily="2" charset="2"/>
              <a:buChar char="l"/>
            </a:pPr>
            <a:r>
              <a:rPr lang="zh-CN" altLang="en-US" sz="1600" dirty="0">
                <a:latin typeface="微软雅黑" pitchFamily="34" charset="-122"/>
                <a:ea typeface="微软雅黑" pitchFamily="34" charset="-122"/>
              </a:rPr>
              <a:t>中国</a:t>
            </a:r>
            <a:r>
              <a:rPr lang="en-US" altLang="zh-CN" sz="1600" dirty="0">
                <a:latin typeface="微软雅黑" pitchFamily="34" charset="-122"/>
                <a:ea typeface="微软雅黑" pitchFamily="34" charset="-122"/>
              </a:rPr>
              <a:t>GB50174</a:t>
            </a:r>
            <a:r>
              <a:rPr lang="zh-CN" altLang="en-US" sz="1600" dirty="0">
                <a:latin typeface="微软雅黑" pitchFamily="34" charset="-122"/>
                <a:ea typeface="微软雅黑" pitchFamily="34" charset="-122"/>
              </a:rPr>
              <a:t>中的</a:t>
            </a:r>
            <a:r>
              <a:rPr lang="en-US" altLang="zh-CN" sz="1600" dirty="0">
                <a:latin typeface="微软雅黑" pitchFamily="34" charset="-122"/>
                <a:ea typeface="微软雅黑" pitchFamily="34" charset="-122"/>
              </a:rPr>
              <a:t>A</a:t>
            </a:r>
            <a:r>
              <a:rPr lang="zh-CN" altLang="en-US" sz="1600" dirty="0">
                <a:latin typeface="微软雅黑" pitchFamily="34" charset="-122"/>
                <a:ea typeface="微软雅黑" pitchFamily="34" charset="-122"/>
              </a:rPr>
              <a:t>级标准</a:t>
            </a:r>
            <a:endParaRPr lang="zh-CN" altLang="zh-CN" sz="1600" dirty="0">
              <a:latin typeface="微软雅黑" pitchFamily="34" charset="-122"/>
              <a:ea typeface="微软雅黑" pitchFamily="34" charset="-122"/>
            </a:endParaRPr>
          </a:p>
        </p:txBody>
      </p:sp>
      <p:sp>
        <p:nvSpPr>
          <p:cNvPr id="14" name="矩形 13">
            <a:extLst>
              <a:ext uri="{FF2B5EF4-FFF2-40B4-BE49-F238E27FC236}">
                <a16:creationId xmlns:a16="http://schemas.microsoft.com/office/drawing/2014/main" id="{9065EAD2-0A3C-409D-B367-A718A30A639B}"/>
              </a:ext>
            </a:extLst>
          </p:cNvPr>
          <p:cNvSpPr/>
          <p:nvPr/>
        </p:nvSpPr>
        <p:spPr>
          <a:xfrm>
            <a:off x="4328281" y="4458325"/>
            <a:ext cx="3933256" cy="338554"/>
          </a:xfrm>
          <a:prstGeom prst="rect">
            <a:avLst/>
          </a:prstGeom>
        </p:spPr>
        <p:txBody>
          <a:bodyPr wrap="none">
            <a:spAutoFit/>
          </a:bodyPr>
          <a:lstStyle/>
          <a:p>
            <a:pPr marL="285750" indent="-285750">
              <a:buFont typeface="Wingdings" panose="05000000000000000000" pitchFamily="2" charset="2"/>
              <a:buChar char="l"/>
            </a:pPr>
            <a:r>
              <a:rPr lang="zh-CN" altLang="en-US" sz="1600" dirty="0">
                <a:latin typeface="微软雅黑" pitchFamily="34" charset="-122"/>
                <a:ea typeface="微软雅黑" pitchFamily="34" charset="-122"/>
              </a:rPr>
              <a:t>机房地板承重</a:t>
            </a:r>
            <a:r>
              <a:rPr lang="en-US" altLang="zh-CN" sz="1600" dirty="0">
                <a:latin typeface="微软雅黑" pitchFamily="34" charset="-122"/>
                <a:ea typeface="微软雅黑" pitchFamily="34" charset="-122"/>
              </a:rPr>
              <a:t>&gt;=800kg~1600kg / m²</a:t>
            </a:r>
            <a:endParaRPr lang="zh-CN" altLang="en-US" sz="1600" dirty="0"/>
          </a:p>
        </p:txBody>
      </p:sp>
      <p:sp>
        <p:nvSpPr>
          <p:cNvPr id="15" name="矩形 14">
            <a:extLst>
              <a:ext uri="{FF2B5EF4-FFF2-40B4-BE49-F238E27FC236}">
                <a16:creationId xmlns:a16="http://schemas.microsoft.com/office/drawing/2014/main" id="{52043697-52B9-4543-BEE9-0D31A44344A4}"/>
              </a:ext>
            </a:extLst>
          </p:cNvPr>
          <p:cNvSpPr/>
          <p:nvPr/>
        </p:nvSpPr>
        <p:spPr>
          <a:xfrm>
            <a:off x="4328281" y="3751670"/>
            <a:ext cx="3140603" cy="338554"/>
          </a:xfrm>
          <a:prstGeom prst="rect">
            <a:avLst/>
          </a:prstGeom>
        </p:spPr>
        <p:txBody>
          <a:bodyPr wrap="none">
            <a:spAutoFit/>
          </a:bodyPr>
          <a:lstStyle/>
          <a:p>
            <a:pPr marL="285750" indent="-285750">
              <a:buFont typeface="Wingdings" panose="05000000000000000000" pitchFamily="2" charset="2"/>
              <a:buChar char="l"/>
            </a:pPr>
            <a:r>
              <a:rPr lang="zh-CN" altLang="en-US" sz="1600" dirty="0">
                <a:latin typeface="微软雅黑" panose="020B0503020204020204" pitchFamily="34" charset="-122"/>
                <a:ea typeface="微软雅黑" panose="020B0503020204020204" pitchFamily="34" charset="-122"/>
              </a:rPr>
              <a:t>层高</a:t>
            </a:r>
            <a:r>
              <a:rPr lang="en-US" altLang="zh-CN" sz="1600" dirty="0">
                <a:latin typeface="微软雅黑" panose="020B0503020204020204" pitchFamily="34" charset="-122"/>
                <a:ea typeface="微软雅黑" panose="020B0503020204020204" pitchFamily="34" charset="-122"/>
              </a:rPr>
              <a:t>5.5</a:t>
            </a:r>
            <a:r>
              <a:rPr lang="zh-CN" altLang="en-US" sz="1600" dirty="0">
                <a:latin typeface="微软雅黑" panose="020B0503020204020204" pitchFamily="34" charset="-122"/>
                <a:ea typeface="微软雅黑" panose="020B0503020204020204" pitchFamily="34" charset="-122"/>
              </a:rPr>
              <a:t>米，架高地板高度</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米</a:t>
            </a:r>
          </a:p>
        </p:txBody>
      </p:sp>
      <p:sp>
        <p:nvSpPr>
          <p:cNvPr id="16" name="矩形 15">
            <a:extLst>
              <a:ext uri="{FF2B5EF4-FFF2-40B4-BE49-F238E27FC236}">
                <a16:creationId xmlns:a16="http://schemas.microsoft.com/office/drawing/2014/main" id="{B9E1D16E-6BF6-4573-98F5-67C4EEA4F3F4}"/>
              </a:ext>
            </a:extLst>
          </p:cNvPr>
          <p:cNvSpPr/>
          <p:nvPr/>
        </p:nvSpPr>
        <p:spPr>
          <a:xfrm>
            <a:off x="4328281" y="5012821"/>
            <a:ext cx="6151584" cy="1323439"/>
          </a:xfrm>
          <a:prstGeom prst="rect">
            <a:avLst/>
          </a:prstGeom>
        </p:spPr>
        <p:txBody>
          <a:bodyPr wrap="square">
            <a:spAutoFit/>
          </a:bodyPr>
          <a:lstStyle/>
          <a:p>
            <a:pPr marL="285750" indent="-285750">
              <a:buFont typeface="Wingdings" panose="05000000000000000000" pitchFamily="2" charset="2"/>
              <a:buChar char="l"/>
            </a:pPr>
            <a:r>
              <a:rPr lang="zh-CN" altLang="en-US" sz="1600" dirty="0">
                <a:latin typeface="微软雅黑" pitchFamily="34" charset="-122"/>
                <a:ea typeface="微软雅黑" pitchFamily="34" charset="-122"/>
              </a:rPr>
              <a:t>货物、人员通道</a:t>
            </a:r>
            <a:r>
              <a:rPr lang="en-US" altLang="zh-CN" sz="1600" dirty="0">
                <a:latin typeface="微软雅黑" pitchFamily="34" charset="-122"/>
                <a:ea typeface="微软雅黑" pitchFamily="34" charset="-122"/>
              </a:rPr>
              <a:t>24</a:t>
            </a:r>
            <a:r>
              <a:rPr lang="zh-CN" altLang="en-US" sz="1600" dirty="0">
                <a:latin typeface="微软雅黑" pitchFamily="34" charset="-122"/>
                <a:ea typeface="微软雅黑" pitchFamily="34" charset="-122"/>
              </a:rPr>
              <a:t>小时分离独立通行</a:t>
            </a:r>
            <a:endParaRPr lang="en-US" altLang="zh-CN" sz="1600" dirty="0">
              <a:latin typeface="微软雅黑" pitchFamily="34" charset="-122"/>
              <a:ea typeface="微软雅黑" pitchFamily="34" charset="-122"/>
            </a:endParaRPr>
          </a:p>
          <a:p>
            <a:pPr marL="285750" indent="-285750">
              <a:buFont typeface="Wingdings" panose="05000000000000000000" pitchFamily="2" charset="2"/>
              <a:buChar char="l"/>
            </a:pPr>
            <a:r>
              <a:rPr lang="zh-CN" altLang="en-US" sz="1600" dirty="0">
                <a:latin typeface="微软雅黑" pitchFamily="34" charset="-122"/>
                <a:ea typeface="微软雅黑" pitchFamily="34" charset="-122"/>
              </a:rPr>
              <a:t>联合接地，电阻小于</a:t>
            </a:r>
            <a:r>
              <a:rPr lang="en-US" altLang="zh-CN" sz="1600" dirty="0">
                <a:latin typeface="微软雅黑" pitchFamily="34" charset="-122"/>
                <a:ea typeface="微软雅黑" pitchFamily="34" charset="-122"/>
              </a:rPr>
              <a:t>1</a:t>
            </a:r>
            <a:r>
              <a:rPr lang="zh-CN" altLang="en-US" sz="1600" dirty="0">
                <a:latin typeface="微软雅黑" pitchFamily="34" charset="-122"/>
                <a:ea typeface="微软雅黑" pitchFamily="34" charset="-122"/>
              </a:rPr>
              <a:t>欧姆</a:t>
            </a:r>
            <a:endParaRPr lang="en-US" altLang="zh-CN" sz="1600" dirty="0">
              <a:latin typeface="微软雅黑" pitchFamily="34" charset="-122"/>
              <a:ea typeface="微软雅黑" pitchFamily="34" charset="-122"/>
            </a:endParaRPr>
          </a:p>
          <a:p>
            <a:pPr marL="285750" indent="-285750">
              <a:buFont typeface="Wingdings" panose="05000000000000000000" pitchFamily="2" charset="2"/>
              <a:buChar char="l"/>
            </a:pPr>
            <a:r>
              <a:rPr lang="zh-CN" altLang="en-US" sz="1600" dirty="0">
                <a:latin typeface="微软雅黑" pitchFamily="34" charset="-122"/>
                <a:ea typeface="微软雅黑" pitchFamily="34" charset="-122"/>
              </a:rPr>
              <a:t>数据中心建筑物中不存在宿舍、厨房、餐厅等设施</a:t>
            </a:r>
            <a:endParaRPr lang="en-US" altLang="zh-CN" sz="1600" dirty="0">
              <a:latin typeface="微软雅黑" pitchFamily="34" charset="-122"/>
              <a:ea typeface="微软雅黑" pitchFamily="34" charset="-122"/>
            </a:endParaRPr>
          </a:p>
          <a:p>
            <a:pPr marL="285750" indent="-285750">
              <a:buFont typeface="Wingdings" panose="05000000000000000000" pitchFamily="2" charset="2"/>
              <a:buChar char="l"/>
            </a:pPr>
            <a:r>
              <a:rPr lang="en-US" altLang="zh-CN" sz="1600" dirty="0"/>
              <a:t>2</a:t>
            </a:r>
            <a:r>
              <a:rPr lang="zh-CN" altLang="en-US" sz="1600" dirty="0"/>
              <a:t>幢</a:t>
            </a:r>
            <a:r>
              <a:rPr lang="en-US" altLang="zh-CN" sz="1600" dirty="0"/>
              <a:t>×4</a:t>
            </a:r>
            <a:r>
              <a:rPr lang="zh-CN" altLang="en-US" sz="1600" dirty="0"/>
              <a:t>层建筑（</a:t>
            </a:r>
            <a:r>
              <a:rPr lang="en-US" altLang="zh-CN" sz="1600" dirty="0"/>
              <a:t>1</a:t>
            </a:r>
            <a:r>
              <a:rPr lang="zh-CN" altLang="en-US" sz="1600" dirty="0"/>
              <a:t>层功能区，</a:t>
            </a:r>
            <a:r>
              <a:rPr lang="en-US" altLang="zh-CN" sz="1600" dirty="0"/>
              <a:t>2/3/4</a:t>
            </a:r>
            <a:r>
              <a:rPr lang="zh-CN" altLang="en-US" sz="1600" dirty="0"/>
              <a:t>层共</a:t>
            </a:r>
            <a:r>
              <a:rPr lang="en-US" altLang="zh-CN" sz="1600" dirty="0"/>
              <a:t>6</a:t>
            </a:r>
            <a:r>
              <a:rPr lang="zh-CN" altLang="en-US" sz="1600" dirty="0"/>
              <a:t>个机房）</a:t>
            </a:r>
            <a:r>
              <a:rPr lang="en-US" altLang="zh-CN" sz="1600" dirty="0"/>
              <a:t>=3072</a:t>
            </a:r>
            <a:r>
              <a:rPr lang="zh-CN" altLang="en-US" sz="1600" dirty="0"/>
              <a:t>个机柜</a:t>
            </a:r>
            <a:endParaRPr lang="en-US" altLang="zh-CN" sz="1600" dirty="0"/>
          </a:p>
          <a:p>
            <a:pPr marL="285750" indent="-285750">
              <a:buFont typeface="Wingdings" panose="05000000000000000000" pitchFamily="2" charset="2"/>
              <a:buChar char="l"/>
            </a:pPr>
            <a:r>
              <a:rPr lang="en-US" altLang="zh-CN" sz="1600" dirty="0"/>
              <a:t>1</a:t>
            </a:r>
            <a:r>
              <a:rPr lang="zh-CN" altLang="en-US" sz="1600" dirty="0"/>
              <a:t>幢</a:t>
            </a:r>
            <a:r>
              <a:rPr lang="en-US" altLang="zh-CN" sz="1600" dirty="0"/>
              <a:t>12</a:t>
            </a:r>
            <a:r>
              <a:rPr lang="zh-CN" altLang="en-US" sz="1600" dirty="0"/>
              <a:t>层建筑，其中机房区</a:t>
            </a:r>
            <a:r>
              <a:rPr lang="en-US" altLang="zh-CN" sz="1600" dirty="0"/>
              <a:t>2000</a:t>
            </a:r>
            <a:r>
              <a:rPr lang="zh-CN" altLang="en-US" sz="1600" dirty="0"/>
              <a:t>个机柜</a:t>
            </a:r>
            <a:r>
              <a:rPr lang="en-US" altLang="zh-CN" sz="1600" dirty="0"/>
              <a:t>+</a:t>
            </a:r>
            <a:r>
              <a:rPr lang="zh-CN" altLang="en-US" sz="1600" dirty="0"/>
              <a:t>办公区。设计</a:t>
            </a:r>
            <a:r>
              <a:rPr lang="en-US" altLang="zh-CN" sz="1600" dirty="0"/>
              <a:t>PUE</a:t>
            </a:r>
            <a:r>
              <a:rPr lang="zh-CN" altLang="en-US" sz="1600" dirty="0"/>
              <a:t>＜</a:t>
            </a:r>
            <a:r>
              <a:rPr lang="en-US" altLang="zh-CN" sz="1600" dirty="0"/>
              <a:t>1.5</a:t>
            </a:r>
          </a:p>
        </p:txBody>
      </p:sp>
      <p:grpSp>
        <p:nvGrpSpPr>
          <p:cNvPr id="17" name="组合 16">
            <a:extLst>
              <a:ext uri="{FF2B5EF4-FFF2-40B4-BE49-F238E27FC236}">
                <a16:creationId xmlns:a16="http://schemas.microsoft.com/office/drawing/2014/main" id="{F4088550-84DF-4FCC-A3EC-4B962E80F485}"/>
              </a:ext>
            </a:extLst>
          </p:cNvPr>
          <p:cNvGrpSpPr/>
          <p:nvPr/>
        </p:nvGrpSpPr>
        <p:grpSpPr>
          <a:xfrm>
            <a:off x="824616" y="1862671"/>
            <a:ext cx="3165693" cy="4302208"/>
            <a:chOff x="824616" y="1454728"/>
            <a:chExt cx="4443159" cy="4710151"/>
          </a:xfrm>
        </p:grpSpPr>
        <p:sp>
          <p:nvSpPr>
            <p:cNvPr id="18" name="Freeform 7">
              <a:extLst>
                <a:ext uri="{FF2B5EF4-FFF2-40B4-BE49-F238E27FC236}">
                  <a16:creationId xmlns:a16="http://schemas.microsoft.com/office/drawing/2014/main" id="{B15203E5-64C3-43D4-B4E6-33B32BBB3346}"/>
                </a:ext>
              </a:extLst>
            </p:cNvPr>
            <p:cNvSpPr/>
            <p:nvPr/>
          </p:nvSpPr>
          <p:spPr>
            <a:xfrm>
              <a:off x="2671536" y="1961351"/>
              <a:ext cx="189703" cy="189703"/>
            </a:xfrm>
            <a:custGeom>
              <a:avLst/>
              <a:gdLst>
                <a:gd name="connsiteX0" fmla="*/ 0 w 281763"/>
                <a:gd name="connsiteY0" fmla="*/ 0 h 281763"/>
                <a:gd name="connsiteX1" fmla="*/ 281763 w 281763"/>
                <a:gd name="connsiteY1" fmla="*/ 0 h 281763"/>
                <a:gd name="connsiteX2" fmla="*/ 281763 w 281763"/>
                <a:gd name="connsiteY2" fmla="*/ 281763 h 281763"/>
                <a:gd name="connsiteX3" fmla="*/ 0 w 281763"/>
                <a:gd name="connsiteY3" fmla="*/ 281763 h 281763"/>
                <a:gd name="connsiteX4" fmla="*/ 0 w 281763"/>
                <a:gd name="connsiteY4" fmla="*/ 0 h 28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63" h="281763">
                  <a:moveTo>
                    <a:pt x="0" y="0"/>
                  </a:moveTo>
                  <a:lnTo>
                    <a:pt x="281763" y="0"/>
                  </a:lnTo>
                  <a:lnTo>
                    <a:pt x="281763" y="281763"/>
                  </a:lnTo>
                  <a:lnTo>
                    <a:pt x="0" y="281763"/>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19" name="Freeform 8">
              <a:extLst>
                <a:ext uri="{FF2B5EF4-FFF2-40B4-BE49-F238E27FC236}">
                  <a16:creationId xmlns:a16="http://schemas.microsoft.com/office/drawing/2014/main" id="{B63FD929-8567-4840-9C2E-CA6275CBCDAA}"/>
                </a:ext>
              </a:extLst>
            </p:cNvPr>
            <p:cNvSpPr/>
            <p:nvPr/>
          </p:nvSpPr>
          <p:spPr>
            <a:xfrm>
              <a:off x="3076197" y="2532101"/>
              <a:ext cx="189703" cy="189703"/>
            </a:xfrm>
            <a:custGeom>
              <a:avLst/>
              <a:gdLst>
                <a:gd name="connsiteX0" fmla="*/ 0 w 281763"/>
                <a:gd name="connsiteY0" fmla="*/ 0 h 281763"/>
                <a:gd name="connsiteX1" fmla="*/ 281763 w 281763"/>
                <a:gd name="connsiteY1" fmla="*/ 0 h 281763"/>
                <a:gd name="connsiteX2" fmla="*/ 281763 w 281763"/>
                <a:gd name="connsiteY2" fmla="*/ 281763 h 281763"/>
                <a:gd name="connsiteX3" fmla="*/ 0 w 281763"/>
                <a:gd name="connsiteY3" fmla="*/ 281763 h 281763"/>
                <a:gd name="connsiteX4" fmla="*/ 0 w 281763"/>
                <a:gd name="connsiteY4" fmla="*/ 0 h 28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63" h="281763">
                  <a:moveTo>
                    <a:pt x="0" y="0"/>
                  </a:moveTo>
                  <a:lnTo>
                    <a:pt x="281763" y="0"/>
                  </a:lnTo>
                  <a:lnTo>
                    <a:pt x="281763" y="281763"/>
                  </a:lnTo>
                  <a:lnTo>
                    <a:pt x="0" y="281763"/>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20" name="Freeform 9">
              <a:extLst>
                <a:ext uri="{FF2B5EF4-FFF2-40B4-BE49-F238E27FC236}">
                  <a16:creationId xmlns:a16="http://schemas.microsoft.com/office/drawing/2014/main" id="{465C169C-20C8-47A6-A69B-7A7B0A3EC333}"/>
                </a:ext>
              </a:extLst>
            </p:cNvPr>
            <p:cNvSpPr/>
            <p:nvPr/>
          </p:nvSpPr>
          <p:spPr>
            <a:xfrm>
              <a:off x="3076197" y="2721948"/>
              <a:ext cx="189703" cy="189703"/>
            </a:xfrm>
            <a:custGeom>
              <a:avLst/>
              <a:gdLst>
                <a:gd name="connsiteX0" fmla="*/ 0 w 281763"/>
                <a:gd name="connsiteY0" fmla="*/ 0 h 281763"/>
                <a:gd name="connsiteX1" fmla="*/ 281763 w 281763"/>
                <a:gd name="connsiteY1" fmla="*/ 0 h 281763"/>
                <a:gd name="connsiteX2" fmla="*/ 281763 w 281763"/>
                <a:gd name="connsiteY2" fmla="*/ 281763 h 281763"/>
                <a:gd name="connsiteX3" fmla="*/ 0 w 281763"/>
                <a:gd name="connsiteY3" fmla="*/ 281763 h 281763"/>
                <a:gd name="connsiteX4" fmla="*/ 0 w 281763"/>
                <a:gd name="connsiteY4" fmla="*/ 0 h 28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63" h="281763">
                  <a:moveTo>
                    <a:pt x="0" y="0"/>
                  </a:moveTo>
                  <a:lnTo>
                    <a:pt x="281763" y="0"/>
                  </a:lnTo>
                  <a:lnTo>
                    <a:pt x="281763" y="281763"/>
                  </a:lnTo>
                  <a:lnTo>
                    <a:pt x="0" y="281763"/>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21" name="Freeform 10">
              <a:extLst>
                <a:ext uri="{FF2B5EF4-FFF2-40B4-BE49-F238E27FC236}">
                  <a16:creationId xmlns:a16="http://schemas.microsoft.com/office/drawing/2014/main" id="{915B5996-40B4-428B-8E9D-634F0A0F3642}"/>
                </a:ext>
              </a:extLst>
            </p:cNvPr>
            <p:cNvSpPr/>
            <p:nvPr/>
          </p:nvSpPr>
          <p:spPr>
            <a:xfrm>
              <a:off x="2322952" y="3038719"/>
              <a:ext cx="189703" cy="189705"/>
            </a:xfrm>
            <a:custGeom>
              <a:avLst/>
              <a:gdLst>
                <a:gd name="connsiteX0" fmla="*/ 0 w 281763"/>
                <a:gd name="connsiteY0" fmla="*/ 0 h 281766"/>
                <a:gd name="connsiteX1" fmla="*/ 281763 w 281763"/>
                <a:gd name="connsiteY1" fmla="*/ 0 h 281766"/>
                <a:gd name="connsiteX2" fmla="*/ 281763 w 281763"/>
                <a:gd name="connsiteY2" fmla="*/ 281766 h 281766"/>
                <a:gd name="connsiteX3" fmla="*/ 0 w 281763"/>
                <a:gd name="connsiteY3" fmla="*/ 281766 h 281766"/>
                <a:gd name="connsiteX4" fmla="*/ 0 w 281763"/>
                <a:gd name="connsiteY4" fmla="*/ 0 h 281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63" h="281766">
                  <a:moveTo>
                    <a:pt x="0" y="0"/>
                  </a:moveTo>
                  <a:lnTo>
                    <a:pt x="281763" y="0"/>
                  </a:lnTo>
                  <a:lnTo>
                    <a:pt x="281763" y="281766"/>
                  </a:lnTo>
                  <a:lnTo>
                    <a:pt x="0" y="281766"/>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22" name="Freeform 11">
              <a:extLst>
                <a:ext uri="{FF2B5EF4-FFF2-40B4-BE49-F238E27FC236}">
                  <a16:creationId xmlns:a16="http://schemas.microsoft.com/office/drawing/2014/main" id="{955B9CB8-00FA-4393-9B68-A9EB2C3C3345}"/>
                </a:ext>
              </a:extLst>
            </p:cNvPr>
            <p:cNvSpPr/>
            <p:nvPr/>
          </p:nvSpPr>
          <p:spPr>
            <a:xfrm>
              <a:off x="3450434" y="3482549"/>
              <a:ext cx="189703" cy="189705"/>
            </a:xfrm>
            <a:custGeom>
              <a:avLst/>
              <a:gdLst>
                <a:gd name="connsiteX0" fmla="*/ 0 w 281763"/>
                <a:gd name="connsiteY0" fmla="*/ 0 h 281766"/>
                <a:gd name="connsiteX1" fmla="*/ 281763 w 281763"/>
                <a:gd name="connsiteY1" fmla="*/ 0 h 281766"/>
                <a:gd name="connsiteX2" fmla="*/ 281763 w 281763"/>
                <a:gd name="connsiteY2" fmla="*/ 281766 h 281766"/>
                <a:gd name="connsiteX3" fmla="*/ 0 w 281763"/>
                <a:gd name="connsiteY3" fmla="*/ 281766 h 281766"/>
                <a:gd name="connsiteX4" fmla="*/ 0 w 281763"/>
                <a:gd name="connsiteY4" fmla="*/ 0 h 281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63" h="281766">
                  <a:moveTo>
                    <a:pt x="0" y="0"/>
                  </a:moveTo>
                  <a:lnTo>
                    <a:pt x="281763" y="0"/>
                  </a:lnTo>
                  <a:lnTo>
                    <a:pt x="281763" y="281766"/>
                  </a:lnTo>
                  <a:lnTo>
                    <a:pt x="0" y="281766"/>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23" name="Freeform 12">
              <a:extLst>
                <a:ext uri="{FF2B5EF4-FFF2-40B4-BE49-F238E27FC236}">
                  <a16:creationId xmlns:a16="http://schemas.microsoft.com/office/drawing/2014/main" id="{A625FAD5-D590-4088-8B0C-A71DA016471F}"/>
                </a:ext>
              </a:extLst>
            </p:cNvPr>
            <p:cNvSpPr/>
            <p:nvPr/>
          </p:nvSpPr>
          <p:spPr>
            <a:xfrm>
              <a:off x="2671536" y="3799318"/>
              <a:ext cx="189703" cy="189703"/>
            </a:xfrm>
            <a:custGeom>
              <a:avLst/>
              <a:gdLst>
                <a:gd name="connsiteX0" fmla="*/ 0 w 281763"/>
                <a:gd name="connsiteY0" fmla="*/ 0 h 281763"/>
                <a:gd name="connsiteX1" fmla="*/ 281763 w 281763"/>
                <a:gd name="connsiteY1" fmla="*/ 0 h 281763"/>
                <a:gd name="connsiteX2" fmla="*/ 281763 w 281763"/>
                <a:gd name="connsiteY2" fmla="*/ 281763 h 281763"/>
                <a:gd name="connsiteX3" fmla="*/ 0 w 281763"/>
                <a:gd name="connsiteY3" fmla="*/ 281763 h 281763"/>
                <a:gd name="connsiteX4" fmla="*/ 0 w 281763"/>
                <a:gd name="connsiteY4" fmla="*/ 0 h 28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63" h="281763">
                  <a:moveTo>
                    <a:pt x="0" y="0"/>
                  </a:moveTo>
                  <a:lnTo>
                    <a:pt x="281763" y="0"/>
                  </a:lnTo>
                  <a:lnTo>
                    <a:pt x="281763" y="281763"/>
                  </a:lnTo>
                  <a:lnTo>
                    <a:pt x="0" y="281763"/>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24" name="Freeform 13">
              <a:extLst>
                <a:ext uri="{FF2B5EF4-FFF2-40B4-BE49-F238E27FC236}">
                  <a16:creationId xmlns:a16="http://schemas.microsoft.com/office/drawing/2014/main" id="{6EBF2C8B-6244-4870-A3F9-25F2D9E3E7B7}"/>
                </a:ext>
              </a:extLst>
            </p:cNvPr>
            <p:cNvSpPr/>
            <p:nvPr/>
          </p:nvSpPr>
          <p:spPr>
            <a:xfrm>
              <a:off x="2671536" y="3989173"/>
              <a:ext cx="189703" cy="189703"/>
            </a:xfrm>
            <a:custGeom>
              <a:avLst/>
              <a:gdLst>
                <a:gd name="connsiteX0" fmla="*/ 0 w 281763"/>
                <a:gd name="connsiteY0" fmla="*/ 0 h 281763"/>
                <a:gd name="connsiteX1" fmla="*/ 281763 w 281763"/>
                <a:gd name="connsiteY1" fmla="*/ 0 h 281763"/>
                <a:gd name="connsiteX2" fmla="*/ 281763 w 281763"/>
                <a:gd name="connsiteY2" fmla="*/ 281763 h 281763"/>
                <a:gd name="connsiteX3" fmla="*/ 0 w 281763"/>
                <a:gd name="connsiteY3" fmla="*/ 281763 h 281763"/>
                <a:gd name="connsiteX4" fmla="*/ 0 w 281763"/>
                <a:gd name="connsiteY4" fmla="*/ 0 h 28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63" h="281763">
                  <a:moveTo>
                    <a:pt x="0" y="0"/>
                  </a:moveTo>
                  <a:lnTo>
                    <a:pt x="281763" y="0"/>
                  </a:lnTo>
                  <a:lnTo>
                    <a:pt x="281763" y="281763"/>
                  </a:lnTo>
                  <a:lnTo>
                    <a:pt x="0" y="281763"/>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25" name="Freeform 14">
              <a:extLst>
                <a:ext uri="{FF2B5EF4-FFF2-40B4-BE49-F238E27FC236}">
                  <a16:creationId xmlns:a16="http://schemas.microsoft.com/office/drawing/2014/main" id="{E71E1D27-1FB6-452C-B283-F1DD391B18B4}"/>
                </a:ext>
              </a:extLst>
            </p:cNvPr>
            <p:cNvSpPr/>
            <p:nvPr/>
          </p:nvSpPr>
          <p:spPr>
            <a:xfrm>
              <a:off x="3076197" y="4559922"/>
              <a:ext cx="189703" cy="189703"/>
            </a:xfrm>
            <a:custGeom>
              <a:avLst/>
              <a:gdLst>
                <a:gd name="connsiteX0" fmla="*/ 0 w 281763"/>
                <a:gd name="connsiteY0" fmla="*/ 0 h 281763"/>
                <a:gd name="connsiteX1" fmla="*/ 281763 w 281763"/>
                <a:gd name="connsiteY1" fmla="*/ 0 h 281763"/>
                <a:gd name="connsiteX2" fmla="*/ 281763 w 281763"/>
                <a:gd name="connsiteY2" fmla="*/ 281763 h 281763"/>
                <a:gd name="connsiteX3" fmla="*/ 0 w 281763"/>
                <a:gd name="connsiteY3" fmla="*/ 281763 h 281763"/>
                <a:gd name="connsiteX4" fmla="*/ 0 w 281763"/>
                <a:gd name="connsiteY4" fmla="*/ 0 h 28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63" h="281763">
                  <a:moveTo>
                    <a:pt x="0" y="0"/>
                  </a:moveTo>
                  <a:lnTo>
                    <a:pt x="281763" y="0"/>
                  </a:lnTo>
                  <a:lnTo>
                    <a:pt x="281763" y="281763"/>
                  </a:lnTo>
                  <a:lnTo>
                    <a:pt x="0" y="281763"/>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26" name="Freeform 15">
              <a:extLst>
                <a:ext uri="{FF2B5EF4-FFF2-40B4-BE49-F238E27FC236}">
                  <a16:creationId xmlns:a16="http://schemas.microsoft.com/office/drawing/2014/main" id="{9E960E3B-3725-48DA-8C83-3BCA4332F0E4}"/>
                </a:ext>
              </a:extLst>
            </p:cNvPr>
            <p:cNvSpPr/>
            <p:nvPr/>
          </p:nvSpPr>
          <p:spPr>
            <a:xfrm>
              <a:off x="2671536" y="1454728"/>
              <a:ext cx="2441285" cy="1267076"/>
            </a:xfrm>
            <a:custGeom>
              <a:avLst/>
              <a:gdLst>
                <a:gd name="connsiteX0" fmla="*/ 901848 w 3625999"/>
                <a:gd name="connsiteY0" fmla="*/ 0 h 1881967"/>
                <a:gd name="connsiteX1" fmla="*/ 2617173 w 3625999"/>
                <a:gd name="connsiteY1" fmla="*/ 0 h 1881967"/>
                <a:gd name="connsiteX2" fmla="*/ 2617173 w 3625999"/>
                <a:gd name="connsiteY2" fmla="*/ 4 h 1881967"/>
                <a:gd name="connsiteX3" fmla="*/ 3338412 w 3625999"/>
                <a:gd name="connsiteY3" fmla="*/ 4 h 1881967"/>
                <a:gd name="connsiteX4" fmla="*/ 3344236 w 3625999"/>
                <a:gd name="connsiteY4" fmla="*/ 6701 h 1881967"/>
                <a:gd name="connsiteX5" fmla="*/ 3344236 w 3625999"/>
                <a:gd name="connsiteY5" fmla="*/ 4 h 1881967"/>
                <a:gd name="connsiteX6" fmla="*/ 3625999 w 3625999"/>
                <a:gd name="connsiteY6" fmla="*/ 245059 h 1881967"/>
                <a:gd name="connsiteX7" fmla="*/ 3625999 w 3625999"/>
                <a:gd name="connsiteY7" fmla="*/ 1636912 h 1881967"/>
                <a:gd name="connsiteX8" fmla="*/ 3344236 w 3625999"/>
                <a:gd name="connsiteY8" fmla="*/ 1881967 h 1881967"/>
                <a:gd name="connsiteX9" fmla="*/ 3344236 w 3625999"/>
                <a:gd name="connsiteY9" fmla="*/ 1875271 h 1881967"/>
                <a:gd name="connsiteX10" fmla="*/ 3338412 w 3625999"/>
                <a:gd name="connsiteY10" fmla="*/ 1881967 h 1881967"/>
                <a:gd name="connsiteX11" fmla="*/ 2617173 w 3625999"/>
                <a:gd name="connsiteY11" fmla="*/ 1881967 h 1881967"/>
                <a:gd name="connsiteX12" fmla="*/ 901849 w 3625999"/>
                <a:gd name="connsiteY12" fmla="*/ 1881967 h 1881967"/>
                <a:gd name="connsiteX13" fmla="*/ 901848 w 3625999"/>
                <a:gd name="connsiteY13" fmla="*/ 1881967 h 1881967"/>
                <a:gd name="connsiteX14" fmla="*/ 882799 w 3625999"/>
                <a:gd name="connsiteY14" fmla="*/ 1881967 h 1881967"/>
                <a:gd name="connsiteX15" fmla="*/ 882799 w 3625999"/>
                <a:gd name="connsiteY15" fmla="*/ 1600204 h 1881967"/>
                <a:gd name="connsiteX16" fmla="*/ 901848 w 3625999"/>
                <a:gd name="connsiteY16" fmla="*/ 1600204 h 1881967"/>
                <a:gd name="connsiteX17" fmla="*/ 901848 w 3625999"/>
                <a:gd name="connsiteY17" fmla="*/ 1600201 h 1881967"/>
                <a:gd name="connsiteX18" fmla="*/ 2617173 w 3625999"/>
                <a:gd name="connsiteY18" fmla="*/ 1600201 h 1881967"/>
                <a:gd name="connsiteX19" fmla="*/ 2617173 w 3625999"/>
                <a:gd name="connsiteY19" fmla="*/ 1600204 h 1881967"/>
                <a:gd name="connsiteX20" fmla="*/ 3344236 w 3625999"/>
                <a:gd name="connsiteY20" fmla="*/ 1600204 h 1881967"/>
                <a:gd name="connsiteX21" fmla="*/ 3344236 w 3625999"/>
                <a:gd name="connsiteY21" fmla="*/ 281767 h 1881967"/>
                <a:gd name="connsiteX22" fmla="*/ 2617173 w 3625999"/>
                <a:gd name="connsiteY22" fmla="*/ 281767 h 1881967"/>
                <a:gd name="connsiteX23" fmla="*/ 2617173 w 3625999"/>
                <a:gd name="connsiteY23" fmla="*/ 281766 h 1881967"/>
                <a:gd name="connsiteX24" fmla="*/ 901849 w 3625999"/>
                <a:gd name="connsiteY24" fmla="*/ 281766 h 1881967"/>
                <a:gd name="connsiteX25" fmla="*/ 901849 w 3625999"/>
                <a:gd name="connsiteY25" fmla="*/ 281767 h 1881967"/>
                <a:gd name="connsiteX26" fmla="*/ 281763 w 3625999"/>
                <a:gd name="connsiteY26" fmla="*/ 281767 h 1881967"/>
                <a:gd name="connsiteX27" fmla="*/ 281763 w 3625999"/>
                <a:gd name="connsiteY27" fmla="*/ 752479 h 1881967"/>
                <a:gd name="connsiteX28" fmla="*/ 0 w 3625999"/>
                <a:gd name="connsiteY28" fmla="*/ 752479 h 1881967"/>
                <a:gd name="connsiteX29" fmla="*/ 0 w 3625999"/>
                <a:gd name="connsiteY29" fmla="*/ 245058 h 1881967"/>
                <a:gd name="connsiteX30" fmla="*/ 262024 w 3625999"/>
                <a:gd name="connsiteY30" fmla="*/ 17170 h 1881967"/>
                <a:gd name="connsiteX31" fmla="*/ 276954 w 3625999"/>
                <a:gd name="connsiteY31" fmla="*/ 4 h 1881967"/>
                <a:gd name="connsiteX32" fmla="*/ 281762 w 3625999"/>
                <a:gd name="connsiteY32" fmla="*/ 4 h 1881967"/>
                <a:gd name="connsiteX33" fmla="*/ 281763 w 3625999"/>
                <a:gd name="connsiteY33" fmla="*/ 3 h 1881967"/>
                <a:gd name="connsiteX34" fmla="*/ 281763 w 3625999"/>
                <a:gd name="connsiteY34" fmla="*/ 4 h 1881967"/>
                <a:gd name="connsiteX35" fmla="*/ 901848 w 3625999"/>
                <a:gd name="connsiteY35" fmla="*/ 4 h 1881967"/>
                <a:gd name="connsiteX36" fmla="*/ 901848 w 3625999"/>
                <a:gd name="connsiteY36" fmla="*/ 0 h 188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625999" h="1881967">
                  <a:moveTo>
                    <a:pt x="901848" y="0"/>
                  </a:moveTo>
                  <a:lnTo>
                    <a:pt x="2617173" y="0"/>
                  </a:lnTo>
                  <a:lnTo>
                    <a:pt x="2617173" y="4"/>
                  </a:lnTo>
                  <a:lnTo>
                    <a:pt x="3338412" y="4"/>
                  </a:lnTo>
                  <a:lnTo>
                    <a:pt x="3344236" y="6701"/>
                  </a:lnTo>
                  <a:lnTo>
                    <a:pt x="3344236" y="4"/>
                  </a:lnTo>
                  <a:lnTo>
                    <a:pt x="3625999" y="245059"/>
                  </a:lnTo>
                  <a:lnTo>
                    <a:pt x="3625999" y="1636912"/>
                  </a:lnTo>
                  <a:lnTo>
                    <a:pt x="3344236" y="1881967"/>
                  </a:lnTo>
                  <a:lnTo>
                    <a:pt x="3344236" y="1875271"/>
                  </a:lnTo>
                  <a:lnTo>
                    <a:pt x="3338412" y="1881967"/>
                  </a:lnTo>
                  <a:lnTo>
                    <a:pt x="2617173" y="1881967"/>
                  </a:lnTo>
                  <a:lnTo>
                    <a:pt x="901849" y="1881967"/>
                  </a:lnTo>
                  <a:lnTo>
                    <a:pt x="901848" y="1881967"/>
                  </a:lnTo>
                  <a:lnTo>
                    <a:pt x="882799" y="1881967"/>
                  </a:lnTo>
                  <a:lnTo>
                    <a:pt x="882799" y="1600204"/>
                  </a:lnTo>
                  <a:lnTo>
                    <a:pt x="901848" y="1600204"/>
                  </a:lnTo>
                  <a:lnTo>
                    <a:pt x="901848" y="1600201"/>
                  </a:lnTo>
                  <a:lnTo>
                    <a:pt x="2617173" y="1600201"/>
                  </a:lnTo>
                  <a:lnTo>
                    <a:pt x="2617173" y="1600204"/>
                  </a:lnTo>
                  <a:lnTo>
                    <a:pt x="3344236" y="1600204"/>
                  </a:lnTo>
                  <a:lnTo>
                    <a:pt x="3344236" y="281767"/>
                  </a:lnTo>
                  <a:lnTo>
                    <a:pt x="2617173" y="281767"/>
                  </a:lnTo>
                  <a:lnTo>
                    <a:pt x="2617173" y="281766"/>
                  </a:lnTo>
                  <a:lnTo>
                    <a:pt x="901849" y="281766"/>
                  </a:lnTo>
                  <a:lnTo>
                    <a:pt x="901849" y="281767"/>
                  </a:lnTo>
                  <a:lnTo>
                    <a:pt x="281763" y="281767"/>
                  </a:lnTo>
                  <a:lnTo>
                    <a:pt x="281763" y="752479"/>
                  </a:lnTo>
                  <a:lnTo>
                    <a:pt x="0" y="752479"/>
                  </a:lnTo>
                  <a:lnTo>
                    <a:pt x="0" y="245058"/>
                  </a:lnTo>
                  <a:lnTo>
                    <a:pt x="262024" y="17170"/>
                  </a:lnTo>
                  <a:lnTo>
                    <a:pt x="276954" y="4"/>
                  </a:lnTo>
                  <a:lnTo>
                    <a:pt x="281762" y="4"/>
                  </a:lnTo>
                  <a:lnTo>
                    <a:pt x="281763" y="3"/>
                  </a:lnTo>
                  <a:lnTo>
                    <a:pt x="281763" y="4"/>
                  </a:lnTo>
                  <a:lnTo>
                    <a:pt x="901848" y="4"/>
                  </a:lnTo>
                  <a:lnTo>
                    <a:pt x="901848"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70C0"/>
                </a:solidFill>
                <a:latin typeface="Open Sans" panose="020B0606030504020204"/>
              </a:endParaRPr>
            </a:p>
          </p:txBody>
        </p:sp>
        <p:sp>
          <p:nvSpPr>
            <p:cNvPr id="27" name="Freeform 16">
              <a:extLst>
                <a:ext uri="{FF2B5EF4-FFF2-40B4-BE49-F238E27FC236}">
                  <a16:creationId xmlns:a16="http://schemas.microsoft.com/office/drawing/2014/main" id="{DD90C2B6-CA73-48A1-B422-AEAFE146E7FC}"/>
                </a:ext>
              </a:extLst>
            </p:cNvPr>
            <p:cNvSpPr/>
            <p:nvPr/>
          </p:nvSpPr>
          <p:spPr>
            <a:xfrm>
              <a:off x="824616" y="1961349"/>
              <a:ext cx="1846920" cy="1267076"/>
            </a:xfrm>
            <a:custGeom>
              <a:avLst/>
              <a:gdLst>
                <a:gd name="connsiteX0" fmla="*/ 901848 w 2743200"/>
                <a:gd name="connsiteY0" fmla="*/ 0 h 1881967"/>
                <a:gd name="connsiteX1" fmla="*/ 2617173 w 2743200"/>
                <a:gd name="connsiteY1" fmla="*/ 0 h 1881967"/>
                <a:gd name="connsiteX2" fmla="*/ 2617173 w 2743200"/>
                <a:gd name="connsiteY2" fmla="*/ 4 h 1881967"/>
                <a:gd name="connsiteX3" fmla="*/ 2743200 w 2743200"/>
                <a:gd name="connsiteY3" fmla="*/ 4 h 1881967"/>
                <a:gd name="connsiteX4" fmla="*/ 2743200 w 2743200"/>
                <a:gd name="connsiteY4" fmla="*/ 281767 h 1881967"/>
                <a:gd name="connsiteX5" fmla="*/ 2617173 w 2743200"/>
                <a:gd name="connsiteY5" fmla="*/ 281767 h 1881967"/>
                <a:gd name="connsiteX6" fmla="*/ 2617173 w 2743200"/>
                <a:gd name="connsiteY6" fmla="*/ 281766 h 1881967"/>
                <a:gd name="connsiteX7" fmla="*/ 901849 w 2743200"/>
                <a:gd name="connsiteY7" fmla="*/ 281766 h 1881967"/>
                <a:gd name="connsiteX8" fmla="*/ 901849 w 2743200"/>
                <a:gd name="connsiteY8" fmla="*/ 281767 h 1881967"/>
                <a:gd name="connsiteX9" fmla="*/ 281763 w 2743200"/>
                <a:gd name="connsiteY9" fmla="*/ 281767 h 1881967"/>
                <a:gd name="connsiteX10" fmla="*/ 281763 w 2743200"/>
                <a:gd name="connsiteY10" fmla="*/ 1600204 h 1881967"/>
                <a:gd name="connsiteX11" fmla="*/ 901848 w 2743200"/>
                <a:gd name="connsiteY11" fmla="*/ 1600204 h 1881967"/>
                <a:gd name="connsiteX12" fmla="*/ 901848 w 2743200"/>
                <a:gd name="connsiteY12" fmla="*/ 1600201 h 1881967"/>
                <a:gd name="connsiteX13" fmla="*/ 2225453 w 2743200"/>
                <a:gd name="connsiteY13" fmla="*/ 1600201 h 1881967"/>
                <a:gd name="connsiteX14" fmla="*/ 2225453 w 2743200"/>
                <a:gd name="connsiteY14" fmla="*/ 1881967 h 1881967"/>
                <a:gd name="connsiteX15" fmla="*/ 901849 w 2743200"/>
                <a:gd name="connsiteY15" fmla="*/ 1881967 h 1881967"/>
                <a:gd name="connsiteX16" fmla="*/ 901848 w 2743200"/>
                <a:gd name="connsiteY16" fmla="*/ 1881967 h 1881967"/>
                <a:gd name="connsiteX17" fmla="*/ 276954 w 2743200"/>
                <a:gd name="connsiteY17" fmla="*/ 1881967 h 1881967"/>
                <a:gd name="connsiteX18" fmla="*/ 262017 w 2743200"/>
                <a:gd name="connsiteY18" fmla="*/ 1864793 h 1881967"/>
                <a:gd name="connsiteX19" fmla="*/ 0 w 2743200"/>
                <a:gd name="connsiteY19" fmla="*/ 1636911 h 1881967"/>
                <a:gd name="connsiteX20" fmla="*/ 0 w 2743200"/>
                <a:gd name="connsiteY20" fmla="*/ 245058 h 1881967"/>
                <a:gd name="connsiteX21" fmla="*/ 262024 w 2743200"/>
                <a:gd name="connsiteY21" fmla="*/ 17170 h 1881967"/>
                <a:gd name="connsiteX22" fmla="*/ 276954 w 2743200"/>
                <a:gd name="connsiteY22" fmla="*/ 4 h 1881967"/>
                <a:gd name="connsiteX23" fmla="*/ 281762 w 2743200"/>
                <a:gd name="connsiteY23" fmla="*/ 4 h 1881967"/>
                <a:gd name="connsiteX24" fmla="*/ 281763 w 2743200"/>
                <a:gd name="connsiteY24" fmla="*/ 3 h 1881967"/>
                <a:gd name="connsiteX25" fmla="*/ 281763 w 2743200"/>
                <a:gd name="connsiteY25" fmla="*/ 4 h 1881967"/>
                <a:gd name="connsiteX26" fmla="*/ 901848 w 2743200"/>
                <a:gd name="connsiteY26" fmla="*/ 4 h 1881967"/>
                <a:gd name="connsiteX27" fmla="*/ 901848 w 2743200"/>
                <a:gd name="connsiteY27" fmla="*/ 0 h 188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43200" h="1881967">
                  <a:moveTo>
                    <a:pt x="901848" y="0"/>
                  </a:moveTo>
                  <a:lnTo>
                    <a:pt x="2617173" y="0"/>
                  </a:lnTo>
                  <a:lnTo>
                    <a:pt x="2617173" y="4"/>
                  </a:lnTo>
                  <a:lnTo>
                    <a:pt x="2743200" y="4"/>
                  </a:lnTo>
                  <a:lnTo>
                    <a:pt x="2743200" y="281767"/>
                  </a:lnTo>
                  <a:lnTo>
                    <a:pt x="2617173" y="281767"/>
                  </a:lnTo>
                  <a:lnTo>
                    <a:pt x="2617173" y="281766"/>
                  </a:lnTo>
                  <a:lnTo>
                    <a:pt x="901849" y="281766"/>
                  </a:lnTo>
                  <a:lnTo>
                    <a:pt x="901849" y="281767"/>
                  </a:lnTo>
                  <a:lnTo>
                    <a:pt x="281763" y="281767"/>
                  </a:lnTo>
                  <a:lnTo>
                    <a:pt x="281763" y="1600204"/>
                  </a:lnTo>
                  <a:lnTo>
                    <a:pt x="901848" y="1600204"/>
                  </a:lnTo>
                  <a:lnTo>
                    <a:pt x="901848" y="1600201"/>
                  </a:lnTo>
                  <a:lnTo>
                    <a:pt x="2225453" y="1600201"/>
                  </a:lnTo>
                  <a:lnTo>
                    <a:pt x="2225453" y="1881967"/>
                  </a:lnTo>
                  <a:lnTo>
                    <a:pt x="901849" y="1881967"/>
                  </a:lnTo>
                  <a:lnTo>
                    <a:pt x="901848" y="1881967"/>
                  </a:lnTo>
                  <a:lnTo>
                    <a:pt x="276954" y="1881967"/>
                  </a:lnTo>
                  <a:lnTo>
                    <a:pt x="262017" y="1864793"/>
                  </a:lnTo>
                  <a:lnTo>
                    <a:pt x="0" y="1636911"/>
                  </a:lnTo>
                  <a:lnTo>
                    <a:pt x="0" y="245058"/>
                  </a:lnTo>
                  <a:lnTo>
                    <a:pt x="262024" y="17170"/>
                  </a:lnTo>
                  <a:lnTo>
                    <a:pt x="276954" y="4"/>
                  </a:lnTo>
                  <a:lnTo>
                    <a:pt x="281762" y="4"/>
                  </a:lnTo>
                  <a:lnTo>
                    <a:pt x="281763" y="3"/>
                  </a:lnTo>
                  <a:lnTo>
                    <a:pt x="281763" y="4"/>
                  </a:lnTo>
                  <a:lnTo>
                    <a:pt x="901848" y="4"/>
                  </a:lnTo>
                  <a:lnTo>
                    <a:pt x="901848"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28" name="Freeform 17">
              <a:extLst>
                <a:ext uri="{FF2B5EF4-FFF2-40B4-BE49-F238E27FC236}">
                  <a16:creationId xmlns:a16="http://schemas.microsoft.com/office/drawing/2014/main" id="{006540C3-8A6E-49E2-B839-9934B1995BA7}"/>
                </a:ext>
              </a:extLst>
            </p:cNvPr>
            <p:cNvSpPr/>
            <p:nvPr/>
          </p:nvSpPr>
          <p:spPr>
            <a:xfrm>
              <a:off x="2861240" y="1961351"/>
              <a:ext cx="404661" cy="570750"/>
            </a:xfrm>
            <a:custGeom>
              <a:avLst/>
              <a:gdLst>
                <a:gd name="connsiteX0" fmla="*/ 0 w 601036"/>
                <a:gd name="connsiteY0" fmla="*/ 0 h 847725"/>
                <a:gd name="connsiteX1" fmla="*/ 313449 w 601036"/>
                <a:gd name="connsiteY1" fmla="*/ 0 h 847725"/>
                <a:gd name="connsiteX2" fmla="*/ 319273 w 601036"/>
                <a:gd name="connsiteY2" fmla="*/ 6697 h 847725"/>
                <a:gd name="connsiteX3" fmla="*/ 319273 w 601036"/>
                <a:gd name="connsiteY3" fmla="*/ 0 h 847725"/>
                <a:gd name="connsiteX4" fmla="*/ 601036 w 601036"/>
                <a:gd name="connsiteY4" fmla="*/ 245055 h 847725"/>
                <a:gd name="connsiteX5" fmla="*/ 601036 w 601036"/>
                <a:gd name="connsiteY5" fmla="*/ 847725 h 847725"/>
                <a:gd name="connsiteX6" fmla="*/ 319273 w 601036"/>
                <a:gd name="connsiteY6" fmla="*/ 847725 h 847725"/>
                <a:gd name="connsiteX7" fmla="*/ 319273 w 601036"/>
                <a:gd name="connsiteY7" fmla="*/ 281763 h 847725"/>
                <a:gd name="connsiteX8" fmla="*/ 0 w 601036"/>
                <a:gd name="connsiteY8" fmla="*/ 281763 h 847725"/>
                <a:gd name="connsiteX9" fmla="*/ 0 w 601036"/>
                <a:gd name="connsiteY9" fmla="*/ 0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1036" h="847725">
                  <a:moveTo>
                    <a:pt x="0" y="0"/>
                  </a:moveTo>
                  <a:lnTo>
                    <a:pt x="313449" y="0"/>
                  </a:lnTo>
                  <a:lnTo>
                    <a:pt x="319273" y="6697"/>
                  </a:lnTo>
                  <a:lnTo>
                    <a:pt x="319273" y="0"/>
                  </a:lnTo>
                  <a:lnTo>
                    <a:pt x="601036" y="245055"/>
                  </a:lnTo>
                  <a:lnTo>
                    <a:pt x="601036" y="847725"/>
                  </a:lnTo>
                  <a:lnTo>
                    <a:pt x="319273" y="847725"/>
                  </a:lnTo>
                  <a:lnTo>
                    <a:pt x="319273" y="281763"/>
                  </a:lnTo>
                  <a:lnTo>
                    <a:pt x="0" y="281763"/>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29" name="Freeform 18">
              <a:extLst>
                <a:ext uri="{FF2B5EF4-FFF2-40B4-BE49-F238E27FC236}">
                  <a16:creationId xmlns:a16="http://schemas.microsoft.com/office/drawing/2014/main" id="{AE68FE1A-392A-4B83-A63D-38F8A2175B4A}"/>
                </a:ext>
              </a:extLst>
            </p:cNvPr>
            <p:cNvSpPr/>
            <p:nvPr/>
          </p:nvSpPr>
          <p:spPr>
            <a:xfrm>
              <a:off x="2671536" y="2151054"/>
              <a:ext cx="404661" cy="570750"/>
            </a:xfrm>
            <a:custGeom>
              <a:avLst/>
              <a:gdLst>
                <a:gd name="connsiteX0" fmla="*/ 0 w 601036"/>
                <a:gd name="connsiteY0" fmla="*/ 0 h 847725"/>
                <a:gd name="connsiteX1" fmla="*/ 281763 w 601036"/>
                <a:gd name="connsiteY1" fmla="*/ 0 h 847725"/>
                <a:gd name="connsiteX2" fmla="*/ 281763 w 601036"/>
                <a:gd name="connsiteY2" fmla="*/ 565962 h 847725"/>
                <a:gd name="connsiteX3" fmla="*/ 601036 w 601036"/>
                <a:gd name="connsiteY3" fmla="*/ 565962 h 847725"/>
                <a:gd name="connsiteX4" fmla="*/ 601036 w 601036"/>
                <a:gd name="connsiteY4" fmla="*/ 847725 h 847725"/>
                <a:gd name="connsiteX5" fmla="*/ 276954 w 601036"/>
                <a:gd name="connsiteY5" fmla="*/ 847725 h 847725"/>
                <a:gd name="connsiteX6" fmla="*/ 262017 w 601036"/>
                <a:gd name="connsiteY6" fmla="*/ 830551 h 847725"/>
                <a:gd name="connsiteX7" fmla="*/ 0 w 601036"/>
                <a:gd name="connsiteY7" fmla="*/ 602669 h 847725"/>
                <a:gd name="connsiteX8" fmla="*/ 0 w 601036"/>
                <a:gd name="connsiteY8" fmla="*/ 0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36" h="847725">
                  <a:moveTo>
                    <a:pt x="0" y="0"/>
                  </a:moveTo>
                  <a:lnTo>
                    <a:pt x="281763" y="0"/>
                  </a:lnTo>
                  <a:lnTo>
                    <a:pt x="281763" y="565962"/>
                  </a:lnTo>
                  <a:lnTo>
                    <a:pt x="601036" y="565962"/>
                  </a:lnTo>
                  <a:lnTo>
                    <a:pt x="601036" y="847725"/>
                  </a:lnTo>
                  <a:lnTo>
                    <a:pt x="276954" y="847725"/>
                  </a:lnTo>
                  <a:lnTo>
                    <a:pt x="262017" y="830551"/>
                  </a:lnTo>
                  <a:lnTo>
                    <a:pt x="0" y="602669"/>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30" name="Freeform 19">
              <a:extLst>
                <a:ext uri="{FF2B5EF4-FFF2-40B4-BE49-F238E27FC236}">
                  <a16:creationId xmlns:a16="http://schemas.microsoft.com/office/drawing/2014/main" id="{48EBCEB7-B4BF-4E33-967E-67904D16103F}"/>
                </a:ext>
              </a:extLst>
            </p:cNvPr>
            <p:cNvSpPr/>
            <p:nvPr/>
          </p:nvSpPr>
          <p:spPr>
            <a:xfrm>
              <a:off x="3076197" y="2721804"/>
              <a:ext cx="189703" cy="144"/>
            </a:xfrm>
            <a:custGeom>
              <a:avLst/>
              <a:gdLst>
                <a:gd name="connsiteX0" fmla="*/ 0 w 281763"/>
                <a:gd name="connsiteY0" fmla="*/ 0 h 214"/>
                <a:gd name="connsiteX1" fmla="*/ 281763 w 281763"/>
                <a:gd name="connsiteY1" fmla="*/ 0 h 214"/>
                <a:gd name="connsiteX2" fmla="*/ 281763 w 281763"/>
                <a:gd name="connsiteY2" fmla="*/ 214 h 214"/>
                <a:gd name="connsiteX3" fmla="*/ 0 w 281763"/>
                <a:gd name="connsiteY3" fmla="*/ 214 h 214"/>
                <a:gd name="connsiteX4" fmla="*/ 0 w 281763"/>
                <a:gd name="connsiteY4" fmla="*/ 0 h 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63" h="214">
                  <a:moveTo>
                    <a:pt x="0" y="0"/>
                  </a:moveTo>
                  <a:lnTo>
                    <a:pt x="281763" y="0"/>
                  </a:lnTo>
                  <a:lnTo>
                    <a:pt x="281763" y="214"/>
                  </a:lnTo>
                  <a:lnTo>
                    <a:pt x="0" y="214"/>
                  </a:lnTo>
                  <a:lnTo>
                    <a:pt x="0" y="0"/>
                  </a:lnTo>
                  <a:close/>
                </a:path>
              </a:pathLst>
            </a:custGeom>
            <a:solidFill>
              <a:srgbClr val="3D9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31" name="Freeform 20">
              <a:extLst>
                <a:ext uri="{FF2B5EF4-FFF2-40B4-BE49-F238E27FC236}">
                  <a16:creationId xmlns:a16="http://schemas.microsoft.com/office/drawing/2014/main" id="{0D8D3C6E-AF0F-4FD5-B986-BE9E6DB795B8}"/>
                </a:ext>
              </a:extLst>
            </p:cNvPr>
            <p:cNvSpPr/>
            <p:nvPr/>
          </p:nvSpPr>
          <p:spPr>
            <a:xfrm>
              <a:off x="2322952" y="2721948"/>
              <a:ext cx="753246" cy="316772"/>
            </a:xfrm>
            <a:custGeom>
              <a:avLst/>
              <a:gdLst>
                <a:gd name="connsiteX0" fmla="*/ 281763 w 1118783"/>
                <a:gd name="connsiteY0" fmla="*/ 0 h 470496"/>
                <a:gd name="connsiteX1" fmla="*/ 281763 w 1118783"/>
                <a:gd name="connsiteY1" fmla="*/ 1 h 470496"/>
                <a:gd name="connsiteX2" fmla="*/ 1118783 w 1118783"/>
                <a:gd name="connsiteY2" fmla="*/ 1 h 470496"/>
                <a:gd name="connsiteX3" fmla="*/ 1118783 w 1118783"/>
                <a:gd name="connsiteY3" fmla="*/ 281764 h 470496"/>
                <a:gd name="connsiteX4" fmla="*/ 281763 w 1118783"/>
                <a:gd name="connsiteY4" fmla="*/ 281764 h 470496"/>
                <a:gd name="connsiteX5" fmla="*/ 281763 w 1118783"/>
                <a:gd name="connsiteY5" fmla="*/ 470496 h 470496"/>
                <a:gd name="connsiteX6" fmla="*/ 0 w 1118783"/>
                <a:gd name="connsiteY6" fmla="*/ 470496 h 470496"/>
                <a:gd name="connsiteX7" fmla="*/ 0 w 1118783"/>
                <a:gd name="connsiteY7" fmla="*/ 245055 h 470496"/>
                <a:gd name="connsiteX8" fmla="*/ 262024 w 1118783"/>
                <a:gd name="connsiteY8" fmla="*/ 17167 h 470496"/>
                <a:gd name="connsiteX9" fmla="*/ 276954 w 1118783"/>
                <a:gd name="connsiteY9" fmla="*/ 1 h 470496"/>
                <a:gd name="connsiteX10" fmla="*/ 281762 w 1118783"/>
                <a:gd name="connsiteY10" fmla="*/ 1 h 470496"/>
                <a:gd name="connsiteX11" fmla="*/ 281763 w 1118783"/>
                <a:gd name="connsiteY11" fmla="*/ 0 h 47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8783" h="470496">
                  <a:moveTo>
                    <a:pt x="281763" y="0"/>
                  </a:moveTo>
                  <a:lnTo>
                    <a:pt x="281763" y="1"/>
                  </a:lnTo>
                  <a:lnTo>
                    <a:pt x="1118783" y="1"/>
                  </a:lnTo>
                  <a:lnTo>
                    <a:pt x="1118783" y="281764"/>
                  </a:lnTo>
                  <a:lnTo>
                    <a:pt x="281763" y="281764"/>
                  </a:lnTo>
                  <a:lnTo>
                    <a:pt x="281763" y="470496"/>
                  </a:lnTo>
                  <a:lnTo>
                    <a:pt x="0" y="470496"/>
                  </a:lnTo>
                  <a:lnTo>
                    <a:pt x="0" y="245055"/>
                  </a:lnTo>
                  <a:lnTo>
                    <a:pt x="262024" y="17167"/>
                  </a:lnTo>
                  <a:lnTo>
                    <a:pt x="276954" y="1"/>
                  </a:lnTo>
                  <a:lnTo>
                    <a:pt x="281762" y="1"/>
                  </a:lnTo>
                  <a:lnTo>
                    <a:pt x="281763"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32" name="Freeform 21">
              <a:extLst>
                <a:ext uri="{FF2B5EF4-FFF2-40B4-BE49-F238E27FC236}">
                  <a16:creationId xmlns:a16="http://schemas.microsoft.com/office/drawing/2014/main" id="{F3E60A5C-735C-4E19-B159-7AB337512687}"/>
                </a:ext>
              </a:extLst>
            </p:cNvPr>
            <p:cNvSpPr/>
            <p:nvPr/>
          </p:nvSpPr>
          <p:spPr>
            <a:xfrm>
              <a:off x="3265901" y="2721948"/>
              <a:ext cx="374237" cy="760601"/>
            </a:xfrm>
            <a:custGeom>
              <a:avLst/>
              <a:gdLst>
                <a:gd name="connsiteX0" fmla="*/ 0 w 555848"/>
                <a:gd name="connsiteY0" fmla="*/ 0 h 1129708"/>
                <a:gd name="connsiteX1" fmla="*/ 268261 w 555848"/>
                <a:gd name="connsiteY1" fmla="*/ 0 h 1129708"/>
                <a:gd name="connsiteX2" fmla="*/ 274085 w 555848"/>
                <a:gd name="connsiteY2" fmla="*/ 6697 h 1129708"/>
                <a:gd name="connsiteX3" fmla="*/ 274085 w 555848"/>
                <a:gd name="connsiteY3" fmla="*/ 0 h 1129708"/>
                <a:gd name="connsiteX4" fmla="*/ 555848 w 555848"/>
                <a:gd name="connsiteY4" fmla="*/ 245055 h 1129708"/>
                <a:gd name="connsiteX5" fmla="*/ 555848 w 555848"/>
                <a:gd name="connsiteY5" fmla="*/ 1129708 h 1129708"/>
                <a:gd name="connsiteX6" fmla="*/ 274085 w 555848"/>
                <a:gd name="connsiteY6" fmla="*/ 1129708 h 1129708"/>
                <a:gd name="connsiteX7" fmla="*/ 274085 w 555848"/>
                <a:gd name="connsiteY7" fmla="*/ 281763 h 1129708"/>
                <a:gd name="connsiteX8" fmla="*/ 0 w 555848"/>
                <a:gd name="connsiteY8" fmla="*/ 281763 h 1129708"/>
                <a:gd name="connsiteX9" fmla="*/ 0 w 555848"/>
                <a:gd name="connsiteY9" fmla="*/ 0 h 112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848" h="1129708">
                  <a:moveTo>
                    <a:pt x="0" y="0"/>
                  </a:moveTo>
                  <a:lnTo>
                    <a:pt x="268261" y="0"/>
                  </a:lnTo>
                  <a:lnTo>
                    <a:pt x="274085" y="6697"/>
                  </a:lnTo>
                  <a:lnTo>
                    <a:pt x="274085" y="0"/>
                  </a:lnTo>
                  <a:lnTo>
                    <a:pt x="555848" y="245055"/>
                  </a:lnTo>
                  <a:lnTo>
                    <a:pt x="555848" y="1129708"/>
                  </a:lnTo>
                  <a:lnTo>
                    <a:pt x="274085" y="1129708"/>
                  </a:lnTo>
                  <a:lnTo>
                    <a:pt x="274085" y="281763"/>
                  </a:lnTo>
                  <a:lnTo>
                    <a:pt x="0" y="281763"/>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33" name="Freeform 22">
              <a:extLst>
                <a:ext uri="{FF2B5EF4-FFF2-40B4-BE49-F238E27FC236}">
                  <a16:creationId xmlns:a16="http://schemas.microsoft.com/office/drawing/2014/main" id="{F1703A0F-CDDC-43AF-A1FD-1C8F915662AC}"/>
                </a:ext>
              </a:extLst>
            </p:cNvPr>
            <p:cNvSpPr/>
            <p:nvPr/>
          </p:nvSpPr>
          <p:spPr>
            <a:xfrm>
              <a:off x="2512655" y="2911651"/>
              <a:ext cx="753246" cy="316773"/>
            </a:xfrm>
            <a:custGeom>
              <a:avLst/>
              <a:gdLst>
                <a:gd name="connsiteX0" fmla="*/ 837020 w 1118783"/>
                <a:gd name="connsiteY0" fmla="*/ 0 h 470498"/>
                <a:gd name="connsiteX1" fmla="*/ 1118783 w 1118783"/>
                <a:gd name="connsiteY1" fmla="*/ 0 h 470498"/>
                <a:gd name="connsiteX2" fmla="*/ 1118783 w 1118783"/>
                <a:gd name="connsiteY2" fmla="*/ 225443 h 470498"/>
                <a:gd name="connsiteX3" fmla="*/ 837020 w 1118783"/>
                <a:gd name="connsiteY3" fmla="*/ 470498 h 470498"/>
                <a:gd name="connsiteX4" fmla="*/ 837020 w 1118783"/>
                <a:gd name="connsiteY4" fmla="*/ 463802 h 470498"/>
                <a:gd name="connsiteX5" fmla="*/ 831196 w 1118783"/>
                <a:gd name="connsiteY5" fmla="*/ 470498 h 470498"/>
                <a:gd name="connsiteX6" fmla="*/ 109957 w 1118783"/>
                <a:gd name="connsiteY6" fmla="*/ 470498 h 470498"/>
                <a:gd name="connsiteX7" fmla="*/ 0 w 1118783"/>
                <a:gd name="connsiteY7" fmla="*/ 470498 h 470498"/>
                <a:gd name="connsiteX8" fmla="*/ 0 w 1118783"/>
                <a:gd name="connsiteY8" fmla="*/ 188732 h 470498"/>
                <a:gd name="connsiteX9" fmla="*/ 109957 w 1118783"/>
                <a:gd name="connsiteY9" fmla="*/ 188732 h 470498"/>
                <a:gd name="connsiteX10" fmla="*/ 109957 w 1118783"/>
                <a:gd name="connsiteY10" fmla="*/ 188735 h 470498"/>
                <a:gd name="connsiteX11" fmla="*/ 837020 w 1118783"/>
                <a:gd name="connsiteY11" fmla="*/ 188735 h 470498"/>
                <a:gd name="connsiteX12" fmla="*/ 837020 w 1118783"/>
                <a:gd name="connsiteY12" fmla="*/ 0 h 47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8783" h="470498">
                  <a:moveTo>
                    <a:pt x="837020" y="0"/>
                  </a:moveTo>
                  <a:lnTo>
                    <a:pt x="1118783" y="0"/>
                  </a:lnTo>
                  <a:lnTo>
                    <a:pt x="1118783" y="225443"/>
                  </a:lnTo>
                  <a:lnTo>
                    <a:pt x="837020" y="470498"/>
                  </a:lnTo>
                  <a:lnTo>
                    <a:pt x="837020" y="463802"/>
                  </a:lnTo>
                  <a:lnTo>
                    <a:pt x="831196" y="470498"/>
                  </a:lnTo>
                  <a:lnTo>
                    <a:pt x="109957" y="470498"/>
                  </a:lnTo>
                  <a:lnTo>
                    <a:pt x="0" y="470498"/>
                  </a:lnTo>
                  <a:lnTo>
                    <a:pt x="0" y="188732"/>
                  </a:lnTo>
                  <a:lnTo>
                    <a:pt x="109957" y="188732"/>
                  </a:lnTo>
                  <a:lnTo>
                    <a:pt x="109957" y="188735"/>
                  </a:lnTo>
                  <a:lnTo>
                    <a:pt x="837020" y="188735"/>
                  </a:lnTo>
                  <a:lnTo>
                    <a:pt x="83702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34" name="Freeform 23">
              <a:extLst>
                <a:ext uri="{FF2B5EF4-FFF2-40B4-BE49-F238E27FC236}">
                  <a16:creationId xmlns:a16="http://schemas.microsoft.com/office/drawing/2014/main" id="{DEA26CBC-A21E-4ACC-BBA3-1441C8B26E4E}"/>
                </a:ext>
              </a:extLst>
            </p:cNvPr>
            <p:cNvSpPr/>
            <p:nvPr/>
          </p:nvSpPr>
          <p:spPr>
            <a:xfrm>
              <a:off x="2322952" y="3228425"/>
              <a:ext cx="348585" cy="760597"/>
            </a:xfrm>
            <a:custGeom>
              <a:avLst/>
              <a:gdLst>
                <a:gd name="connsiteX0" fmla="*/ 0 w 517747"/>
                <a:gd name="connsiteY0" fmla="*/ 0 h 1129702"/>
                <a:gd name="connsiteX1" fmla="*/ 281763 w 517747"/>
                <a:gd name="connsiteY1" fmla="*/ 0 h 1129702"/>
                <a:gd name="connsiteX2" fmla="*/ 281763 w 517747"/>
                <a:gd name="connsiteY2" fmla="*/ 847939 h 1129702"/>
                <a:gd name="connsiteX3" fmla="*/ 517747 w 517747"/>
                <a:gd name="connsiteY3" fmla="*/ 847939 h 1129702"/>
                <a:gd name="connsiteX4" fmla="*/ 517747 w 517747"/>
                <a:gd name="connsiteY4" fmla="*/ 1129702 h 1129702"/>
                <a:gd name="connsiteX5" fmla="*/ 276954 w 517747"/>
                <a:gd name="connsiteY5" fmla="*/ 1129702 h 1129702"/>
                <a:gd name="connsiteX6" fmla="*/ 262017 w 517747"/>
                <a:gd name="connsiteY6" fmla="*/ 1112528 h 1129702"/>
                <a:gd name="connsiteX7" fmla="*/ 0 w 517747"/>
                <a:gd name="connsiteY7" fmla="*/ 884646 h 1129702"/>
                <a:gd name="connsiteX8" fmla="*/ 0 w 517747"/>
                <a:gd name="connsiteY8" fmla="*/ 0 h 112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747" h="1129702">
                  <a:moveTo>
                    <a:pt x="0" y="0"/>
                  </a:moveTo>
                  <a:lnTo>
                    <a:pt x="281763" y="0"/>
                  </a:lnTo>
                  <a:lnTo>
                    <a:pt x="281763" y="847939"/>
                  </a:lnTo>
                  <a:lnTo>
                    <a:pt x="517747" y="847939"/>
                  </a:lnTo>
                  <a:lnTo>
                    <a:pt x="517747" y="1129702"/>
                  </a:lnTo>
                  <a:lnTo>
                    <a:pt x="276954" y="1129702"/>
                  </a:lnTo>
                  <a:lnTo>
                    <a:pt x="262017" y="1112528"/>
                  </a:lnTo>
                  <a:lnTo>
                    <a:pt x="0" y="884646"/>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35" name="Freeform 24">
              <a:extLst>
                <a:ext uri="{FF2B5EF4-FFF2-40B4-BE49-F238E27FC236}">
                  <a16:creationId xmlns:a16="http://schemas.microsoft.com/office/drawing/2014/main" id="{B756BD58-330E-4ED6-8091-307687C5E6A6}"/>
                </a:ext>
              </a:extLst>
            </p:cNvPr>
            <p:cNvSpPr/>
            <p:nvPr/>
          </p:nvSpPr>
          <p:spPr>
            <a:xfrm>
              <a:off x="2671536" y="3482549"/>
              <a:ext cx="778898" cy="316769"/>
            </a:xfrm>
            <a:custGeom>
              <a:avLst/>
              <a:gdLst>
                <a:gd name="connsiteX0" fmla="*/ 901848 w 1156884"/>
                <a:gd name="connsiteY0" fmla="*/ 0 h 470492"/>
                <a:gd name="connsiteX1" fmla="*/ 1156884 w 1156884"/>
                <a:gd name="connsiteY1" fmla="*/ 0 h 470492"/>
                <a:gd name="connsiteX2" fmla="*/ 1156884 w 1156884"/>
                <a:gd name="connsiteY2" fmla="*/ 281766 h 470492"/>
                <a:gd name="connsiteX3" fmla="*/ 901849 w 1156884"/>
                <a:gd name="connsiteY3" fmla="*/ 281766 h 470492"/>
                <a:gd name="connsiteX4" fmla="*/ 901849 w 1156884"/>
                <a:gd name="connsiteY4" fmla="*/ 281767 h 470492"/>
                <a:gd name="connsiteX5" fmla="*/ 281763 w 1156884"/>
                <a:gd name="connsiteY5" fmla="*/ 281767 h 470492"/>
                <a:gd name="connsiteX6" fmla="*/ 281763 w 1156884"/>
                <a:gd name="connsiteY6" fmla="*/ 470492 h 470492"/>
                <a:gd name="connsiteX7" fmla="*/ 0 w 1156884"/>
                <a:gd name="connsiteY7" fmla="*/ 470492 h 470492"/>
                <a:gd name="connsiteX8" fmla="*/ 0 w 1156884"/>
                <a:gd name="connsiteY8" fmla="*/ 245058 h 470492"/>
                <a:gd name="connsiteX9" fmla="*/ 262024 w 1156884"/>
                <a:gd name="connsiteY9" fmla="*/ 17170 h 470492"/>
                <a:gd name="connsiteX10" fmla="*/ 276954 w 1156884"/>
                <a:gd name="connsiteY10" fmla="*/ 4 h 470492"/>
                <a:gd name="connsiteX11" fmla="*/ 281762 w 1156884"/>
                <a:gd name="connsiteY11" fmla="*/ 4 h 470492"/>
                <a:gd name="connsiteX12" fmla="*/ 281763 w 1156884"/>
                <a:gd name="connsiteY12" fmla="*/ 3 h 470492"/>
                <a:gd name="connsiteX13" fmla="*/ 281763 w 1156884"/>
                <a:gd name="connsiteY13" fmla="*/ 4 h 470492"/>
                <a:gd name="connsiteX14" fmla="*/ 901848 w 1156884"/>
                <a:gd name="connsiteY14" fmla="*/ 4 h 470492"/>
                <a:gd name="connsiteX15" fmla="*/ 901848 w 1156884"/>
                <a:gd name="connsiteY15" fmla="*/ 0 h 47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6884" h="470492">
                  <a:moveTo>
                    <a:pt x="901848" y="0"/>
                  </a:moveTo>
                  <a:lnTo>
                    <a:pt x="1156884" y="0"/>
                  </a:lnTo>
                  <a:lnTo>
                    <a:pt x="1156884" y="281766"/>
                  </a:lnTo>
                  <a:lnTo>
                    <a:pt x="901849" y="281766"/>
                  </a:lnTo>
                  <a:lnTo>
                    <a:pt x="901849" y="281767"/>
                  </a:lnTo>
                  <a:lnTo>
                    <a:pt x="281763" y="281767"/>
                  </a:lnTo>
                  <a:lnTo>
                    <a:pt x="281763" y="470492"/>
                  </a:lnTo>
                  <a:lnTo>
                    <a:pt x="0" y="470492"/>
                  </a:lnTo>
                  <a:lnTo>
                    <a:pt x="0" y="245058"/>
                  </a:lnTo>
                  <a:lnTo>
                    <a:pt x="262024" y="17170"/>
                  </a:lnTo>
                  <a:lnTo>
                    <a:pt x="276954" y="4"/>
                  </a:lnTo>
                  <a:lnTo>
                    <a:pt x="281762" y="4"/>
                  </a:lnTo>
                  <a:lnTo>
                    <a:pt x="281763" y="3"/>
                  </a:lnTo>
                  <a:lnTo>
                    <a:pt x="281763" y="4"/>
                  </a:lnTo>
                  <a:lnTo>
                    <a:pt x="901848" y="4"/>
                  </a:lnTo>
                  <a:lnTo>
                    <a:pt x="901848"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36" name="Freeform 25">
              <a:extLst>
                <a:ext uri="{FF2B5EF4-FFF2-40B4-BE49-F238E27FC236}">
                  <a16:creationId xmlns:a16="http://schemas.microsoft.com/office/drawing/2014/main" id="{89DE874D-D64D-436F-BEED-5712EC85A740}"/>
                </a:ext>
              </a:extLst>
            </p:cNvPr>
            <p:cNvSpPr/>
            <p:nvPr/>
          </p:nvSpPr>
          <p:spPr>
            <a:xfrm>
              <a:off x="3265901" y="3482549"/>
              <a:ext cx="1846920" cy="1267076"/>
            </a:xfrm>
            <a:custGeom>
              <a:avLst/>
              <a:gdLst>
                <a:gd name="connsiteX0" fmla="*/ 555848 w 2743200"/>
                <a:gd name="connsiteY0" fmla="*/ 0 h 1881967"/>
                <a:gd name="connsiteX1" fmla="*/ 1734374 w 2743200"/>
                <a:gd name="connsiteY1" fmla="*/ 0 h 1881967"/>
                <a:gd name="connsiteX2" fmla="*/ 1734374 w 2743200"/>
                <a:gd name="connsiteY2" fmla="*/ 4 h 1881967"/>
                <a:gd name="connsiteX3" fmla="*/ 2455613 w 2743200"/>
                <a:gd name="connsiteY3" fmla="*/ 4 h 1881967"/>
                <a:gd name="connsiteX4" fmla="*/ 2461437 w 2743200"/>
                <a:gd name="connsiteY4" fmla="*/ 6701 h 1881967"/>
                <a:gd name="connsiteX5" fmla="*/ 2461437 w 2743200"/>
                <a:gd name="connsiteY5" fmla="*/ 4 h 1881967"/>
                <a:gd name="connsiteX6" fmla="*/ 2743200 w 2743200"/>
                <a:gd name="connsiteY6" fmla="*/ 245059 h 1881967"/>
                <a:gd name="connsiteX7" fmla="*/ 2743200 w 2743200"/>
                <a:gd name="connsiteY7" fmla="*/ 1636912 h 1881967"/>
                <a:gd name="connsiteX8" fmla="*/ 2461437 w 2743200"/>
                <a:gd name="connsiteY8" fmla="*/ 1881967 h 1881967"/>
                <a:gd name="connsiteX9" fmla="*/ 2461437 w 2743200"/>
                <a:gd name="connsiteY9" fmla="*/ 1875271 h 1881967"/>
                <a:gd name="connsiteX10" fmla="*/ 2455613 w 2743200"/>
                <a:gd name="connsiteY10" fmla="*/ 1881967 h 1881967"/>
                <a:gd name="connsiteX11" fmla="*/ 1734374 w 2743200"/>
                <a:gd name="connsiteY11" fmla="*/ 1881967 h 1881967"/>
                <a:gd name="connsiteX12" fmla="*/ 19050 w 2743200"/>
                <a:gd name="connsiteY12" fmla="*/ 1881967 h 1881967"/>
                <a:gd name="connsiteX13" fmla="*/ 19049 w 2743200"/>
                <a:gd name="connsiteY13" fmla="*/ 1881967 h 1881967"/>
                <a:gd name="connsiteX14" fmla="*/ 0 w 2743200"/>
                <a:gd name="connsiteY14" fmla="*/ 1881967 h 1881967"/>
                <a:gd name="connsiteX15" fmla="*/ 0 w 2743200"/>
                <a:gd name="connsiteY15" fmla="*/ 1600204 h 1881967"/>
                <a:gd name="connsiteX16" fmla="*/ 19049 w 2743200"/>
                <a:gd name="connsiteY16" fmla="*/ 1600204 h 1881967"/>
                <a:gd name="connsiteX17" fmla="*/ 19049 w 2743200"/>
                <a:gd name="connsiteY17" fmla="*/ 1600201 h 1881967"/>
                <a:gd name="connsiteX18" fmla="*/ 1734374 w 2743200"/>
                <a:gd name="connsiteY18" fmla="*/ 1600201 h 1881967"/>
                <a:gd name="connsiteX19" fmla="*/ 1734374 w 2743200"/>
                <a:gd name="connsiteY19" fmla="*/ 1600204 h 1881967"/>
                <a:gd name="connsiteX20" fmla="*/ 2461437 w 2743200"/>
                <a:gd name="connsiteY20" fmla="*/ 1600204 h 1881967"/>
                <a:gd name="connsiteX21" fmla="*/ 2461437 w 2743200"/>
                <a:gd name="connsiteY21" fmla="*/ 281767 h 1881967"/>
                <a:gd name="connsiteX22" fmla="*/ 1734374 w 2743200"/>
                <a:gd name="connsiteY22" fmla="*/ 281767 h 1881967"/>
                <a:gd name="connsiteX23" fmla="*/ 1734374 w 2743200"/>
                <a:gd name="connsiteY23" fmla="*/ 281766 h 1881967"/>
                <a:gd name="connsiteX24" fmla="*/ 555848 w 2743200"/>
                <a:gd name="connsiteY24" fmla="*/ 281766 h 1881967"/>
                <a:gd name="connsiteX25" fmla="*/ 555848 w 2743200"/>
                <a:gd name="connsiteY25" fmla="*/ 0 h 188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43200" h="1881967">
                  <a:moveTo>
                    <a:pt x="555848" y="0"/>
                  </a:moveTo>
                  <a:lnTo>
                    <a:pt x="1734374" y="0"/>
                  </a:lnTo>
                  <a:lnTo>
                    <a:pt x="1734374" y="4"/>
                  </a:lnTo>
                  <a:lnTo>
                    <a:pt x="2455613" y="4"/>
                  </a:lnTo>
                  <a:lnTo>
                    <a:pt x="2461437" y="6701"/>
                  </a:lnTo>
                  <a:lnTo>
                    <a:pt x="2461437" y="4"/>
                  </a:lnTo>
                  <a:lnTo>
                    <a:pt x="2743200" y="245059"/>
                  </a:lnTo>
                  <a:lnTo>
                    <a:pt x="2743200" y="1636912"/>
                  </a:lnTo>
                  <a:lnTo>
                    <a:pt x="2461437" y="1881967"/>
                  </a:lnTo>
                  <a:lnTo>
                    <a:pt x="2461437" y="1875271"/>
                  </a:lnTo>
                  <a:lnTo>
                    <a:pt x="2455613" y="1881967"/>
                  </a:lnTo>
                  <a:lnTo>
                    <a:pt x="1734374" y="1881967"/>
                  </a:lnTo>
                  <a:lnTo>
                    <a:pt x="19050" y="1881967"/>
                  </a:lnTo>
                  <a:lnTo>
                    <a:pt x="19049" y="1881967"/>
                  </a:lnTo>
                  <a:lnTo>
                    <a:pt x="0" y="1881967"/>
                  </a:lnTo>
                  <a:lnTo>
                    <a:pt x="0" y="1600204"/>
                  </a:lnTo>
                  <a:lnTo>
                    <a:pt x="19049" y="1600204"/>
                  </a:lnTo>
                  <a:lnTo>
                    <a:pt x="19049" y="1600201"/>
                  </a:lnTo>
                  <a:lnTo>
                    <a:pt x="1734374" y="1600201"/>
                  </a:lnTo>
                  <a:lnTo>
                    <a:pt x="1734374" y="1600204"/>
                  </a:lnTo>
                  <a:lnTo>
                    <a:pt x="2461437" y="1600204"/>
                  </a:lnTo>
                  <a:lnTo>
                    <a:pt x="2461437" y="281767"/>
                  </a:lnTo>
                  <a:lnTo>
                    <a:pt x="1734374" y="281767"/>
                  </a:lnTo>
                  <a:lnTo>
                    <a:pt x="1734374" y="281766"/>
                  </a:lnTo>
                  <a:lnTo>
                    <a:pt x="555848" y="281766"/>
                  </a:lnTo>
                  <a:lnTo>
                    <a:pt x="555848"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37" name="Freeform 26">
              <a:extLst>
                <a:ext uri="{FF2B5EF4-FFF2-40B4-BE49-F238E27FC236}">
                  <a16:creationId xmlns:a16="http://schemas.microsoft.com/office/drawing/2014/main" id="{ED59D6FC-7BB6-4270-8BF1-6FC2924A148A}"/>
                </a:ext>
              </a:extLst>
            </p:cNvPr>
            <p:cNvSpPr/>
            <p:nvPr/>
          </p:nvSpPr>
          <p:spPr>
            <a:xfrm>
              <a:off x="2861240" y="3672255"/>
              <a:ext cx="778898" cy="316767"/>
            </a:xfrm>
            <a:custGeom>
              <a:avLst/>
              <a:gdLst>
                <a:gd name="connsiteX0" fmla="*/ 875121 w 1156884"/>
                <a:gd name="connsiteY0" fmla="*/ 0 h 470489"/>
                <a:gd name="connsiteX1" fmla="*/ 1156884 w 1156884"/>
                <a:gd name="connsiteY1" fmla="*/ 0 h 470489"/>
                <a:gd name="connsiteX2" fmla="*/ 1156884 w 1156884"/>
                <a:gd name="connsiteY2" fmla="*/ 225434 h 470489"/>
                <a:gd name="connsiteX3" fmla="*/ 875121 w 1156884"/>
                <a:gd name="connsiteY3" fmla="*/ 470489 h 470489"/>
                <a:gd name="connsiteX4" fmla="*/ 875121 w 1156884"/>
                <a:gd name="connsiteY4" fmla="*/ 463793 h 470489"/>
                <a:gd name="connsiteX5" fmla="*/ 869297 w 1156884"/>
                <a:gd name="connsiteY5" fmla="*/ 470489 h 470489"/>
                <a:gd name="connsiteX6" fmla="*/ 0 w 1156884"/>
                <a:gd name="connsiteY6" fmla="*/ 470489 h 470489"/>
                <a:gd name="connsiteX7" fmla="*/ 0 w 1156884"/>
                <a:gd name="connsiteY7" fmla="*/ 188726 h 470489"/>
                <a:gd name="connsiteX8" fmla="*/ 875121 w 1156884"/>
                <a:gd name="connsiteY8" fmla="*/ 188726 h 470489"/>
                <a:gd name="connsiteX9" fmla="*/ 875121 w 1156884"/>
                <a:gd name="connsiteY9" fmla="*/ 0 h 470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884" h="470489">
                  <a:moveTo>
                    <a:pt x="875121" y="0"/>
                  </a:moveTo>
                  <a:lnTo>
                    <a:pt x="1156884" y="0"/>
                  </a:lnTo>
                  <a:lnTo>
                    <a:pt x="1156884" y="225434"/>
                  </a:lnTo>
                  <a:lnTo>
                    <a:pt x="875121" y="470489"/>
                  </a:lnTo>
                  <a:lnTo>
                    <a:pt x="875121" y="463793"/>
                  </a:lnTo>
                  <a:lnTo>
                    <a:pt x="869297" y="470489"/>
                  </a:lnTo>
                  <a:lnTo>
                    <a:pt x="0" y="470489"/>
                  </a:lnTo>
                  <a:lnTo>
                    <a:pt x="0" y="188726"/>
                  </a:lnTo>
                  <a:lnTo>
                    <a:pt x="875121" y="188726"/>
                  </a:lnTo>
                  <a:lnTo>
                    <a:pt x="875121"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38" name="Freeform 27">
              <a:extLst>
                <a:ext uri="{FF2B5EF4-FFF2-40B4-BE49-F238E27FC236}">
                  <a16:creationId xmlns:a16="http://schemas.microsoft.com/office/drawing/2014/main" id="{9BC64E96-FD84-431F-8A21-50DA616E38D3}"/>
                </a:ext>
              </a:extLst>
            </p:cNvPr>
            <p:cNvSpPr/>
            <p:nvPr/>
          </p:nvSpPr>
          <p:spPr>
            <a:xfrm>
              <a:off x="2671536" y="3989022"/>
              <a:ext cx="189703" cy="151"/>
            </a:xfrm>
            <a:custGeom>
              <a:avLst/>
              <a:gdLst>
                <a:gd name="connsiteX0" fmla="*/ 0 w 281763"/>
                <a:gd name="connsiteY0" fmla="*/ 0 h 224"/>
                <a:gd name="connsiteX1" fmla="*/ 281763 w 281763"/>
                <a:gd name="connsiteY1" fmla="*/ 0 h 224"/>
                <a:gd name="connsiteX2" fmla="*/ 281763 w 281763"/>
                <a:gd name="connsiteY2" fmla="*/ 224 h 224"/>
                <a:gd name="connsiteX3" fmla="*/ 0 w 281763"/>
                <a:gd name="connsiteY3" fmla="*/ 224 h 224"/>
                <a:gd name="connsiteX4" fmla="*/ 0 w 281763"/>
                <a:gd name="connsiteY4" fmla="*/ 0 h 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63" h="224">
                  <a:moveTo>
                    <a:pt x="0" y="0"/>
                  </a:moveTo>
                  <a:lnTo>
                    <a:pt x="281763" y="0"/>
                  </a:lnTo>
                  <a:lnTo>
                    <a:pt x="281763" y="224"/>
                  </a:lnTo>
                  <a:lnTo>
                    <a:pt x="0" y="224"/>
                  </a:lnTo>
                  <a:lnTo>
                    <a:pt x="0" y="0"/>
                  </a:lnTo>
                  <a:close/>
                </a:path>
              </a:pathLst>
            </a:custGeom>
            <a:solidFill>
              <a:srgbClr val="3D9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39" name="Freeform 28">
              <a:extLst>
                <a:ext uri="{FF2B5EF4-FFF2-40B4-BE49-F238E27FC236}">
                  <a16:creationId xmlns:a16="http://schemas.microsoft.com/office/drawing/2014/main" id="{44800B81-4CE0-4968-A324-3C5C7021FEEC}"/>
                </a:ext>
              </a:extLst>
            </p:cNvPr>
            <p:cNvSpPr/>
            <p:nvPr/>
          </p:nvSpPr>
          <p:spPr>
            <a:xfrm>
              <a:off x="824616" y="3989170"/>
              <a:ext cx="2441285" cy="1267076"/>
            </a:xfrm>
            <a:custGeom>
              <a:avLst/>
              <a:gdLst>
                <a:gd name="connsiteX0" fmla="*/ 901848 w 3625999"/>
                <a:gd name="connsiteY0" fmla="*/ 0 h 1881967"/>
                <a:gd name="connsiteX1" fmla="*/ 2617173 w 3625999"/>
                <a:gd name="connsiteY1" fmla="*/ 0 h 1881967"/>
                <a:gd name="connsiteX2" fmla="*/ 2617173 w 3625999"/>
                <a:gd name="connsiteY2" fmla="*/ 4 h 1881967"/>
                <a:gd name="connsiteX3" fmla="*/ 2743200 w 3625999"/>
                <a:gd name="connsiteY3" fmla="*/ 4 h 1881967"/>
                <a:gd name="connsiteX4" fmla="*/ 2743200 w 3625999"/>
                <a:gd name="connsiteY4" fmla="*/ 281767 h 1881967"/>
                <a:gd name="connsiteX5" fmla="*/ 2617173 w 3625999"/>
                <a:gd name="connsiteY5" fmla="*/ 281767 h 1881967"/>
                <a:gd name="connsiteX6" fmla="*/ 2617173 w 3625999"/>
                <a:gd name="connsiteY6" fmla="*/ 281766 h 1881967"/>
                <a:gd name="connsiteX7" fmla="*/ 901849 w 3625999"/>
                <a:gd name="connsiteY7" fmla="*/ 281766 h 1881967"/>
                <a:gd name="connsiteX8" fmla="*/ 901849 w 3625999"/>
                <a:gd name="connsiteY8" fmla="*/ 281767 h 1881967"/>
                <a:gd name="connsiteX9" fmla="*/ 281763 w 3625999"/>
                <a:gd name="connsiteY9" fmla="*/ 281767 h 1881967"/>
                <a:gd name="connsiteX10" fmla="*/ 281763 w 3625999"/>
                <a:gd name="connsiteY10" fmla="*/ 1600204 h 1881967"/>
                <a:gd name="connsiteX11" fmla="*/ 901848 w 3625999"/>
                <a:gd name="connsiteY11" fmla="*/ 1600204 h 1881967"/>
                <a:gd name="connsiteX12" fmla="*/ 901848 w 3625999"/>
                <a:gd name="connsiteY12" fmla="*/ 1600201 h 1881967"/>
                <a:gd name="connsiteX13" fmla="*/ 2617173 w 3625999"/>
                <a:gd name="connsiteY13" fmla="*/ 1600201 h 1881967"/>
                <a:gd name="connsiteX14" fmla="*/ 2617173 w 3625999"/>
                <a:gd name="connsiteY14" fmla="*/ 1600204 h 1881967"/>
                <a:gd name="connsiteX15" fmla="*/ 3344236 w 3625999"/>
                <a:gd name="connsiteY15" fmla="*/ 1600204 h 1881967"/>
                <a:gd name="connsiteX16" fmla="*/ 3344236 w 3625999"/>
                <a:gd name="connsiteY16" fmla="*/ 1129492 h 1881967"/>
                <a:gd name="connsiteX17" fmla="*/ 3625999 w 3625999"/>
                <a:gd name="connsiteY17" fmla="*/ 1129492 h 1881967"/>
                <a:gd name="connsiteX18" fmla="*/ 3625999 w 3625999"/>
                <a:gd name="connsiteY18" fmla="*/ 1636912 h 1881967"/>
                <a:gd name="connsiteX19" fmla="*/ 3344236 w 3625999"/>
                <a:gd name="connsiteY19" fmla="*/ 1881967 h 1881967"/>
                <a:gd name="connsiteX20" fmla="*/ 3344236 w 3625999"/>
                <a:gd name="connsiteY20" fmla="*/ 1875271 h 1881967"/>
                <a:gd name="connsiteX21" fmla="*/ 3338412 w 3625999"/>
                <a:gd name="connsiteY21" fmla="*/ 1881967 h 1881967"/>
                <a:gd name="connsiteX22" fmla="*/ 2617173 w 3625999"/>
                <a:gd name="connsiteY22" fmla="*/ 1881967 h 1881967"/>
                <a:gd name="connsiteX23" fmla="*/ 901849 w 3625999"/>
                <a:gd name="connsiteY23" fmla="*/ 1881967 h 1881967"/>
                <a:gd name="connsiteX24" fmla="*/ 901848 w 3625999"/>
                <a:gd name="connsiteY24" fmla="*/ 1881967 h 1881967"/>
                <a:gd name="connsiteX25" fmla="*/ 276954 w 3625999"/>
                <a:gd name="connsiteY25" fmla="*/ 1881967 h 1881967"/>
                <a:gd name="connsiteX26" fmla="*/ 262017 w 3625999"/>
                <a:gd name="connsiteY26" fmla="*/ 1864793 h 1881967"/>
                <a:gd name="connsiteX27" fmla="*/ 0 w 3625999"/>
                <a:gd name="connsiteY27" fmla="*/ 1636911 h 1881967"/>
                <a:gd name="connsiteX28" fmla="*/ 0 w 3625999"/>
                <a:gd name="connsiteY28" fmla="*/ 245058 h 1881967"/>
                <a:gd name="connsiteX29" fmla="*/ 262024 w 3625999"/>
                <a:gd name="connsiteY29" fmla="*/ 17170 h 1881967"/>
                <a:gd name="connsiteX30" fmla="*/ 276954 w 3625999"/>
                <a:gd name="connsiteY30" fmla="*/ 4 h 1881967"/>
                <a:gd name="connsiteX31" fmla="*/ 281762 w 3625999"/>
                <a:gd name="connsiteY31" fmla="*/ 4 h 1881967"/>
                <a:gd name="connsiteX32" fmla="*/ 281763 w 3625999"/>
                <a:gd name="connsiteY32" fmla="*/ 3 h 1881967"/>
                <a:gd name="connsiteX33" fmla="*/ 281763 w 3625999"/>
                <a:gd name="connsiteY33" fmla="*/ 4 h 1881967"/>
                <a:gd name="connsiteX34" fmla="*/ 901848 w 3625999"/>
                <a:gd name="connsiteY34" fmla="*/ 4 h 1881967"/>
                <a:gd name="connsiteX35" fmla="*/ 901848 w 3625999"/>
                <a:gd name="connsiteY35" fmla="*/ 0 h 188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25999" h="1881967">
                  <a:moveTo>
                    <a:pt x="901848" y="0"/>
                  </a:moveTo>
                  <a:lnTo>
                    <a:pt x="2617173" y="0"/>
                  </a:lnTo>
                  <a:lnTo>
                    <a:pt x="2617173" y="4"/>
                  </a:lnTo>
                  <a:lnTo>
                    <a:pt x="2743200" y="4"/>
                  </a:lnTo>
                  <a:lnTo>
                    <a:pt x="2743200" y="281767"/>
                  </a:lnTo>
                  <a:lnTo>
                    <a:pt x="2617173" y="281767"/>
                  </a:lnTo>
                  <a:lnTo>
                    <a:pt x="2617173" y="281766"/>
                  </a:lnTo>
                  <a:lnTo>
                    <a:pt x="901849" y="281766"/>
                  </a:lnTo>
                  <a:lnTo>
                    <a:pt x="901849" y="281767"/>
                  </a:lnTo>
                  <a:lnTo>
                    <a:pt x="281763" y="281767"/>
                  </a:lnTo>
                  <a:lnTo>
                    <a:pt x="281763" y="1600204"/>
                  </a:lnTo>
                  <a:lnTo>
                    <a:pt x="901848" y="1600204"/>
                  </a:lnTo>
                  <a:lnTo>
                    <a:pt x="901848" y="1600201"/>
                  </a:lnTo>
                  <a:lnTo>
                    <a:pt x="2617173" y="1600201"/>
                  </a:lnTo>
                  <a:lnTo>
                    <a:pt x="2617173" y="1600204"/>
                  </a:lnTo>
                  <a:lnTo>
                    <a:pt x="3344236" y="1600204"/>
                  </a:lnTo>
                  <a:lnTo>
                    <a:pt x="3344236" y="1129492"/>
                  </a:lnTo>
                  <a:lnTo>
                    <a:pt x="3625999" y="1129492"/>
                  </a:lnTo>
                  <a:lnTo>
                    <a:pt x="3625999" y="1636912"/>
                  </a:lnTo>
                  <a:lnTo>
                    <a:pt x="3344236" y="1881967"/>
                  </a:lnTo>
                  <a:lnTo>
                    <a:pt x="3344236" y="1875271"/>
                  </a:lnTo>
                  <a:lnTo>
                    <a:pt x="3338412" y="1881967"/>
                  </a:lnTo>
                  <a:lnTo>
                    <a:pt x="2617173" y="1881967"/>
                  </a:lnTo>
                  <a:lnTo>
                    <a:pt x="901849" y="1881967"/>
                  </a:lnTo>
                  <a:lnTo>
                    <a:pt x="901848" y="1881967"/>
                  </a:lnTo>
                  <a:lnTo>
                    <a:pt x="276954" y="1881967"/>
                  </a:lnTo>
                  <a:lnTo>
                    <a:pt x="262017" y="1864793"/>
                  </a:lnTo>
                  <a:lnTo>
                    <a:pt x="0" y="1636911"/>
                  </a:lnTo>
                  <a:lnTo>
                    <a:pt x="0" y="245058"/>
                  </a:lnTo>
                  <a:lnTo>
                    <a:pt x="262024" y="17170"/>
                  </a:lnTo>
                  <a:lnTo>
                    <a:pt x="276954" y="4"/>
                  </a:lnTo>
                  <a:lnTo>
                    <a:pt x="281762" y="4"/>
                  </a:lnTo>
                  <a:lnTo>
                    <a:pt x="281763" y="3"/>
                  </a:lnTo>
                  <a:lnTo>
                    <a:pt x="281763" y="4"/>
                  </a:lnTo>
                  <a:lnTo>
                    <a:pt x="901848" y="4"/>
                  </a:lnTo>
                  <a:lnTo>
                    <a:pt x="901848"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40" name="Freeform 29">
              <a:extLst>
                <a:ext uri="{FF2B5EF4-FFF2-40B4-BE49-F238E27FC236}">
                  <a16:creationId xmlns:a16="http://schemas.microsoft.com/office/drawing/2014/main" id="{C55C13C8-318C-4A96-BF93-EF3E0E1C41AE}"/>
                </a:ext>
              </a:extLst>
            </p:cNvPr>
            <p:cNvSpPr/>
            <p:nvPr/>
          </p:nvSpPr>
          <p:spPr>
            <a:xfrm>
              <a:off x="2861240" y="3989173"/>
              <a:ext cx="404661" cy="570750"/>
            </a:xfrm>
            <a:custGeom>
              <a:avLst/>
              <a:gdLst>
                <a:gd name="connsiteX0" fmla="*/ 0 w 601036"/>
                <a:gd name="connsiteY0" fmla="*/ 0 h 847725"/>
                <a:gd name="connsiteX1" fmla="*/ 313449 w 601036"/>
                <a:gd name="connsiteY1" fmla="*/ 0 h 847725"/>
                <a:gd name="connsiteX2" fmla="*/ 319273 w 601036"/>
                <a:gd name="connsiteY2" fmla="*/ 6697 h 847725"/>
                <a:gd name="connsiteX3" fmla="*/ 319273 w 601036"/>
                <a:gd name="connsiteY3" fmla="*/ 0 h 847725"/>
                <a:gd name="connsiteX4" fmla="*/ 601036 w 601036"/>
                <a:gd name="connsiteY4" fmla="*/ 245055 h 847725"/>
                <a:gd name="connsiteX5" fmla="*/ 601036 w 601036"/>
                <a:gd name="connsiteY5" fmla="*/ 847725 h 847725"/>
                <a:gd name="connsiteX6" fmla="*/ 319273 w 601036"/>
                <a:gd name="connsiteY6" fmla="*/ 847725 h 847725"/>
                <a:gd name="connsiteX7" fmla="*/ 319273 w 601036"/>
                <a:gd name="connsiteY7" fmla="*/ 281763 h 847725"/>
                <a:gd name="connsiteX8" fmla="*/ 0 w 601036"/>
                <a:gd name="connsiteY8" fmla="*/ 281763 h 847725"/>
                <a:gd name="connsiteX9" fmla="*/ 0 w 601036"/>
                <a:gd name="connsiteY9" fmla="*/ 0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1036" h="847725">
                  <a:moveTo>
                    <a:pt x="0" y="0"/>
                  </a:moveTo>
                  <a:lnTo>
                    <a:pt x="313449" y="0"/>
                  </a:lnTo>
                  <a:lnTo>
                    <a:pt x="319273" y="6697"/>
                  </a:lnTo>
                  <a:lnTo>
                    <a:pt x="319273" y="0"/>
                  </a:lnTo>
                  <a:lnTo>
                    <a:pt x="601036" y="245055"/>
                  </a:lnTo>
                  <a:lnTo>
                    <a:pt x="601036" y="847725"/>
                  </a:lnTo>
                  <a:lnTo>
                    <a:pt x="319273" y="847725"/>
                  </a:lnTo>
                  <a:lnTo>
                    <a:pt x="319273" y="281763"/>
                  </a:lnTo>
                  <a:lnTo>
                    <a:pt x="0" y="281763"/>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41" name="Freeform 30">
              <a:extLst>
                <a:ext uri="{FF2B5EF4-FFF2-40B4-BE49-F238E27FC236}">
                  <a16:creationId xmlns:a16="http://schemas.microsoft.com/office/drawing/2014/main" id="{0AED6052-CF94-4F78-B32D-70B192425015}"/>
                </a:ext>
              </a:extLst>
            </p:cNvPr>
            <p:cNvSpPr/>
            <p:nvPr/>
          </p:nvSpPr>
          <p:spPr>
            <a:xfrm>
              <a:off x="2671536" y="4178876"/>
              <a:ext cx="404661" cy="570750"/>
            </a:xfrm>
            <a:custGeom>
              <a:avLst/>
              <a:gdLst>
                <a:gd name="connsiteX0" fmla="*/ 0 w 601036"/>
                <a:gd name="connsiteY0" fmla="*/ 0 h 847725"/>
                <a:gd name="connsiteX1" fmla="*/ 281763 w 601036"/>
                <a:gd name="connsiteY1" fmla="*/ 0 h 847725"/>
                <a:gd name="connsiteX2" fmla="*/ 281763 w 601036"/>
                <a:gd name="connsiteY2" fmla="*/ 565962 h 847725"/>
                <a:gd name="connsiteX3" fmla="*/ 601036 w 601036"/>
                <a:gd name="connsiteY3" fmla="*/ 565962 h 847725"/>
                <a:gd name="connsiteX4" fmla="*/ 601036 w 601036"/>
                <a:gd name="connsiteY4" fmla="*/ 847725 h 847725"/>
                <a:gd name="connsiteX5" fmla="*/ 276954 w 601036"/>
                <a:gd name="connsiteY5" fmla="*/ 847725 h 847725"/>
                <a:gd name="connsiteX6" fmla="*/ 262017 w 601036"/>
                <a:gd name="connsiteY6" fmla="*/ 830551 h 847725"/>
                <a:gd name="connsiteX7" fmla="*/ 0 w 601036"/>
                <a:gd name="connsiteY7" fmla="*/ 602669 h 847725"/>
                <a:gd name="connsiteX8" fmla="*/ 0 w 601036"/>
                <a:gd name="connsiteY8" fmla="*/ 0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36" h="847725">
                  <a:moveTo>
                    <a:pt x="0" y="0"/>
                  </a:moveTo>
                  <a:lnTo>
                    <a:pt x="281763" y="0"/>
                  </a:lnTo>
                  <a:lnTo>
                    <a:pt x="281763" y="565962"/>
                  </a:lnTo>
                  <a:lnTo>
                    <a:pt x="601036" y="565962"/>
                  </a:lnTo>
                  <a:lnTo>
                    <a:pt x="601036" y="847725"/>
                  </a:lnTo>
                  <a:lnTo>
                    <a:pt x="276954" y="847725"/>
                  </a:lnTo>
                  <a:lnTo>
                    <a:pt x="262017" y="830551"/>
                  </a:lnTo>
                  <a:lnTo>
                    <a:pt x="0" y="602669"/>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42" name="Right Triangle 31">
              <a:extLst>
                <a:ext uri="{FF2B5EF4-FFF2-40B4-BE49-F238E27FC236}">
                  <a16:creationId xmlns:a16="http://schemas.microsoft.com/office/drawing/2014/main" id="{7541716C-90C5-4C9F-B8E3-8884BA188A0A}"/>
                </a:ext>
              </a:extLst>
            </p:cNvPr>
            <p:cNvSpPr/>
            <p:nvPr/>
          </p:nvSpPr>
          <p:spPr>
            <a:xfrm rot="16200000">
              <a:off x="2946149" y="2022395"/>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43" name="Right Triangle 32">
              <a:extLst>
                <a:ext uri="{FF2B5EF4-FFF2-40B4-BE49-F238E27FC236}">
                  <a16:creationId xmlns:a16="http://schemas.microsoft.com/office/drawing/2014/main" id="{F13DED80-47B5-4084-ADBA-DE14F828033E}"/>
                </a:ext>
              </a:extLst>
            </p:cNvPr>
            <p:cNvSpPr/>
            <p:nvPr/>
          </p:nvSpPr>
          <p:spPr>
            <a:xfrm rot="5400000" flipV="1">
              <a:off x="2946149" y="3099768"/>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44" name="Right Triangle 33">
              <a:extLst>
                <a:ext uri="{FF2B5EF4-FFF2-40B4-BE49-F238E27FC236}">
                  <a16:creationId xmlns:a16="http://schemas.microsoft.com/office/drawing/2014/main" id="{4FCB4B59-C56C-4CF5-83AA-EA6110B37B2B}"/>
                </a:ext>
              </a:extLst>
            </p:cNvPr>
            <p:cNvSpPr/>
            <p:nvPr/>
          </p:nvSpPr>
          <p:spPr>
            <a:xfrm rot="5400000" flipH="1">
              <a:off x="953272" y="2022398"/>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45" name="Right Triangle 34">
              <a:extLst>
                <a:ext uri="{FF2B5EF4-FFF2-40B4-BE49-F238E27FC236}">
                  <a16:creationId xmlns:a16="http://schemas.microsoft.com/office/drawing/2014/main" id="{7530CBA2-1ECC-4B5D-87A5-07D0DDD7FECA}"/>
                </a:ext>
              </a:extLst>
            </p:cNvPr>
            <p:cNvSpPr/>
            <p:nvPr/>
          </p:nvSpPr>
          <p:spPr>
            <a:xfrm rot="16200000" flipH="1" flipV="1">
              <a:off x="953272" y="3099767"/>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46" name="Right Triangle 35">
              <a:extLst>
                <a:ext uri="{FF2B5EF4-FFF2-40B4-BE49-F238E27FC236}">
                  <a16:creationId xmlns:a16="http://schemas.microsoft.com/office/drawing/2014/main" id="{9EA4B805-38DE-4F0E-8EEA-4D38610CB0C0}"/>
                </a:ext>
              </a:extLst>
            </p:cNvPr>
            <p:cNvSpPr/>
            <p:nvPr/>
          </p:nvSpPr>
          <p:spPr>
            <a:xfrm rot="16200000">
              <a:off x="4793070" y="1515775"/>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47" name="Right Triangle 36">
              <a:extLst>
                <a:ext uri="{FF2B5EF4-FFF2-40B4-BE49-F238E27FC236}">
                  <a16:creationId xmlns:a16="http://schemas.microsoft.com/office/drawing/2014/main" id="{7497A871-703F-4B42-849A-1E8141AE539A}"/>
                </a:ext>
              </a:extLst>
            </p:cNvPr>
            <p:cNvSpPr/>
            <p:nvPr/>
          </p:nvSpPr>
          <p:spPr>
            <a:xfrm rot="5400000" flipV="1">
              <a:off x="4793070" y="2593148"/>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48" name="Right Triangle 37">
              <a:extLst>
                <a:ext uri="{FF2B5EF4-FFF2-40B4-BE49-F238E27FC236}">
                  <a16:creationId xmlns:a16="http://schemas.microsoft.com/office/drawing/2014/main" id="{DC646AF6-0471-41A3-895E-DC2F8ADF40A7}"/>
                </a:ext>
              </a:extLst>
            </p:cNvPr>
            <p:cNvSpPr/>
            <p:nvPr/>
          </p:nvSpPr>
          <p:spPr>
            <a:xfrm rot="5400000" flipH="1">
              <a:off x="2800193" y="1515778"/>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49" name="Right Triangle 38">
              <a:extLst>
                <a:ext uri="{FF2B5EF4-FFF2-40B4-BE49-F238E27FC236}">
                  <a16:creationId xmlns:a16="http://schemas.microsoft.com/office/drawing/2014/main" id="{698853AF-8899-4AE8-BA54-23AEC64F9896}"/>
                </a:ext>
              </a:extLst>
            </p:cNvPr>
            <p:cNvSpPr/>
            <p:nvPr/>
          </p:nvSpPr>
          <p:spPr>
            <a:xfrm rot="16200000" flipH="1" flipV="1">
              <a:off x="2800192" y="2593147"/>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50" name="Right Triangle 39">
              <a:extLst>
                <a:ext uri="{FF2B5EF4-FFF2-40B4-BE49-F238E27FC236}">
                  <a16:creationId xmlns:a16="http://schemas.microsoft.com/office/drawing/2014/main" id="{682A4721-FF8C-4AC1-8748-70FB605480EE}"/>
                </a:ext>
              </a:extLst>
            </p:cNvPr>
            <p:cNvSpPr/>
            <p:nvPr/>
          </p:nvSpPr>
          <p:spPr>
            <a:xfrm rot="16200000">
              <a:off x="2946149" y="4050217"/>
              <a:ext cx="189705" cy="67611"/>
            </a:xfrm>
            <a:prstGeom prst="rtTriangle">
              <a:avLst/>
            </a:prstGeom>
            <a:solidFill>
              <a:schemeClr val="tx1">
                <a:lumMod val="85000"/>
                <a:lumOff val="1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51" name="Right Triangle 40">
              <a:extLst>
                <a:ext uri="{FF2B5EF4-FFF2-40B4-BE49-F238E27FC236}">
                  <a16:creationId xmlns:a16="http://schemas.microsoft.com/office/drawing/2014/main" id="{174FED21-A374-4231-AB32-9E61C5F7D73C}"/>
                </a:ext>
              </a:extLst>
            </p:cNvPr>
            <p:cNvSpPr/>
            <p:nvPr/>
          </p:nvSpPr>
          <p:spPr>
            <a:xfrm rot="5400000" flipV="1">
              <a:off x="2946149" y="5127590"/>
              <a:ext cx="189705" cy="67611"/>
            </a:xfrm>
            <a:prstGeom prst="rtTriangle">
              <a:avLst/>
            </a:prstGeom>
            <a:solidFill>
              <a:schemeClr val="tx1">
                <a:lumMod val="85000"/>
                <a:lumOff val="1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52" name="Right Triangle 41">
              <a:extLst>
                <a:ext uri="{FF2B5EF4-FFF2-40B4-BE49-F238E27FC236}">
                  <a16:creationId xmlns:a16="http://schemas.microsoft.com/office/drawing/2014/main" id="{595932EE-B53B-4D89-B206-8EEB9EEAEA27}"/>
                </a:ext>
              </a:extLst>
            </p:cNvPr>
            <p:cNvSpPr/>
            <p:nvPr/>
          </p:nvSpPr>
          <p:spPr>
            <a:xfrm rot="5400000" flipH="1">
              <a:off x="953272" y="4050219"/>
              <a:ext cx="189705" cy="67611"/>
            </a:xfrm>
            <a:prstGeom prst="rtTriangle">
              <a:avLst/>
            </a:prstGeom>
            <a:solidFill>
              <a:schemeClr val="tx1">
                <a:lumMod val="85000"/>
                <a:lumOff val="1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53" name="Right Triangle 42">
              <a:extLst>
                <a:ext uri="{FF2B5EF4-FFF2-40B4-BE49-F238E27FC236}">
                  <a16:creationId xmlns:a16="http://schemas.microsoft.com/office/drawing/2014/main" id="{2BAA25D4-260A-47A1-ADA1-6823CEC860CB}"/>
                </a:ext>
              </a:extLst>
            </p:cNvPr>
            <p:cNvSpPr/>
            <p:nvPr/>
          </p:nvSpPr>
          <p:spPr>
            <a:xfrm rot="16200000" flipH="1" flipV="1">
              <a:off x="953272" y="5127588"/>
              <a:ext cx="189705" cy="67611"/>
            </a:xfrm>
            <a:prstGeom prst="rtTriangle">
              <a:avLst/>
            </a:prstGeom>
            <a:solidFill>
              <a:schemeClr val="tx1">
                <a:lumMod val="85000"/>
                <a:lumOff val="1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54" name="Right Triangle 43">
              <a:extLst>
                <a:ext uri="{FF2B5EF4-FFF2-40B4-BE49-F238E27FC236}">
                  <a16:creationId xmlns:a16="http://schemas.microsoft.com/office/drawing/2014/main" id="{40592740-414C-4894-A435-8EB960F624AB}"/>
                </a:ext>
              </a:extLst>
            </p:cNvPr>
            <p:cNvSpPr/>
            <p:nvPr/>
          </p:nvSpPr>
          <p:spPr>
            <a:xfrm rot="16200000">
              <a:off x="4793070" y="3543596"/>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55" name="Right Triangle 44">
              <a:extLst>
                <a:ext uri="{FF2B5EF4-FFF2-40B4-BE49-F238E27FC236}">
                  <a16:creationId xmlns:a16="http://schemas.microsoft.com/office/drawing/2014/main" id="{0FDB62A8-3867-4575-9825-48A3746418AD}"/>
                </a:ext>
              </a:extLst>
            </p:cNvPr>
            <p:cNvSpPr/>
            <p:nvPr/>
          </p:nvSpPr>
          <p:spPr>
            <a:xfrm rot="5400000" flipV="1">
              <a:off x="4793070" y="4620969"/>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56" name="Right Triangle 45">
              <a:extLst>
                <a:ext uri="{FF2B5EF4-FFF2-40B4-BE49-F238E27FC236}">
                  <a16:creationId xmlns:a16="http://schemas.microsoft.com/office/drawing/2014/main" id="{267DC428-9FB3-4197-AE61-64941FD424F1}"/>
                </a:ext>
              </a:extLst>
            </p:cNvPr>
            <p:cNvSpPr/>
            <p:nvPr/>
          </p:nvSpPr>
          <p:spPr>
            <a:xfrm rot="5400000" flipH="1">
              <a:off x="2800193" y="3543599"/>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57" name="Right Triangle 46">
              <a:extLst>
                <a:ext uri="{FF2B5EF4-FFF2-40B4-BE49-F238E27FC236}">
                  <a16:creationId xmlns:a16="http://schemas.microsoft.com/office/drawing/2014/main" id="{41D7B96E-3E90-4895-8184-4C6A739621EA}"/>
                </a:ext>
              </a:extLst>
            </p:cNvPr>
            <p:cNvSpPr/>
            <p:nvPr/>
          </p:nvSpPr>
          <p:spPr>
            <a:xfrm rot="16200000" flipH="1" flipV="1">
              <a:off x="2800192" y="4620968"/>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58" name="Right Triangle 47">
              <a:extLst>
                <a:ext uri="{FF2B5EF4-FFF2-40B4-BE49-F238E27FC236}">
                  <a16:creationId xmlns:a16="http://schemas.microsoft.com/office/drawing/2014/main" id="{B33E7CE0-FC02-447E-BD44-F2591E6CA265}"/>
                </a:ext>
              </a:extLst>
            </p:cNvPr>
            <p:cNvSpPr/>
            <p:nvPr/>
          </p:nvSpPr>
          <p:spPr>
            <a:xfrm rot="16200000">
              <a:off x="3320386" y="2782992"/>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59" name="Right Triangle 48">
              <a:extLst>
                <a:ext uri="{FF2B5EF4-FFF2-40B4-BE49-F238E27FC236}">
                  <a16:creationId xmlns:a16="http://schemas.microsoft.com/office/drawing/2014/main" id="{FC120CCB-EF58-413B-AE20-2A8271C29358}"/>
                </a:ext>
              </a:extLst>
            </p:cNvPr>
            <p:cNvSpPr/>
            <p:nvPr/>
          </p:nvSpPr>
          <p:spPr>
            <a:xfrm rot="5400000" flipV="1">
              <a:off x="3320386" y="3860365"/>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60" name="Right Triangle 49">
              <a:extLst>
                <a:ext uri="{FF2B5EF4-FFF2-40B4-BE49-F238E27FC236}">
                  <a16:creationId xmlns:a16="http://schemas.microsoft.com/office/drawing/2014/main" id="{DC8B2557-DCC2-4A01-8197-670FF52EC666}"/>
                </a:ext>
              </a:extLst>
            </p:cNvPr>
            <p:cNvSpPr/>
            <p:nvPr/>
          </p:nvSpPr>
          <p:spPr>
            <a:xfrm rot="5400000" flipH="1">
              <a:off x="2451608" y="2782995"/>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61" name="Right Triangle 50">
              <a:extLst>
                <a:ext uri="{FF2B5EF4-FFF2-40B4-BE49-F238E27FC236}">
                  <a16:creationId xmlns:a16="http://schemas.microsoft.com/office/drawing/2014/main" id="{45826BF3-D693-4A59-9FA5-109E93103141}"/>
                </a:ext>
              </a:extLst>
            </p:cNvPr>
            <p:cNvSpPr/>
            <p:nvPr/>
          </p:nvSpPr>
          <p:spPr>
            <a:xfrm rot="16200000" flipH="1" flipV="1">
              <a:off x="2451607" y="3860364"/>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62" name="TextBox 51">
              <a:extLst>
                <a:ext uri="{FF2B5EF4-FFF2-40B4-BE49-F238E27FC236}">
                  <a16:creationId xmlns:a16="http://schemas.microsoft.com/office/drawing/2014/main" id="{3266BC53-6925-44CB-A5F4-3F787DF11987}"/>
                </a:ext>
              </a:extLst>
            </p:cNvPr>
            <p:cNvSpPr txBox="1"/>
            <p:nvPr/>
          </p:nvSpPr>
          <p:spPr>
            <a:xfrm>
              <a:off x="3549162" y="1836001"/>
              <a:ext cx="1718613" cy="461666"/>
            </a:xfrm>
            <a:prstGeom prst="rect">
              <a:avLst/>
            </a:prstGeom>
            <a:noFill/>
          </p:spPr>
          <p:txBody>
            <a:bodyPr wrap="square" rtlCol="0">
              <a:spAutoFit/>
            </a:bodyPr>
            <a:lstStyle/>
            <a:p>
              <a:r>
                <a:rPr lang="zh-CN" altLang="en-US" sz="2400" b="1" dirty="0">
                  <a:solidFill>
                    <a:schemeClr val="tx1">
                      <a:lumMod val="95000"/>
                      <a:lumOff val="5000"/>
                    </a:schemeClr>
                  </a:solidFill>
                  <a:latin typeface="微软雅黑" panose="020B0503020204020204" pitchFamily="34" charset="-122"/>
                  <a:ea typeface="微软雅黑" panose="020B0503020204020204" pitchFamily="34" charset="-122"/>
                </a:rPr>
                <a:t>结构</a:t>
              </a:r>
            </a:p>
          </p:txBody>
        </p:sp>
        <p:sp>
          <p:nvSpPr>
            <p:cNvPr id="63" name="TextBox 52">
              <a:extLst>
                <a:ext uri="{FF2B5EF4-FFF2-40B4-BE49-F238E27FC236}">
                  <a16:creationId xmlns:a16="http://schemas.microsoft.com/office/drawing/2014/main" id="{F78CEB35-9D7E-45DD-AE9B-81A749257693}"/>
                </a:ext>
              </a:extLst>
            </p:cNvPr>
            <p:cNvSpPr txBox="1"/>
            <p:nvPr/>
          </p:nvSpPr>
          <p:spPr>
            <a:xfrm>
              <a:off x="3600731" y="3916184"/>
              <a:ext cx="1512089" cy="461666"/>
            </a:xfrm>
            <a:prstGeom prst="rect">
              <a:avLst/>
            </a:prstGeom>
            <a:noFill/>
          </p:spPr>
          <p:txBody>
            <a:bodyPr wrap="square" rtlCol="0">
              <a:spAutoFit/>
            </a:bodyPr>
            <a:lstStyle/>
            <a:p>
              <a:r>
                <a:rPr lang="zh-CN" altLang="en-US" sz="2400" b="1" dirty="0">
                  <a:solidFill>
                    <a:schemeClr val="tx1">
                      <a:lumMod val="95000"/>
                      <a:lumOff val="5000"/>
                    </a:schemeClr>
                  </a:solidFill>
                  <a:latin typeface="微软雅黑" panose="020B0503020204020204" pitchFamily="34" charset="-122"/>
                  <a:ea typeface="微软雅黑" panose="020B0503020204020204" pitchFamily="34" charset="-122"/>
                </a:rPr>
                <a:t>层高</a:t>
              </a:r>
            </a:p>
          </p:txBody>
        </p:sp>
        <p:sp>
          <p:nvSpPr>
            <p:cNvPr id="64" name="TextBox 53">
              <a:extLst>
                <a:ext uri="{FF2B5EF4-FFF2-40B4-BE49-F238E27FC236}">
                  <a16:creationId xmlns:a16="http://schemas.microsoft.com/office/drawing/2014/main" id="{E8B8D270-10BF-45FE-8B01-D5B0C7C7FEB3}"/>
                </a:ext>
              </a:extLst>
            </p:cNvPr>
            <p:cNvSpPr txBox="1"/>
            <p:nvPr/>
          </p:nvSpPr>
          <p:spPr>
            <a:xfrm>
              <a:off x="1165594" y="4383929"/>
              <a:ext cx="1512089" cy="461665"/>
            </a:xfrm>
            <a:prstGeom prst="rect">
              <a:avLst/>
            </a:prstGeom>
            <a:noFill/>
          </p:spPr>
          <p:txBody>
            <a:bodyPr wrap="square" rtlCol="0">
              <a:spAutoFit/>
            </a:bodyPr>
            <a:lstStyle/>
            <a:p>
              <a:r>
                <a:rPr lang="zh-CN" altLang="en-US" sz="2400" b="1" dirty="0">
                  <a:solidFill>
                    <a:schemeClr val="tx1">
                      <a:lumMod val="95000"/>
                      <a:lumOff val="5000"/>
                    </a:schemeClr>
                  </a:solidFill>
                  <a:latin typeface="微软雅黑" panose="020B0503020204020204" pitchFamily="34" charset="-122"/>
                  <a:ea typeface="微软雅黑" panose="020B0503020204020204" pitchFamily="34" charset="-122"/>
                </a:rPr>
                <a:t>承重</a:t>
              </a:r>
            </a:p>
          </p:txBody>
        </p:sp>
        <p:sp>
          <p:nvSpPr>
            <p:cNvPr id="65" name="TextBox 54">
              <a:extLst>
                <a:ext uri="{FF2B5EF4-FFF2-40B4-BE49-F238E27FC236}">
                  <a16:creationId xmlns:a16="http://schemas.microsoft.com/office/drawing/2014/main" id="{817030B9-7292-43A2-95CF-8CED7B6AED84}"/>
                </a:ext>
              </a:extLst>
            </p:cNvPr>
            <p:cNvSpPr txBox="1"/>
            <p:nvPr/>
          </p:nvSpPr>
          <p:spPr>
            <a:xfrm>
              <a:off x="1229276" y="2376879"/>
              <a:ext cx="1196780" cy="461665"/>
            </a:xfrm>
            <a:prstGeom prst="rect">
              <a:avLst/>
            </a:prstGeom>
            <a:noFill/>
          </p:spPr>
          <p:txBody>
            <a:bodyPr wrap="square" rtlCol="0">
              <a:spAutoFit/>
            </a:bodyPr>
            <a:lstStyle/>
            <a:p>
              <a:r>
                <a:rPr lang="zh-CN" altLang="en-US" sz="2400" b="1" dirty="0">
                  <a:solidFill>
                    <a:schemeClr val="tx1">
                      <a:lumMod val="95000"/>
                      <a:lumOff val="5000"/>
                    </a:schemeClr>
                  </a:solidFill>
                  <a:latin typeface="微软雅黑" panose="020B0503020204020204" pitchFamily="34" charset="-122"/>
                  <a:ea typeface="微软雅黑" panose="020B0503020204020204" pitchFamily="34" charset="-122"/>
                </a:rPr>
                <a:t>等级</a:t>
              </a:r>
            </a:p>
          </p:txBody>
        </p:sp>
        <p:sp>
          <p:nvSpPr>
            <p:cNvPr id="66" name="Freeform 12">
              <a:extLst>
                <a:ext uri="{FF2B5EF4-FFF2-40B4-BE49-F238E27FC236}">
                  <a16:creationId xmlns:a16="http://schemas.microsoft.com/office/drawing/2014/main" id="{9B9FD1D7-F9F9-4B08-98BB-71E3893A8096}"/>
                </a:ext>
              </a:extLst>
            </p:cNvPr>
            <p:cNvSpPr/>
            <p:nvPr/>
          </p:nvSpPr>
          <p:spPr>
            <a:xfrm flipV="1">
              <a:off x="2300329" y="5196183"/>
              <a:ext cx="189703" cy="416902"/>
            </a:xfrm>
            <a:custGeom>
              <a:avLst/>
              <a:gdLst>
                <a:gd name="connsiteX0" fmla="*/ 0 w 281763"/>
                <a:gd name="connsiteY0" fmla="*/ 0 h 281763"/>
                <a:gd name="connsiteX1" fmla="*/ 281763 w 281763"/>
                <a:gd name="connsiteY1" fmla="*/ 0 h 281763"/>
                <a:gd name="connsiteX2" fmla="*/ 281763 w 281763"/>
                <a:gd name="connsiteY2" fmla="*/ 281763 h 281763"/>
                <a:gd name="connsiteX3" fmla="*/ 0 w 281763"/>
                <a:gd name="connsiteY3" fmla="*/ 281763 h 281763"/>
                <a:gd name="connsiteX4" fmla="*/ 0 w 281763"/>
                <a:gd name="connsiteY4" fmla="*/ 0 h 28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63" h="281763">
                  <a:moveTo>
                    <a:pt x="0" y="0"/>
                  </a:moveTo>
                  <a:lnTo>
                    <a:pt x="281763" y="0"/>
                  </a:lnTo>
                  <a:lnTo>
                    <a:pt x="281763" y="281763"/>
                  </a:lnTo>
                  <a:lnTo>
                    <a:pt x="0" y="281763"/>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67" name="Freeform 14">
              <a:extLst>
                <a:ext uri="{FF2B5EF4-FFF2-40B4-BE49-F238E27FC236}">
                  <a16:creationId xmlns:a16="http://schemas.microsoft.com/office/drawing/2014/main" id="{DB0371C9-77BF-4939-A7D6-A758966B40C0}"/>
                </a:ext>
              </a:extLst>
            </p:cNvPr>
            <p:cNvSpPr/>
            <p:nvPr/>
          </p:nvSpPr>
          <p:spPr>
            <a:xfrm>
              <a:off x="2610751" y="5968966"/>
              <a:ext cx="280713" cy="189703"/>
            </a:xfrm>
            <a:custGeom>
              <a:avLst/>
              <a:gdLst>
                <a:gd name="connsiteX0" fmla="*/ 0 w 281763"/>
                <a:gd name="connsiteY0" fmla="*/ 0 h 281763"/>
                <a:gd name="connsiteX1" fmla="*/ 281763 w 281763"/>
                <a:gd name="connsiteY1" fmla="*/ 0 h 281763"/>
                <a:gd name="connsiteX2" fmla="*/ 281763 w 281763"/>
                <a:gd name="connsiteY2" fmla="*/ 281763 h 281763"/>
                <a:gd name="connsiteX3" fmla="*/ 0 w 281763"/>
                <a:gd name="connsiteY3" fmla="*/ 281763 h 281763"/>
                <a:gd name="connsiteX4" fmla="*/ 0 w 281763"/>
                <a:gd name="connsiteY4" fmla="*/ 0 h 28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63" h="281763">
                  <a:moveTo>
                    <a:pt x="0" y="0"/>
                  </a:moveTo>
                  <a:lnTo>
                    <a:pt x="281763" y="0"/>
                  </a:lnTo>
                  <a:lnTo>
                    <a:pt x="281763" y="281763"/>
                  </a:lnTo>
                  <a:lnTo>
                    <a:pt x="0" y="281763"/>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68" name="Freeform 24">
              <a:extLst>
                <a:ext uri="{FF2B5EF4-FFF2-40B4-BE49-F238E27FC236}">
                  <a16:creationId xmlns:a16="http://schemas.microsoft.com/office/drawing/2014/main" id="{F23BC54C-261B-4025-87F2-D301379BACD7}"/>
                </a:ext>
              </a:extLst>
            </p:cNvPr>
            <p:cNvSpPr/>
            <p:nvPr/>
          </p:nvSpPr>
          <p:spPr>
            <a:xfrm>
              <a:off x="2300329" y="4885475"/>
              <a:ext cx="778898" cy="316769"/>
            </a:xfrm>
            <a:custGeom>
              <a:avLst/>
              <a:gdLst>
                <a:gd name="connsiteX0" fmla="*/ 901848 w 1156884"/>
                <a:gd name="connsiteY0" fmla="*/ 0 h 470492"/>
                <a:gd name="connsiteX1" fmla="*/ 1156884 w 1156884"/>
                <a:gd name="connsiteY1" fmla="*/ 0 h 470492"/>
                <a:gd name="connsiteX2" fmla="*/ 1156884 w 1156884"/>
                <a:gd name="connsiteY2" fmla="*/ 281766 h 470492"/>
                <a:gd name="connsiteX3" fmla="*/ 901849 w 1156884"/>
                <a:gd name="connsiteY3" fmla="*/ 281766 h 470492"/>
                <a:gd name="connsiteX4" fmla="*/ 901849 w 1156884"/>
                <a:gd name="connsiteY4" fmla="*/ 281767 h 470492"/>
                <a:gd name="connsiteX5" fmla="*/ 281763 w 1156884"/>
                <a:gd name="connsiteY5" fmla="*/ 281767 h 470492"/>
                <a:gd name="connsiteX6" fmla="*/ 281763 w 1156884"/>
                <a:gd name="connsiteY6" fmla="*/ 470492 h 470492"/>
                <a:gd name="connsiteX7" fmla="*/ 0 w 1156884"/>
                <a:gd name="connsiteY7" fmla="*/ 470492 h 470492"/>
                <a:gd name="connsiteX8" fmla="*/ 0 w 1156884"/>
                <a:gd name="connsiteY8" fmla="*/ 245058 h 470492"/>
                <a:gd name="connsiteX9" fmla="*/ 262024 w 1156884"/>
                <a:gd name="connsiteY9" fmla="*/ 17170 h 470492"/>
                <a:gd name="connsiteX10" fmla="*/ 276954 w 1156884"/>
                <a:gd name="connsiteY10" fmla="*/ 4 h 470492"/>
                <a:gd name="connsiteX11" fmla="*/ 281762 w 1156884"/>
                <a:gd name="connsiteY11" fmla="*/ 4 h 470492"/>
                <a:gd name="connsiteX12" fmla="*/ 281763 w 1156884"/>
                <a:gd name="connsiteY12" fmla="*/ 3 h 470492"/>
                <a:gd name="connsiteX13" fmla="*/ 281763 w 1156884"/>
                <a:gd name="connsiteY13" fmla="*/ 4 h 470492"/>
                <a:gd name="connsiteX14" fmla="*/ 901848 w 1156884"/>
                <a:gd name="connsiteY14" fmla="*/ 4 h 470492"/>
                <a:gd name="connsiteX15" fmla="*/ 901848 w 1156884"/>
                <a:gd name="connsiteY15" fmla="*/ 0 h 47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6884" h="470492">
                  <a:moveTo>
                    <a:pt x="901848" y="0"/>
                  </a:moveTo>
                  <a:lnTo>
                    <a:pt x="1156884" y="0"/>
                  </a:lnTo>
                  <a:lnTo>
                    <a:pt x="1156884" y="281766"/>
                  </a:lnTo>
                  <a:lnTo>
                    <a:pt x="901849" y="281766"/>
                  </a:lnTo>
                  <a:lnTo>
                    <a:pt x="901849" y="281767"/>
                  </a:lnTo>
                  <a:lnTo>
                    <a:pt x="281763" y="281767"/>
                  </a:lnTo>
                  <a:lnTo>
                    <a:pt x="281763" y="470492"/>
                  </a:lnTo>
                  <a:lnTo>
                    <a:pt x="0" y="470492"/>
                  </a:lnTo>
                  <a:lnTo>
                    <a:pt x="0" y="245058"/>
                  </a:lnTo>
                  <a:lnTo>
                    <a:pt x="262024" y="17170"/>
                  </a:lnTo>
                  <a:lnTo>
                    <a:pt x="276954" y="4"/>
                  </a:lnTo>
                  <a:lnTo>
                    <a:pt x="281762" y="4"/>
                  </a:lnTo>
                  <a:lnTo>
                    <a:pt x="281763" y="3"/>
                  </a:lnTo>
                  <a:lnTo>
                    <a:pt x="281763" y="4"/>
                  </a:lnTo>
                  <a:lnTo>
                    <a:pt x="901848" y="4"/>
                  </a:lnTo>
                  <a:lnTo>
                    <a:pt x="901848"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69" name="Freeform 25">
              <a:extLst>
                <a:ext uri="{FF2B5EF4-FFF2-40B4-BE49-F238E27FC236}">
                  <a16:creationId xmlns:a16="http://schemas.microsoft.com/office/drawing/2014/main" id="{E335EC3E-7271-44E9-A54F-4D3BE3377C06}"/>
                </a:ext>
              </a:extLst>
            </p:cNvPr>
            <p:cNvSpPr/>
            <p:nvPr/>
          </p:nvSpPr>
          <p:spPr>
            <a:xfrm>
              <a:off x="2891464" y="4893958"/>
              <a:ext cx="1846920" cy="1267076"/>
            </a:xfrm>
            <a:custGeom>
              <a:avLst/>
              <a:gdLst>
                <a:gd name="connsiteX0" fmla="*/ 555848 w 2743200"/>
                <a:gd name="connsiteY0" fmla="*/ 0 h 1881967"/>
                <a:gd name="connsiteX1" fmla="*/ 1734374 w 2743200"/>
                <a:gd name="connsiteY1" fmla="*/ 0 h 1881967"/>
                <a:gd name="connsiteX2" fmla="*/ 1734374 w 2743200"/>
                <a:gd name="connsiteY2" fmla="*/ 4 h 1881967"/>
                <a:gd name="connsiteX3" fmla="*/ 2455613 w 2743200"/>
                <a:gd name="connsiteY3" fmla="*/ 4 h 1881967"/>
                <a:gd name="connsiteX4" fmla="*/ 2461437 w 2743200"/>
                <a:gd name="connsiteY4" fmla="*/ 6701 h 1881967"/>
                <a:gd name="connsiteX5" fmla="*/ 2461437 w 2743200"/>
                <a:gd name="connsiteY5" fmla="*/ 4 h 1881967"/>
                <a:gd name="connsiteX6" fmla="*/ 2743200 w 2743200"/>
                <a:gd name="connsiteY6" fmla="*/ 245059 h 1881967"/>
                <a:gd name="connsiteX7" fmla="*/ 2743200 w 2743200"/>
                <a:gd name="connsiteY7" fmla="*/ 1636912 h 1881967"/>
                <a:gd name="connsiteX8" fmla="*/ 2461437 w 2743200"/>
                <a:gd name="connsiteY8" fmla="*/ 1881967 h 1881967"/>
                <a:gd name="connsiteX9" fmla="*/ 2461437 w 2743200"/>
                <a:gd name="connsiteY9" fmla="*/ 1875271 h 1881967"/>
                <a:gd name="connsiteX10" fmla="*/ 2455613 w 2743200"/>
                <a:gd name="connsiteY10" fmla="*/ 1881967 h 1881967"/>
                <a:gd name="connsiteX11" fmla="*/ 1734374 w 2743200"/>
                <a:gd name="connsiteY11" fmla="*/ 1881967 h 1881967"/>
                <a:gd name="connsiteX12" fmla="*/ 19050 w 2743200"/>
                <a:gd name="connsiteY12" fmla="*/ 1881967 h 1881967"/>
                <a:gd name="connsiteX13" fmla="*/ 19049 w 2743200"/>
                <a:gd name="connsiteY13" fmla="*/ 1881967 h 1881967"/>
                <a:gd name="connsiteX14" fmla="*/ 0 w 2743200"/>
                <a:gd name="connsiteY14" fmla="*/ 1881967 h 1881967"/>
                <a:gd name="connsiteX15" fmla="*/ 0 w 2743200"/>
                <a:gd name="connsiteY15" fmla="*/ 1600204 h 1881967"/>
                <a:gd name="connsiteX16" fmla="*/ 19049 w 2743200"/>
                <a:gd name="connsiteY16" fmla="*/ 1600204 h 1881967"/>
                <a:gd name="connsiteX17" fmla="*/ 19049 w 2743200"/>
                <a:gd name="connsiteY17" fmla="*/ 1600201 h 1881967"/>
                <a:gd name="connsiteX18" fmla="*/ 1734374 w 2743200"/>
                <a:gd name="connsiteY18" fmla="*/ 1600201 h 1881967"/>
                <a:gd name="connsiteX19" fmla="*/ 1734374 w 2743200"/>
                <a:gd name="connsiteY19" fmla="*/ 1600204 h 1881967"/>
                <a:gd name="connsiteX20" fmla="*/ 2461437 w 2743200"/>
                <a:gd name="connsiteY20" fmla="*/ 1600204 h 1881967"/>
                <a:gd name="connsiteX21" fmla="*/ 2461437 w 2743200"/>
                <a:gd name="connsiteY21" fmla="*/ 281767 h 1881967"/>
                <a:gd name="connsiteX22" fmla="*/ 1734374 w 2743200"/>
                <a:gd name="connsiteY22" fmla="*/ 281767 h 1881967"/>
                <a:gd name="connsiteX23" fmla="*/ 1734374 w 2743200"/>
                <a:gd name="connsiteY23" fmla="*/ 281766 h 1881967"/>
                <a:gd name="connsiteX24" fmla="*/ 555848 w 2743200"/>
                <a:gd name="connsiteY24" fmla="*/ 281766 h 1881967"/>
                <a:gd name="connsiteX25" fmla="*/ 555848 w 2743200"/>
                <a:gd name="connsiteY25" fmla="*/ 0 h 188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43200" h="1881967">
                  <a:moveTo>
                    <a:pt x="555848" y="0"/>
                  </a:moveTo>
                  <a:lnTo>
                    <a:pt x="1734374" y="0"/>
                  </a:lnTo>
                  <a:lnTo>
                    <a:pt x="1734374" y="4"/>
                  </a:lnTo>
                  <a:lnTo>
                    <a:pt x="2455613" y="4"/>
                  </a:lnTo>
                  <a:lnTo>
                    <a:pt x="2461437" y="6701"/>
                  </a:lnTo>
                  <a:lnTo>
                    <a:pt x="2461437" y="4"/>
                  </a:lnTo>
                  <a:lnTo>
                    <a:pt x="2743200" y="245059"/>
                  </a:lnTo>
                  <a:lnTo>
                    <a:pt x="2743200" y="1636912"/>
                  </a:lnTo>
                  <a:lnTo>
                    <a:pt x="2461437" y="1881967"/>
                  </a:lnTo>
                  <a:lnTo>
                    <a:pt x="2461437" y="1875271"/>
                  </a:lnTo>
                  <a:lnTo>
                    <a:pt x="2455613" y="1881967"/>
                  </a:lnTo>
                  <a:lnTo>
                    <a:pt x="1734374" y="1881967"/>
                  </a:lnTo>
                  <a:lnTo>
                    <a:pt x="19050" y="1881967"/>
                  </a:lnTo>
                  <a:lnTo>
                    <a:pt x="19049" y="1881967"/>
                  </a:lnTo>
                  <a:lnTo>
                    <a:pt x="0" y="1881967"/>
                  </a:lnTo>
                  <a:lnTo>
                    <a:pt x="0" y="1600204"/>
                  </a:lnTo>
                  <a:lnTo>
                    <a:pt x="19049" y="1600204"/>
                  </a:lnTo>
                  <a:lnTo>
                    <a:pt x="19049" y="1600201"/>
                  </a:lnTo>
                  <a:lnTo>
                    <a:pt x="1734374" y="1600201"/>
                  </a:lnTo>
                  <a:lnTo>
                    <a:pt x="1734374" y="1600204"/>
                  </a:lnTo>
                  <a:lnTo>
                    <a:pt x="2461437" y="1600204"/>
                  </a:lnTo>
                  <a:lnTo>
                    <a:pt x="2461437" y="281767"/>
                  </a:lnTo>
                  <a:lnTo>
                    <a:pt x="1734374" y="281767"/>
                  </a:lnTo>
                  <a:lnTo>
                    <a:pt x="1734374" y="281766"/>
                  </a:lnTo>
                  <a:lnTo>
                    <a:pt x="555848" y="281766"/>
                  </a:lnTo>
                  <a:lnTo>
                    <a:pt x="555848"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70" name="Freeform 30">
              <a:extLst>
                <a:ext uri="{FF2B5EF4-FFF2-40B4-BE49-F238E27FC236}">
                  <a16:creationId xmlns:a16="http://schemas.microsoft.com/office/drawing/2014/main" id="{7A5B08FE-0840-4997-BC4F-199E93F0BF89}"/>
                </a:ext>
              </a:extLst>
            </p:cNvPr>
            <p:cNvSpPr/>
            <p:nvPr/>
          </p:nvSpPr>
          <p:spPr>
            <a:xfrm>
              <a:off x="2300329" y="5590284"/>
              <a:ext cx="404661" cy="570750"/>
            </a:xfrm>
            <a:custGeom>
              <a:avLst/>
              <a:gdLst>
                <a:gd name="connsiteX0" fmla="*/ 0 w 601036"/>
                <a:gd name="connsiteY0" fmla="*/ 0 h 847725"/>
                <a:gd name="connsiteX1" fmla="*/ 281763 w 601036"/>
                <a:gd name="connsiteY1" fmla="*/ 0 h 847725"/>
                <a:gd name="connsiteX2" fmla="*/ 281763 w 601036"/>
                <a:gd name="connsiteY2" fmla="*/ 565962 h 847725"/>
                <a:gd name="connsiteX3" fmla="*/ 601036 w 601036"/>
                <a:gd name="connsiteY3" fmla="*/ 565962 h 847725"/>
                <a:gd name="connsiteX4" fmla="*/ 601036 w 601036"/>
                <a:gd name="connsiteY4" fmla="*/ 847725 h 847725"/>
                <a:gd name="connsiteX5" fmla="*/ 276954 w 601036"/>
                <a:gd name="connsiteY5" fmla="*/ 847725 h 847725"/>
                <a:gd name="connsiteX6" fmla="*/ 262017 w 601036"/>
                <a:gd name="connsiteY6" fmla="*/ 830551 h 847725"/>
                <a:gd name="connsiteX7" fmla="*/ 0 w 601036"/>
                <a:gd name="connsiteY7" fmla="*/ 602669 h 847725"/>
                <a:gd name="connsiteX8" fmla="*/ 0 w 601036"/>
                <a:gd name="connsiteY8" fmla="*/ 0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36" h="847725">
                  <a:moveTo>
                    <a:pt x="0" y="0"/>
                  </a:moveTo>
                  <a:lnTo>
                    <a:pt x="281763" y="0"/>
                  </a:lnTo>
                  <a:lnTo>
                    <a:pt x="281763" y="565962"/>
                  </a:lnTo>
                  <a:lnTo>
                    <a:pt x="601036" y="565962"/>
                  </a:lnTo>
                  <a:lnTo>
                    <a:pt x="601036" y="847725"/>
                  </a:lnTo>
                  <a:lnTo>
                    <a:pt x="276954" y="847725"/>
                  </a:lnTo>
                  <a:lnTo>
                    <a:pt x="262017" y="830551"/>
                  </a:lnTo>
                  <a:lnTo>
                    <a:pt x="0" y="602669"/>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71" name="Right Triangle 44">
              <a:extLst>
                <a:ext uri="{FF2B5EF4-FFF2-40B4-BE49-F238E27FC236}">
                  <a16:creationId xmlns:a16="http://schemas.microsoft.com/office/drawing/2014/main" id="{AA4DC3E4-9653-43F7-A885-975C88013D6A}"/>
                </a:ext>
              </a:extLst>
            </p:cNvPr>
            <p:cNvSpPr/>
            <p:nvPr/>
          </p:nvSpPr>
          <p:spPr>
            <a:xfrm rot="16362162" flipV="1">
              <a:off x="2431364" y="4943666"/>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72" name="Right Triangle 44">
              <a:extLst>
                <a:ext uri="{FF2B5EF4-FFF2-40B4-BE49-F238E27FC236}">
                  <a16:creationId xmlns:a16="http://schemas.microsoft.com/office/drawing/2014/main" id="{FD75295B-2EC0-4814-A58E-E48BDE1E9233}"/>
                </a:ext>
              </a:extLst>
            </p:cNvPr>
            <p:cNvSpPr/>
            <p:nvPr/>
          </p:nvSpPr>
          <p:spPr>
            <a:xfrm rot="5400000" flipV="1">
              <a:off x="4404305" y="6036221"/>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73" name="Right Triangle 46">
              <a:extLst>
                <a:ext uri="{FF2B5EF4-FFF2-40B4-BE49-F238E27FC236}">
                  <a16:creationId xmlns:a16="http://schemas.microsoft.com/office/drawing/2014/main" id="{16B13A1C-3E78-4473-BAD1-F7BFD3409AD1}"/>
                </a:ext>
              </a:extLst>
            </p:cNvPr>
            <p:cNvSpPr/>
            <p:nvPr/>
          </p:nvSpPr>
          <p:spPr>
            <a:xfrm rot="16200000" flipH="1" flipV="1">
              <a:off x="2433433" y="6032593"/>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74" name="Right Triangle 43">
              <a:extLst>
                <a:ext uri="{FF2B5EF4-FFF2-40B4-BE49-F238E27FC236}">
                  <a16:creationId xmlns:a16="http://schemas.microsoft.com/office/drawing/2014/main" id="{4111FDA3-4402-4CF0-A78D-CDE3FC95700C}"/>
                </a:ext>
              </a:extLst>
            </p:cNvPr>
            <p:cNvSpPr/>
            <p:nvPr/>
          </p:nvSpPr>
          <p:spPr>
            <a:xfrm rot="16200000">
              <a:off x="4403317" y="4955002"/>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75" name="矩形 74">
              <a:extLst>
                <a:ext uri="{FF2B5EF4-FFF2-40B4-BE49-F238E27FC236}">
                  <a16:creationId xmlns:a16="http://schemas.microsoft.com/office/drawing/2014/main" id="{FB9D7668-95F1-48BF-BB87-7D30BEDE27AC}"/>
                </a:ext>
              </a:extLst>
            </p:cNvPr>
            <p:cNvSpPr/>
            <p:nvPr/>
          </p:nvSpPr>
          <p:spPr>
            <a:xfrm>
              <a:off x="3145175" y="5296663"/>
              <a:ext cx="800219" cy="461665"/>
            </a:xfrm>
            <a:prstGeom prst="rect">
              <a:avLst/>
            </a:prstGeom>
          </p:spPr>
          <p:txBody>
            <a:bodyPr wrap="none">
              <a:spAutoFit/>
            </a:bodyPr>
            <a:lstStyle/>
            <a:p>
              <a:r>
                <a:rPr lang="zh-CN" altLang="en-US" sz="2400" b="1" dirty="0">
                  <a:solidFill>
                    <a:schemeClr val="tx1">
                      <a:lumMod val="95000"/>
                      <a:lumOff val="5000"/>
                    </a:schemeClr>
                  </a:solidFill>
                  <a:latin typeface="微软雅黑" panose="020B0503020204020204" pitchFamily="34" charset="-122"/>
                  <a:ea typeface="微软雅黑" panose="020B0503020204020204" pitchFamily="34" charset="-122"/>
                </a:rPr>
                <a:t>其他</a:t>
              </a:r>
            </a:p>
          </p:txBody>
        </p:sp>
      </p:grpSp>
    </p:spTree>
    <p:extLst>
      <p:ext uri="{BB962C8B-B14F-4D97-AF65-F5344CB8AC3E}">
        <p14:creationId xmlns:p14="http://schemas.microsoft.com/office/powerpoint/2010/main" val="1101509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C6B110-15A7-4538-94C8-17BA574D53AD}"/>
              </a:ext>
            </a:extLst>
          </p:cNvPr>
          <p:cNvSpPr>
            <a:spLocks noGrp="1"/>
          </p:cNvSpPr>
          <p:nvPr>
            <p:ph type="title"/>
          </p:nvPr>
        </p:nvSpPr>
        <p:spPr>
          <a:xfrm>
            <a:off x="677334" y="609600"/>
            <a:ext cx="8596668" cy="1320800"/>
          </a:xfrm>
        </p:spPr>
        <p:txBody>
          <a:bodyPr/>
          <a:lstStyle/>
          <a:p>
            <a:r>
              <a:rPr lang="zh-CN" altLang="en-US" dirty="0"/>
              <a:t>机房概况和布局</a:t>
            </a:r>
          </a:p>
        </p:txBody>
      </p:sp>
      <p:sp>
        <p:nvSpPr>
          <p:cNvPr id="6" name="内容占位符 2">
            <a:extLst>
              <a:ext uri="{FF2B5EF4-FFF2-40B4-BE49-F238E27FC236}">
                <a16:creationId xmlns:a16="http://schemas.microsoft.com/office/drawing/2014/main" id="{CAC45701-CFEC-4083-AB43-7ED55A0DF1F2}"/>
              </a:ext>
            </a:extLst>
          </p:cNvPr>
          <p:cNvSpPr txBox="1">
            <a:spLocks/>
          </p:cNvSpPr>
          <p:nvPr/>
        </p:nvSpPr>
        <p:spPr>
          <a:xfrm>
            <a:off x="677334" y="1781273"/>
            <a:ext cx="994312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j-ea"/>
                <a:ea typeface="+mj-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j-ea"/>
                <a:ea typeface="+mj-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j-ea"/>
                <a:ea typeface="+mj-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000" indent="-360000">
              <a:spcBef>
                <a:spcPts val="1200"/>
              </a:spcBef>
            </a:pPr>
            <a:r>
              <a:rPr lang="zh-CN" altLang="en-US" dirty="0"/>
              <a:t>定制</a:t>
            </a:r>
            <a:r>
              <a:rPr lang="en-US" altLang="zh-CN" dirty="0"/>
              <a:t>T2~T4</a:t>
            </a:r>
            <a:r>
              <a:rPr lang="zh-CN" altLang="en-US" dirty="0"/>
              <a:t>，机房层</a:t>
            </a:r>
            <a:r>
              <a:rPr lang="en-US" altLang="zh-CN" dirty="0"/>
              <a:t>-2×256</a:t>
            </a:r>
            <a:r>
              <a:rPr lang="zh-CN" altLang="en-US" dirty="0"/>
              <a:t>个机柜</a:t>
            </a:r>
            <a:r>
              <a:rPr lang="en-US" altLang="zh-CN" dirty="0"/>
              <a:t>/</a:t>
            </a:r>
            <a:r>
              <a:rPr lang="zh-CN" altLang="en-US" dirty="0"/>
              <a:t>模块，单柜可部署</a:t>
            </a:r>
            <a:r>
              <a:rPr lang="en-US" altLang="zh-CN" dirty="0"/>
              <a:t>10-32A</a:t>
            </a:r>
            <a:r>
              <a:rPr lang="zh-CN" altLang="en-US" dirty="0"/>
              <a:t>电力</a:t>
            </a:r>
            <a:endParaRPr lang="en-US" altLang="zh-CN" dirty="0"/>
          </a:p>
          <a:p>
            <a:pPr marL="360000" indent="-360000">
              <a:spcBef>
                <a:spcPts val="1200"/>
              </a:spcBef>
            </a:pPr>
            <a:r>
              <a:rPr lang="en-US" altLang="zh-CN" dirty="0"/>
              <a:t>UPS</a:t>
            </a:r>
            <a:r>
              <a:rPr lang="zh-CN" altLang="en-US" dirty="0"/>
              <a:t>室位于中间部位可以缩短电缆和降低用电损耗。</a:t>
            </a:r>
            <a:r>
              <a:rPr lang="zh-CN" altLang="zh-CN" dirty="0"/>
              <a:t> </a:t>
            </a:r>
            <a:endParaRPr lang="en-US" altLang="zh-CN" dirty="0"/>
          </a:p>
          <a:p>
            <a:pPr marL="360000" indent="-360000">
              <a:spcBef>
                <a:spcPts val="1200"/>
              </a:spcBef>
            </a:pPr>
            <a:r>
              <a:rPr lang="zh-CN" altLang="en-US" dirty="0"/>
              <a:t>空调室位于机柜</a:t>
            </a:r>
            <a:r>
              <a:rPr lang="en-US" altLang="zh-CN" dirty="0"/>
              <a:t>2</a:t>
            </a:r>
            <a:r>
              <a:rPr lang="zh-CN" altLang="en-US" dirty="0"/>
              <a:t>端使冷气对流，下送冷通道，热通道上回，降低</a:t>
            </a:r>
            <a:r>
              <a:rPr lang="en-US" altLang="zh-CN" dirty="0"/>
              <a:t>PUE</a:t>
            </a:r>
            <a:r>
              <a:rPr lang="zh-CN" altLang="en-US" dirty="0"/>
              <a:t>。</a:t>
            </a:r>
            <a:r>
              <a:rPr lang="zh-CN" altLang="zh-CN" dirty="0"/>
              <a:t> </a:t>
            </a:r>
            <a:endParaRPr lang="en-US" altLang="zh-CN" dirty="0"/>
          </a:p>
          <a:p>
            <a:pPr marL="360000" indent="-360000">
              <a:spcBef>
                <a:spcPts val="1200"/>
              </a:spcBef>
            </a:pPr>
            <a:r>
              <a:rPr lang="zh-CN" altLang="en-US" dirty="0"/>
              <a:t>外围空调室</a:t>
            </a:r>
            <a:r>
              <a:rPr lang="en-US" altLang="zh-CN" dirty="0"/>
              <a:t>+</a:t>
            </a:r>
            <a:r>
              <a:rPr lang="zh-CN" altLang="en-US" dirty="0"/>
              <a:t>走道三道墙体打造保温节能、防尘。人货分开，人东</a:t>
            </a:r>
            <a:r>
              <a:rPr lang="en-US" altLang="zh-CN" dirty="0"/>
              <a:t>+</a:t>
            </a:r>
            <a:r>
              <a:rPr lang="zh-CN" altLang="en-US" dirty="0"/>
              <a:t>货西。</a:t>
            </a:r>
            <a:endParaRPr lang="en-US" altLang="zh-CN" dirty="0"/>
          </a:p>
        </p:txBody>
      </p:sp>
      <p:pic>
        <p:nvPicPr>
          <p:cNvPr id="7" name="图片占位符 12">
            <a:extLst>
              <a:ext uri="{FF2B5EF4-FFF2-40B4-BE49-F238E27FC236}">
                <a16:creationId xmlns:a16="http://schemas.microsoft.com/office/drawing/2014/main" id="{E6B16900-C447-443C-95EF-7028D2A23441}"/>
              </a:ext>
            </a:extLst>
          </p:cNvPr>
          <p:cNvPicPr>
            <a:picLocks noChangeAspect="1"/>
          </p:cNvPicPr>
          <p:nvPr/>
        </p:nvPicPr>
        <p:blipFill>
          <a:blip r:embed="rId2">
            <a:extLst>
              <a:ext uri="{28A0092B-C50C-407E-A947-70E740481C1C}">
                <a14:useLocalDpi xmlns:a14="http://schemas.microsoft.com/office/drawing/2010/main" val="0"/>
              </a:ext>
            </a:extLst>
          </a:blip>
          <a:srcRect t="133" b="133"/>
          <a:stretch>
            <a:fillRect/>
          </a:stretch>
        </p:blipFill>
        <p:spPr>
          <a:xfrm>
            <a:off x="1104053" y="3589866"/>
            <a:ext cx="7595356" cy="2838025"/>
          </a:xfrm>
          <a:prstGeom prst="rect">
            <a:avLst/>
          </a:prstGeom>
        </p:spPr>
      </p:pic>
    </p:spTree>
    <p:extLst>
      <p:ext uri="{BB962C8B-B14F-4D97-AF65-F5344CB8AC3E}">
        <p14:creationId xmlns:p14="http://schemas.microsoft.com/office/powerpoint/2010/main" val="4192963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C0BB5B-6215-4F38-B73E-A283A47E7E35}"/>
              </a:ext>
            </a:extLst>
          </p:cNvPr>
          <p:cNvSpPr>
            <a:spLocks noGrp="1"/>
          </p:cNvSpPr>
          <p:nvPr>
            <p:ph type="title"/>
          </p:nvPr>
        </p:nvSpPr>
        <p:spPr/>
        <p:txBody>
          <a:bodyPr/>
          <a:lstStyle/>
          <a:p>
            <a:r>
              <a:rPr lang="zh-CN" altLang="en-US" dirty="0"/>
              <a:t>主要参数</a:t>
            </a:r>
          </a:p>
        </p:txBody>
      </p:sp>
      <p:sp>
        <p:nvSpPr>
          <p:cNvPr id="4" name="Rounded Rectangle 2">
            <a:extLst>
              <a:ext uri="{FF2B5EF4-FFF2-40B4-BE49-F238E27FC236}">
                <a16:creationId xmlns:a16="http://schemas.microsoft.com/office/drawing/2014/main" id="{357CCC40-4C49-409B-A93F-CAB77D9BB403}"/>
              </a:ext>
            </a:extLst>
          </p:cNvPr>
          <p:cNvSpPr/>
          <p:nvPr/>
        </p:nvSpPr>
        <p:spPr>
          <a:xfrm>
            <a:off x="723595" y="1562627"/>
            <a:ext cx="1905000" cy="2088000"/>
          </a:xfrm>
          <a:prstGeom prst="roundRect">
            <a:avLst>
              <a:gd name="adj" fmla="val 5186"/>
            </a:avLst>
          </a:prstGeom>
          <a:noFill/>
          <a:ln w="28575">
            <a:solidFill>
              <a:srgbClr val="45C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3">
            <a:extLst>
              <a:ext uri="{FF2B5EF4-FFF2-40B4-BE49-F238E27FC236}">
                <a16:creationId xmlns:a16="http://schemas.microsoft.com/office/drawing/2014/main" id="{703B9A9E-8112-4A22-8A29-13344B9986D9}"/>
              </a:ext>
            </a:extLst>
          </p:cNvPr>
          <p:cNvSpPr/>
          <p:nvPr/>
        </p:nvSpPr>
        <p:spPr>
          <a:xfrm>
            <a:off x="9275756" y="1561127"/>
            <a:ext cx="1905000" cy="2088000"/>
          </a:xfrm>
          <a:prstGeom prst="roundRect">
            <a:avLst>
              <a:gd name="adj" fmla="val 5186"/>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FDD15682-E4FF-4EA3-B867-A942B63F6D74}"/>
              </a:ext>
            </a:extLst>
          </p:cNvPr>
          <p:cNvSpPr/>
          <p:nvPr/>
        </p:nvSpPr>
        <p:spPr>
          <a:xfrm>
            <a:off x="4945441" y="1561127"/>
            <a:ext cx="1905000" cy="2088000"/>
          </a:xfrm>
          <a:prstGeom prst="roundRect">
            <a:avLst>
              <a:gd name="adj" fmla="val 5186"/>
            </a:avLst>
          </a:prstGeom>
          <a:noFill/>
          <a:ln w="28575">
            <a:solidFill>
              <a:srgbClr val="45C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52577F23-2080-4477-AA63-3162BEC73EC4}"/>
              </a:ext>
            </a:extLst>
          </p:cNvPr>
          <p:cNvSpPr/>
          <p:nvPr/>
        </p:nvSpPr>
        <p:spPr>
          <a:xfrm>
            <a:off x="691369" y="3802094"/>
            <a:ext cx="1905000" cy="2088000"/>
          </a:xfrm>
          <a:prstGeom prst="roundRect">
            <a:avLst>
              <a:gd name="adj" fmla="val 5186"/>
            </a:avLst>
          </a:prstGeom>
          <a:noFill/>
          <a:ln w="28575">
            <a:solidFill>
              <a:srgbClr val="45C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70921586-164B-4F17-BBE1-E1146A1108BD}"/>
              </a:ext>
            </a:extLst>
          </p:cNvPr>
          <p:cNvSpPr/>
          <p:nvPr/>
        </p:nvSpPr>
        <p:spPr>
          <a:xfrm>
            <a:off x="4938408" y="3800594"/>
            <a:ext cx="1905000" cy="2088000"/>
          </a:xfrm>
          <a:prstGeom prst="roundRect">
            <a:avLst>
              <a:gd name="adj" fmla="val 5186"/>
            </a:avLst>
          </a:prstGeom>
          <a:noFill/>
          <a:ln w="28575">
            <a:solidFill>
              <a:srgbClr val="45C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975BF948-E36A-40FF-B430-EDB7FA94F4BA}"/>
              </a:ext>
            </a:extLst>
          </p:cNvPr>
          <p:cNvSpPr/>
          <p:nvPr/>
        </p:nvSpPr>
        <p:spPr>
          <a:xfrm>
            <a:off x="7035564" y="3800594"/>
            <a:ext cx="1905000" cy="2088000"/>
          </a:xfrm>
          <a:prstGeom prst="roundRect">
            <a:avLst>
              <a:gd name="adj" fmla="val 5186"/>
            </a:avLst>
          </a:prstGeom>
          <a:noFill/>
          <a:ln w="28575">
            <a:solidFill>
              <a:srgbClr val="45C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C1C64344-C258-43AD-81FB-B781D574CB3C}"/>
              </a:ext>
            </a:extLst>
          </p:cNvPr>
          <p:cNvSpPr/>
          <p:nvPr/>
        </p:nvSpPr>
        <p:spPr>
          <a:xfrm>
            <a:off x="9275756" y="3805150"/>
            <a:ext cx="1905000" cy="2088000"/>
          </a:xfrm>
          <a:prstGeom prst="roundRect">
            <a:avLst>
              <a:gd name="adj" fmla="val 5186"/>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10">
            <a:extLst>
              <a:ext uri="{FF2B5EF4-FFF2-40B4-BE49-F238E27FC236}">
                <a16:creationId xmlns:a16="http://schemas.microsoft.com/office/drawing/2014/main" id="{D1E14C9B-8530-40A6-B8EC-BEBC2CA94E5B}"/>
              </a:ext>
            </a:extLst>
          </p:cNvPr>
          <p:cNvSpPr txBox="1">
            <a:spLocks noChangeArrowheads="1"/>
          </p:cNvSpPr>
          <p:nvPr/>
        </p:nvSpPr>
        <p:spPr bwMode="auto">
          <a:xfrm>
            <a:off x="805669" y="2401895"/>
            <a:ext cx="1676400" cy="907941"/>
          </a:xfrm>
          <a:prstGeom prst="rect">
            <a:avLst/>
          </a:prstGeom>
          <a:noFill/>
          <a:ln w="9525">
            <a:noFill/>
            <a:miter lim="800000"/>
            <a:headEnd/>
            <a:tailEnd/>
          </a:ln>
        </p:spPr>
        <p:txBody>
          <a:bodyPr wrap="square" lIns="45720" tIns="22860" rIns="45720" bIns="22860">
            <a:spAutoFit/>
          </a:bodyPr>
          <a:lstStyle/>
          <a:p>
            <a:pPr algn="ctr" defTabSz="1088232"/>
            <a:r>
              <a:rPr lang="zh-CN" altLang="en-US" sz="1400" b="1" dirty="0">
                <a:solidFill>
                  <a:schemeClr val="bg1">
                    <a:lumMod val="50000"/>
                  </a:schemeClr>
                </a:solidFill>
                <a:latin typeface="微软雅黑" panose="020B0503020204020204" pitchFamily="34" charset="-122"/>
                <a:ea typeface="微软雅黑" panose="020B0503020204020204" pitchFamily="34" charset="-122"/>
                <a:cs typeface="Open Sans" pitchFamily="34" charset="0"/>
              </a:rPr>
              <a:t>总电力供应</a:t>
            </a:r>
            <a:endParaRPr lang="en-US" sz="1400" b="1" dirty="0">
              <a:solidFill>
                <a:schemeClr val="bg1">
                  <a:lumMod val="50000"/>
                </a:schemeClr>
              </a:solidFill>
              <a:latin typeface="微软雅黑" panose="020B0503020204020204" pitchFamily="34" charset="-122"/>
              <a:ea typeface="微软雅黑" panose="020B0503020204020204" pitchFamily="34" charset="-122"/>
              <a:cs typeface="Open Sans" pitchFamily="34" charset="0"/>
            </a:endParaRPr>
          </a:p>
          <a:p>
            <a:pPr algn="ctr" defTabSz="1088232"/>
            <a:r>
              <a:rPr lang="en-US" altLang="zh-CN" sz="1400" b="1" dirty="0">
                <a:solidFill>
                  <a:srgbClr val="2E75B6"/>
                </a:solidFill>
                <a:latin typeface="微软雅黑" panose="020B0503020204020204" pitchFamily="34" charset="-122"/>
                <a:ea typeface="微软雅黑" panose="020B0503020204020204" pitchFamily="34" charset="-122"/>
              </a:rPr>
              <a:t>2</a:t>
            </a:r>
            <a:r>
              <a:rPr lang="zh-CN" altLang="en-US" sz="1400" b="1" dirty="0">
                <a:solidFill>
                  <a:srgbClr val="2E75B6"/>
                </a:solidFill>
                <a:latin typeface="微软雅黑" panose="020B0503020204020204" pitchFamily="34" charset="-122"/>
                <a:ea typeface="微软雅黑" panose="020B0503020204020204" pitchFamily="34" charset="-122"/>
              </a:rPr>
              <a:t>路</a:t>
            </a:r>
            <a:r>
              <a:rPr lang="en-US" altLang="zh-CN" sz="1400" b="1" dirty="0">
                <a:solidFill>
                  <a:srgbClr val="2E75B6"/>
                </a:solidFill>
                <a:latin typeface="微软雅黑" panose="020B0503020204020204" pitchFamily="34" charset="-122"/>
                <a:ea typeface="微软雅黑" panose="020B0503020204020204" pitchFamily="34" charset="-122"/>
              </a:rPr>
              <a:t>22,000K</a:t>
            </a:r>
            <a:r>
              <a:rPr lang="en-US" altLang="zh-TW" sz="1400" b="1" dirty="0">
                <a:solidFill>
                  <a:srgbClr val="2E75B6"/>
                </a:solidFill>
                <a:latin typeface="微软雅黑" panose="020B0503020204020204" pitchFamily="34" charset="-122"/>
                <a:ea typeface="微软雅黑" panose="020B0503020204020204" pitchFamily="34" charset="-122"/>
              </a:rPr>
              <a:t>VA</a:t>
            </a:r>
          </a:p>
          <a:p>
            <a:pPr algn="ctr" defTabSz="1088232"/>
            <a:r>
              <a:rPr lang="en-US" altLang="zh-TW" sz="1400" b="1" dirty="0">
                <a:solidFill>
                  <a:srgbClr val="2E75B6"/>
                </a:solidFill>
                <a:latin typeface="微软雅黑" panose="020B0503020204020204" pitchFamily="34" charset="-122"/>
                <a:ea typeface="微软雅黑" panose="020B0503020204020204" pitchFamily="34" charset="-122"/>
              </a:rPr>
              <a:t>110KV TO 35KV</a:t>
            </a:r>
          </a:p>
          <a:p>
            <a:pPr algn="ctr" defTabSz="1088232"/>
            <a:r>
              <a:rPr lang="en-US" altLang="zh-TW" sz="1400" b="1" dirty="0">
                <a:solidFill>
                  <a:srgbClr val="2E75B6"/>
                </a:solidFill>
                <a:latin typeface="微软雅黑" panose="020B0503020204020204" pitchFamily="34" charset="-122"/>
                <a:ea typeface="微软雅黑" panose="020B0503020204020204" pitchFamily="34" charset="-122"/>
              </a:rPr>
              <a:t>35KV TO 400V</a:t>
            </a:r>
          </a:p>
        </p:txBody>
      </p:sp>
      <p:sp>
        <p:nvSpPr>
          <p:cNvPr id="12" name="Text Box 10">
            <a:extLst>
              <a:ext uri="{FF2B5EF4-FFF2-40B4-BE49-F238E27FC236}">
                <a16:creationId xmlns:a16="http://schemas.microsoft.com/office/drawing/2014/main" id="{2C143750-29F8-479A-B337-EB5A015DF70C}"/>
              </a:ext>
            </a:extLst>
          </p:cNvPr>
          <p:cNvSpPr txBox="1">
            <a:spLocks noChangeArrowheads="1"/>
          </p:cNvSpPr>
          <p:nvPr/>
        </p:nvSpPr>
        <p:spPr bwMode="auto">
          <a:xfrm>
            <a:off x="7088523" y="2401895"/>
            <a:ext cx="1676400" cy="969496"/>
          </a:xfrm>
          <a:prstGeom prst="rect">
            <a:avLst/>
          </a:prstGeom>
          <a:noFill/>
          <a:ln w="9525">
            <a:noFill/>
            <a:miter lim="800000"/>
            <a:headEnd/>
            <a:tailEnd/>
          </a:ln>
        </p:spPr>
        <p:txBody>
          <a:bodyPr wrap="square" lIns="45720" tIns="22860" rIns="45720" bIns="22860">
            <a:spAutoFit/>
          </a:bodyPr>
          <a:lstStyle/>
          <a:p>
            <a:pPr algn="ctr">
              <a:spcBef>
                <a:spcPts val="600"/>
              </a:spcBef>
              <a:buSzPct val="100000"/>
            </a:pPr>
            <a:r>
              <a:rPr lang="zh-CN" altLang="en-US" sz="1400" b="1" dirty="0">
                <a:solidFill>
                  <a:schemeClr val="bg1">
                    <a:lumMod val="50000"/>
                  </a:schemeClr>
                </a:solidFill>
                <a:latin typeface="微软雅黑" panose="020B0503020204020204" pitchFamily="34" charset="-122"/>
                <a:ea typeface="微软雅黑" panose="020B0503020204020204" pitchFamily="34" charset="-122"/>
              </a:rPr>
              <a:t>天然气发电站</a:t>
            </a:r>
            <a:endParaRPr lang="en-US" altLang="zh-TW" sz="1400" b="1" dirty="0">
              <a:solidFill>
                <a:schemeClr val="bg1">
                  <a:lumMod val="50000"/>
                </a:schemeClr>
              </a:solidFill>
              <a:latin typeface="微软雅黑" panose="020B0503020204020204" pitchFamily="34" charset="-122"/>
              <a:ea typeface="微软雅黑" panose="020B0503020204020204" pitchFamily="34" charset="-122"/>
            </a:endParaRPr>
          </a:p>
          <a:p>
            <a:pPr algn="ctr">
              <a:spcBef>
                <a:spcPts val="600"/>
              </a:spcBef>
              <a:buSzPct val="100000"/>
            </a:pPr>
            <a:r>
              <a:rPr lang="en-US" altLang="zh-CN" sz="1200" b="1" dirty="0">
                <a:solidFill>
                  <a:srgbClr val="2E75B6"/>
                </a:solidFill>
                <a:latin typeface="微软雅黑" panose="020B0503020204020204" pitchFamily="34" charset="-122"/>
                <a:ea typeface="微软雅黑" panose="020B0503020204020204" pitchFamily="34" charset="-122"/>
              </a:rPr>
              <a:t>N+1</a:t>
            </a:r>
            <a:r>
              <a:rPr lang="zh-CN" altLang="en-US" sz="1200" b="1" dirty="0">
                <a:solidFill>
                  <a:srgbClr val="2E75B6"/>
                </a:solidFill>
                <a:latin typeface="微软雅黑" panose="020B0503020204020204" pitchFamily="34" charset="-122"/>
                <a:ea typeface="微软雅黑" panose="020B0503020204020204" pitchFamily="34" charset="-122"/>
              </a:rPr>
              <a:t>配置 低压柴发</a:t>
            </a:r>
            <a:endParaRPr lang="en-US" altLang="zh-CN" sz="1200" b="1" dirty="0">
              <a:solidFill>
                <a:srgbClr val="2E75B6"/>
              </a:solidFill>
              <a:latin typeface="微软雅黑" panose="020B0503020204020204" pitchFamily="34" charset="-122"/>
              <a:ea typeface="微软雅黑" panose="020B0503020204020204" pitchFamily="34" charset="-122"/>
            </a:endParaRPr>
          </a:p>
          <a:p>
            <a:pPr algn="ctr">
              <a:spcBef>
                <a:spcPts val="600"/>
              </a:spcBef>
              <a:buSzPct val="100000"/>
            </a:pPr>
            <a:r>
              <a:rPr lang="zh-CN" altLang="en-US" sz="1200" b="1" dirty="0">
                <a:solidFill>
                  <a:srgbClr val="2E75B6"/>
                </a:solidFill>
                <a:latin typeface="微软雅黑" panose="020B0503020204020204" pitchFamily="34" charset="-122"/>
                <a:ea typeface="微软雅黑" panose="020B0503020204020204" pitchFamily="34" charset="-122"/>
              </a:rPr>
              <a:t>双路燃气管道不限时满负载运行</a:t>
            </a:r>
            <a:r>
              <a:rPr lang="en-US" altLang="zh-CN" sz="1200" b="1" dirty="0">
                <a:solidFill>
                  <a:srgbClr val="2E75B6"/>
                </a:solidFill>
                <a:latin typeface="微软雅黑" panose="020B0503020204020204" pitchFamily="34" charset="-122"/>
                <a:ea typeface="微软雅黑" panose="020B0503020204020204" pitchFamily="34" charset="-122"/>
              </a:rPr>
              <a:t> </a:t>
            </a:r>
          </a:p>
        </p:txBody>
      </p:sp>
      <p:sp>
        <p:nvSpPr>
          <p:cNvPr id="13" name="Text Box 10">
            <a:extLst>
              <a:ext uri="{FF2B5EF4-FFF2-40B4-BE49-F238E27FC236}">
                <a16:creationId xmlns:a16="http://schemas.microsoft.com/office/drawing/2014/main" id="{45AF73F9-785E-4F5A-9D7C-F58571A60FC9}"/>
              </a:ext>
            </a:extLst>
          </p:cNvPr>
          <p:cNvSpPr txBox="1">
            <a:spLocks noChangeArrowheads="1"/>
          </p:cNvSpPr>
          <p:nvPr/>
        </p:nvSpPr>
        <p:spPr bwMode="auto">
          <a:xfrm>
            <a:off x="4953635" y="2401895"/>
            <a:ext cx="1790700" cy="907941"/>
          </a:xfrm>
          <a:prstGeom prst="rect">
            <a:avLst/>
          </a:prstGeom>
          <a:noFill/>
          <a:ln w="9525">
            <a:noFill/>
            <a:miter lim="800000"/>
            <a:headEnd/>
            <a:tailEnd/>
          </a:ln>
        </p:spPr>
        <p:txBody>
          <a:bodyPr wrap="square" lIns="45720" tIns="22860" rIns="45720" bIns="22860">
            <a:spAutoFit/>
          </a:bodyPr>
          <a:lstStyle/>
          <a:p>
            <a:pPr algn="ctr" defTabSz="1088232"/>
            <a:r>
              <a:rPr lang="zh-CN" altLang="en-US" sz="1400" b="1" dirty="0">
                <a:solidFill>
                  <a:schemeClr val="bg1">
                    <a:lumMod val="50000"/>
                  </a:schemeClr>
                </a:solidFill>
                <a:latin typeface="微软雅黑" panose="020B0503020204020204" pitchFamily="34" charset="-122"/>
                <a:ea typeface="微软雅黑" panose="020B0503020204020204" pitchFamily="34" charset="-122"/>
                <a:cs typeface="Open Sans" pitchFamily="34" charset="0"/>
              </a:rPr>
              <a:t>建筑</a:t>
            </a:r>
            <a:endParaRPr lang="en-US" altLang="zh-CN" sz="1400" b="1" dirty="0">
              <a:solidFill>
                <a:schemeClr val="bg1">
                  <a:lumMod val="50000"/>
                </a:schemeClr>
              </a:solidFill>
              <a:latin typeface="微软雅黑" panose="020B0503020204020204" pitchFamily="34" charset="-122"/>
              <a:ea typeface="微软雅黑" panose="020B0503020204020204" pitchFamily="34" charset="-122"/>
              <a:cs typeface="Open Sans" pitchFamily="34" charset="0"/>
            </a:endParaRPr>
          </a:p>
          <a:p>
            <a:pPr algn="ctr" defTabSz="1088232"/>
            <a:r>
              <a:rPr lang="zh-CN" altLang="en-US" sz="1400" b="1" dirty="0">
                <a:solidFill>
                  <a:srgbClr val="2E75B6"/>
                </a:solidFill>
                <a:latin typeface="微软雅黑" panose="020B0503020204020204" pitchFamily="34" charset="-122"/>
                <a:ea typeface="微软雅黑" panose="020B0503020204020204" pitchFamily="34" charset="-122"/>
                <a:cs typeface="Open Sans" pitchFamily="34" charset="0"/>
              </a:rPr>
              <a:t>独立数据中心建筑</a:t>
            </a:r>
            <a:endParaRPr lang="en-US" altLang="zh-CN" sz="1400" b="1" dirty="0">
              <a:solidFill>
                <a:srgbClr val="2E75B6"/>
              </a:solidFill>
              <a:latin typeface="微软雅黑" panose="020B0503020204020204" pitchFamily="34" charset="-122"/>
              <a:ea typeface="微软雅黑" panose="020B0503020204020204" pitchFamily="34" charset="-122"/>
              <a:cs typeface="Open Sans" pitchFamily="34" charset="0"/>
            </a:endParaRPr>
          </a:p>
          <a:p>
            <a:pPr algn="ctr" defTabSz="1088232"/>
            <a:r>
              <a:rPr lang="zh-CN" altLang="en-US" sz="1400" b="1" dirty="0">
                <a:solidFill>
                  <a:srgbClr val="2E75B6"/>
                </a:solidFill>
                <a:latin typeface="微软雅黑" panose="020B0503020204020204" pitchFamily="34" charset="-122"/>
                <a:ea typeface="微软雅黑" panose="020B0503020204020204" pitchFamily="34" charset="-122"/>
                <a:cs typeface="Open Sans" pitchFamily="34" charset="0"/>
              </a:rPr>
              <a:t>建筑面积</a:t>
            </a:r>
            <a:r>
              <a:rPr lang="en-US" altLang="zh-CN" sz="1400" b="1" dirty="0">
                <a:solidFill>
                  <a:srgbClr val="2E75B6"/>
                </a:solidFill>
                <a:latin typeface="微软雅黑" panose="020B0503020204020204" pitchFamily="34" charset="-122"/>
                <a:ea typeface="微软雅黑" panose="020B0503020204020204" pitchFamily="34" charset="-122"/>
                <a:cs typeface="Open Sans" pitchFamily="34" charset="0"/>
              </a:rPr>
              <a:t>9500</a:t>
            </a:r>
            <a:r>
              <a:rPr lang="zh-CN" altLang="en-US" sz="1400" b="1" dirty="0">
                <a:solidFill>
                  <a:srgbClr val="2E75B6"/>
                </a:solidFill>
                <a:latin typeface="微软雅黑" panose="020B0503020204020204" pitchFamily="34" charset="-122"/>
                <a:ea typeface="微软雅黑" panose="020B0503020204020204" pitchFamily="34" charset="-122"/>
                <a:cs typeface="Open Sans" pitchFamily="34" charset="0"/>
              </a:rPr>
              <a:t>㎡</a:t>
            </a:r>
            <a:r>
              <a:rPr lang="en-US" altLang="zh-CN" sz="1400" b="1" dirty="0">
                <a:solidFill>
                  <a:srgbClr val="2E75B6"/>
                </a:solidFill>
                <a:latin typeface="微软雅黑" panose="020B0503020204020204" pitchFamily="34" charset="-122"/>
                <a:ea typeface="微软雅黑" panose="020B0503020204020204" pitchFamily="34" charset="-122"/>
                <a:cs typeface="Open Sans" pitchFamily="34" charset="0"/>
              </a:rPr>
              <a:t>/</a:t>
            </a:r>
            <a:r>
              <a:rPr lang="zh-CN" altLang="en-US" sz="1400" b="1" dirty="0">
                <a:solidFill>
                  <a:srgbClr val="2E75B6"/>
                </a:solidFill>
                <a:latin typeface="微软雅黑" panose="020B0503020204020204" pitchFamily="34" charset="-122"/>
                <a:ea typeface="微软雅黑" panose="020B0503020204020204" pitchFamily="34" charset="-122"/>
                <a:cs typeface="Open Sans" pitchFamily="34" charset="0"/>
              </a:rPr>
              <a:t>幢</a:t>
            </a:r>
            <a:endParaRPr lang="en-US" altLang="zh-CN" sz="1400" b="1" dirty="0">
              <a:solidFill>
                <a:srgbClr val="2E75B6"/>
              </a:solidFill>
              <a:latin typeface="微软雅黑" panose="020B0503020204020204" pitchFamily="34" charset="-122"/>
              <a:ea typeface="微软雅黑" panose="020B0503020204020204" pitchFamily="34" charset="-122"/>
              <a:cs typeface="Open Sans" pitchFamily="34" charset="0"/>
            </a:endParaRPr>
          </a:p>
          <a:p>
            <a:pPr algn="ctr" defTabSz="1088232"/>
            <a:r>
              <a:rPr lang="en-US" altLang="zh-CN" sz="1400" b="1" dirty="0">
                <a:solidFill>
                  <a:srgbClr val="2E75B6"/>
                </a:solidFill>
                <a:latin typeface="微软雅黑" panose="020B0503020204020204" pitchFamily="34" charset="-122"/>
                <a:ea typeface="微软雅黑" panose="020B0503020204020204" pitchFamily="34" charset="-122"/>
                <a:cs typeface="Open Sans" pitchFamily="34" charset="0"/>
              </a:rPr>
              <a:t>256</a:t>
            </a:r>
            <a:r>
              <a:rPr lang="zh-CN" altLang="en-US" sz="1400" b="1" dirty="0">
                <a:solidFill>
                  <a:srgbClr val="2E75B6"/>
                </a:solidFill>
                <a:latin typeface="微软雅黑" panose="020B0503020204020204" pitchFamily="34" charset="-122"/>
                <a:ea typeface="微软雅黑" panose="020B0503020204020204" pitchFamily="34" charset="-122"/>
                <a:cs typeface="Open Sans" pitchFamily="34" charset="0"/>
              </a:rPr>
              <a:t>机柜</a:t>
            </a:r>
            <a:r>
              <a:rPr lang="en-US" altLang="zh-CN" sz="1400" b="1" dirty="0">
                <a:solidFill>
                  <a:srgbClr val="2E75B6"/>
                </a:solidFill>
                <a:latin typeface="微软雅黑" panose="020B0503020204020204" pitchFamily="34" charset="-122"/>
                <a:ea typeface="微软雅黑" panose="020B0503020204020204" pitchFamily="34" charset="-122"/>
                <a:cs typeface="Open Sans" pitchFamily="34" charset="0"/>
              </a:rPr>
              <a:t>/</a:t>
            </a:r>
            <a:r>
              <a:rPr lang="zh-CN" altLang="en-US" sz="1400" b="1" dirty="0">
                <a:solidFill>
                  <a:srgbClr val="2E75B6"/>
                </a:solidFill>
                <a:latin typeface="微软雅黑" panose="020B0503020204020204" pitchFamily="34" charset="-122"/>
                <a:ea typeface="微软雅黑" panose="020B0503020204020204" pitchFamily="34" charset="-122"/>
                <a:cs typeface="Open Sans" pitchFamily="34" charset="0"/>
              </a:rPr>
              <a:t>模块</a:t>
            </a:r>
            <a:r>
              <a:rPr lang="en-US" altLang="zh-CN" sz="1400" b="1" dirty="0">
                <a:solidFill>
                  <a:srgbClr val="2E75B6"/>
                </a:solidFill>
                <a:latin typeface="微软雅黑" panose="020B0503020204020204" pitchFamily="34" charset="-122"/>
                <a:ea typeface="微软雅黑" panose="020B0503020204020204" pitchFamily="34" charset="-122"/>
                <a:cs typeface="Open Sans" pitchFamily="34" charset="0"/>
              </a:rPr>
              <a:t>×6/</a:t>
            </a:r>
            <a:r>
              <a:rPr lang="zh-CN" altLang="en-US" sz="1400" b="1" dirty="0">
                <a:solidFill>
                  <a:srgbClr val="2E75B6"/>
                </a:solidFill>
                <a:latin typeface="微软雅黑" panose="020B0503020204020204" pitchFamily="34" charset="-122"/>
                <a:ea typeface="微软雅黑" panose="020B0503020204020204" pitchFamily="34" charset="-122"/>
                <a:cs typeface="Open Sans" pitchFamily="34" charset="0"/>
              </a:rPr>
              <a:t>幢</a:t>
            </a:r>
            <a:endParaRPr lang="en-US" altLang="zh-CN" sz="1400" b="1" dirty="0">
              <a:solidFill>
                <a:srgbClr val="2E75B6"/>
              </a:solidFill>
              <a:latin typeface="微软雅黑" panose="020B0503020204020204" pitchFamily="34" charset="-122"/>
              <a:ea typeface="微软雅黑" panose="020B0503020204020204" pitchFamily="34" charset="-122"/>
              <a:cs typeface="Open Sans" pitchFamily="34" charset="0"/>
            </a:endParaRPr>
          </a:p>
        </p:txBody>
      </p:sp>
      <p:sp>
        <p:nvSpPr>
          <p:cNvPr id="14" name="Text Box 10">
            <a:extLst>
              <a:ext uri="{FF2B5EF4-FFF2-40B4-BE49-F238E27FC236}">
                <a16:creationId xmlns:a16="http://schemas.microsoft.com/office/drawing/2014/main" id="{526FEF58-505C-467B-B171-FF1BD4A63899}"/>
              </a:ext>
            </a:extLst>
          </p:cNvPr>
          <p:cNvSpPr txBox="1">
            <a:spLocks noChangeArrowheads="1"/>
          </p:cNvSpPr>
          <p:nvPr/>
        </p:nvSpPr>
        <p:spPr bwMode="auto">
          <a:xfrm>
            <a:off x="837895" y="4643116"/>
            <a:ext cx="1676400" cy="1123384"/>
          </a:xfrm>
          <a:prstGeom prst="rect">
            <a:avLst/>
          </a:prstGeom>
          <a:noFill/>
          <a:ln w="9525">
            <a:noFill/>
            <a:miter lim="800000"/>
            <a:headEnd/>
            <a:tailEnd/>
          </a:ln>
        </p:spPr>
        <p:txBody>
          <a:bodyPr wrap="square" lIns="45720" tIns="22860" rIns="45720" bIns="22860">
            <a:spAutoFit/>
          </a:bodyPr>
          <a:lstStyle/>
          <a:p>
            <a:pPr algn="ctr">
              <a:spcBef>
                <a:spcPts val="600"/>
              </a:spcBef>
              <a:buSzPct val="100000"/>
            </a:pPr>
            <a:r>
              <a:rPr lang="zh-CN" altLang="en-US" sz="1400" b="1" dirty="0">
                <a:solidFill>
                  <a:schemeClr val="bg1">
                    <a:lumMod val="50000"/>
                  </a:schemeClr>
                </a:solidFill>
                <a:latin typeface="微软雅黑" panose="020B0503020204020204" pitchFamily="34" charset="-122"/>
                <a:ea typeface="微软雅黑" panose="020B0503020204020204" pitchFamily="34" charset="-122"/>
              </a:rPr>
              <a:t>总</a:t>
            </a:r>
            <a:r>
              <a:rPr lang="en-US" altLang="zh-TW" sz="1400" b="1" dirty="0">
                <a:solidFill>
                  <a:schemeClr val="bg1">
                    <a:lumMod val="50000"/>
                  </a:schemeClr>
                </a:solidFill>
                <a:latin typeface="微软雅黑" panose="020B0503020204020204" pitchFamily="34" charset="-122"/>
                <a:ea typeface="微软雅黑" panose="020B0503020204020204" pitchFamily="34" charset="-122"/>
              </a:rPr>
              <a:t>IT</a:t>
            </a:r>
            <a:r>
              <a:rPr lang="zh-CN" altLang="en-US" sz="1400" b="1" dirty="0">
                <a:solidFill>
                  <a:schemeClr val="bg1">
                    <a:lumMod val="50000"/>
                  </a:schemeClr>
                </a:solidFill>
                <a:latin typeface="微软雅黑" panose="020B0503020204020204" pitchFamily="34" charset="-122"/>
                <a:ea typeface="微软雅黑" panose="020B0503020204020204" pitchFamily="34" charset="-122"/>
              </a:rPr>
              <a:t>设备用电量</a:t>
            </a:r>
            <a:endParaRPr lang="en-US" altLang="zh-CN" sz="1400" b="1" dirty="0">
              <a:solidFill>
                <a:schemeClr val="bg1">
                  <a:lumMod val="50000"/>
                </a:schemeClr>
              </a:solidFill>
              <a:latin typeface="微软雅黑" panose="020B0503020204020204" pitchFamily="34" charset="-122"/>
              <a:ea typeface="微软雅黑" panose="020B0503020204020204" pitchFamily="34" charset="-122"/>
            </a:endParaRPr>
          </a:p>
          <a:p>
            <a:pPr algn="ctr">
              <a:buSzPct val="100000"/>
            </a:pPr>
            <a:r>
              <a:rPr lang="zh-CN" altLang="en-US" sz="1400" b="1" dirty="0">
                <a:solidFill>
                  <a:srgbClr val="2E75B6"/>
                </a:solidFill>
                <a:latin typeface="微软雅黑" panose="020B0503020204020204" pitchFamily="34" charset="-122"/>
                <a:ea typeface="微软雅黑" panose="020B0503020204020204" pitchFamily="34" charset="-122"/>
              </a:rPr>
              <a:t>约</a:t>
            </a:r>
            <a:r>
              <a:rPr lang="en-US" altLang="zh-CN" sz="1400" b="1" dirty="0">
                <a:solidFill>
                  <a:srgbClr val="2E75B6"/>
                </a:solidFill>
                <a:latin typeface="微软雅黑" panose="020B0503020204020204" pitchFamily="34" charset="-122"/>
                <a:ea typeface="微软雅黑" panose="020B0503020204020204" pitchFamily="34" charset="-122"/>
              </a:rPr>
              <a:t>15,000 KW</a:t>
            </a:r>
          </a:p>
          <a:p>
            <a:pPr algn="ctr">
              <a:buSzPct val="100000"/>
            </a:pPr>
            <a:r>
              <a:rPr lang="zh-CN" altLang="en-US" sz="1400" b="1" dirty="0">
                <a:solidFill>
                  <a:srgbClr val="2E75B6"/>
                </a:solidFill>
                <a:latin typeface="微软雅黑" panose="020B0503020204020204" pitchFamily="34" charset="-122"/>
                <a:ea typeface="微软雅黑" panose="020B0503020204020204" pitchFamily="34" charset="-122"/>
              </a:rPr>
              <a:t>一期、二期各</a:t>
            </a:r>
            <a:r>
              <a:rPr lang="en-US" altLang="zh-CN" sz="1400" b="1" dirty="0">
                <a:solidFill>
                  <a:srgbClr val="2E75B6"/>
                </a:solidFill>
                <a:latin typeface="微软雅黑" panose="020B0503020204020204" pitchFamily="34" charset="-122"/>
                <a:ea typeface="微软雅黑" panose="020B0503020204020204" pitchFamily="34" charset="-122"/>
              </a:rPr>
              <a:t>7500KW</a:t>
            </a:r>
          </a:p>
          <a:p>
            <a:pPr algn="ctr">
              <a:buSzPct val="100000"/>
            </a:pPr>
            <a:r>
              <a:rPr lang="zh-CN" altLang="en-US" sz="1400" b="1" dirty="0">
                <a:solidFill>
                  <a:srgbClr val="2E75B6"/>
                </a:solidFill>
                <a:latin typeface="微软雅黑" panose="020B0503020204020204" pitchFamily="34" charset="-122"/>
                <a:ea typeface="微软雅黑" panose="020B0503020204020204" pitchFamily="34" charset="-122"/>
              </a:rPr>
              <a:t>空调</a:t>
            </a:r>
            <a:r>
              <a:rPr lang="en-US" altLang="zh-CN" sz="1400" b="1" dirty="0">
                <a:solidFill>
                  <a:srgbClr val="2E75B6"/>
                </a:solidFill>
                <a:latin typeface="微软雅黑" panose="020B0503020204020204" pitchFamily="34" charset="-122"/>
                <a:ea typeface="微软雅黑" panose="020B0503020204020204" pitchFamily="34" charset="-122"/>
              </a:rPr>
              <a:t>7500KW</a:t>
            </a:r>
            <a:endParaRPr lang="en-US" altLang="zh-TW" sz="1400" b="1" dirty="0">
              <a:solidFill>
                <a:srgbClr val="2E75B6"/>
              </a:solidFill>
              <a:latin typeface="微软雅黑" panose="020B0503020204020204" pitchFamily="34" charset="-122"/>
              <a:ea typeface="微软雅黑" panose="020B0503020204020204" pitchFamily="34" charset="-122"/>
            </a:endParaRPr>
          </a:p>
        </p:txBody>
      </p:sp>
      <p:sp>
        <p:nvSpPr>
          <p:cNvPr id="15" name="Text Box 10">
            <a:extLst>
              <a:ext uri="{FF2B5EF4-FFF2-40B4-BE49-F238E27FC236}">
                <a16:creationId xmlns:a16="http://schemas.microsoft.com/office/drawing/2014/main" id="{CBF17344-7C8A-424B-BAC1-A4415E1C31C4}"/>
              </a:ext>
            </a:extLst>
          </p:cNvPr>
          <p:cNvSpPr txBox="1">
            <a:spLocks noChangeArrowheads="1"/>
          </p:cNvSpPr>
          <p:nvPr/>
        </p:nvSpPr>
        <p:spPr bwMode="auto">
          <a:xfrm>
            <a:off x="5067935" y="4643116"/>
            <a:ext cx="1676400" cy="907941"/>
          </a:xfrm>
          <a:prstGeom prst="rect">
            <a:avLst/>
          </a:prstGeom>
          <a:noFill/>
          <a:ln w="9525">
            <a:noFill/>
            <a:miter lim="800000"/>
            <a:headEnd/>
            <a:tailEnd/>
          </a:ln>
        </p:spPr>
        <p:txBody>
          <a:bodyPr wrap="square" lIns="45720" tIns="22860" rIns="45720" bIns="22860">
            <a:spAutoFit/>
          </a:bodyPr>
          <a:lstStyle/>
          <a:p>
            <a:pPr algn="ctr" defTabSz="1088232"/>
            <a:r>
              <a:rPr lang="zh-CN" altLang="en-US" sz="1400" b="1" dirty="0">
                <a:solidFill>
                  <a:schemeClr val="bg1">
                    <a:lumMod val="50000"/>
                  </a:schemeClr>
                </a:solidFill>
                <a:latin typeface="微软雅黑" panose="020B0503020204020204" pitchFamily="34" charset="-122"/>
                <a:ea typeface="微软雅黑" panose="020B0503020204020204" pitchFamily="34" charset="-122"/>
              </a:rPr>
              <a:t>机架</a:t>
            </a:r>
            <a:endParaRPr lang="en-US" altLang="zh-CN" sz="1400" b="1" dirty="0">
              <a:solidFill>
                <a:schemeClr val="bg1">
                  <a:lumMod val="50000"/>
                </a:schemeClr>
              </a:solidFill>
              <a:latin typeface="微软雅黑" panose="020B0503020204020204" pitchFamily="34" charset="-122"/>
              <a:ea typeface="微软雅黑" panose="020B0503020204020204" pitchFamily="34" charset="-122"/>
            </a:endParaRPr>
          </a:p>
          <a:p>
            <a:pPr algn="ctr" defTabSz="1088232"/>
            <a:r>
              <a:rPr lang="zh-CN" altLang="en-US" sz="1400" b="1" dirty="0">
                <a:solidFill>
                  <a:srgbClr val="2E75B6"/>
                </a:solidFill>
                <a:latin typeface="微软雅黑" panose="020B0503020204020204" pitchFamily="34" charset="-122"/>
                <a:ea typeface="微软雅黑" panose="020B0503020204020204" pitchFamily="34" charset="-122"/>
                <a:cs typeface="Open Sans" pitchFamily="34" charset="0"/>
              </a:rPr>
              <a:t>约</a:t>
            </a:r>
            <a:r>
              <a:rPr lang="en-US" altLang="zh-CN" sz="1400" b="1" dirty="0">
                <a:solidFill>
                  <a:srgbClr val="2E75B6"/>
                </a:solidFill>
                <a:latin typeface="微软雅黑" panose="020B0503020204020204" pitchFamily="34" charset="-122"/>
                <a:ea typeface="微软雅黑" panose="020B0503020204020204" pitchFamily="34" charset="-122"/>
                <a:cs typeface="Open Sans" pitchFamily="34" charset="0"/>
              </a:rPr>
              <a:t>3072</a:t>
            </a:r>
            <a:r>
              <a:rPr lang="zh-CN" altLang="en-US" sz="1400" b="1" dirty="0">
                <a:solidFill>
                  <a:srgbClr val="2E75B6"/>
                </a:solidFill>
                <a:latin typeface="微软雅黑" panose="020B0503020204020204" pitchFamily="34" charset="-122"/>
                <a:ea typeface="微软雅黑" panose="020B0503020204020204" pitchFamily="34" charset="-122"/>
                <a:cs typeface="Open Sans" pitchFamily="34" charset="0"/>
              </a:rPr>
              <a:t>个</a:t>
            </a:r>
            <a:endParaRPr lang="en-US" altLang="zh-CN" sz="1400" b="1" dirty="0">
              <a:solidFill>
                <a:srgbClr val="2E75B6"/>
              </a:solidFill>
              <a:latin typeface="微软雅黑" panose="020B0503020204020204" pitchFamily="34" charset="-122"/>
              <a:ea typeface="微软雅黑" panose="020B0503020204020204" pitchFamily="34" charset="-122"/>
              <a:cs typeface="Open Sans" pitchFamily="34" charset="0"/>
            </a:endParaRPr>
          </a:p>
          <a:p>
            <a:pPr algn="ctr" defTabSz="1088232"/>
            <a:r>
              <a:rPr lang="zh-CN" altLang="en-US" sz="1400" b="1" dirty="0">
                <a:solidFill>
                  <a:srgbClr val="2E75B6"/>
                </a:solidFill>
                <a:latin typeface="微软雅黑" panose="020B0503020204020204" pitchFamily="34" charset="-122"/>
                <a:ea typeface="微软雅黑" panose="020B0503020204020204" pitchFamily="34" charset="-122"/>
                <a:cs typeface="Open Sans" pitchFamily="34" charset="0"/>
              </a:rPr>
              <a:t>一期、二期各</a:t>
            </a:r>
            <a:r>
              <a:rPr lang="en-US" altLang="zh-CN" sz="1400" b="1" dirty="0">
                <a:solidFill>
                  <a:srgbClr val="2E75B6"/>
                </a:solidFill>
                <a:latin typeface="微软雅黑" panose="020B0503020204020204" pitchFamily="34" charset="-122"/>
                <a:ea typeface="微软雅黑" panose="020B0503020204020204" pitchFamily="34" charset="-122"/>
                <a:cs typeface="Open Sans" pitchFamily="34" charset="0"/>
              </a:rPr>
              <a:t>1536</a:t>
            </a:r>
            <a:r>
              <a:rPr lang="zh-CN" altLang="en-US" sz="1400" b="1" dirty="0">
                <a:solidFill>
                  <a:srgbClr val="2E75B6"/>
                </a:solidFill>
                <a:latin typeface="微软雅黑" panose="020B0503020204020204" pitchFamily="34" charset="-122"/>
                <a:ea typeface="微软雅黑" panose="020B0503020204020204" pitchFamily="34" charset="-122"/>
                <a:cs typeface="Open Sans" pitchFamily="34" charset="0"/>
              </a:rPr>
              <a:t>个，平均</a:t>
            </a:r>
            <a:r>
              <a:rPr lang="en-US" altLang="zh-CN" sz="1400" b="1" dirty="0">
                <a:solidFill>
                  <a:srgbClr val="2E75B6"/>
                </a:solidFill>
                <a:latin typeface="微软雅黑" panose="020B0503020204020204" pitchFamily="34" charset="-122"/>
                <a:ea typeface="微软雅黑" panose="020B0503020204020204" pitchFamily="34" charset="-122"/>
                <a:cs typeface="Open Sans" pitchFamily="34" charset="0"/>
              </a:rPr>
              <a:t>5KW/</a:t>
            </a:r>
            <a:r>
              <a:rPr lang="zh-CN" altLang="en-US" sz="1400" b="1" dirty="0">
                <a:solidFill>
                  <a:srgbClr val="2E75B6"/>
                </a:solidFill>
                <a:latin typeface="微软雅黑" panose="020B0503020204020204" pitchFamily="34" charset="-122"/>
                <a:ea typeface="微软雅黑" panose="020B0503020204020204" pitchFamily="34" charset="-122"/>
                <a:cs typeface="Open Sans" pitchFamily="34" charset="0"/>
              </a:rPr>
              <a:t>机柜</a:t>
            </a:r>
            <a:endParaRPr lang="en-US" altLang="zh-CN" sz="1400" b="1" dirty="0">
              <a:solidFill>
                <a:srgbClr val="2E75B6"/>
              </a:solidFill>
              <a:latin typeface="微软雅黑" panose="020B0503020204020204" pitchFamily="34" charset="-122"/>
              <a:ea typeface="微软雅黑" panose="020B0503020204020204" pitchFamily="34" charset="-122"/>
              <a:cs typeface="Open Sans" pitchFamily="34" charset="0"/>
            </a:endParaRPr>
          </a:p>
        </p:txBody>
      </p:sp>
      <p:sp>
        <p:nvSpPr>
          <p:cNvPr id="16" name="Text Box 10">
            <a:extLst>
              <a:ext uri="{FF2B5EF4-FFF2-40B4-BE49-F238E27FC236}">
                <a16:creationId xmlns:a16="http://schemas.microsoft.com/office/drawing/2014/main" id="{D9FA83C7-8A7E-419C-A0A9-117D4EDF2F49}"/>
              </a:ext>
            </a:extLst>
          </p:cNvPr>
          <p:cNvSpPr txBox="1">
            <a:spLocks noChangeArrowheads="1"/>
          </p:cNvSpPr>
          <p:nvPr/>
        </p:nvSpPr>
        <p:spPr bwMode="auto">
          <a:xfrm>
            <a:off x="7153896" y="4643116"/>
            <a:ext cx="1676400" cy="1184940"/>
          </a:xfrm>
          <a:prstGeom prst="rect">
            <a:avLst/>
          </a:prstGeom>
          <a:noFill/>
          <a:ln w="9525">
            <a:noFill/>
            <a:miter lim="800000"/>
            <a:headEnd/>
            <a:tailEnd/>
          </a:ln>
        </p:spPr>
        <p:txBody>
          <a:bodyPr wrap="square" lIns="45720" tIns="22860" rIns="45720" bIns="22860">
            <a:spAutoFit/>
          </a:bodyPr>
          <a:lstStyle/>
          <a:p>
            <a:pPr algn="ctr">
              <a:spcBef>
                <a:spcPts val="600"/>
              </a:spcBef>
              <a:buSzPct val="100000"/>
            </a:pPr>
            <a:r>
              <a:rPr lang="zh-CN" altLang="en-US" sz="1400" b="1" dirty="0">
                <a:solidFill>
                  <a:schemeClr val="bg1">
                    <a:lumMod val="50000"/>
                  </a:schemeClr>
                </a:solidFill>
                <a:latin typeface="微软雅黑" panose="020B0503020204020204" pitchFamily="34" charset="-122"/>
                <a:ea typeface="微软雅黑" panose="020B0503020204020204" pitchFamily="34" charset="-122"/>
              </a:rPr>
              <a:t>制冷</a:t>
            </a:r>
            <a:endParaRPr lang="en-US" altLang="zh-TW" sz="1400" b="1" dirty="0">
              <a:solidFill>
                <a:schemeClr val="bg1">
                  <a:lumMod val="50000"/>
                </a:schemeClr>
              </a:solidFill>
              <a:latin typeface="微软雅黑" panose="020B0503020204020204" pitchFamily="34" charset="-122"/>
              <a:ea typeface="微软雅黑" panose="020B0503020204020204" pitchFamily="34" charset="-122"/>
            </a:endParaRPr>
          </a:p>
          <a:p>
            <a:pPr algn="ctr">
              <a:lnSpc>
                <a:spcPts val="1200"/>
              </a:lnSpc>
              <a:spcBef>
                <a:spcPts val="600"/>
              </a:spcBef>
              <a:buSzPct val="100000"/>
            </a:pPr>
            <a:r>
              <a:rPr lang="en-US" altLang="zh-CN" sz="1200" b="1" dirty="0">
                <a:solidFill>
                  <a:srgbClr val="2E75B6"/>
                </a:solidFill>
                <a:latin typeface="微软雅黑" panose="020B0503020204020204" pitchFamily="34" charset="-122"/>
                <a:ea typeface="微软雅黑" panose="020B0503020204020204" pitchFamily="34" charset="-122"/>
              </a:rPr>
              <a:t>N+1</a:t>
            </a:r>
            <a:r>
              <a:rPr lang="zh-CN" altLang="en-US" sz="1200" b="1" dirty="0">
                <a:solidFill>
                  <a:srgbClr val="2E75B6"/>
                </a:solidFill>
                <a:latin typeface="微软雅黑" panose="020B0503020204020204" pitchFamily="34" charset="-122"/>
                <a:ea typeface="微软雅黑" panose="020B0503020204020204" pitchFamily="34" charset="-122"/>
              </a:rPr>
              <a:t>水冷式冷水机组</a:t>
            </a:r>
            <a:endParaRPr lang="en-US" altLang="zh-CN" sz="1200" b="1" dirty="0">
              <a:solidFill>
                <a:srgbClr val="2E75B6"/>
              </a:solidFill>
              <a:latin typeface="微软雅黑" panose="020B0503020204020204" pitchFamily="34" charset="-122"/>
              <a:ea typeface="微软雅黑" panose="020B0503020204020204" pitchFamily="34" charset="-122"/>
            </a:endParaRPr>
          </a:p>
          <a:p>
            <a:pPr algn="ctr">
              <a:lnSpc>
                <a:spcPts val="1200"/>
              </a:lnSpc>
              <a:spcBef>
                <a:spcPts val="600"/>
              </a:spcBef>
              <a:buSzPct val="100000"/>
            </a:pPr>
            <a:r>
              <a:rPr lang="en-US" altLang="zh-CN" sz="1200" b="1" dirty="0">
                <a:solidFill>
                  <a:srgbClr val="2E75B6"/>
                </a:solidFill>
                <a:latin typeface="微软雅黑" panose="020B0503020204020204" pitchFamily="34" charset="-122"/>
                <a:ea typeface="微软雅黑" panose="020B0503020204020204" pitchFamily="34" charset="-122"/>
              </a:rPr>
              <a:t>N+1</a:t>
            </a:r>
            <a:r>
              <a:rPr lang="zh-CN" altLang="en-US" sz="1200" b="1" dirty="0">
                <a:solidFill>
                  <a:srgbClr val="2E75B6"/>
                </a:solidFill>
                <a:latin typeface="微软雅黑" panose="020B0503020204020204" pitchFamily="34" charset="-122"/>
                <a:ea typeface="微软雅黑" panose="020B0503020204020204" pitchFamily="34" charset="-122"/>
              </a:rPr>
              <a:t>冷却水塔</a:t>
            </a:r>
            <a:endParaRPr lang="en-US" altLang="zh-CN" sz="1200" b="1" dirty="0">
              <a:solidFill>
                <a:srgbClr val="2E75B6"/>
              </a:solidFill>
              <a:latin typeface="微软雅黑" panose="020B0503020204020204" pitchFamily="34" charset="-122"/>
              <a:ea typeface="微软雅黑" panose="020B0503020204020204" pitchFamily="34" charset="-122"/>
            </a:endParaRPr>
          </a:p>
          <a:p>
            <a:pPr algn="ctr">
              <a:lnSpc>
                <a:spcPts val="1200"/>
              </a:lnSpc>
              <a:spcBef>
                <a:spcPts val="600"/>
              </a:spcBef>
              <a:buSzPct val="100000"/>
            </a:pPr>
            <a:r>
              <a:rPr lang="en-US" altLang="zh-CN" sz="1200" b="1" dirty="0">
                <a:solidFill>
                  <a:srgbClr val="2E75B6"/>
                </a:solidFill>
                <a:latin typeface="微软雅黑" panose="020B0503020204020204" pitchFamily="34" charset="-122"/>
                <a:ea typeface="微软雅黑" panose="020B0503020204020204" pitchFamily="34" charset="-122"/>
              </a:rPr>
              <a:t>N+2</a:t>
            </a:r>
            <a:r>
              <a:rPr lang="zh-CN" altLang="en-US" sz="1200" b="1" dirty="0">
                <a:solidFill>
                  <a:srgbClr val="2E75B6"/>
                </a:solidFill>
                <a:latin typeface="微软雅黑" panose="020B0503020204020204" pitchFamily="34" charset="-122"/>
                <a:ea typeface="微软雅黑" panose="020B0503020204020204" pitchFamily="34" charset="-122"/>
              </a:rPr>
              <a:t>精密空调</a:t>
            </a:r>
            <a:endParaRPr lang="en-US" altLang="zh-CN" sz="1200" b="1" dirty="0">
              <a:solidFill>
                <a:srgbClr val="2E75B6"/>
              </a:solidFill>
              <a:latin typeface="微软雅黑" panose="020B0503020204020204" pitchFamily="34" charset="-122"/>
              <a:ea typeface="微软雅黑" panose="020B0503020204020204" pitchFamily="34" charset="-122"/>
            </a:endParaRPr>
          </a:p>
          <a:p>
            <a:pPr algn="ctr">
              <a:lnSpc>
                <a:spcPts val="1200"/>
              </a:lnSpc>
              <a:spcBef>
                <a:spcPts val="600"/>
              </a:spcBef>
              <a:buSzPct val="100000"/>
            </a:pPr>
            <a:r>
              <a:rPr lang="zh-CN" altLang="en-US" sz="1200" b="1" dirty="0">
                <a:solidFill>
                  <a:srgbClr val="2E75B6"/>
                </a:solidFill>
                <a:latin typeface="微软雅黑" panose="020B0503020204020204" pitchFamily="34" charset="-122"/>
                <a:ea typeface="微软雅黑" panose="020B0503020204020204" pitchFamily="34" charset="-122"/>
              </a:rPr>
              <a:t>连续制冷</a:t>
            </a:r>
            <a:endParaRPr lang="en-US" altLang="zh-CN" sz="1200" b="1" dirty="0">
              <a:solidFill>
                <a:srgbClr val="2E75B6"/>
              </a:solidFill>
              <a:latin typeface="微软雅黑" panose="020B0503020204020204" pitchFamily="34" charset="-122"/>
              <a:ea typeface="微软雅黑" panose="020B0503020204020204" pitchFamily="34" charset="-122"/>
            </a:endParaRPr>
          </a:p>
        </p:txBody>
      </p:sp>
      <p:grpSp>
        <p:nvGrpSpPr>
          <p:cNvPr id="17" name="Group 41">
            <a:extLst>
              <a:ext uri="{FF2B5EF4-FFF2-40B4-BE49-F238E27FC236}">
                <a16:creationId xmlns:a16="http://schemas.microsoft.com/office/drawing/2014/main" id="{BBE0D804-F67F-46A6-9648-5A19011134A2}"/>
              </a:ext>
            </a:extLst>
          </p:cNvPr>
          <p:cNvGrpSpPr/>
          <p:nvPr/>
        </p:nvGrpSpPr>
        <p:grpSpPr>
          <a:xfrm>
            <a:off x="5604849" y="3894274"/>
            <a:ext cx="576000" cy="576000"/>
            <a:chOff x="6559551" y="1588"/>
            <a:chExt cx="274637" cy="273050"/>
          </a:xfrm>
          <a:solidFill>
            <a:srgbClr val="34C073"/>
          </a:solidFill>
        </p:grpSpPr>
        <p:sp>
          <p:nvSpPr>
            <p:cNvPr id="18" name="Freeform 126">
              <a:extLst>
                <a:ext uri="{FF2B5EF4-FFF2-40B4-BE49-F238E27FC236}">
                  <a16:creationId xmlns:a16="http://schemas.microsoft.com/office/drawing/2014/main" id="{3AC33478-EB9D-4B25-9295-76C42CC68BAC}"/>
                </a:ext>
              </a:extLst>
            </p:cNvPr>
            <p:cNvSpPr>
              <a:spLocks noEditPoints="1"/>
            </p:cNvSpPr>
            <p:nvPr/>
          </p:nvSpPr>
          <p:spPr bwMode="auto">
            <a:xfrm>
              <a:off x="6704013" y="65088"/>
              <a:ext cx="130175" cy="209550"/>
            </a:xfrm>
            <a:custGeom>
              <a:avLst/>
              <a:gdLst>
                <a:gd name="T0" fmla="*/ 0 w 82"/>
                <a:gd name="T1" fmla="*/ 34 h 132"/>
                <a:gd name="T2" fmla="*/ 0 w 82"/>
                <a:gd name="T3" fmla="*/ 132 h 132"/>
                <a:gd name="T4" fmla="*/ 82 w 82"/>
                <a:gd name="T5" fmla="*/ 99 h 132"/>
                <a:gd name="T6" fmla="*/ 82 w 82"/>
                <a:gd name="T7" fmla="*/ 0 h 132"/>
                <a:gd name="T8" fmla="*/ 0 w 82"/>
                <a:gd name="T9" fmla="*/ 34 h 132"/>
                <a:gd name="T10" fmla="*/ 76 w 82"/>
                <a:gd name="T11" fmla="*/ 10 h 132"/>
                <a:gd name="T12" fmla="*/ 76 w 82"/>
                <a:gd name="T13" fmla="*/ 94 h 132"/>
                <a:gd name="T14" fmla="*/ 5 w 82"/>
                <a:gd name="T15" fmla="*/ 66 h 132"/>
                <a:gd name="T16" fmla="*/ 5 w 82"/>
                <a:gd name="T17" fmla="*/ 38 h 132"/>
                <a:gd name="T18" fmla="*/ 76 w 82"/>
                <a:gd name="T19" fmla="*/ 10 h 132"/>
                <a:gd name="T20" fmla="*/ 5 w 82"/>
                <a:gd name="T21" fmla="*/ 70 h 132"/>
                <a:gd name="T22" fmla="*/ 73 w 82"/>
                <a:gd name="T23" fmla="*/ 96 h 132"/>
                <a:gd name="T24" fmla="*/ 5 w 82"/>
                <a:gd name="T25" fmla="*/ 124 h 132"/>
                <a:gd name="T26" fmla="*/ 5 w 82"/>
                <a:gd name="T27" fmla="*/ 7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2">
                  <a:moveTo>
                    <a:pt x="0" y="34"/>
                  </a:moveTo>
                  <a:lnTo>
                    <a:pt x="0" y="132"/>
                  </a:lnTo>
                  <a:lnTo>
                    <a:pt x="82" y="99"/>
                  </a:lnTo>
                  <a:lnTo>
                    <a:pt x="82" y="0"/>
                  </a:lnTo>
                  <a:lnTo>
                    <a:pt x="0" y="34"/>
                  </a:lnTo>
                  <a:close/>
                  <a:moveTo>
                    <a:pt x="76" y="10"/>
                  </a:moveTo>
                  <a:lnTo>
                    <a:pt x="76" y="94"/>
                  </a:lnTo>
                  <a:lnTo>
                    <a:pt x="5" y="66"/>
                  </a:lnTo>
                  <a:lnTo>
                    <a:pt x="5" y="38"/>
                  </a:lnTo>
                  <a:lnTo>
                    <a:pt x="76" y="10"/>
                  </a:lnTo>
                  <a:close/>
                  <a:moveTo>
                    <a:pt x="5" y="70"/>
                  </a:moveTo>
                  <a:lnTo>
                    <a:pt x="73" y="96"/>
                  </a:lnTo>
                  <a:lnTo>
                    <a:pt x="5" y="124"/>
                  </a:lnTo>
                  <a:lnTo>
                    <a:pt x="5"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7">
              <a:extLst>
                <a:ext uri="{FF2B5EF4-FFF2-40B4-BE49-F238E27FC236}">
                  <a16:creationId xmlns:a16="http://schemas.microsoft.com/office/drawing/2014/main" id="{845D6E36-068C-4D1A-8D43-81EF99752A75}"/>
                </a:ext>
              </a:extLst>
            </p:cNvPr>
            <p:cNvSpPr>
              <a:spLocks/>
            </p:cNvSpPr>
            <p:nvPr/>
          </p:nvSpPr>
          <p:spPr bwMode="auto">
            <a:xfrm>
              <a:off x="6559551" y="65088"/>
              <a:ext cx="128588" cy="209550"/>
            </a:xfrm>
            <a:custGeom>
              <a:avLst/>
              <a:gdLst>
                <a:gd name="T0" fmla="*/ 0 w 81"/>
                <a:gd name="T1" fmla="*/ 99 h 132"/>
                <a:gd name="T2" fmla="*/ 81 w 81"/>
                <a:gd name="T3" fmla="*/ 132 h 132"/>
                <a:gd name="T4" fmla="*/ 81 w 81"/>
                <a:gd name="T5" fmla="*/ 34 h 132"/>
                <a:gd name="T6" fmla="*/ 0 w 81"/>
                <a:gd name="T7" fmla="*/ 0 h 132"/>
                <a:gd name="T8" fmla="*/ 0 w 81"/>
                <a:gd name="T9" fmla="*/ 99 h 132"/>
              </a:gdLst>
              <a:ahLst/>
              <a:cxnLst>
                <a:cxn ang="0">
                  <a:pos x="T0" y="T1"/>
                </a:cxn>
                <a:cxn ang="0">
                  <a:pos x="T2" y="T3"/>
                </a:cxn>
                <a:cxn ang="0">
                  <a:pos x="T4" y="T5"/>
                </a:cxn>
                <a:cxn ang="0">
                  <a:pos x="T6" y="T7"/>
                </a:cxn>
                <a:cxn ang="0">
                  <a:pos x="T8" y="T9"/>
                </a:cxn>
              </a:cxnLst>
              <a:rect l="0" t="0" r="r" b="b"/>
              <a:pathLst>
                <a:path w="81" h="132">
                  <a:moveTo>
                    <a:pt x="0" y="99"/>
                  </a:moveTo>
                  <a:lnTo>
                    <a:pt x="81" y="132"/>
                  </a:lnTo>
                  <a:lnTo>
                    <a:pt x="81" y="34"/>
                  </a:lnTo>
                  <a:lnTo>
                    <a:pt x="0" y="0"/>
                  </a:lnTo>
                  <a:lnTo>
                    <a:pt x="0"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28">
              <a:extLst>
                <a:ext uri="{FF2B5EF4-FFF2-40B4-BE49-F238E27FC236}">
                  <a16:creationId xmlns:a16="http://schemas.microsoft.com/office/drawing/2014/main" id="{E3584FFF-AC60-4974-8AF8-41C4429DDDEA}"/>
                </a:ext>
              </a:extLst>
            </p:cNvPr>
            <p:cNvSpPr>
              <a:spLocks noEditPoints="1"/>
            </p:cNvSpPr>
            <p:nvPr/>
          </p:nvSpPr>
          <p:spPr bwMode="auto">
            <a:xfrm>
              <a:off x="6567488" y="1588"/>
              <a:ext cx="263525" cy="104775"/>
            </a:xfrm>
            <a:custGeom>
              <a:avLst/>
              <a:gdLst>
                <a:gd name="T0" fmla="*/ 82 w 166"/>
                <a:gd name="T1" fmla="*/ 0 h 66"/>
                <a:gd name="T2" fmla="*/ 0 w 166"/>
                <a:gd name="T3" fmla="*/ 32 h 66"/>
                <a:gd name="T4" fmla="*/ 80 w 166"/>
                <a:gd name="T5" fmla="*/ 66 h 66"/>
                <a:gd name="T6" fmla="*/ 166 w 166"/>
                <a:gd name="T7" fmla="*/ 32 h 66"/>
                <a:gd name="T8" fmla="*/ 82 w 166"/>
                <a:gd name="T9" fmla="*/ 0 h 66"/>
                <a:gd name="T10" fmla="*/ 82 w 166"/>
                <a:gd name="T11" fmla="*/ 6 h 66"/>
                <a:gd name="T12" fmla="*/ 151 w 166"/>
                <a:gd name="T13" fmla="*/ 32 h 66"/>
                <a:gd name="T14" fmla="*/ 82 w 166"/>
                <a:gd name="T15" fmla="*/ 59 h 66"/>
                <a:gd name="T16" fmla="*/ 82 w 166"/>
                <a:gd name="T17" fmla="*/ 6 h 66"/>
                <a:gd name="T18" fmla="*/ 78 w 166"/>
                <a:gd name="T19" fmla="*/ 7 h 66"/>
                <a:gd name="T20" fmla="*/ 78 w 166"/>
                <a:gd name="T21" fmla="*/ 59 h 66"/>
                <a:gd name="T22" fmla="*/ 15 w 166"/>
                <a:gd name="T23" fmla="*/ 32 h 66"/>
                <a:gd name="T24" fmla="*/ 78 w 166"/>
                <a:gd name="T25" fmla="*/ 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 h="66">
                  <a:moveTo>
                    <a:pt x="82" y="0"/>
                  </a:moveTo>
                  <a:lnTo>
                    <a:pt x="0" y="32"/>
                  </a:lnTo>
                  <a:lnTo>
                    <a:pt x="80" y="66"/>
                  </a:lnTo>
                  <a:lnTo>
                    <a:pt x="166" y="32"/>
                  </a:lnTo>
                  <a:lnTo>
                    <a:pt x="82" y="0"/>
                  </a:lnTo>
                  <a:close/>
                  <a:moveTo>
                    <a:pt x="82" y="6"/>
                  </a:moveTo>
                  <a:lnTo>
                    <a:pt x="151" y="32"/>
                  </a:lnTo>
                  <a:lnTo>
                    <a:pt x="82" y="59"/>
                  </a:lnTo>
                  <a:lnTo>
                    <a:pt x="82" y="6"/>
                  </a:lnTo>
                  <a:close/>
                  <a:moveTo>
                    <a:pt x="78" y="7"/>
                  </a:moveTo>
                  <a:lnTo>
                    <a:pt x="78" y="59"/>
                  </a:lnTo>
                  <a:lnTo>
                    <a:pt x="15" y="32"/>
                  </a:lnTo>
                  <a:lnTo>
                    <a:pt x="78"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Freeform 135">
            <a:extLst>
              <a:ext uri="{FF2B5EF4-FFF2-40B4-BE49-F238E27FC236}">
                <a16:creationId xmlns:a16="http://schemas.microsoft.com/office/drawing/2014/main" id="{AA894FF3-C729-489B-935C-7B00825C9F1A}"/>
              </a:ext>
            </a:extLst>
          </p:cNvPr>
          <p:cNvSpPr>
            <a:spLocks/>
          </p:cNvSpPr>
          <p:nvPr/>
        </p:nvSpPr>
        <p:spPr bwMode="auto">
          <a:xfrm>
            <a:off x="1460095" y="1690958"/>
            <a:ext cx="432000" cy="576000"/>
          </a:xfrm>
          <a:custGeom>
            <a:avLst/>
            <a:gdLst>
              <a:gd name="T0" fmla="*/ 97 w 108"/>
              <a:gd name="T1" fmla="*/ 0 h 171"/>
              <a:gd name="T2" fmla="*/ 0 w 108"/>
              <a:gd name="T3" fmla="*/ 98 h 171"/>
              <a:gd name="T4" fmla="*/ 36 w 108"/>
              <a:gd name="T5" fmla="*/ 98 h 171"/>
              <a:gd name="T6" fmla="*/ 8 w 108"/>
              <a:gd name="T7" fmla="*/ 171 h 171"/>
              <a:gd name="T8" fmla="*/ 108 w 108"/>
              <a:gd name="T9" fmla="*/ 74 h 171"/>
              <a:gd name="T10" fmla="*/ 72 w 108"/>
              <a:gd name="T11" fmla="*/ 74 h 171"/>
              <a:gd name="T12" fmla="*/ 97 w 108"/>
              <a:gd name="T13" fmla="*/ 0 h 171"/>
            </a:gdLst>
            <a:ahLst/>
            <a:cxnLst>
              <a:cxn ang="0">
                <a:pos x="T0" y="T1"/>
              </a:cxn>
              <a:cxn ang="0">
                <a:pos x="T2" y="T3"/>
              </a:cxn>
              <a:cxn ang="0">
                <a:pos x="T4" y="T5"/>
              </a:cxn>
              <a:cxn ang="0">
                <a:pos x="T6" y="T7"/>
              </a:cxn>
              <a:cxn ang="0">
                <a:pos x="T8" y="T9"/>
              </a:cxn>
              <a:cxn ang="0">
                <a:pos x="T10" y="T11"/>
              </a:cxn>
              <a:cxn ang="0">
                <a:pos x="T12" y="T13"/>
              </a:cxn>
            </a:cxnLst>
            <a:rect l="0" t="0" r="r" b="b"/>
            <a:pathLst>
              <a:path w="108" h="171">
                <a:moveTo>
                  <a:pt x="97" y="0"/>
                </a:moveTo>
                <a:lnTo>
                  <a:pt x="0" y="98"/>
                </a:lnTo>
                <a:lnTo>
                  <a:pt x="36" y="98"/>
                </a:lnTo>
                <a:lnTo>
                  <a:pt x="8" y="171"/>
                </a:lnTo>
                <a:lnTo>
                  <a:pt x="108" y="74"/>
                </a:lnTo>
                <a:lnTo>
                  <a:pt x="72" y="74"/>
                </a:lnTo>
                <a:lnTo>
                  <a:pt x="97" y="0"/>
                </a:lnTo>
                <a:close/>
              </a:path>
            </a:pathLst>
          </a:custGeom>
          <a:solidFill>
            <a:srgbClr val="34C073"/>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61">
            <a:extLst>
              <a:ext uri="{FF2B5EF4-FFF2-40B4-BE49-F238E27FC236}">
                <a16:creationId xmlns:a16="http://schemas.microsoft.com/office/drawing/2014/main" id="{5D87F64E-7733-4C97-8CF1-4CE277ADBBFF}"/>
              </a:ext>
            </a:extLst>
          </p:cNvPr>
          <p:cNvSpPr>
            <a:spLocks/>
          </p:cNvSpPr>
          <p:nvPr/>
        </p:nvSpPr>
        <p:spPr bwMode="auto">
          <a:xfrm>
            <a:off x="7693444" y="3894274"/>
            <a:ext cx="696247" cy="576000"/>
          </a:xfrm>
          <a:custGeom>
            <a:avLst/>
            <a:gdLst>
              <a:gd name="T0" fmla="*/ 99 w 137"/>
              <a:gd name="T1" fmla="*/ 57 h 142"/>
              <a:gd name="T2" fmla="*/ 137 w 137"/>
              <a:gd name="T3" fmla="*/ 57 h 142"/>
              <a:gd name="T4" fmla="*/ 76 w 137"/>
              <a:gd name="T5" fmla="*/ 4 h 142"/>
              <a:gd name="T6" fmla="*/ 69 w 137"/>
              <a:gd name="T7" fmla="*/ 0 h 142"/>
              <a:gd name="T8" fmla="*/ 62 w 137"/>
              <a:gd name="T9" fmla="*/ 4 h 142"/>
              <a:gd name="T10" fmla="*/ 0 w 137"/>
              <a:gd name="T11" fmla="*/ 57 h 142"/>
              <a:gd name="T12" fmla="*/ 39 w 137"/>
              <a:gd name="T13" fmla="*/ 57 h 142"/>
              <a:gd name="T14" fmla="*/ 62 w 137"/>
              <a:gd name="T15" fmla="*/ 4 h 142"/>
              <a:gd name="T16" fmla="*/ 62 w 137"/>
              <a:gd name="T17" fmla="*/ 5 h 142"/>
              <a:gd name="T18" fmla="*/ 43 w 137"/>
              <a:gd name="T19" fmla="*/ 57 h 142"/>
              <a:gd name="T20" fmla="*/ 64 w 137"/>
              <a:gd name="T21" fmla="*/ 57 h 142"/>
              <a:gd name="T22" fmla="*/ 64 w 137"/>
              <a:gd name="T23" fmla="*/ 122 h 142"/>
              <a:gd name="T24" fmla="*/ 64 w 137"/>
              <a:gd name="T25" fmla="*/ 125 h 142"/>
              <a:gd name="T26" fmla="*/ 64 w 137"/>
              <a:gd name="T27" fmla="*/ 130 h 142"/>
              <a:gd name="T28" fmla="*/ 76 w 137"/>
              <a:gd name="T29" fmla="*/ 142 h 142"/>
              <a:gd name="T30" fmla="*/ 87 w 137"/>
              <a:gd name="T31" fmla="*/ 130 h 142"/>
              <a:gd name="T32" fmla="*/ 87 w 137"/>
              <a:gd name="T33" fmla="*/ 125 h 142"/>
              <a:gd name="T34" fmla="*/ 79 w 137"/>
              <a:gd name="T35" fmla="*/ 125 h 142"/>
              <a:gd name="T36" fmla="*/ 79 w 137"/>
              <a:gd name="T37" fmla="*/ 127 h 142"/>
              <a:gd name="T38" fmla="*/ 79 w 137"/>
              <a:gd name="T39" fmla="*/ 129 h 142"/>
              <a:gd name="T40" fmla="*/ 76 w 137"/>
              <a:gd name="T41" fmla="*/ 133 h 142"/>
              <a:gd name="T42" fmla="*/ 72 w 137"/>
              <a:gd name="T43" fmla="*/ 129 h 142"/>
              <a:gd name="T44" fmla="*/ 72 w 137"/>
              <a:gd name="T45" fmla="*/ 127 h 142"/>
              <a:gd name="T46" fmla="*/ 72 w 137"/>
              <a:gd name="T47" fmla="*/ 125 h 142"/>
              <a:gd name="T48" fmla="*/ 72 w 137"/>
              <a:gd name="T49" fmla="*/ 111 h 142"/>
              <a:gd name="T50" fmla="*/ 72 w 137"/>
              <a:gd name="T51" fmla="*/ 57 h 142"/>
              <a:gd name="T52" fmla="*/ 94 w 137"/>
              <a:gd name="T53" fmla="*/ 57 h 142"/>
              <a:gd name="T54" fmla="*/ 76 w 137"/>
              <a:gd name="T55" fmla="*/ 5 h 142"/>
              <a:gd name="T56" fmla="*/ 76 w 137"/>
              <a:gd name="T57" fmla="*/ 4 h 142"/>
              <a:gd name="T58" fmla="*/ 99 w 137"/>
              <a:gd name="T59" fmla="*/ 5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42">
                <a:moveTo>
                  <a:pt x="99" y="57"/>
                </a:moveTo>
                <a:cubicBezTo>
                  <a:pt x="137" y="57"/>
                  <a:pt x="137" y="57"/>
                  <a:pt x="137" y="57"/>
                </a:cubicBezTo>
                <a:cubicBezTo>
                  <a:pt x="130" y="28"/>
                  <a:pt x="105" y="7"/>
                  <a:pt x="76" y="4"/>
                </a:cubicBezTo>
                <a:cubicBezTo>
                  <a:pt x="74" y="1"/>
                  <a:pt x="72" y="0"/>
                  <a:pt x="69" y="0"/>
                </a:cubicBezTo>
                <a:cubicBezTo>
                  <a:pt x="66" y="0"/>
                  <a:pt x="64" y="1"/>
                  <a:pt x="62" y="4"/>
                </a:cubicBezTo>
                <a:cubicBezTo>
                  <a:pt x="32" y="6"/>
                  <a:pt x="7" y="28"/>
                  <a:pt x="0" y="57"/>
                </a:cubicBezTo>
                <a:cubicBezTo>
                  <a:pt x="39" y="57"/>
                  <a:pt x="39" y="57"/>
                  <a:pt x="39" y="57"/>
                </a:cubicBezTo>
                <a:cubicBezTo>
                  <a:pt x="39" y="24"/>
                  <a:pt x="58" y="7"/>
                  <a:pt x="62" y="4"/>
                </a:cubicBezTo>
                <a:cubicBezTo>
                  <a:pt x="62" y="4"/>
                  <a:pt x="62" y="5"/>
                  <a:pt x="62" y="5"/>
                </a:cubicBezTo>
                <a:cubicBezTo>
                  <a:pt x="41" y="31"/>
                  <a:pt x="43" y="57"/>
                  <a:pt x="43" y="57"/>
                </a:cubicBezTo>
                <a:cubicBezTo>
                  <a:pt x="64" y="57"/>
                  <a:pt x="64" y="57"/>
                  <a:pt x="64" y="57"/>
                </a:cubicBezTo>
                <a:cubicBezTo>
                  <a:pt x="64" y="122"/>
                  <a:pt x="64" y="122"/>
                  <a:pt x="64" y="122"/>
                </a:cubicBezTo>
                <a:cubicBezTo>
                  <a:pt x="64" y="125"/>
                  <a:pt x="64" y="125"/>
                  <a:pt x="64" y="125"/>
                </a:cubicBezTo>
                <a:cubicBezTo>
                  <a:pt x="64" y="130"/>
                  <a:pt x="64" y="130"/>
                  <a:pt x="64" y="130"/>
                </a:cubicBezTo>
                <a:cubicBezTo>
                  <a:pt x="64" y="136"/>
                  <a:pt x="69" y="142"/>
                  <a:pt x="76" y="142"/>
                </a:cubicBezTo>
                <a:cubicBezTo>
                  <a:pt x="82" y="142"/>
                  <a:pt x="87" y="136"/>
                  <a:pt x="87" y="130"/>
                </a:cubicBezTo>
                <a:cubicBezTo>
                  <a:pt x="87" y="125"/>
                  <a:pt x="87" y="125"/>
                  <a:pt x="87" y="125"/>
                </a:cubicBezTo>
                <a:cubicBezTo>
                  <a:pt x="79" y="125"/>
                  <a:pt x="79" y="125"/>
                  <a:pt x="79" y="125"/>
                </a:cubicBezTo>
                <a:cubicBezTo>
                  <a:pt x="79" y="127"/>
                  <a:pt x="79" y="127"/>
                  <a:pt x="79" y="127"/>
                </a:cubicBezTo>
                <a:cubicBezTo>
                  <a:pt x="79" y="129"/>
                  <a:pt x="79" y="129"/>
                  <a:pt x="79" y="129"/>
                </a:cubicBezTo>
                <a:cubicBezTo>
                  <a:pt x="79" y="131"/>
                  <a:pt x="78" y="133"/>
                  <a:pt x="76" y="133"/>
                </a:cubicBezTo>
                <a:cubicBezTo>
                  <a:pt x="74" y="133"/>
                  <a:pt x="72" y="131"/>
                  <a:pt x="72" y="129"/>
                </a:cubicBezTo>
                <a:cubicBezTo>
                  <a:pt x="72" y="127"/>
                  <a:pt x="72" y="127"/>
                  <a:pt x="72" y="127"/>
                </a:cubicBezTo>
                <a:cubicBezTo>
                  <a:pt x="72" y="125"/>
                  <a:pt x="72" y="125"/>
                  <a:pt x="72" y="125"/>
                </a:cubicBezTo>
                <a:cubicBezTo>
                  <a:pt x="72" y="111"/>
                  <a:pt x="72" y="111"/>
                  <a:pt x="72" y="111"/>
                </a:cubicBezTo>
                <a:cubicBezTo>
                  <a:pt x="72" y="57"/>
                  <a:pt x="72" y="57"/>
                  <a:pt x="72" y="57"/>
                </a:cubicBezTo>
                <a:cubicBezTo>
                  <a:pt x="94" y="57"/>
                  <a:pt x="94" y="57"/>
                  <a:pt x="94" y="57"/>
                </a:cubicBezTo>
                <a:cubicBezTo>
                  <a:pt x="94" y="57"/>
                  <a:pt x="97" y="31"/>
                  <a:pt x="76" y="5"/>
                </a:cubicBezTo>
                <a:cubicBezTo>
                  <a:pt x="76" y="5"/>
                  <a:pt x="76" y="4"/>
                  <a:pt x="76" y="4"/>
                </a:cubicBezTo>
                <a:cubicBezTo>
                  <a:pt x="80" y="7"/>
                  <a:pt x="99" y="24"/>
                  <a:pt x="99" y="57"/>
                </a:cubicBezTo>
                <a:close/>
              </a:path>
            </a:pathLst>
          </a:custGeom>
          <a:solidFill>
            <a:srgbClr val="34C073"/>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5">
            <a:extLst>
              <a:ext uri="{FF2B5EF4-FFF2-40B4-BE49-F238E27FC236}">
                <a16:creationId xmlns:a16="http://schemas.microsoft.com/office/drawing/2014/main" id="{7C504A13-E0C7-41DC-9A95-EEF0595ED84C}"/>
              </a:ext>
            </a:extLst>
          </p:cNvPr>
          <p:cNvSpPr>
            <a:spLocks noEditPoints="1"/>
          </p:cNvSpPr>
          <p:nvPr/>
        </p:nvSpPr>
        <p:spPr bwMode="auto">
          <a:xfrm>
            <a:off x="5553166" y="1690958"/>
            <a:ext cx="640972" cy="5760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solidFill>
            <a:srgbClr val="34C073"/>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ounded Rectangle 4">
            <a:extLst>
              <a:ext uri="{FF2B5EF4-FFF2-40B4-BE49-F238E27FC236}">
                <a16:creationId xmlns:a16="http://schemas.microsoft.com/office/drawing/2014/main" id="{AF380CA5-7DEA-4E07-9DD2-DBFB6C1D8AD2}"/>
              </a:ext>
            </a:extLst>
          </p:cNvPr>
          <p:cNvSpPr/>
          <p:nvPr/>
        </p:nvSpPr>
        <p:spPr>
          <a:xfrm>
            <a:off x="7017404" y="1561127"/>
            <a:ext cx="1905000" cy="2088000"/>
          </a:xfrm>
          <a:prstGeom prst="roundRect">
            <a:avLst>
              <a:gd name="adj" fmla="val 5186"/>
            </a:avLst>
          </a:prstGeom>
          <a:noFill/>
          <a:ln w="28575">
            <a:solidFill>
              <a:srgbClr val="45C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17">
            <a:extLst>
              <a:ext uri="{FF2B5EF4-FFF2-40B4-BE49-F238E27FC236}">
                <a16:creationId xmlns:a16="http://schemas.microsoft.com/office/drawing/2014/main" id="{0DC85293-DCA2-4A96-BF4B-ED6634359F30}"/>
              </a:ext>
            </a:extLst>
          </p:cNvPr>
          <p:cNvGrpSpPr/>
          <p:nvPr/>
        </p:nvGrpSpPr>
        <p:grpSpPr>
          <a:xfrm>
            <a:off x="7693444" y="1690958"/>
            <a:ext cx="550912" cy="576000"/>
            <a:chOff x="6421904" y="4798576"/>
            <a:chExt cx="299494" cy="389342"/>
          </a:xfrm>
          <a:solidFill>
            <a:srgbClr val="34C073"/>
          </a:solidFill>
        </p:grpSpPr>
        <p:sp>
          <p:nvSpPr>
            <p:cNvPr id="30" name="Freeform 170">
              <a:extLst>
                <a:ext uri="{FF2B5EF4-FFF2-40B4-BE49-F238E27FC236}">
                  <a16:creationId xmlns:a16="http://schemas.microsoft.com/office/drawing/2014/main" id="{3C7DA2F0-91FA-46E6-8E07-8B33D7E8B26D}"/>
                </a:ext>
              </a:extLst>
            </p:cNvPr>
            <p:cNvSpPr>
              <a:spLocks/>
            </p:cNvSpPr>
            <p:nvPr/>
          </p:nvSpPr>
          <p:spPr bwMode="auto">
            <a:xfrm>
              <a:off x="6421904" y="4910886"/>
              <a:ext cx="299494" cy="277032"/>
            </a:xfrm>
            <a:custGeom>
              <a:avLst/>
              <a:gdLst>
                <a:gd name="T0" fmla="*/ 45 w 90"/>
                <a:gd name="T1" fmla="*/ 83 h 83"/>
                <a:gd name="T2" fmla="*/ 90 w 90"/>
                <a:gd name="T3" fmla="*/ 0 h 83"/>
                <a:gd name="T4" fmla="*/ 0 w 90"/>
                <a:gd name="T5" fmla="*/ 0 h 83"/>
                <a:gd name="T6" fmla="*/ 45 w 90"/>
                <a:gd name="T7" fmla="*/ 83 h 83"/>
              </a:gdLst>
              <a:ahLst/>
              <a:cxnLst>
                <a:cxn ang="0">
                  <a:pos x="T0" y="T1"/>
                </a:cxn>
                <a:cxn ang="0">
                  <a:pos x="T2" y="T3"/>
                </a:cxn>
                <a:cxn ang="0">
                  <a:pos x="T4" y="T5"/>
                </a:cxn>
                <a:cxn ang="0">
                  <a:pos x="T6" y="T7"/>
                </a:cxn>
              </a:cxnLst>
              <a:rect l="0" t="0" r="r" b="b"/>
              <a:pathLst>
                <a:path w="90" h="83">
                  <a:moveTo>
                    <a:pt x="45" y="83"/>
                  </a:moveTo>
                  <a:cubicBezTo>
                    <a:pt x="90" y="59"/>
                    <a:pt x="90" y="0"/>
                    <a:pt x="90" y="0"/>
                  </a:cubicBezTo>
                  <a:cubicBezTo>
                    <a:pt x="0" y="0"/>
                    <a:pt x="0" y="0"/>
                    <a:pt x="0" y="0"/>
                  </a:cubicBezTo>
                  <a:cubicBezTo>
                    <a:pt x="0" y="0"/>
                    <a:pt x="0" y="59"/>
                    <a:pt x="45"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71">
              <a:extLst>
                <a:ext uri="{FF2B5EF4-FFF2-40B4-BE49-F238E27FC236}">
                  <a16:creationId xmlns:a16="http://schemas.microsoft.com/office/drawing/2014/main" id="{227D0435-62F1-40B6-9EF4-68BE84B42FCE}"/>
                </a:ext>
              </a:extLst>
            </p:cNvPr>
            <p:cNvSpPr>
              <a:spLocks/>
            </p:cNvSpPr>
            <p:nvPr/>
          </p:nvSpPr>
          <p:spPr bwMode="auto">
            <a:xfrm>
              <a:off x="6421904" y="4798576"/>
              <a:ext cx="299494" cy="94840"/>
            </a:xfrm>
            <a:custGeom>
              <a:avLst/>
              <a:gdLst>
                <a:gd name="T0" fmla="*/ 84 w 90"/>
                <a:gd name="T1" fmla="*/ 0 h 29"/>
                <a:gd name="T2" fmla="*/ 68 w 90"/>
                <a:gd name="T3" fmla="*/ 16 h 29"/>
                <a:gd name="T4" fmla="*/ 52 w 90"/>
                <a:gd name="T5" fmla="*/ 0 h 29"/>
                <a:gd name="T6" fmla="*/ 39 w 90"/>
                <a:gd name="T7" fmla="*/ 0 h 29"/>
                <a:gd name="T8" fmla="*/ 23 w 90"/>
                <a:gd name="T9" fmla="*/ 16 h 29"/>
                <a:gd name="T10" fmla="*/ 7 w 90"/>
                <a:gd name="T11" fmla="*/ 0 h 29"/>
                <a:gd name="T12" fmla="*/ 0 w 90"/>
                <a:gd name="T13" fmla="*/ 0 h 29"/>
                <a:gd name="T14" fmla="*/ 0 w 90"/>
                <a:gd name="T15" fmla="*/ 29 h 29"/>
                <a:gd name="T16" fmla="*/ 90 w 90"/>
                <a:gd name="T17" fmla="*/ 29 h 29"/>
                <a:gd name="T18" fmla="*/ 90 w 90"/>
                <a:gd name="T19" fmla="*/ 0 h 29"/>
                <a:gd name="T20" fmla="*/ 84 w 90"/>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2" name="矩形 31">
            <a:extLst>
              <a:ext uri="{FF2B5EF4-FFF2-40B4-BE49-F238E27FC236}">
                <a16:creationId xmlns:a16="http://schemas.microsoft.com/office/drawing/2014/main" id="{B3B3B617-0933-4145-8D97-1AFA9D7FECB8}"/>
              </a:ext>
            </a:extLst>
          </p:cNvPr>
          <p:cNvSpPr/>
          <p:nvPr/>
        </p:nvSpPr>
        <p:spPr>
          <a:xfrm>
            <a:off x="9165488" y="4747365"/>
            <a:ext cx="1802000" cy="830997"/>
          </a:xfrm>
          <a:prstGeom prst="rect">
            <a:avLst/>
          </a:prstGeom>
        </p:spPr>
        <p:txBody>
          <a:bodyPr wrap="square">
            <a:spAutoFit/>
          </a:bodyPr>
          <a:lstStyle/>
          <a:p>
            <a:pPr lvl="1" algn="ctr"/>
            <a:r>
              <a:rPr lang="en-US" altLang="zh-CN" sz="2400" b="1" dirty="0">
                <a:solidFill>
                  <a:schemeClr val="bg1"/>
                </a:solidFill>
                <a:latin typeface="微软雅黑" panose="020B0503020204020204" pitchFamily="34" charset="-122"/>
                <a:ea typeface="微软雅黑" panose="020B0503020204020204" pitchFamily="34" charset="-122"/>
              </a:rPr>
              <a:t>SLA</a:t>
            </a:r>
          </a:p>
          <a:p>
            <a:pPr lvl="1" algn="ctr"/>
            <a:r>
              <a:rPr lang="en-US" altLang="zh-CN" sz="2400" b="1" dirty="0">
                <a:solidFill>
                  <a:schemeClr val="bg1"/>
                </a:solidFill>
                <a:latin typeface="微软雅黑" panose="020B0503020204020204" pitchFamily="34" charset="-122"/>
                <a:ea typeface="微软雅黑" panose="020B0503020204020204" pitchFamily="34" charset="-122"/>
              </a:rPr>
              <a:t>99.99%</a:t>
            </a:r>
          </a:p>
        </p:txBody>
      </p:sp>
      <p:sp>
        <p:nvSpPr>
          <p:cNvPr id="37" name="Freeform 135">
            <a:extLst>
              <a:ext uri="{FF2B5EF4-FFF2-40B4-BE49-F238E27FC236}">
                <a16:creationId xmlns:a16="http://schemas.microsoft.com/office/drawing/2014/main" id="{D2D1297F-DFF6-4F9F-9F1F-84FCA520C90E}"/>
              </a:ext>
            </a:extLst>
          </p:cNvPr>
          <p:cNvSpPr>
            <a:spLocks/>
          </p:cNvSpPr>
          <p:nvPr/>
        </p:nvSpPr>
        <p:spPr bwMode="auto">
          <a:xfrm>
            <a:off x="1428030" y="3894274"/>
            <a:ext cx="432000" cy="576000"/>
          </a:xfrm>
          <a:custGeom>
            <a:avLst/>
            <a:gdLst>
              <a:gd name="T0" fmla="*/ 97 w 108"/>
              <a:gd name="T1" fmla="*/ 0 h 171"/>
              <a:gd name="T2" fmla="*/ 0 w 108"/>
              <a:gd name="T3" fmla="*/ 98 h 171"/>
              <a:gd name="T4" fmla="*/ 36 w 108"/>
              <a:gd name="T5" fmla="*/ 98 h 171"/>
              <a:gd name="T6" fmla="*/ 8 w 108"/>
              <a:gd name="T7" fmla="*/ 171 h 171"/>
              <a:gd name="T8" fmla="*/ 108 w 108"/>
              <a:gd name="T9" fmla="*/ 74 h 171"/>
              <a:gd name="T10" fmla="*/ 72 w 108"/>
              <a:gd name="T11" fmla="*/ 74 h 171"/>
              <a:gd name="T12" fmla="*/ 97 w 108"/>
              <a:gd name="T13" fmla="*/ 0 h 171"/>
            </a:gdLst>
            <a:ahLst/>
            <a:cxnLst>
              <a:cxn ang="0">
                <a:pos x="T0" y="T1"/>
              </a:cxn>
              <a:cxn ang="0">
                <a:pos x="T2" y="T3"/>
              </a:cxn>
              <a:cxn ang="0">
                <a:pos x="T4" y="T5"/>
              </a:cxn>
              <a:cxn ang="0">
                <a:pos x="T6" y="T7"/>
              </a:cxn>
              <a:cxn ang="0">
                <a:pos x="T8" y="T9"/>
              </a:cxn>
              <a:cxn ang="0">
                <a:pos x="T10" y="T11"/>
              </a:cxn>
              <a:cxn ang="0">
                <a:pos x="T12" y="T13"/>
              </a:cxn>
            </a:cxnLst>
            <a:rect l="0" t="0" r="r" b="b"/>
            <a:pathLst>
              <a:path w="108" h="171">
                <a:moveTo>
                  <a:pt x="97" y="0"/>
                </a:moveTo>
                <a:lnTo>
                  <a:pt x="0" y="98"/>
                </a:lnTo>
                <a:lnTo>
                  <a:pt x="36" y="98"/>
                </a:lnTo>
                <a:lnTo>
                  <a:pt x="8" y="171"/>
                </a:lnTo>
                <a:lnTo>
                  <a:pt x="108" y="74"/>
                </a:lnTo>
                <a:lnTo>
                  <a:pt x="72" y="74"/>
                </a:lnTo>
                <a:lnTo>
                  <a:pt x="97" y="0"/>
                </a:lnTo>
                <a:close/>
              </a:path>
            </a:pathLst>
          </a:custGeom>
          <a:solidFill>
            <a:srgbClr val="34C073"/>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Rounded Rectangle 5">
            <a:extLst>
              <a:ext uri="{FF2B5EF4-FFF2-40B4-BE49-F238E27FC236}">
                <a16:creationId xmlns:a16="http://schemas.microsoft.com/office/drawing/2014/main" id="{6D346FCE-2A3C-4AD7-AA39-C430A98E9CDE}"/>
              </a:ext>
            </a:extLst>
          </p:cNvPr>
          <p:cNvSpPr/>
          <p:nvPr/>
        </p:nvSpPr>
        <p:spPr>
          <a:xfrm>
            <a:off x="2842110" y="1572540"/>
            <a:ext cx="1905000" cy="2088000"/>
          </a:xfrm>
          <a:prstGeom prst="roundRect">
            <a:avLst>
              <a:gd name="adj" fmla="val 5186"/>
            </a:avLst>
          </a:prstGeom>
          <a:noFill/>
          <a:ln w="28575">
            <a:solidFill>
              <a:srgbClr val="45C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7">
            <a:extLst>
              <a:ext uri="{FF2B5EF4-FFF2-40B4-BE49-F238E27FC236}">
                <a16:creationId xmlns:a16="http://schemas.microsoft.com/office/drawing/2014/main" id="{E8CC3A31-8A89-4561-8AAD-9E5E42D4D451}"/>
              </a:ext>
            </a:extLst>
          </p:cNvPr>
          <p:cNvSpPr/>
          <p:nvPr/>
        </p:nvSpPr>
        <p:spPr>
          <a:xfrm>
            <a:off x="2835077" y="3812007"/>
            <a:ext cx="1905000" cy="2088000"/>
          </a:xfrm>
          <a:prstGeom prst="roundRect">
            <a:avLst>
              <a:gd name="adj" fmla="val 5186"/>
            </a:avLst>
          </a:prstGeom>
          <a:noFill/>
          <a:ln w="28575">
            <a:solidFill>
              <a:srgbClr val="45C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Box 10">
            <a:extLst>
              <a:ext uri="{FF2B5EF4-FFF2-40B4-BE49-F238E27FC236}">
                <a16:creationId xmlns:a16="http://schemas.microsoft.com/office/drawing/2014/main" id="{F1FFCB5F-8B8D-4995-9D9C-03E8C28E1016}"/>
              </a:ext>
            </a:extLst>
          </p:cNvPr>
          <p:cNvSpPr txBox="1">
            <a:spLocks noChangeArrowheads="1"/>
          </p:cNvSpPr>
          <p:nvPr/>
        </p:nvSpPr>
        <p:spPr bwMode="auto">
          <a:xfrm>
            <a:off x="2833753" y="2401895"/>
            <a:ext cx="1790700" cy="692497"/>
          </a:xfrm>
          <a:prstGeom prst="rect">
            <a:avLst/>
          </a:prstGeom>
          <a:noFill/>
          <a:ln w="9525">
            <a:noFill/>
            <a:miter lim="800000"/>
            <a:headEnd/>
            <a:tailEnd/>
          </a:ln>
        </p:spPr>
        <p:txBody>
          <a:bodyPr wrap="square" lIns="45720" tIns="22860" rIns="45720" bIns="22860">
            <a:spAutoFit/>
          </a:bodyPr>
          <a:lstStyle/>
          <a:p>
            <a:pPr algn="ctr" defTabSz="1088232"/>
            <a:r>
              <a:rPr lang="en-US" altLang="zh-CN" sz="1400" b="1" dirty="0">
                <a:solidFill>
                  <a:schemeClr val="bg1">
                    <a:lumMod val="50000"/>
                  </a:schemeClr>
                </a:solidFill>
                <a:latin typeface="微软雅黑" panose="020B0503020204020204" pitchFamily="34" charset="-122"/>
                <a:ea typeface="微软雅黑" panose="020B0503020204020204" pitchFamily="34" charset="-122"/>
                <a:cs typeface="Open Sans" pitchFamily="34" charset="0"/>
              </a:rPr>
              <a:t>UPS</a:t>
            </a:r>
            <a:endParaRPr lang="en-US" altLang="zh-CN" sz="1400" b="1" dirty="0">
              <a:latin typeface="微软雅黑" panose="020B0503020204020204" pitchFamily="34" charset="-122"/>
              <a:ea typeface="微软雅黑" panose="020B0503020204020204" pitchFamily="34" charset="-122"/>
              <a:cs typeface="Open Sans" pitchFamily="34" charset="0"/>
            </a:endParaRPr>
          </a:p>
          <a:p>
            <a:pPr algn="ctr" defTabSz="1088232"/>
            <a:r>
              <a:rPr lang="en-US" altLang="zh-CN" sz="1400" b="1" dirty="0">
                <a:solidFill>
                  <a:srgbClr val="2E75B6"/>
                </a:solidFill>
                <a:latin typeface="微软雅黑" panose="020B0503020204020204" pitchFamily="34" charset="-122"/>
                <a:ea typeface="微软雅黑" panose="020B0503020204020204" pitchFamily="34" charset="-122"/>
                <a:cs typeface="Open Sans" pitchFamily="34" charset="0"/>
              </a:rPr>
              <a:t>2N</a:t>
            </a:r>
          </a:p>
          <a:p>
            <a:pPr algn="ctr" defTabSz="1088232"/>
            <a:r>
              <a:rPr lang="zh-CN" altLang="en-US" sz="1400" b="1" dirty="0">
                <a:solidFill>
                  <a:srgbClr val="2E75B6"/>
                </a:solidFill>
                <a:latin typeface="微软雅黑" panose="020B0503020204020204" pitchFamily="34" charset="-122"/>
                <a:ea typeface="微软雅黑" panose="020B0503020204020204" pitchFamily="34" charset="-122"/>
                <a:cs typeface="Open Sans" pitchFamily="34" charset="0"/>
              </a:rPr>
              <a:t>电池</a:t>
            </a:r>
            <a:r>
              <a:rPr lang="en-US" altLang="zh-CN" sz="1400" b="1" dirty="0">
                <a:solidFill>
                  <a:srgbClr val="2E75B6"/>
                </a:solidFill>
                <a:latin typeface="微软雅黑" panose="020B0503020204020204" pitchFamily="34" charset="-122"/>
                <a:ea typeface="微软雅黑" panose="020B0503020204020204" pitchFamily="34" charset="-122"/>
                <a:cs typeface="Open Sans" pitchFamily="34" charset="0"/>
              </a:rPr>
              <a:t>30</a:t>
            </a:r>
            <a:r>
              <a:rPr lang="zh-CN" altLang="en-US" sz="1400" b="1" dirty="0">
                <a:solidFill>
                  <a:srgbClr val="2E75B6"/>
                </a:solidFill>
                <a:latin typeface="微软雅黑" panose="020B0503020204020204" pitchFamily="34" charset="-122"/>
                <a:ea typeface="微软雅黑" panose="020B0503020204020204" pitchFamily="34" charset="-122"/>
                <a:cs typeface="Open Sans" pitchFamily="34" charset="0"/>
              </a:rPr>
              <a:t>分钟</a:t>
            </a:r>
            <a:endParaRPr lang="en-US" altLang="zh-CN" sz="1400" b="1" dirty="0">
              <a:solidFill>
                <a:srgbClr val="2E75B6"/>
              </a:solidFill>
              <a:latin typeface="微软雅黑" panose="020B0503020204020204" pitchFamily="34" charset="-122"/>
              <a:ea typeface="微软雅黑" panose="020B0503020204020204" pitchFamily="34" charset="-122"/>
              <a:cs typeface="Open Sans" pitchFamily="34" charset="0"/>
            </a:endParaRPr>
          </a:p>
        </p:txBody>
      </p:sp>
      <p:sp>
        <p:nvSpPr>
          <p:cNvPr id="41" name="Text Box 10">
            <a:extLst>
              <a:ext uri="{FF2B5EF4-FFF2-40B4-BE49-F238E27FC236}">
                <a16:creationId xmlns:a16="http://schemas.microsoft.com/office/drawing/2014/main" id="{403B10FB-9182-47B4-8FD6-132E26B2F87D}"/>
              </a:ext>
            </a:extLst>
          </p:cNvPr>
          <p:cNvSpPr txBox="1">
            <a:spLocks noChangeArrowheads="1"/>
          </p:cNvSpPr>
          <p:nvPr/>
        </p:nvSpPr>
        <p:spPr bwMode="auto">
          <a:xfrm>
            <a:off x="2956410" y="4643116"/>
            <a:ext cx="1676400" cy="907941"/>
          </a:xfrm>
          <a:prstGeom prst="rect">
            <a:avLst/>
          </a:prstGeom>
          <a:noFill/>
          <a:ln w="9525">
            <a:noFill/>
            <a:miter lim="800000"/>
            <a:headEnd/>
            <a:tailEnd/>
          </a:ln>
        </p:spPr>
        <p:txBody>
          <a:bodyPr wrap="square" lIns="45720" tIns="22860" rIns="45720" bIns="22860">
            <a:spAutoFit/>
          </a:bodyPr>
          <a:lstStyle/>
          <a:p>
            <a:pPr algn="ctr" defTabSz="1088232"/>
            <a:r>
              <a:rPr lang="zh-CN" altLang="en-US" sz="1400" b="1" dirty="0">
                <a:solidFill>
                  <a:schemeClr val="bg1">
                    <a:lumMod val="50000"/>
                  </a:schemeClr>
                </a:solidFill>
                <a:latin typeface="微软雅黑" panose="020B0503020204020204" pitchFamily="34" charset="-122"/>
                <a:ea typeface="微软雅黑" panose="020B0503020204020204" pitchFamily="34" charset="-122"/>
              </a:rPr>
              <a:t>模块</a:t>
            </a:r>
            <a:endParaRPr lang="en-US" altLang="zh-CN" sz="1400" b="1" dirty="0">
              <a:solidFill>
                <a:schemeClr val="bg1">
                  <a:lumMod val="50000"/>
                </a:schemeClr>
              </a:solidFill>
              <a:latin typeface="微软雅黑" panose="020B0503020204020204" pitchFamily="34" charset="-122"/>
              <a:ea typeface="微软雅黑" panose="020B0503020204020204" pitchFamily="34" charset="-122"/>
            </a:endParaRPr>
          </a:p>
          <a:p>
            <a:pPr algn="ctr" defTabSz="1088232"/>
            <a:r>
              <a:rPr lang="en-US" altLang="zh-CN" sz="1400" b="1" dirty="0">
                <a:solidFill>
                  <a:srgbClr val="2E75B6"/>
                </a:solidFill>
                <a:latin typeface="微软雅黑" panose="020B0503020204020204" pitchFamily="34" charset="-122"/>
                <a:ea typeface="微软雅黑" panose="020B0503020204020204" pitchFamily="34" charset="-122"/>
              </a:rPr>
              <a:t>12</a:t>
            </a:r>
            <a:r>
              <a:rPr lang="zh-CN" altLang="en-US" sz="1400" b="1" dirty="0">
                <a:solidFill>
                  <a:srgbClr val="2E75B6"/>
                </a:solidFill>
                <a:latin typeface="微软雅黑" panose="020B0503020204020204" pitchFamily="34" charset="-122"/>
                <a:ea typeface="微软雅黑" panose="020B0503020204020204" pitchFamily="34" charset="-122"/>
              </a:rPr>
              <a:t>个机房模块</a:t>
            </a:r>
            <a:endParaRPr lang="en-US" altLang="zh-CN" sz="1400" b="1" dirty="0">
              <a:solidFill>
                <a:srgbClr val="2E75B6"/>
              </a:solidFill>
              <a:latin typeface="微软雅黑" panose="020B0503020204020204" pitchFamily="34" charset="-122"/>
              <a:ea typeface="微软雅黑" panose="020B0503020204020204" pitchFamily="34" charset="-122"/>
            </a:endParaRPr>
          </a:p>
          <a:p>
            <a:pPr algn="ctr" defTabSz="1088232"/>
            <a:r>
              <a:rPr lang="zh-CN" altLang="en-US" sz="1400" b="1" dirty="0">
                <a:solidFill>
                  <a:srgbClr val="2E75B6"/>
                </a:solidFill>
                <a:latin typeface="微软雅黑" panose="020B0503020204020204" pitchFamily="34" charset="-122"/>
                <a:ea typeface="微软雅黑" panose="020B0503020204020204" pitchFamily="34" charset="-122"/>
              </a:rPr>
              <a:t>一期模块数量</a:t>
            </a:r>
            <a:r>
              <a:rPr lang="en-US" altLang="zh-CN" sz="1400" b="1" dirty="0">
                <a:solidFill>
                  <a:srgbClr val="2E75B6"/>
                </a:solidFill>
                <a:latin typeface="微软雅黑" panose="020B0503020204020204" pitchFamily="34" charset="-122"/>
                <a:ea typeface="微软雅黑" panose="020B0503020204020204" pitchFamily="34" charset="-122"/>
              </a:rPr>
              <a:t>6</a:t>
            </a:r>
            <a:r>
              <a:rPr lang="zh-CN" altLang="en-US" sz="1400" b="1" dirty="0">
                <a:solidFill>
                  <a:srgbClr val="2E75B6"/>
                </a:solidFill>
                <a:latin typeface="微软雅黑" panose="020B0503020204020204" pitchFamily="34" charset="-122"/>
                <a:ea typeface="微软雅黑" panose="020B0503020204020204" pitchFamily="34" charset="-122"/>
              </a:rPr>
              <a:t>个</a:t>
            </a:r>
            <a:endParaRPr lang="en-US" altLang="zh-CN" sz="1400" b="1" dirty="0">
              <a:solidFill>
                <a:srgbClr val="2E75B6"/>
              </a:solidFill>
              <a:latin typeface="微软雅黑" panose="020B0503020204020204" pitchFamily="34" charset="-122"/>
              <a:ea typeface="微软雅黑" panose="020B0503020204020204" pitchFamily="34" charset="-122"/>
            </a:endParaRPr>
          </a:p>
          <a:p>
            <a:pPr algn="ctr" defTabSz="1088232"/>
            <a:r>
              <a:rPr lang="zh-CN" altLang="en-US" sz="1400" b="1" dirty="0">
                <a:solidFill>
                  <a:srgbClr val="2E75B6"/>
                </a:solidFill>
                <a:latin typeface="微软雅黑" panose="020B0503020204020204" pitchFamily="34" charset="-122"/>
                <a:ea typeface="微软雅黑" panose="020B0503020204020204" pitchFamily="34" charset="-122"/>
              </a:rPr>
              <a:t>二期模块数量</a:t>
            </a:r>
            <a:r>
              <a:rPr lang="en-US" altLang="zh-CN" sz="1400" b="1" dirty="0">
                <a:solidFill>
                  <a:srgbClr val="2E75B6"/>
                </a:solidFill>
                <a:latin typeface="微软雅黑" panose="020B0503020204020204" pitchFamily="34" charset="-122"/>
                <a:ea typeface="微软雅黑" panose="020B0503020204020204" pitchFamily="34" charset="-122"/>
              </a:rPr>
              <a:t>6</a:t>
            </a:r>
            <a:r>
              <a:rPr lang="zh-CN" altLang="en-US" sz="1400" b="1" dirty="0">
                <a:solidFill>
                  <a:srgbClr val="2E75B6"/>
                </a:solidFill>
                <a:latin typeface="微软雅黑" panose="020B0503020204020204" pitchFamily="34" charset="-122"/>
                <a:ea typeface="微软雅黑" panose="020B0503020204020204" pitchFamily="34" charset="-122"/>
              </a:rPr>
              <a:t>个</a:t>
            </a:r>
            <a:endParaRPr lang="en-US" altLang="zh-CN" sz="1400" b="1" dirty="0">
              <a:solidFill>
                <a:srgbClr val="2E75B6"/>
              </a:solidFill>
              <a:latin typeface="微软雅黑" panose="020B0503020204020204" pitchFamily="34" charset="-122"/>
              <a:ea typeface="微软雅黑" panose="020B0503020204020204" pitchFamily="34" charset="-122"/>
            </a:endParaRPr>
          </a:p>
        </p:txBody>
      </p:sp>
      <p:grpSp>
        <p:nvGrpSpPr>
          <p:cNvPr id="42" name="Group 41">
            <a:extLst>
              <a:ext uri="{FF2B5EF4-FFF2-40B4-BE49-F238E27FC236}">
                <a16:creationId xmlns:a16="http://schemas.microsoft.com/office/drawing/2014/main" id="{EFFE08FD-8443-42E8-BC8B-DB63BAA3A5AF}"/>
              </a:ext>
            </a:extLst>
          </p:cNvPr>
          <p:cNvGrpSpPr/>
          <p:nvPr/>
        </p:nvGrpSpPr>
        <p:grpSpPr>
          <a:xfrm>
            <a:off x="3506610" y="3894274"/>
            <a:ext cx="576000" cy="576000"/>
            <a:chOff x="6559551" y="1588"/>
            <a:chExt cx="274637" cy="273050"/>
          </a:xfrm>
          <a:solidFill>
            <a:srgbClr val="34C073"/>
          </a:solidFill>
        </p:grpSpPr>
        <p:sp>
          <p:nvSpPr>
            <p:cNvPr id="43" name="Freeform 126">
              <a:extLst>
                <a:ext uri="{FF2B5EF4-FFF2-40B4-BE49-F238E27FC236}">
                  <a16:creationId xmlns:a16="http://schemas.microsoft.com/office/drawing/2014/main" id="{1ACEBAEA-D419-4AB3-B73D-CB9275BE3A38}"/>
                </a:ext>
              </a:extLst>
            </p:cNvPr>
            <p:cNvSpPr>
              <a:spLocks noEditPoints="1"/>
            </p:cNvSpPr>
            <p:nvPr/>
          </p:nvSpPr>
          <p:spPr bwMode="auto">
            <a:xfrm>
              <a:off x="6704013" y="65088"/>
              <a:ext cx="130175" cy="209550"/>
            </a:xfrm>
            <a:custGeom>
              <a:avLst/>
              <a:gdLst>
                <a:gd name="T0" fmla="*/ 0 w 82"/>
                <a:gd name="T1" fmla="*/ 34 h 132"/>
                <a:gd name="T2" fmla="*/ 0 w 82"/>
                <a:gd name="T3" fmla="*/ 132 h 132"/>
                <a:gd name="T4" fmla="*/ 82 w 82"/>
                <a:gd name="T5" fmla="*/ 99 h 132"/>
                <a:gd name="T6" fmla="*/ 82 w 82"/>
                <a:gd name="T7" fmla="*/ 0 h 132"/>
                <a:gd name="T8" fmla="*/ 0 w 82"/>
                <a:gd name="T9" fmla="*/ 34 h 132"/>
                <a:gd name="T10" fmla="*/ 76 w 82"/>
                <a:gd name="T11" fmla="*/ 10 h 132"/>
                <a:gd name="T12" fmla="*/ 76 w 82"/>
                <a:gd name="T13" fmla="*/ 94 h 132"/>
                <a:gd name="T14" fmla="*/ 5 w 82"/>
                <a:gd name="T15" fmla="*/ 66 h 132"/>
                <a:gd name="T16" fmla="*/ 5 w 82"/>
                <a:gd name="T17" fmla="*/ 38 h 132"/>
                <a:gd name="T18" fmla="*/ 76 w 82"/>
                <a:gd name="T19" fmla="*/ 10 h 132"/>
                <a:gd name="T20" fmla="*/ 5 w 82"/>
                <a:gd name="T21" fmla="*/ 70 h 132"/>
                <a:gd name="T22" fmla="*/ 73 w 82"/>
                <a:gd name="T23" fmla="*/ 96 h 132"/>
                <a:gd name="T24" fmla="*/ 5 w 82"/>
                <a:gd name="T25" fmla="*/ 124 h 132"/>
                <a:gd name="T26" fmla="*/ 5 w 82"/>
                <a:gd name="T27" fmla="*/ 7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2">
                  <a:moveTo>
                    <a:pt x="0" y="34"/>
                  </a:moveTo>
                  <a:lnTo>
                    <a:pt x="0" y="132"/>
                  </a:lnTo>
                  <a:lnTo>
                    <a:pt x="82" y="99"/>
                  </a:lnTo>
                  <a:lnTo>
                    <a:pt x="82" y="0"/>
                  </a:lnTo>
                  <a:lnTo>
                    <a:pt x="0" y="34"/>
                  </a:lnTo>
                  <a:close/>
                  <a:moveTo>
                    <a:pt x="76" y="10"/>
                  </a:moveTo>
                  <a:lnTo>
                    <a:pt x="76" y="94"/>
                  </a:lnTo>
                  <a:lnTo>
                    <a:pt x="5" y="66"/>
                  </a:lnTo>
                  <a:lnTo>
                    <a:pt x="5" y="38"/>
                  </a:lnTo>
                  <a:lnTo>
                    <a:pt x="76" y="10"/>
                  </a:lnTo>
                  <a:close/>
                  <a:moveTo>
                    <a:pt x="5" y="70"/>
                  </a:moveTo>
                  <a:lnTo>
                    <a:pt x="73" y="96"/>
                  </a:lnTo>
                  <a:lnTo>
                    <a:pt x="5" y="124"/>
                  </a:lnTo>
                  <a:lnTo>
                    <a:pt x="5"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27">
              <a:extLst>
                <a:ext uri="{FF2B5EF4-FFF2-40B4-BE49-F238E27FC236}">
                  <a16:creationId xmlns:a16="http://schemas.microsoft.com/office/drawing/2014/main" id="{50D80ACC-8272-47C9-A3F9-B39ED3E4EB95}"/>
                </a:ext>
              </a:extLst>
            </p:cNvPr>
            <p:cNvSpPr>
              <a:spLocks/>
            </p:cNvSpPr>
            <p:nvPr/>
          </p:nvSpPr>
          <p:spPr bwMode="auto">
            <a:xfrm>
              <a:off x="6559551" y="65088"/>
              <a:ext cx="128588" cy="209550"/>
            </a:xfrm>
            <a:custGeom>
              <a:avLst/>
              <a:gdLst>
                <a:gd name="T0" fmla="*/ 0 w 81"/>
                <a:gd name="T1" fmla="*/ 99 h 132"/>
                <a:gd name="T2" fmla="*/ 81 w 81"/>
                <a:gd name="T3" fmla="*/ 132 h 132"/>
                <a:gd name="T4" fmla="*/ 81 w 81"/>
                <a:gd name="T5" fmla="*/ 34 h 132"/>
                <a:gd name="T6" fmla="*/ 0 w 81"/>
                <a:gd name="T7" fmla="*/ 0 h 132"/>
                <a:gd name="T8" fmla="*/ 0 w 81"/>
                <a:gd name="T9" fmla="*/ 99 h 132"/>
              </a:gdLst>
              <a:ahLst/>
              <a:cxnLst>
                <a:cxn ang="0">
                  <a:pos x="T0" y="T1"/>
                </a:cxn>
                <a:cxn ang="0">
                  <a:pos x="T2" y="T3"/>
                </a:cxn>
                <a:cxn ang="0">
                  <a:pos x="T4" y="T5"/>
                </a:cxn>
                <a:cxn ang="0">
                  <a:pos x="T6" y="T7"/>
                </a:cxn>
                <a:cxn ang="0">
                  <a:pos x="T8" y="T9"/>
                </a:cxn>
              </a:cxnLst>
              <a:rect l="0" t="0" r="r" b="b"/>
              <a:pathLst>
                <a:path w="81" h="132">
                  <a:moveTo>
                    <a:pt x="0" y="99"/>
                  </a:moveTo>
                  <a:lnTo>
                    <a:pt x="81" y="132"/>
                  </a:lnTo>
                  <a:lnTo>
                    <a:pt x="81" y="34"/>
                  </a:lnTo>
                  <a:lnTo>
                    <a:pt x="0" y="0"/>
                  </a:lnTo>
                  <a:lnTo>
                    <a:pt x="0"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28">
              <a:extLst>
                <a:ext uri="{FF2B5EF4-FFF2-40B4-BE49-F238E27FC236}">
                  <a16:creationId xmlns:a16="http://schemas.microsoft.com/office/drawing/2014/main" id="{A51613ED-AE85-40A8-A9B7-AC95244639AB}"/>
                </a:ext>
              </a:extLst>
            </p:cNvPr>
            <p:cNvSpPr>
              <a:spLocks noEditPoints="1"/>
            </p:cNvSpPr>
            <p:nvPr/>
          </p:nvSpPr>
          <p:spPr bwMode="auto">
            <a:xfrm>
              <a:off x="6567488" y="1588"/>
              <a:ext cx="263525" cy="104775"/>
            </a:xfrm>
            <a:custGeom>
              <a:avLst/>
              <a:gdLst>
                <a:gd name="T0" fmla="*/ 82 w 166"/>
                <a:gd name="T1" fmla="*/ 0 h 66"/>
                <a:gd name="T2" fmla="*/ 0 w 166"/>
                <a:gd name="T3" fmla="*/ 32 h 66"/>
                <a:gd name="T4" fmla="*/ 80 w 166"/>
                <a:gd name="T5" fmla="*/ 66 h 66"/>
                <a:gd name="T6" fmla="*/ 166 w 166"/>
                <a:gd name="T7" fmla="*/ 32 h 66"/>
                <a:gd name="T8" fmla="*/ 82 w 166"/>
                <a:gd name="T9" fmla="*/ 0 h 66"/>
                <a:gd name="T10" fmla="*/ 82 w 166"/>
                <a:gd name="T11" fmla="*/ 6 h 66"/>
                <a:gd name="T12" fmla="*/ 151 w 166"/>
                <a:gd name="T13" fmla="*/ 32 h 66"/>
                <a:gd name="T14" fmla="*/ 82 w 166"/>
                <a:gd name="T15" fmla="*/ 59 h 66"/>
                <a:gd name="T16" fmla="*/ 82 w 166"/>
                <a:gd name="T17" fmla="*/ 6 h 66"/>
                <a:gd name="T18" fmla="*/ 78 w 166"/>
                <a:gd name="T19" fmla="*/ 7 h 66"/>
                <a:gd name="T20" fmla="*/ 78 w 166"/>
                <a:gd name="T21" fmla="*/ 59 h 66"/>
                <a:gd name="T22" fmla="*/ 15 w 166"/>
                <a:gd name="T23" fmla="*/ 32 h 66"/>
                <a:gd name="T24" fmla="*/ 78 w 166"/>
                <a:gd name="T25" fmla="*/ 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 h="66">
                  <a:moveTo>
                    <a:pt x="82" y="0"/>
                  </a:moveTo>
                  <a:lnTo>
                    <a:pt x="0" y="32"/>
                  </a:lnTo>
                  <a:lnTo>
                    <a:pt x="80" y="66"/>
                  </a:lnTo>
                  <a:lnTo>
                    <a:pt x="166" y="32"/>
                  </a:lnTo>
                  <a:lnTo>
                    <a:pt x="82" y="0"/>
                  </a:lnTo>
                  <a:close/>
                  <a:moveTo>
                    <a:pt x="82" y="6"/>
                  </a:moveTo>
                  <a:lnTo>
                    <a:pt x="151" y="32"/>
                  </a:lnTo>
                  <a:lnTo>
                    <a:pt x="82" y="59"/>
                  </a:lnTo>
                  <a:lnTo>
                    <a:pt x="82" y="6"/>
                  </a:lnTo>
                  <a:close/>
                  <a:moveTo>
                    <a:pt x="78" y="7"/>
                  </a:moveTo>
                  <a:lnTo>
                    <a:pt x="78" y="59"/>
                  </a:lnTo>
                  <a:lnTo>
                    <a:pt x="15" y="32"/>
                  </a:lnTo>
                  <a:lnTo>
                    <a:pt x="78"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6" name="Freeform 135">
            <a:extLst>
              <a:ext uri="{FF2B5EF4-FFF2-40B4-BE49-F238E27FC236}">
                <a16:creationId xmlns:a16="http://schemas.microsoft.com/office/drawing/2014/main" id="{ABB9AA3D-F840-48F8-882B-C6B222472D72}"/>
              </a:ext>
            </a:extLst>
          </p:cNvPr>
          <p:cNvSpPr>
            <a:spLocks/>
          </p:cNvSpPr>
          <p:nvPr/>
        </p:nvSpPr>
        <p:spPr bwMode="auto">
          <a:xfrm>
            <a:off x="3544929" y="1690958"/>
            <a:ext cx="432000" cy="576000"/>
          </a:xfrm>
          <a:custGeom>
            <a:avLst/>
            <a:gdLst>
              <a:gd name="T0" fmla="*/ 97 w 108"/>
              <a:gd name="T1" fmla="*/ 0 h 171"/>
              <a:gd name="T2" fmla="*/ 0 w 108"/>
              <a:gd name="T3" fmla="*/ 98 h 171"/>
              <a:gd name="T4" fmla="*/ 36 w 108"/>
              <a:gd name="T5" fmla="*/ 98 h 171"/>
              <a:gd name="T6" fmla="*/ 8 w 108"/>
              <a:gd name="T7" fmla="*/ 171 h 171"/>
              <a:gd name="T8" fmla="*/ 108 w 108"/>
              <a:gd name="T9" fmla="*/ 74 h 171"/>
              <a:gd name="T10" fmla="*/ 72 w 108"/>
              <a:gd name="T11" fmla="*/ 74 h 171"/>
              <a:gd name="T12" fmla="*/ 97 w 108"/>
              <a:gd name="T13" fmla="*/ 0 h 171"/>
            </a:gdLst>
            <a:ahLst/>
            <a:cxnLst>
              <a:cxn ang="0">
                <a:pos x="T0" y="T1"/>
              </a:cxn>
              <a:cxn ang="0">
                <a:pos x="T2" y="T3"/>
              </a:cxn>
              <a:cxn ang="0">
                <a:pos x="T4" y="T5"/>
              </a:cxn>
              <a:cxn ang="0">
                <a:pos x="T6" y="T7"/>
              </a:cxn>
              <a:cxn ang="0">
                <a:pos x="T8" y="T9"/>
              </a:cxn>
              <a:cxn ang="0">
                <a:pos x="T10" y="T11"/>
              </a:cxn>
              <a:cxn ang="0">
                <a:pos x="T12" y="T13"/>
              </a:cxn>
            </a:cxnLst>
            <a:rect l="0" t="0" r="r" b="b"/>
            <a:pathLst>
              <a:path w="108" h="171">
                <a:moveTo>
                  <a:pt x="97" y="0"/>
                </a:moveTo>
                <a:lnTo>
                  <a:pt x="0" y="98"/>
                </a:lnTo>
                <a:lnTo>
                  <a:pt x="36" y="98"/>
                </a:lnTo>
                <a:lnTo>
                  <a:pt x="8" y="171"/>
                </a:lnTo>
                <a:lnTo>
                  <a:pt x="108" y="74"/>
                </a:lnTo>
                <a:lnTo>
                  <a:pt x="72" y="74"/>
                </a:lnTo>
                <a:lnTo>
                  <a:pt x="97" y="0"/>
                </a:lnTo>
                <a:close/>
              </a:path>
            </a:pathLst>
          </a:custGeom>
          <a:solidFill>
            <a:srgbClr val="34C073"/>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矩形 46">
            <a:extLst>
              <a:ext uri="{FF2B5EF4-FFF2-40B4-BE49-F238E27FC236}">
                <a16:creationId xmlns:a16="http://schemas.microsoft.com/office/drawing/2014/main" id="{058D83F5-F344-4EFF-A201-C7B6075179B1}"/>
              </a:ext>
            </a:extLst>
          </p:cNvPr>
          <p:cNvSpPr/>
          <p:nvPr/>
        </p:nvSpPr>
        <p:spPr>
          <a:xfrm>
            <a:off x="9165488" y="2650343"/>
            <a:ext cx="1802000" cy="830997"/>
          </a:xfrm>
          <a:prstGeom prst="rect">
            <a:avLst/>
          </a:prstGeom>
        </p:spPr>
        <p:txBody>
          <a:bodyPr wrap="square">
            <a:spAutoFit/>
          </a:bodyPr>
          <a:lstStyle/>
          <a:p>
            <a:pPr lvl="1" algn="ctr"/>
            <a:r>
              <a:rPr lang="en-US" altLang="zh-CN" sz="2400" b="1" dirty="0">
                <a:solidFill>
                  <a:schemeClr val="bg1"/>
                </a:solidFill>
                <a:latin typeface="微软雅黑" panose="020B0503020204020204" pitchFamily="34" charset="-122"/>
                <a:ea typeface="微软雅黑" panose="020B0503020204020204" pitchFamily="34" charset="-122"/>
              </a:rPr>
              <a:t>T3+</a:t>
            </a:r>
          </a:p>
          <a:p>
            <a:pPr lvl="1" algn="ctr"/>
            <a:r>
              <a:rPr lang="zh-CN" altLang="en-US" sz="2400" b="1" dirty="0">
                <a:solidFill>
                  <a:schemeClr val="bg1"/>
                </a:solidFill>
                <a:latin typeface="微软雅黑" panose="020B0503020204020204" pitchFamily="34" charset="-122"/>
                <a:ea typeface="微软雅黑" panose="020B0503020204020204" pitchFamily="34" charset="-122"/>
              </a:rPr>
              <a:t>或</a:t>
            </a:r>
            <a:r>
              <a:rPr lang="en-US" altLang="zh-CN" sz="2400" b="1" dirty="0">
                <a:solidFill>
                  <a:schemeClr val="bg1"/>
                </a:solidFill>
                <a:latin typeface="微软雅黑" panose="020B0503020204020204" pitchFamily="34" charset="-122"/>
                <a:ea typeface="微软雅黑" panose="020B0503020204020204" pitchFamily="34" charset="-122"/>
              </a:rPr>
              <a:t>A</a:t>
            </a:r>
            <a:r>
              <a:rPr lang="zh-CN" altLang="en-US" sz="2400" b="1" dirty="0">
                <a:solidFill>
                  <a:schemeClr val="bg1"/>
                </a:solidFill>
                <a:latin typeface="微软雅黑" panose="020B0503020204020204" pitchFamily="34" charset="-122"/>
                <a:ea typeface="微软雅黑" panose="020B0503020204020204" pitchFamily="34" charset="-122"/>
              </a:rPr>
              <a:t>类</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64888143-3712-4C5B-B8DB-3CBFF2090A7F}"/>
              </a:ext>
            </a:extLst>
          </p:cNvPr>
          <p:cNvPicPr>
            <a:picLocks noChangeAspect="1"/>
          </p:cNvPicPr>
          <p:nvPr/>
        </p:nvPicPr>
        <p:blipFill>
          <a:blip r:embed="rId2"/>
          <a:stretch>
            <a:fillRect/>
          </a:stretch>
        </p:blipFill>
        <p:spPr>
          <a:xfrm>
            <a:off x="9936537" y="1682145"/>
            <a:ext cx="569474" cy="726523"/>
          </a:xfrm>
          <a:prstGeom prst="rect">
            <a:avLst/>
          </a:prstGeom>
        </p:spPr>
      </p:pic>
      <p:pic>
        <p:nvPicPr>
          <p:cNvPr id="48" name="图片 47">
            <a:extLst>
              <a:ext uri="{FF2B5EF4-FFF2-40B4-BE49-F238E27FC236}">
                <a16:creationId xmlns:a16="http://schemas.microsoft.com/office/drawing/2014/main" id="{01531CF0-2D16-4EFF-B47D-F6F5414085FB}"/>
              </a:ext>
            </a:extLst>
          </p:cNvPr>
          <p:cNvPicPr>
            <a:picLocks noChangeAspect="1"/>
          </p:cNvPicPr>
          <p:nvPr/>
        </p:nvPicPr>
        <p:blipFill>
          <a:blip r:embed="rId2"/>
          <a:stretch>
            <a:fillRect/>
          </a:stretch>
        </p:blipFill>
        <p:spPr>
          <a:xfrm>
            <a:off x="9936537" y="3901047"/>
            <a:ext cx="569474" cy="726523"/>
          </a:xfrm>
          <a:prstGeom prst="rect">
            <a:avLst/>
          </a:prstGeom>
        </p:spPr>
      </p:pic>
    </p:spTree>
    <p:extLst>
      <p:ext uri="{BB962C8B-B14F-4D97-AF65-F5344CB8AC3E}">
        <p14:creationId xmlns:p14="http://schemas.microsoft.com/office/powerpoint/2010/main" val="4214141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78197A-78D8-44FD-B276-A92BAFD3F058}"/>
              </a:ext>
            </a:extLst>
          </p:cNvPr>
          <p:cNvSpPr>
            <a:spLocks noGrp="1"/>
          </p:cNvSpPr>
          <p:nvPr>
            <p:ph type="title"/>
          </p:nvPr>
        </p:nvSpPr>
        <p:spPr/>
        <p:txBody>
          <a:bodyPr/>
          <a:lstStyle/>
          <a:p>
            <a:r>
              <a:rPr lang="zh-CN" altLang="en-US" dirty="0"/>
              <a:t>双路市电</a:t>
            </a:r>
            <a:r>
              <a:rPr lang="en-US" altLang="zh-CN" dirty="0"/>
              <a:t>+</a:t>
            </a:r>
            <a:r>
              <a:rPr lang="zh-CN" altLang="en-US" dirty="0"/>
              <a:t>燃气发电站</a:t>
            </a:r>
          </a:p>
        </p:txBody>
      </p:sp>
      <p:cxnSp>
        <p:nvCxnSpPr>
          <p:cNvPr id="4" name="直接连接符 3">
            <a:extLst>
              <a:ext uri="{FF2B5EF4-FFF2-40B4-BE49-F238E27FC236}">
                <a16:creationId xmlns:a16="http://schemas.microsoft.com/office/drawing/2014/main" id="{130277B5-3138-4291-A448-4E07C918F664}"/>
              </a:ext>
            </a:extLst>
          </p:cNvPr>
          <p:cNvCxnSpPr/>
          <p:nvPr/>
        </p:nvCxnSpPr>
        <p:spPr>
          <a:xfrm flipV="1">
            <a:off x="657378" y="3156258"/>
            <a:ext cx="8675538" cy="34773"/>
          </a:xfrm>
          <a:prstGeom prst="line">
            <a:avLst/>
          </a:prstGeom>
          <a:ln w="57150">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5" name="TextBox 22">
            <a:extLst>
              <a:ext uri="{FF2B5EF4-FFF2-40B4-BE49-F238E27FC236}">
                <a16:creationId xmlns:a16="http://schemas.microsoft.com/office/drawing/2014/main" id="{6C36117B-6D7C-44CC-B7BD-299CFD4849FE}"/>
              </a:ext>
            </a:extLst>
          </p:cNvPr>
          <p:cNvSpPr txBox="1">
            <a:spLocks noChangeArrowheads="1"/>
          </p:cNvSpPr>
          <p:nvPr/>
        </p:nvSpPr>
        <p:spPr bwMode="auto">
          <a:xfrm>
            <a:off x="657379" y="4584493"/>
            <a:ext cx="54427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bg1">
                    <a:lumMod val="50000"/>
                  </a:schemeClr>
                </a:solidFill>
                <a:latin typeface="微软雅黑" panose="020B0503020204020204" pitchFamily="34" charset="-122"/>
                <a:ea typeface="微软雅黑" panose="020B0503020204020204" pitchFamily="34" charset="-122"/>
              </a:rPr>
              <a:t>建</a:t>
            </a:r>
            <a:endParaRPr lang="en-US" altLang="zh-CN" sz="2400" b="1" dirty="0">
              <a:solidFill>
                <a:schemeClr val="bg1">
                  <a:lumMod val="50000"/>
                </a:schemeClr>
              </a:solidFill>
              <a:latin typeface="微软雅黑" panose="020B0503020204020204" pitchFamily="34" charset="-122"/>
              <a:ea typeface="微软雅黑" panose="020B0503020204020204" pitchFamily="34" charset="-122"/>
            </a:endParaRPr>
          </a:p>
          <a:p>
            <a:pPr eaLnBrk="1" hangingPunct="1"/>
            <a:r>
              <a:rPr lang="zh-CN" altLang="en-US" sz="2400" b="1" dirty="0">
                <a:solidFill>
                  <a:schemeClr val="bg1">
                    <a:lumMod val="50000"/>
                  </a:schemeClr>
                </a:solidFill>
                <a:latin typeface="微软雅黑" panose="020B0503020204020204" pitchFamily="34" charset="-122"/>
                <a:ea typeface="微软雅黑" panose="020B0503020204020204" pitchFamily="34" charset="-122"/>
              </a:rPr>
              <a:t>筑</a:t>
            </a:r>
            <a:endParaRPr lang="en-US" altLang="zh-CN" sz="2400" b="1" dirty="0">
              <a:solidFill>
                <a:schemeClr val="bg1">
                  <a:lumMod val="50000"/>
                </a:schemeClr>
              </a:solidFill>
              <a:latin typeface="微软雅黑" panose="020B0503020204020204" pitchFamily="34" charset="-122"/>
              <a:ea typeface="微软雅黑" panose="020B0503020204020204" pitchFamily="34" charset="-122"/>
            </a:endParaRPr>
          </a:p>
          <a:p>
            <a:pPr eaLnBrk="1" hangingPunct="1"/>
            <a:r>
              <a:rPr lang="zh-CN" altLang="en-US" sz="2400" b="1" dirty="0">
                <a:solidFill>
                  <a:schemeClr val="bg1">
                    <a:lumMod val="50000"/>
                  </a:schemeClr>
                </a:solidFill>
                <a:latin typeface="微软雅黑" panose="020B0503020204020204" pitchFamily="34" charset="-122"/>
                <a:ea typeface="微软雅黑" panose="020B0503020204020204" pitchFamily="34" charset="-122"/>
              </a:rPr>
              <a:t>内</a:t>
            </a:r>
            <a:endParaRPr lang="en-US" altLang="zh-CN" sz="2400" b="1" dirty="0">
              <a:solidFill>
                <a:schemeClr val="bg1">
                  <a:lumMod val="50000"/>
                </a:schemeClr>
              </a:solidFill>
              <a:latin typeface="微软雅黑" panose="020B0503020204020204" pitchFamily="34" charset="-122"/>
              <a:ea typeface="微软雅黑" panose="020B0503020204020204" pitchFamily="34" charset="-122"/>
            </a:endParaRPr>
          </a:p>
          <a:p>
            <a:pPr eaLnBrk="1" hangingPunct="1"/>
            <a:r>
              <a:rPr lang="zh-CN" altLang="en-US" sz="2400" b="1" dirty="0">
                <a:solidFill>
                  <a:schemeClr val="bg1">
                    <a:lumMod val="50000"/>
                  </a:schemeClr>
                </a:solidFill>
                <a:latin typeface="微软雅黑" panose="020B0503020204020204" pitchFamily="34" charset="-122"/>
                <a:ea typeface="微软雅黑" panose="020B0503020204020204" pitchFamily="34" charset="-122"/>
              </a:rPr>
              <a:t>部</a:t>
            </a:r>
          </a:p>
        </p:txBody>
      </p:sp>
      <p:sp>
        <p:nvSpPr>
          <p:cNvPr id="6" name="TextBox 28">
            <a:extLst>
              <a:ext uri="{FF2B5EF4-FFF2-40B4-BE49-F238E27FC236}">
                <a16:creationId xmlns:a16="http://schemas.microsoft.com/office/drawing/2014/main" id="{720A3B70-2B39-4D49-A7F9-143778DF15C6}"/>
              </a:ext>
            </a:extLst>
          </p:cNvPr>
          <p:cNvSpPr txBox="1">
            <a:spLocks noChangeArrowheads="1"/>
          </p:cNvSpPr>
          <p:nvPr/>
        </p:nvSpPr>
        <p:spPr bwMode="auto">
          <a:xfrm>
            <a:off x="697595" y="1847643"/>
            <a:ext cx="50666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bg1">
                    <a:lumMod val="50000"/>
                  </a:schemeClr>
                </a:solidFill>
                <a:latin typeface="微软雅黑" panose="020B0503020204020204" pitchFamily="34" charset="-122"/>
                <a:ea typeface="微软雅黑" panose="020B0503020204020204" pitchFamily="34" charset="-122"/>
              </a:rPr>
              <a:t>国家电网</a:t>
            </a:r>
          </a:p>
        </p:txBody>
      </p:sp>
      <p:grpSp>
        <p:nvGrpSpPr>
          <p:cNvPr id="7" name="组合 48">
            <a:extLst>
              <a:ext uri="{FF2B5EF4-FFF2-40B4-BE49-F238E27FC236}">
                <a16:creationId xmlns:a16="http://schemas.microsoft.com/office/drawing/2014/main" id="{AE0245BD-4A76-424B-978D-464227B15B15}"/>
              </a:ext>
            </a:extLst>
          </p:cNvPr>
          <p:cNvGrpSpPr>
            <a:grpSpLocks/>
          </p:cNvGrpSpPr>
          <p:nvPr/>
        </p:nvGrpSpPr>
        <p:grpSpPr bwMode="auto">
          <a:xfrm>
            <a:off x="1434195" y="1862670"/>
            <a:ext cx="8225284" cy="4508691"/>
            <a:chOff x="2915587" y="677178"/>
            <a:chExt cx="6597531" cy="5470990"/>
          </a:xfrm>
        </p:grpSpPr>
        <p:pic>
          <p:nvPicPr>
            <p:cNvPr id="8" name="图片 3">
              <a:extLst>
                <a:ext uri="{FF2B5EF4-FFF2-40B4-BE49-F238E27FC236}">
                  <a16:creationId xmlns:a16="http://schemas.microsoft.com/office/drawing/2014/main" id="{CB24837F-F03A-4EE6-8D3D-3ED7A15C680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82149" y="3465656"/>
              <a:ext cx="751326" cy="50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10">
              <a:extLst>
                <a:ext uri="{FF2B5EF4-FFF2-40B4-BE49-F238E27FC236}">
                  <a16:creationId xmlns:a16="http://schemas.microsoft.com/office/drawing/2014/main" id="{0620EBC1-1C7D-4ADD-AC6C-E88E33FD256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60682" y="3269494"/>
              <a:ext cx="458459" cy="52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接连接符 9">
              <a:extLst>
                <a:ext uri="{FF2B5EF4-FFF2-40B4-BE49-F238E27FC236}">
                  <a16:creationId xmlns:a16="http://schemas.microsoft.com/office/drawing/2014/main" id="{EAE7C88E-ECAD-417D-9ED4-E7AAC9829938}"/>
                </a:ext>
              </a:extLst>
            </p:cNvPr>
            <p:cNvCxnSpPr/>
            <p:nvPr/>
          </p:nvCxnSpPr>
          <p:spPr>
            <a:xfrm flipV="1">
              <a:off x="4285599" y="3889785"/>
              <a:ext cx="460375" cy="211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AADF478E-8C41-40C7-9B8A-C867BFF6D11A}"/>
                </a:ext>
              </a:extLst>
            </p:cNvPr>
            <p:cNvCxnSpPr/>
            <p:nvPr/>
          </p:nvCxnSpPr>
          <p:spPr>
            <a:xfrm flipV="1">
              <a:off x="5014262" y="3891902"/>
              <a:ext cx="439737" cy="423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E6427D45-2467-4984-B378-56850DABBA5A}"/>
                </a:ext>
              </a:extLst>
            </p:cNvPr>
            <p:cNvCxnSpPr/>
            <p:nvPr/>
          </p:nvCxnSpPr>
          <p:spPr>
            <a:xfrm flipH="1">
              <a:off x="5020612" y="3872854"/>
              <a:ext cx="1587" cy="444432"/>
            </a:xfrm>
            <a:prstGeom prst="straightConnector1">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TextBox 17">
              <a:extLst>
                <a:ext uri="{FF2B5EF4-FFF2-40B4-BE49-F238E27FC236}">
                  <a16:creationId xmlns:a16="http://schemas.microsoft.com/office/drawing/2014/main" id="{955A70C5-7F18-4C48-8E64-4F99AD9459DA}"/>
                </a:ext>
              </a:extLst>
            </p:cNvPr>
            <p:cNvSpPr txBox="1">
              <a:spLocks noChangeArrowheads="1"/>
            </p:cNvSpPr>
            <p:nvPr/>
          </p:nvSpPr>
          <p:spPr bwMode="auto">
            <a:xfrm>
              <a:off x="5460763" y="3194368"/>
              <a:ext cx="1312597" cy="38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67" b="1" dirty="0">
                  <a:solidFill>
                    <a:schemeClr val="bg1">
                      <a:lumMod val="50000"/>
                    </a:schemeClr>
                  </a:solidFill>
                  <a:latin typeface="微软雅黑" panose="020B0503020204020204" pitchFamily="34" charset="-122"/>
                  <a:ea typeface="微软雅黑" panose="020B0503020204020204" pitchFamily="34" charset="-122"/>
                </a:rPr>
                <a:t>燃气发电机组</a:t>
              </a:r>
            </a:p>
          </p:txBody>
        </p:sp>
        <p:cxnSp>
          <p:nvCxnSpPr>
            <p:cNvPr id="14" name="直接箭头连接符 13">
              <a:extLst>
                <a:ext uri="{FF2B5EF4-FFF2-40B4-BE49-F238E27FC236}">
                  <a16:creationId xmlns:a16="http://schemas.microsoft.com/office/drawing/2014/main" id="{AC3F7323-C704-47BC-9F88-8D2810AA2519}"/>
                </a:ext>
              </a:extLst>
            </p:cNvPr>
            <p:cNvCxnSpPr/>
            <p:nvPr/>
          </p:nvCxnSpPr>
          <p:spPr>
            <a:xfrm>
              <a:off x="4731687" y="3881319"/>
              <a:ext cx="0" cy="421153"/>
            </a:xfrm>
            <a:prstGeom prst="straightConnector1">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30">
              <a:extLst>
                <a:ext uri="{FF2B5EF4-FFF2-40B4-BE49-F238E27FC236}">
                  <a16:creationId xmlns:a16="http://schemas.microsoft.com/office/drawing/2014/main" id="{657961EE-1AEA-429C-8E49-598042BE4F29}"/>
                </a:ext>
              </a:extLst>
            </p:cNvPr>
            <p:cNvSpPr txBox="1">
              <a:spLocks noChangeArrowheads="1"/>
            </p:cNvSpPr>
            <p:nvPr/>
          </p:nvSpPr>
          <p:spPr bwMode="auto">
            <a:xfrm>
              <a:off x="7520038" y="3306318"/>
              <a:ext cx="993556" cy="54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67" b="1" dirty="0">
                  <a:solidFill>
                    <a:schemeClr val="bg1">
                      <a:lumMod val="50000"/>
                    </a:schemeClr>
                  </a:solidFill>
                  <a:latin typeface="微软雅黑" panose="020B0503020204020204" pitchFamily="34" charset="-122"/>
                  <a:ea typeface="微软雅黑" panose="020B0503020204020204" pitchFamily="34" charset="-122"/>
                </a:rPr>
                <a:t>市电电源</a:t>
              </a:r>
              <a:endParaRPr lang="en-US" altLang="zh-CN" sz="1467" b="1" dirty="0">
                <a:solidFill>
                  <a:schemeClr val="bg1">
                    <a:lumMod val="50000"/>
                  </a:schemeClr>
                </a:solidFill>
                <a:latin typeface="微软雅黑" panose="020B0503020204020204" pitchFamily="34" charset="-122"/>
                <a:ea typeface="微软雅黑" panose="020B0503020204020204" pitchFamily="34" charset="-122"/>
              </a:endParaRPr>
            </a:p>
            <a:p>
              <a:pPr eaLnBrk="1" hangingPunct="1"/>
              <a:r>
                <a:rPr lang="en-US" altLang="zh-CN" sz="1467" b="1" dirty="0">
                  <a:solidFill>
                    <a:schemeClr val="bg1">
                      <a:lumMod val="50000"/>
                    </a:schemeClr>
                  </a:solidFill>
                  <a:latin typeface="微软雅黑" panose="020B0503020204020204" pitchFamily="34" charset="-122"/>
                  <a:ea typeface="微软雅黑" panose="020B0503020204020204" pitchFamily="34" charset="-122"/>
                </a:rPr>
                <a:t>2#)</a:t>
              </a:r>
              <a:endParaRPr lang="zh-CN" altLang="en-US" sz="1467" b="1"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16" name="图片 8">
              <a:extLst>
                <a:ext uri="{FF2B5EF4-FFF2-40B4-BE49-F238E27FC236}">
                  <a16:creationId xmlns:a16="http://schemas.microsoft.com/office/drawing/2014/main" id="{699DB7AA-8E65-4E82-9B24-0E04C6CFBDD5}"/>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51755" y="4323848"/>
              <a:ext cx="474881" cy="4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8">
              <a:extLst>
                <a:ext uri="{FF2B5EF4-FFF2-40B4-BE49-F238E27FC236}">
                  <a16:creationId xmlns:a16="http://schemas.microsoft.com/office/drawing/2014/main" id="{CECFA608-CD38-4EBA-9FBA-6CEA47EC50E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23250" y="4335159"/>
              <a:ext cx="474881" cy="4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形状 108">
              <a:extLst>
                <a:ext uri="{FF2B5EF4-FFF2-40B4-BE49-F238E27FC236}">
                  <a16:creationId xmlns:a16="http://schemas.microsoft.com/office/drawing/2014/main" id="{15775C16-D784-4702-82D8-33AA12378D79}"/>
                </a:ext>
              </a:extLst>
            </p:cNvPr>
            <p:cNvCxnSpPr/>
            <p:nvPr/>
          </p:nvCxnSpPr>
          <p:spPr>
            <a:xfrm rot="16200000" flipH="1">
              <a:off x="4866939" y="4825955"/>
              <a:ext cx="645485" cy="601663"/>
            </a:xfrm>
            <a:prstGeom prst="bentConnector2">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形状 112">
              <a:extLst>
                <a:ext uri="{FF2B5EF4-FFF2-40B4-BE49-F238E27FC236}">
                  <a16:creationId xmlns:a16="http://schemas.microsoft.com/office/drawing/2014/main" id="{000AC97D-0A2B-4804-AC3D-7AFFE150726C}"/>
                </a:ext>
              </a:extLst>
            </p:cNvPr>
            <p:cNvCxnSpPr/>
            <p:nvPr/>
          </p:nvCxnSpPr>
          <p:spPr>
            <a:xfrm rot="5400000">
              <a:off x="6281932" y="4898448"/>
              <a:ext cx="660299" cy="496887"/>
            </a:xfrm>
            <a:prstGeom prst="bentConnector2">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0" name="TextBox 37">
              <a:extLst>
                <a:ext uri="{FF2B5EF4-FFF2-40B4-BE49-F238E27FC236}">
                  <a16:creationId xmlns:a16="http://schemas.microsoft.com/office/drawing/2014/main" id="{0DFB5915-604C-4EF0-9036-A22C6BE1A9AE}"/>
                </a:ext>
              </a:extLst>
            </p:cNvPr>
            <p:cNvSpPr txBox="1">
              <a:spLocks noChangeArrowheads="1"/>
            </p:cNvSpPr>
            <p:nvPr/>
          </p:nvSpPr>
          <p:spPr bwMode="auto">
            <a:xfrm>
              <a:off x="4358400" y="5687481"/>
              <a:ext cx="2930729" cy="4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867" b="1" dirty="0">
                  <a:solidFill>
                    <a:srgbClr val="0070C0"/>
                  </a:solidFill>
                  <a:latin typeface="微软雅黑" panose="020B0503020204020204" pitchFamily="34" charset="-122"/>
                  <a:ea typeface="微软雅黑" panose="020B0503020204020204" pitchFamily="34" charset="-122"/>
                </a:rPr>
                <a:t>中网科技滁州数据中心供电方案</a:t>
              </a:r>
            </a:p>
          </p:txBody>
        </p:sp>
        <p:sp>
          <p:nvSpPr>
            <p:cNvPr id="21" name="圆角矩形 30">
              <a:extLst>
                <a:ext uri="{FF2B5EF4-FFF2-40B4-BE49-F238E27FC236}">
                  <a16:creationId xmlns:a16="http://schemas.microsoft.com/office/drawing/2014/main" id="{7E9D5A67-EE20-4233-AF92-979C3B44A963}"/>
                </a:ext>
              </a:extLst>
            </p:cNvPr>
            <p:cNvSpPr/>
            <p:nvPr/>
          </p:nvSpPr>
          <p:spPr>
            <a:xfrm>
              <a:off x="3177524" y="3113088"/>
              <a:ext cx="5297488" cy="2590402"/>
            </a:xfrm>
            <a:prstGeom prst="roundRect">
              <a:avLst/>
            </a:prstGeom>
            <a:noFill/>
            <a:ln w="50800" cap="rnd" cmpd="sng">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chemeClr val="tx1"/>
                </a:solidFill>
                <a:latin typeface="微软雅黑" panose="020B0503020204020204" pitchFamily="34" charset="-122"/>
                <a:ea typeface="微软雅黑" panose="020B0503020204020204" pitchFamily="34" charset="-122"/>
              </a:endParaRPr>
            </a:p>
          </p:txBody>
        </p:sp>
        <p:sp>
          <p:nvSpPr>
            <p:cNvPr id="22" name="TextBox 39">
              <a:extLst>
                <a:ext uri="{FF2B5EF4-FFF2-40B4-BE49-F238E27FC236}">
                  <a16:creationId xmlns:a16="http://schemas.microsoft.com/office/drawing/2014/main" id="{E89E00C8-C626-4D54-99EC-A2B307AD44FD}"/>
                </a:ext>
              </a:extLst>
            </p:cNvPr>
            <p:cNvSpPr txBox="1">
              <a:spLocks noChangeArrowheads="1"/>
            </p:cNvSpPr>
            <p:nvPr/>
          </p:nvSpPr>
          <p:spPr bwMode="auto">
            <a:xfrm>
              <a:off x="3263897" y="3370939"/>
              <a:ext cx="993556" cy="54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67" b="1" dirty="0">
                  <a:solidFill>
                    <a:schemeClr val="bg1">
                      <a:lumMod val="50000"/>
                    </a:schemeClr>
                  </a:solidFill>
                  <a:latin typeface="微软雅黑" panose="020B0503020204020204" pitchFamily="34" charset="-122"/>
                  <a:ea typeface="微软雅黑" panose="020B0503020204020204" pitchFamily="34" charset="-122"/>
                </a:rPr>
                <a:t>市电电源</a:t>
              </a:r>
              <a:endParaRPr lang="en-US" altLang="zh-CN" sz="1467" b="1" dirty="0">
                <a:solidFill>
                  <a:schemeClr val="bg1">
                    <a:lumMod val="50000"/>
                  </a:schemeClr>
                </a:solidFill>
                <a:latin typeface="微软雅黑" panose="020B0503020204020204" pitchFamily="34" charset="-122"/>
                <a:ea typeface="微软雅黑" panose="020B0503020204020204" pitchFamily="34" charset="-122"/>
              </a:endParaRPr>
            </a:p>
            <a:p>
              <a:pPr eaLnBrk="1" hangingPunct="1"/>
              <a:r>
                <a:rPr lang="en-US" altLang="zh-CN" sz="1467" b="1" dirty="0">
                  <a:solidFill>
                    <a:schemeClr val="bg1">
                      <a:lumMod val="50000"/>
                    </a:schemeClr>
                  </a:solidFill>
                  <a:latin typeface="微软雅黑" panose="020B0503020204020204" pitchFamily="34" charset="-122"/>
                  <a:ea typeface="微软雅黑" panose="020B0503020204020204" pitchFamily="34" charset="-122"/>
                </a:rPr>
                <a:t>1#</a:t>
              </a:r>
              <a:endParaRPr lang="zh-CN" altLang="en-US" sz="1467" b="1"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23" name="图片 6">
              <a:extLst>
                <a:ext uri="{FF2B5EF4-FFF2-40B4-BE49-F238E27FC236}">
                  <a16:creationId xmlns:a16="http://schemas.microsoft.com/office/drawing/2014/main" id="{E2071E9A-8C8B-4ADD-A4C3-19D899FE54D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84947" y="3266984"/>
              <a:ext cx="459828" cy="52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圆角矩形 33">
              <a:extLst>
                <a:ext uri="{FF2B5EF4-FFF2-40B4-BE49-F238E27FC236}">
                  <a16:creationId xmlns:a16="http://schemas.microsoft.com/office/drawing/2014/main" id="{67F6A319-BB1C-4868-862A-C38D020D75EE}"/>
                </a:ext>
              </a:extLst>
            </p:cNvPr>
            <p:cNvSpPr/>
            <p:nvPr/>
          </p:nvSpPr>
          <p:spPr>
            <a:xfrm>
              <a:off x="2915587" y="1989310"/>
              <a:ext cx="5727700" cy="4105703"/>
            </a:xfrm>
            <a:prstGeom prst="roundRect">
              <a:avLst/>
            </a:prstGeom>
            <a:noFill/>
            <a:ln w="50800" cap="rnd" cmpd="sng">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chemeClr val="tx1"/>
                </a:solidFill>
                <a:latin typeface="微软雅黑" panose="020B0503020204020204" pitchFamily="34" charset="-122"/>
                <a:ea typeface="微软雅黑" panose="020B0503020204020204" pitchFamily="34" charset="-122"/>
              </a:endParaRPr>
            </a:p>
          </p:txBody>
        </p:sp>
        <p:sp>
          <p:nvSpPr>
            <p:cNvPr id="25" name="TextBox 46">
              <a:extLst>
                <a:ext uri="{FF2B5EF4-FFF2-40B4-BE49-F238E27FC236}">
                  <a16:creationId xmlns:a16="http://schemas.microsoft.com/office/drawing/2014/main" id="{2542FD16-E887-4E78-8199-54DBA47C6F9F}"/>
                </a:ext>
              </a:extLst>
            </p:cNvPr>
            <p:cNvSpPr txBox="1">
              <a:spLocks noChangeArrowheads="1"/>
            </p:cNvSpPr>
            <p:nvPr/>
          </p:nvSpPr>
          <p:spPr bwMode="auto">
            <a:xfrm>
              <a:off x="4598546" y="2218249"/>
              <a:ext cx="1595018" cy="652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67" b="1" dirty="0">
                  <a:solidFill>
                    <a:schemeClr val="bg1">
                      <a:lumMod val="50000"/>
                    </a:schemeClr>
                  </a:solidFill>
                  <a:latin typeface="微软雅黑" panose="020B0503020204020204" pitchFamily="34" charset="-122"/>
                  <a:ea typeface="微软雅黑" panose="020B0503020204020204" pitchFamily="34" charset="-122"/>
                </a:rPr>
                <a:t>市电电源</a:t>
              </a:r>
              <a:endParaRPr lang="en-US" altLang="zh-CN" sz="1467" b="1" dirty="0">
                <a:solidFill>
                  <a:schemeClr val="bg1">
                    <a:lumMod val="50000"/>
                  </a:schemeClr>
                </a:solidFill>
                <a:latin typeface="微软雅黑" panose="020B0503020204020204" pitchFamily="34" charset="-122"/>
                <a:ea typeface="微软雅黑" panose="020B0503020204020204" pitchFamily="34" charset="-122"/>
              </a:endParaRPr>
            </a:p>
            <a:p>
              <a:pPr eaLnBrk="1" hangingPunct="1"/>
              <a:r>
                <a:rPr lang="en-US" altLang="zh-CN" sz="1467" b="1" dirty="0">
                  <a:solidFill>
                    <a:schemeClr val="bg1">
                      <a:lumMod val="50000"/>
                    </a:schemeClr>
                  </a:solidFill>
                  <a:latin typeface="微软雅黑" panose="020B0503020204020204" pitchFamily="34" charset="-122"/>
                  <a:ea typeface="微软雅黑" panose="020B0503020204020204" pitchFamily="34" charset="-122"/>
                </a:rPr>
                <a:t>1# 110KV TO 35KV</a:t>
              </a:r>
              <a:endParaRPr lang="zh-CN" altLang="en-US" sz="1467"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6" name="TextBox 47">
              <a:extLst>
                <a:ext uri="{FF2B5EF4-FFF2-40B4-BE49-F238E27FC236}">
                  <a16:creationId xmlns:a16="http://schemas.microsoft.com/office/drawing/2014/main" id="{1F8E1CDB-2109-487B-97DB-EE66B14C4196}"/>
                </a:ext>
              </a:extLst>
            </p:cNvPr>
            <p:cNvSpPr txBox="1">
              <a:spLocks noChangeArrowheads="1"/>
            </p:cNvSpPr>
            <p:nvPr/>
          </p:nvSpPr>
          <p:spPr bwMode="auto">
            <a:xfrm>
              <a:off x="7525985" y="2217680"/>
              <a:ext cx="1987133" cy="652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67" b="1" dirty="0">
                  <a:solidFill>
                    <a:schemeClr val="bg1">
                      <a:lumMod val="50000"/>
                    </a:schemeClr>
                  </a:solidFill>
                  <a:latin typeface="微软雅黑" panose="020B0503020204020204" pitchFamily="34" charset="-122"/>
                  <a:ea typeface="微软雅黑" panose="020B0503020204020204" pitchFamily="34" charset="-122"/>
                </a:rPr>
                <a:t>市电电源</a:t>
              </a:r>
              <a:endParaRPr lang="en-US" altLang="zh-CN" sz="1467" b="1" dirty="0">
                <a:solidFill>
                  <a:schemeClr val="bg1">
                    <a:lumMod val="50000"/>
                  </a:schemeClr>
                </a:solidFill>
                <a:latin typeface="微软雅黑" panose="020B0503020204020204" pitchFamily="34" charset="-122"/>
                <a:ea typeface="微软雅黑" panose="020B0503020204020204" pitchFamily="34" charset="-122"/>
              </a:endParaRPr>
            </a:p>
            <a:p>
              <a:pPr eaLnBrk="1" hangingPunct="1"/>
              <a:r>
                <a:rPr lang="en-US" altLang="zh-CN" sz="1467" b="1" dirty="0">
                  <a:solidFill>
                    <a:schemeClr val="bg1">
                      <a:lumMod val="50000"/>
                    </a:schemeClr>
                  </a:solidFill>
                  <a:latin typeface="微软雅黑" panose="020B0503020204020204" pitchFamily="34" charset="-122"/>
                  <a:ea typeface="微软雅黑" panose="020B0503020204020204" pitchFamily="34" charset="-122"/>
                </a:rPr>
                <a:t>2# 110KV TO 35KV</a:t>
              </a:r>
              <a:endParaRPr lang="zh-CN" altLang="en-US" sz="1467"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7" name="圆角矩形 36">
              <a:extLst>
                <a:ext uri="{FF2B5EF4-FFF2-40B4-BE49-F238E27FC236}">
                  <a16:creationId xmlns:a16="http://schemas.microsoft.com/office/drawing/2014/main" id="{7A85A8D1-704C-4C10-BE22-AC31CCB0094E}"/>
                </a:ext>
              </a:extLst>
            </p:cNvPr>
            <p:cNvSpPr/>
            <p:nvPr/>
          </p:nvSpPr>
          <p:spPr>
            <a:xfrm>
              <a:off x="3856974" y="4283424"/>
              <a:ext cx="3943350" cy="611623"/>
            </a:xfrm>
            <a:prstGeom prst="roundRect">
              <a:avLst/>
            </a:prstGeom>
            <a:noFill/>
            <a:ln w="50800" cap="rnd" cmpd="sng">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chemeClr val="tx1"/>
                </a:solidFill>
                <a:latin typeface="微软雅黑" panose="020B0503020204020204" pitchFamily="34" charset="-122"/>
                <a:ea typeface="微软雅黑" panose="020B0503020204020204" pitchFamily="34" charset="-122"/>
              </a:endParaRPr>
            </a:p>
          </p:txBody>
        </p:sp>
        <p:sp>
          <p:nvSpPr>
            <p:cNvPr id="28" name="下箭头 37">
              <a:extLst>
                <a:ext uri="{FF2B5EF4-FFF2-40B4-BE49-F238E27FC236}">
                  <a16:creationId xmlns:a16="http://schemas.microsoft.com/office/drawing/2014/main" id="{BFC5118E-A1B0-4A4C-8313-607C15425259}"/>
                </a:ext>
              </a:extLst>
            </p:cNvPr>
            <p:cNvSpPr/>
            <p:nvPr/>
          </p:nvSpPr>
          <p:spPr>
            <a:xfrm>
              <a:off x="4288774" y="1762862"/>
              <a:ext cx="179388" cy="1261340"/>
            </a:xfrm>
            <a:prstGeom prst="downArrow">
              <a:avLst/>
            </a:prstGeom>
            <a:solidFill>
              <a:srgbClr val="0070C0"/>
            </a:solidFill>
            <a:effectLst/>
          </p:spPr>
          <p:txBody>
            <a:bodyPr>
              <a:normAutofit/>
            </a:bodyPr>
            <a:lstStyle/>
            <a:p>
              <a:pPr algn="ctr">
                <a:lnSpc>
                  <a:spcPct val="90000"/>
                </a:lnSpc>
                <a:spcBef>
                  <a:spcPts val="133"/>
                </a:spcBef>
                <a:spcAft>
                  <a:spcPts val="133"/>
                </a:spcAft>
                <a:defRPr/>
              </a:pPr>
              <a:endParaRPr lang="zh-CN" altLang="en-US" sz="2667" dirty="0" err="1">
                <a:latin typeface="微软雅黑" panose="020B0503020204020204" pitchFamily="34" charset="-122"/>
                <a:ea typeface="微软雅黑" panose="020B0503020204020204" pitchFamily="34" charset="-122"/>
              </a:endParaRPr>
            </a:p>
          </p:txBody>
        </p:sp>
        <p:pic>
          <p:nvPicPr>
            <p:cNvPr id="29" name="图片 6">
              <a:extLst>
                <a:ext uri="{FF2B5EF4-FFF2-40B4-BE49-F238E27FC236}">
                  <a16:creationId xmlns:a16="http://schemas.microsoft.com/office/drawing/2014/main" id="{07F34720-22D3-4C6B-9F71-EFF4FAD5533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28486" y="2149615"/>
              <a:ext cx="459828" cy="52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下箭头 39">
              <a:extLst>
                <a:ext uri="{FF2B5EF4-FFF2-40B4-BE49-F238E27FC236}">
                  <a16:creationId xmlns:a16="http://schemas.microsoft.com/office/drawing/2014/main" id="{9B29A440-3CF9-4BB0-A996-DDA28D784147}"/>
                </a:ext>
              </a:extLst>
            </p:cNvPr>
            <p:cNvSpPr/>
            <p:nvPr/>
          </p:nvSpPr>
          <p:spPr>
            <a:xfrm>
              <a:off x="7111349" y="1771327"/>
              <a:ext cx="179388" cy="1259223"/>
            </a:xfrm>
            <a:prstGeom prst="downArrow">
              <a:avLst/>
            </a:prstGeom>
            <a:solidFill>
              <a:srgbClr val="0070C0"/>
            </a:solidFill>
            <a:effectLst/>
          </p:spPr>
          <p:txBody>
            <a:bodyPr>
              <a:normAutofit/>
            </a:bodyPr>
            <a:lstStyle/>
            <a:p>
              <a:pPr algn="ctr">
                <a:lnSpc>
                  <a:spcPct val="90000"/>
                </a:lnSpc>
                <a:spcBef>
                  <a:spcPts val="133"/>
                </a:spcBef>
                <a:spcAft>
                  <a:spcPts val="133"/>
                </a:spcAft>
                <a:defRPr/>
              </a:pPr>
              <a:endParaRPr lang="zh-CN" altLang="en-US" sz="2667" dirty="0" err="1">
                <a:latin typeface="微软雅黑" panose="020B0503020204020204" pitchFamily="34" charset="-122"/>
                <a:ea typeface="微软雅黑" panose="020B0503020204020204" pitchFamily="34" charset="-122"/>
              </a:endParaRPr>
            </a:p>
          </p:txBody>
        </p:sp>
        <p:pic>
          <p:nvPicPr>
            <p:cNvPr id="31" name="图片 110">
              <a:extLst>
                <a:ext uri="{FF2B5EF4-FFF2-40B4-BE49-F238E27FC236}">
                  <a16:creationId xmlns:a16="http://schemas.microsoft.com/office/drawing/2014/main" id="{1A81A96B-F690-4ACB-8C4F-8418FA534DD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93505" y="2134540"/>
              <a:ext cx="458459" cy="52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a:extLst>
                <a:ext uri="{FF2B5EF4-FFF2-40B4-BE49-F238E27FC236}">
                  <a16:creationId xmlns:a16="http://schemas.microsoft.com/office/drawing/2014/main" id="{87384868-30F8-49A3-981B-D51F9C416B9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51176" y="677180"/>
              <a:ext cx="1650908" cy="125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
              <a:extLst>
                <a:ext uri="{FF2B5EF4-FFF2-40B4-BE49-F238E27FC236}">
                  <a16:creationId xmlns:a16="http://schemas.microsoft.com/office/drawing/2014/main" id="{E4BD2871-FB34-45F6-910A-C5239C17CBE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94167" y="677178"/>
              <a:ext cx="1650908" cy="125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
              <a:extLst>
                <a:ext uri="{FF2B5EF4-FFF2-40B4-BE49-F238E27FC236}">
                  <a16:creationId xmlns:a16="http://schemas.microsoft.com/office/drawing/2014/main" id="{A06A1627-2D5E-4760-991E-0AB7A55B5CB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34962" y="5025112"/>
              <a:ext cx="511331" cy="6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直接连接符 34">
              <a:extLst>
                <a:ext uri="{FF2B5EF4-FFF2-40B4-BE49-F238E27FC236}">
                  <a16:creationId xmlns:a16="http://schemas.microsoft.com/office/drawing/2014/main" id="{F137E7CD-C883-4A38-8A54-23CAFAFEDCF4}"/>
                </a:ext>
              </a:extLst>
            </p:cNvPr>
            <p:cNvCxnSpPr/>
            <p:nvPr/>
          </p:nvCxnSpPr>
          <p:spPr>
            <a:xfrm flipV="1">
              <a:off x="6247749" y="3927879"/>
              <a:ext cx="460375" cy="211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E942218E-558C-4411-B8FA-FAC867068426}"/>
                </a:ext>
              </a:extLst>
            </p:cNvPr>
            <p:cNvCxnSpPr/>
            <p:nvPr/>
          </p:nvCxnSpPr>
          <p:spPr>
            <a:xfrm flipV="1">
              <a:off x="6976412" y="3929996"/>
              <a:ext cx="439737" cy="423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AAB9493E-25A7-446D-B1CE-401D27013254}"/>
                </a:ext>
              </a:extLst>
            </p:cNvPr>
            <p:cNvCxnSpPr/>
            <p:nvPr/>
          </p:nvCxnSpPr>
          <p:spPr>
            <a:xfrm flipH="1">
              <a:off x="6982762" y="3910948"/>
              <a:ext cx="1587" cy="444432"/>
            </a:xfrm>
            <a:prstGeom prst="straightConnector1">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04668836-71FE-4059-9931-4349198C1A19}"/>
                </a:ext>
              </a:extLst>
            </p:cNvPr>
            <p:cNvCxnSpPr/>
            <p:nvPr/>
          </p:nvCxnSpPr>
          <p:spPr>
            <a:xfrm>
              <a:off x="6693837" y="3919414"/>
              <a:ext cx="0" cy="421153"/>
            </a:xfrm>
            <a:prstGeom prst="straightConnector1">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358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10F15A-37F5-4D71-8BA6-FFF00057B011}"/>
              </a:ext>
            </a:extLst>
          </p:cNvPr>
          <p:cNvSpPr>
            <a:spLocks noGrp="1"/>
          </p:cNvSpPr>
          <p:nvPr>
            <p:ph type="title"/>
          </p:nvPr>
        </p:nvSpPr>
        <p:spPr/>
        <p:txBody>
          <a:bodyPr/>
          <a:lstStyle/>
          <a:p>
            <a:r>
              <a:rPr lang="zh-CN" altLang="en-US" dirty="0"/>
              <a:t>制冷系统</a:t>
            </a:r>
          </a:p>
        </p:txBody>
      </p:sp>
      <p:sp>
        <p:nvSpPr>
          <p:cNvPr id="3" name="内容占位符 2">
            <a:extLst>
              <a:ext uri="{FF2B5EF4-FFF2-40B4-BE49-F238E27FC236}">
                <a16:creationId xmlns:a16="http://schemas.microsoft.com/office/drawing/2014/main" id="{3450F44F-7286-407F-AEEB-30A389288AC1}"/>
              </a:ext>
            </a:extLst>
          </p:cNvPr>
          <p:cNvSpPr>
            <a:spLocks noGrp="1"/>
          </p:cNvSpPr>
          <p:nvPr>
            <p:ph idx="1"/>
          </p:nvPr>
        </p:nvSpPr>
        <p:spPr>
          <a:xfrm>
            <a:off x="677334" y="1686557"/>
            <a:ext cx="7721371" cy="4910666"/>
          </a:xfrm>
        </p:spPr>
        <p:txBody>
          <a:bodyPr>
            <a:noAutofit/>
          </a:bodyPr>
          <a:lstStyle/>
          <a:p>
            <a:pPr marL="0" indent="0">
              <a:buNone/>
            </a:pPr>
            <a:r>
              <a:rPr lang="zh-CN" altLang="en-US" dirty="0">
                <a:solidFill>
                  <a:srgbClr val="0070C0"/>
                </a:solidFill>
              </a:rPr>
              <a:t>采用燃气发电三联供方案</a:t>
            </a:r>
            <a:endParaRPr lang="en-US" altLang="zh-CN" dirty="0">
              <a:solidFill>
                <a:srgbClr val="0070C0"/>
              </a:solidFill>
            </a:endParaRPr>
          </a:p>
          <a:p>
            <a:r>
              <a:rPr lang="zh-CN" altLang="en-US" dirty="0">
                <a:solidFill>
                  <a:srgbClr val="0070C0"/>
                </a:solidFill>
              </a:rPr>
              <a:t>冷水机组：</a:t>
            </a:r>
            <a:r>
              <a:rPr lang="en-US" altLang="zh-CN" b="1" dirty="0">
                <a:solidFill>
                  <a:srgbClr val="0070C0"/>
                </a:solidFill>
              </a:rPr>
              <a:t>N+1</a:t>
            </a:r>
            <a:r>
              <a:rPr lang="zh-CN" altLang="en-US" dirty="0">
                <a:solidFill>
                  <a:srgbClr val="0070C0"/>
                </a:solidFill>
              </a:rPr>
              <a:t>配置，每台制冷能力可以定制</a:t>
            </a:r>
          </a:p>
          <a:p>
            <a:r>
              <a:rPr lang="zh-CN" altLang="en-US" dirty="0">
                <a:solidFill>
                  <a:srgbClr val="0070C0"/>
                </a:solidFill>
              </a:rPr>
              <a:t>精密空调：高能效比大功率机房精密空调，双路供电，</a:t>
            </a:r>
            <a:r>
              <a:rPr lang="en-US" altLang="zh-CN" b="1" dirty="0">
                <a:solidFill>
                  <a:srgbClr val="0070C0"/>
                </a:solidFill>
              </a:rPr>
              <a:t>N+2</a:t>
            </a:r>
            <a:r>
              <a:rPr lang="zh-CN" altLang="en-US" dirty="0">
                <a:solidFill>
                  <a:srgbClr val="0070C0"/>
                </a:solidFill>
              </a:rPr>
              <a:t>冗余设计</a:t>
            </a:r>
          </a:p>
          <a:p>
            <a:r>
              <a:rPr lang="zh-CN" altLang="en-US" dirty="0">
                <a:solidFill>
                  <a:srgbClr val="0070C0"/>
                </a:solidFill>
              </a:rPr>
              <a:t>送风方式：地板下下送风，天花板上回风，高效率冷热通道</a:t>
            </a:r>
          </a:p>
          <a:p>
            <a:r>
              <a:rPr lang="zh-CN" altLang="en-US" dirty="0">
                <a:solidFill>
                  <a:srgbClr val="0070C0"/>
                </a:solidFill>
              </a:rPr>
              <a:t>温度和湿度：温度控制范围</a:t>
            </a:r>
            <a:r>
              <a:rPr lang="en-US" altLang="zh-CN" b="1" dirty="0">
                <a:solidFill>
                  <a:srgbClr val="0070C0"/>
                </a:solidFill>
              </a:rPr>
              <a:t>23℃±2℃</a:t>
            </a:r>
            <a:r>
              <a:rPr lang="zh-CN" altLang="en-US" dirty="0">
                <a:solidFill>
                  <a:srgbClr val="0070C0"/>
                </a:solidFill>
              </a:rPr>
              <a:t>，湿度控制范围</a:t>
            </a:r>
            <a:r>
              <a:rPr lang="en-US" altLang="zh-CN" b="1" dirty="0">
                <a:solidFill>
                  <a:srgbClr val="0070C0"/>
                </a:solidFill>
              </a:rPr>
              <a:t>40%</a:t>
            </a:r>
            <a:r>
              <a:rPr lang="zh-CN" altLang="en-US" b="1" dirty="0">
                <a:solidFill>
                  <a:srgbClr val="0070C0"/>
                </a:solidFill>
              </a:rPr>
              <a:t>～</a:t>
            </a:r>
            <a:r>
              <a:rPr lang="en-US" altLang="zh-CN" b="1" dirty="0">
                <a:solidFill>
                  <a:srgbClr val="0070C0"/>
                </a:solidFill>
              </a:rPr>
              <a:t>55%</a:t>
            </a:r>
            <a:endParaRPr lang="en-US" altLang="zh-CN" dirty="0">
              <a:solidFill>
                <a:srgbClr val="0070C0"/>
              </a:solidFill>
            </a:endParaRPr>
          </a:p>
          <a:p>
            <a:pPr marL="0" indent="0">
              <a:buNone/>
            </a:pPr>
            <a:endParaRPr lang="en-US" altLang="zh-CN" dirty="0">
              <a:solidFill>
                <a:srgbClr val="0070C0"/>
              </a:solidFill>
            </a:endParaRPr>
          </a:p>
          <a:p>
            <a:pPr marL="0" indent="0">
              <a:buNone/>
            </a:pPr>
            <a:r>
              <a:rPr lang="zh-CN" altLang="en-US" dirty="0">
                <a:solidFill>
                  <a:srgbClr val="0070C0"/>
                </a:solidFill>
              </a:rPr>
              <a:t>空调间布局</a:t>
            </a:r>
            <a:endParaRPr lang="en-US" altLang="zh-CN" dirty="0">
              <a:solidFill>
                <a:srgbClr val="0070C0"/>
              </a:solidFill>
            </a:endParaRPr>
          </a:p>
          <a:p>
            <a:r>
              <a:rPr lang="zh-CN" altLang="en-US" dirty="0">
                <a:solidFill>
                  <a:srgbClr val="0070C0"/>
                </a:solidFill>
              </a:rPr>
              <a:t>精密空调的供排水管路不穿越主机房及配电室</a:t>
            </a:r>
          </a:p>
          <a:p>
            <a:r>
              <a:rPr lang="zh-CN" altLang="en-US" dirty="0">
                <a:solidFill>
                  <a:srgbClr val="0070C0"/>
                </a:solidFill>
              </a:rPr>
              <a:t>独立的维修通道和排水系统，提高</a:t>
            </a:r>
            <a:r>
              <a:rPr lang="en-US" altLang="zh-CN" dirty="0">
                <a:solidFill>
                  <a:srgbClr val="0070C0"/>
                </a:solidFill>
              </a:rPr>
              <a:t>IT</a:t>
            </a:r>
            <a:r>
              <a:rPr lang="zh-CN" altLang="en-US" dirty="0">
                <a:solidFill>
                  <a:srgbClr val="0070C0"/>
                </a:solidFill>
              </a:rPr>
              <a:t>区域安全等级</a:t>
            </a:r>
            <a:endParaRPr lang="en-US" altLang="zh-CN" dirty="0">
              <a:solidFill>
                <a:srgbClr val="0070C0"/>
              </a:solidFill>
            </a:endParaRPr>
          </a:p>
          <a:p>
            <a:pPr marL="0" indent="0">
              <a:buNone/>
            </a:pPr>
            <a:endParaRPr lang="en-US" altLang="zh-CN" dirty="0">
              <a:solidFill>
                <a:srgbClr val="0070C0"/>
              </a:solidFill>
            </a:endParaRPr>
          </a:p>
          <a:p>
            <a:pPr marL="0" indent="0">
              <a:buNone/>
            </a:pPr>
            <a:r>
              <a:rPr lang="zh-CN" altLang="en-US" dirty="0">
                <a:solidFill>
                  <a:srgbClr val="0070C0"/>
                </a:solidFill>
              </a:rPr>
              <a:t>监控与报警</a:t>
            </a:r>
            <a:endParaRPr lang="en-US" altLang="zh-CN" dirty="0">
              <a:solidFill>
                <a:srgbClr val="0070C0"/>
              </a:solidFill>
            </a:endParaRPr>
          </a:p>
          <a:p>
            <a:r>
              <a:rPr lang="zh-CN" altLang="en-US" dirty="0">
                <a:solidFill>
                  <a:srgbClr val="0070C0"/>
                </a:solidFill>
              </a:rPr>
              <a:t>机房环境温湿度</a:t>
            </a:r>
            <a:r>
              <a:rPr lang="en-US" altLang="zh-CN" dirty="0">
                <a:solidFill>
                  <a:srgbClr val="0070C0"/>
                </a:solidFill>
              </a:rPr>
              <a:t>7X24</a:t>
            </a:r>
            <a:r>
              <a:rPr lang="zh-CN" altLang="en-US" dirty="0">
                <a:solidFill>
                  <a:srgbClr val="0070C0"/>
                </a:solidFill>
              </a:rPr>
              <a:t>集中监控，自动报警</a:t>
            </a:r>
          </a:p>
          <a:p>
            <a:endParaRPr lang="zh-CN" altLang="en-US" dirty="0">
              <a:solidFill>
                <a:srgbClr val="0070C0"/>
              </a:solidFill>
            </a:endParaRPr>
          </a:p>
        </p:txBody>
      </p:sp>
      <p:pic>
        <p:nvPicPr>
          <p:cNvPr id="129" name="图片 3">
            <a:extLst>
              <a:ext uri="{FF2B5EF4-FFF2-40B4-BE49-F238E27FC236}">
                <a16:creationId xmlns:a16="http://schemas.microsoft.com/office/drawing/2014/main" id="{9DA7D886-8D7B-429E-BE3C-4B8E28DD997A}"/>
              </a:ext>
            </a:extLst>
          </p:cNvPr>
          <p:cNvPicPr/>
          <p:nvPr/>
        </p:nvPicPr>
        <p:blipFill>
          <a:blip r:embed="rId2"/>
          <a:stretch>
            <a:fillRect/>
          </a:stretch>
        </p:blipFill>
        <p:spPr>
          <a:xfrm>
            <a:off x="7939034" y="3007357"/>
            <a:ext cx="2864432" cy="1691057"/>
          </a:xfrm>
          <a:prstGeom prst="rect">
            <a:avLst/>
          </a:prstGeom>
          <a:ln>
            <a:noFill/>
          </a:ln>
        </p:spPr>
      </p:pic>
      <p:pic>
        <p:nvPicPr>
          <p:cNvPr id="130" name="图片 129">
            <a:extLst>
              <a:ext uri="{FF2B5EF4-FFF2-40B4-BE49-F238E27FC236}">
                <a16:creationId xmlns:a16="http://schemas.microsoft.com/office/drawing/2014/main" id="{ED4FFEE0-9FC2-4FB4-9FE9-FB6FE3F1DFCD}"/>
              </a:ext>
            </a:extLst>
          </p:cNvPr>
          <p:cNvPicPr>
            <a:picLocks noChangeAspect="1"/>
          </p:cNvPicPr>
          <p:nvPr/>
        </p:nvPicPr>
        <p:blipFill>
          <a:blip r:embed="rId3"/>
          <a:stretch>
            <a:fillRect/>
          </a:stretch>
        </p:blipFill>
        <p:spPr>
          <a:xfrm>
            <a:off x="6166041" y="4552868"/>
            <a:ext cx="3107961" cy="1868251"/>
          </a:xfrm>
          <a:prstGeom prst="rect">
            <a:avLst/>
          </a:prstGeom>
        </p:spPr>
      </p:pic>
    </p:spTree>
    <p:extLst>
      <p:ext uri="{BB962C8B-B14F-4D97-AF65-F5344CB8AC3E}">
        <p14:creationId xmlns:p14="http://schemas.microsoft.com/office/powerpoint/2010/main" val="4113420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1E2F14-3090-42B3-9930-BD0323910C39}"/>
              </a:ext>
            </a:extLst>
          </p:cNvPr>
          <p:cNvSpPr>
            <a:spLocks noGrp="1"/>
          </p:cNvSpPr>
          <p:nvPr>
            <p:ph type="title"/>
          </p:nvPr>
        </p:nvSpPr>
        <p:spPr/>
        <p:txBody>
          <a:bodyPr/>
          <a:lstStyle/>
          <a:p>
            <a:r>
              <a:rPr lang="zh-CN" altLang="en-US" dirty="0"/>
              <a:t>供水、蓄冷、精确送回风</a:t>
            </a:r>
          </a:p>
        </p:txBody>
      </p:sp>
      <p:sp>
        <p:nvSpPr>
          <p:cNvPr id="3" name="内容占位符 2">
            <a:extLst>
              <a:ext uri="{FF2B5EF4-FFF2-40B4-BE49-F238E27FC236}">
                <a16:creationId xmlns:a16="http://schemas.microsoft.com/office/drawing/2014/main" id="{73D0F75A-229E-4603-8125-1615C0D48057}"/>
              </a:ext>
            </a:extLst>
          </p:cNvPr>
          <p:cNvSpPr>
            <a:spLocks noGrp="1"/>
          </p:cNvSpPr>
          <p:nvPr>
            <p:ph idx="1"/>
          </p:nvPr>
        </p:nvSpPr>
        <p:spPr/>
        <p:txBody>
          <a:bodyPr>
            <a:normAutofit/>
          </a:bodyPr>
          <a:lstStyle/>
          <a:p>
            <a:r>
              <a:rPr lang="zh-CN" altLang="en-US" sz="2200" dirty="0">
                <a:solidFill>
                  <a:srgbClr val="0070C0"/>
                </a:solidFill>
              </a:rPr>
              <a:t>市政自来水系统和加压给水系统</a:t>
            </a:r>
          </a:p>
          <a:p>
            <a:r>
              <a:rPr lang="zh-CN" altLang="en-US" sz="2200" dirty="0">
                <a:solidFill>
                  <a:srgbClr val="0070C0"/>
                </a:solidFill>
              </a:rPr>
              <a:t>蓄冷罐容量按</a:t>
            </a:r>
            <a:r>
              <a:rPr lang="zh-CN" altLang="en-US" sz="2200" u="sng" dirty="0">
                <a:solidFill>
                  <a:srgbClr val="0070C0"/>
                </a:solidFill>
              </a:rPr>
              <a:t>需求定制</a:t>
            </a:r>
            <a:endParaRPr lang="en-US" altLang="zh-CN" sz="2200" u="sng" dirty="0">
              <a:solidFill>
                <a:srgbClr val="0070C0"/>
              </a:solidFill>
            </a:endParaRPr>
          </a:p>
          <a:p>
            <a:r>
              <a:rPr lang="zh-CN" altLang="en-US" sz="2200" dirty="0">
                <a:solidFill>
                  <a:srgbClr val="0070C0"/>
                </a:solidFill>
              </a:rPr>
              <a:t>冷热风道精确送回风设计消除局部热点</a:t>
            </a:r>
            <a:endParaRPr lang="en-US" altLang="zh-CN" sz="2200" dirty="0">
              <a:solidFill>
                <a:srgbClr val="0070C0"/>
              </a:solidFill>
            </a:endParaRPr>
          </a:p>
          <a:p>
            <a:endParaRPr lang="zh-CN" altLang="en-US" sz="2200" dirty="0">
              <a:solidFill>
                <a:srgbClr val="0070C0"/>
              </a:solidFill>
            </a:endParaRPr>
          </a:p>
        </p:txBody>
      </p:sp>
      <p:pic>
        <p:nvPicPr>
          <p:cNvPr id="4" name="内容占位符 4">
            <a:extLst>
              <a:ext uri="{FF2B5EF4-FFF2-40B4-BE49-F238E27FC236}">
                <a16:creationId xmlns:a16="http://schemas.microsoft.com/office/drawing/2014/main" id="{DEE908C7-F108-49A0-A4D5-01334E755EC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1904" t="10195" r="19639" b="2427"/>
          <a:stretch/>
        </p:blipFill>
        <p:spPr>
          <a:xfrm>
            <a:off x="6456095" y="4119798"/>
            <a:ext cx="2750196" cy="2211400"/>
          </a:xfrm>
          <a:prstGeom prst="rect">
            <a:avLst/>
          </a:prstGeom>
        </p:spPr>
      </p:pic>
      <p:pic>
        <p:nvPicPr>
          <p:cNvPr id="5" name="图片 4">
            <a:extLst>
              <a:ext uri="{FF2B5EF4-FFF2-40B4-BE49-F238E27FC236}">
                <a16:creationId xmlns:a16="http://schemas.microsoft.com/office/drawing/2014/main" id="{4CB81C62-6B66-4249-BD4A-1071F81E970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2571" t="11724" r="23725" b="31054"/>
          <a:stretch/>
        </p:blipFill>
        <p:spPr>
          <a:xfrm>
            <a:off x="6456094" y="1870753"/>
            <a:ext cx="2750191" cy="2164752"/>
          </a:xfrm>
          <a:prstGeom prst="rect">
            <a:avLst/>
          </a:prstGeom>
        </p:spPr>
      </p:pic>
      <p:grpSp>
        <p:nvGrpSpPr>
          <p:cNvPr id="6" name="组合 5">
            <a:extLst>
              <a:ext uri="{FF2B5EF4-FFF2-40B4-BE49-F238E27FC236}">
                <a16:creationId xmlns:a16="http://schemas.microsoft.com/office/drawing/2014/main" id="{75238027-9FEE-4F9C-BDCA-86DDBD8115B7}"/>
              </a:ext>
            </a:extLst>
          </p:cNvPr>
          <p:cNvGrpSpPr/>
          <p:nvPr/>
        </p:nvGrpSpPr>
        <p:grpSpPr>
          <a:xfrm>
            <a:off x="677334" y="3786778"/>
            <a:ext cx="4759761" cy="2705461"/>
            <a:chOff x="2309335" y="2900029"/>
            <a:chExt cx="5721190" cy="3722903"/>
          </a:xfrm>
        </p:grpSpPr>
        <p:sp>
          <p:nvSpPr>
            <p:cNvPr id="7" name="Line 8">
              <a:extLst>
                <a:ext uri="{FF2B5EF4-FFF2-40B4-BE49-F238E27FC236}">
                  <a16:creationId xmlns:a16="http://schemas.microsoft.com/office/drawing/2014/main" id="{5ABE9587-E8E3-45EB-8865-3704A92F88DE}"/>
                </a:ext>
              </a:extLst>
            </p:cNvPr>
            <p:cNvSpPr>
              <a:spLocks noChangeShapeType="1"/>
            </p:cNvSpPr>
            <p:nvPr/>
          </p:nvSpPr>
          <p:spPr bwMode="auto">
            <a:xfrm flipV="1">
              <a:off x="2322453" y="6179599"/>
              <a:ext cx="4901230" cy="22770"/>
            </a:xfrm>
            <a:prstGeom prst="line">
              <a:avLst/>
            </a:prstGeom>
            <a:noFill/>
            <a:ln w="9525" cmpd="sng">
              <a:solidFill>
                <a:srgbClr val="666699">
                  <a:alpha val="70000"/>
                </a:srgbClr>
              </a:solidFill>
              <a:round/>
              <a:headEnd/>
              <a:tailEnd/>
            </a:ln>
            <a:scene3d>
              <a:camera prst="legacyObliqueTopRight"/>
              <a:lightRig rig="legacyFlat3" dir="r"/>
            </a:scene3d>
            <a:sp3d extrusionH="2513000" prstMaterial="legacyMatte">
              <a:bevelT w="13500" h="13500" prst="angle"/>
              <a:bevelB w="13500" h="13500" prst="angle"/>
              <a:extrusionClr>
                <a:srgbClr val="666699"/>
              </a:extrusionClr>
              <a:contourClr>
                <a:srgbClr val="666699"/>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8" name="Line 10">
              <a:extLst>
                <a:ext uri="{FF2B5EF4-FFF2-40B4-BE49-F238E27FC236}">
                  <a16:creationId xmlns:a16="http://schemas.microsoft.com/office/drawing/2014/main" id="{B843D4B2-1F0C-425A-B1FA-D977F8CF6354}"/>
                </a:ext>
              </a:extLst>
            </p:cNvPr>
            <p:cNvSpPr>
              <a:spLocks noChangeShapeType="1"/>
            </p:cNvSpPr>
            <p:nvPr/>
          </p:nvSpPr>
          <p:spPr bwMode="auto">
            <a:xfrm flipV="1">
              <a:off x="3323712" y="5780372"/>
              <a:ext cx="3899971" cy="12029"/>
            </a:xfrm>
            <a:prstGeom prst="line">
              <a:avLst/>
            </a:prstGeom>
            <a:noFill/>
            <a:ln w="9525" cmpd="sng">
              <a:solidFill>
                <a:srgbClr val="EAEAEA">
                  <a:alpha val="70000"/>
                </a:srgbClr>
              </a:solidFill>
              <a:round/>
              <a:headEnd/>
              <a:tailEnd/>
            </a:ln>
            <a:scene3d>
              <a:camera prst="legacyObliqueTopRight"/>
              <a:lightRig rig="legacyFlat3" dir="b"/>
            </a:scene3d>
            <a:sp3d extrusionH="2513000" prstMaterial="legacyMatte">
              <a:bevelT w="13500" h="13500" prst="angle"/>
              <a:bevelB w="13500" h="13500" prst="angle"/>
              <a:extrusionClr>
                <a:schemeClr val="accent3">
                  <a:lumMod val="20000"/>
                  <a:lumOff val="80000"/>
                </a:schemeClr>
              </a:extrusionClr>
              <a:contourClr>
                <a:srgbClr val="EAEAEA"/>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9" name="Rectangle 21">
              <a:extLst>
                <a:ext uri="{FF2B5EF4-FFF2-40B4-BE49-F238E27FC236}">
                  <a16:creationId xmlns:a16="http://schemas.microsoft.com/office/drawing/2014/main" id="{4CD96A34-8D6F-4667-BFAC-1A33BD0A9C9F}"/>
                </a:ext>
              </a:extLst>
            </p:cNvPr>
            <p:cNvSpPr>
              <a:spLocks noChangeArrowheads="1"/>
            </p:cNvSpPr>
            <p:nvPr/>
          </p:nvSpPr>
          <p:spPr bwMode="auto">
            <a:xfrm>
              <a:off x="4845810" y="3899775"/>
              <a:ext cx="318336" cy="1143346"/>
            </a:xfrm>
            <a:prstGeom prst="rect">
              <a:avLst/>
            </a:prstGeom>
            <a:solidFill>
              <a:srgbClr val="333333">
                <a:alpha val="79999"/>
              </a:srgbClr>
            </a:solidFill>
            <a:ln w="9525" cmpd="sng">
              <a:miter lim="800000"/>
              <a:headEnd/>
              <a:tailEnd/>
            </a:ln>
            <a:scene3d>
              <a:camera prst="legacyObliqueTopRight"/>
              <a:lightRig rig="legacyFlat3" dir="r"/>
            </a:scene3d>
            <a:sp3d extrusionH="227000" prstMaterial="legacyMatte">
              <a:bevelT w="13500" h="13500" prst="angle"/>
              <a:bevelB w="13500" h="13500" prst="angle"/>
              <a:extrusionClr>
                <a:srgbClr val="333333"/>
              </a:extrusionClr>
              <a:contourClr>
                <a:srgbClr val="333333"/>
              </a:contourClr>
            </a:sp3d>
          </p:spPr>
          <p:txBody>
            <a:bodyPr>
              <a:flatTx/>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endParaRPr lang="zh-CN" altLang="en-US" sz="11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10" name="Rectangle 24">
              <a:extLst>
                <a:ext uri="{FF2B5EF4-FFF2-40B4-BE49-F238E27FC236}">
                  <a16:creationId xmlns:a16="http://schemas.microsoft.com/office/drawing/2014/main" id="{2CBD8544-0E58-44B5-B581-5243BA2AECC0}"/>
                </a:ext>
              </a:extLst>
            </p:cNvPr>
            <p:cNvSpPr>
              <a:spLocks noChangeArrowheads="1"/>
            </p:cNvSpPr>
            <p:nvPr/>
          </p:nvSpPr>
          <p:spPr bwMode="auto">
            <a:xfrm>
              <a:off x="5583488" y="3900801"/>
              <a:ext cx="318336" cy="1141294"/>
            </a:xfrm>
            <a:prstGeom prst="rect">
              <a:avLst/>
            </a:prstGeom>
            <a:solidFill>
              <a:srgbClr val="333333">
                <a:alpha val="89999"/>
              </a:srgbClr>
            </a:solidFill>
            <a:ln w="9525" cmpd="sng">
              <a:miter lim="800000"/>
              <a:headEnd/>
              <a:tailEnd/>
            </a:ln>
            <a:scene3d>
              <a:camera prst="legacyObliqueTopRight"/>
              <a:lightRig rig="legacyFlat3" dir="r"/>
            </a:scene3d>
            <a:sp3d extrusionH="227000" prstMaterial="legacyMatte">
              <a:bevelT w="13500" h="13500" prst="angle"/>
              <a:bevelB w="13500" h="13500" prst="angle"/>
              <a:extrusionClr>
                <a:srgbClr val="333333"/>
              </a:extrusionClr>
              <a:contourClr>
                <a:srgbClr val="333333"/>
              </a:contourClr>
            </a:sp3d>
          </p:spPr>
          <p:txBody>
            <a:bodyPr>
              <a:flatTx/>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endParaRPr lang="zh-CN" altLang="en-US" sz="11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11" name="Rectangle 25">
              <a:extLst>
                <a:ext uri="{FF2B5EF4-FFF2-40B4-BE49-F238E27FC236}">
                  <a16:creationId xmlns:a16="http://schemas.microsoft.com/office/drawing/2014/main" id="{69F3C0EF-014B-4739-A40D-1FBB10E7BC36}"/>
                </a:ext>
              </a:extLst>
            </p:cNvPr>
            <p:cNvSpPr>
              <a:spLocks noChangeArrowheads="1"/>
            </p:cNvSpPr>
            <p:nvPr/>
          </p:nvSpPr>
          <p:spPr bwMode="auto">
            <a:xfrm>
              <a:off x="5952327" y="3900801"/>
              <a:ext cx="314931" cy="1141294"/>
            </a:xfrm>
            <a:prstGeom prst="rect">
              <a:avLst/>
            </a:prstGeom>
            <a:solidFill>
              <a:srgbClr val="333333">
                <a:alpha val="79999"/>
              </a:srgbClr>
            </a:solidFill>
            <a:ln w="9525" cmpd="sng">
              <a:miter lim="800000"/>
              <a:headEnd/>
              <a:tailEnd/>
            </a:ln>
            <a:scene3d>
              <a:camera prst="legacyObliqueTopRight"/>
              <a:lightRig rig="legacyFlat3" dir="r"/>
            </a:scene3d>
            <a:sp3d extrusionH="227000" prstMaterial="legacyMatte">
              <a:bevelT w="13500" h="13500" prst="angle"/>
              <a:bevelB w="13500" h="13500" prst="angle"/>
              <a:extrusionClr>
                <a:srgbClr val="333333"/>
              </a:extrusionClr>
              <a:contourClr>
                <a:srgbClr val="333333"/>
              </a:contourClr>
            </a:sp3d>
          </p:spPr>
          <p:txBody>
            <a:bodyPr>
              <a:flatTx/>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endParaRPr lang="zh-CN" altLang="en-US" sz="11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12" name="Rectangle 26">
              <a:extLst>
                <a:ext uri="{FF2B5EF4-FFF2-40B4-BE49-F238E27FC236}">
                  <a16:creationId xmlns:a16="http://schemas.microsoft.com/office/drawing/2014/main" id="{DAFB5B73-D1DC-4888-A0E6-5854EADF0030}"/>
                </a:ext>
              </a:extLst>
            </p:cNvPr>
            <p:cNvSpPr>
              <a:spLocks noChangeArrowheads="1"/>
            </p:cNvSpPr>
            <p:nvPr/>
          </p:nvSpPr>
          <p:spPr bwMode="auto">
            <a:xfrm>
              <a:off x="6317761" y="3900801"/>
              <a:ext cx="318336" cy="1141294"/>
            </a:xfrm>
            <a:prstGeom prst="rect">
              <a:avLst/>
            </a:prstGeom>
            <a:solidFill>
              <a:srgbClr val="333333">
                <a:alpha val="79999"/>
              </a:srgbClr>
            </a:solidFill>
            <a:ln w="9525" cmpd="sng">
              <a:miter lim="800000"/>
              <a:headEnd/>
              <a:tailEnd/>
            </a:ln>
            <a:scene3d>
              <a:camera prst="legacyObliqueTopRight"/>
              <a:lightRig rig="legacyFlat3" dir="r"/>
            </a:scene3d>
            <a:sp3d extrusionH="227000" prstMaterial="legacyMatte">
              <a:bevelT w="13500" h="13500" prst="angle"/>
              <a:bevelB w="13500" h="13500" prst="angle"/>
              <a:extrusionClr>
                <a:srgbClr val="333333"/>
              </a:extrusionClr>
              <a:contourClr>
                <a:srgbClr val="333333"/>
              </a:contourClr>
            </a:sp3d>
          </p:spPr>
          <p:txBody>
            <a:bodyPr>
              <a:flatTx/>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endParaRPr lang="zh-CN" altLang="en-US" sz="11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13" name="Rectangle 27">
              <a:extLst>
                <a:ext uri="{FF2B5EF4-FFF2-40B4-BE49-F238E27FC236}">
                  <a16:creationId xmlns:a16="http://schemas.microsoft.com/office/drawing/2014/main" id="{9479AFCF-3EC2-4D26-B1D6-F4A78B85C4F4}"/>
                </a:ext>
              </a:extLst>
            </p:cNvPr>
            <p:cNvSpPr>
              <a:spLocks noChangeArrowheads="1"/>
            </p:cNvSpPr>
            <p:nvPr/>
          </p:nvSpPr>
          <p:spPr bwMode="auto">
            <a:xfrm>
              <a:off x="6686600" y="3900801"/>
              <a:ext cx="314931" cy="1141294"/>
            </a:xfrm>
            <a:prstGeom prst="rect">
              <a:avLst/>
            </a:prstGeom>
            <a:solidFill>
              <a:srgbClr val="333333">
                <a:alpha val="89999"/>
              </a:srgbClr>
            </a:solidFill>
            <a:ln w="9525" cmpd="sng">
              <a:miter lim="800000"/>
              <a:headEnd/>
              <a:tailEnd/>
            </a:ln>
            <a:scene3d>
              <a:camera prst="legacyObliqueTopRight"/>
              <a:lightRig rig="legacyFlat3" dir="r"/>
            </a:scene3d>
            <a:sp3d extrusionH="227000" prstMaterial="legacyMatte">
              <a:bevelT w="13500" h="13500" prst="angle"/>
              <a:bevelB w="13500" h="13500" prst="angle"/>
              <a:extrusionClr>
                <a:srgbClr val="333333"/>
              </a:extrusionClr>
              <a:contourClr>
                <a:srgbClr val="333333"/>
              </a:contourClr>
            </a:sp3d>
          </p:spPr>
          <p:txBody>
            <a:bodyPr>
              <a:flatTx/>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endParaRPr lang="zh-CN" altLang="en-US" sz="11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14" name="Rectangle 28">
              <a:extLst>
                <a:ext uri="{FF2B5EF4-FFF2-40B4-BE49-F238E27FC236}">
                  <a16:creationId xmlns:a16="http://schemas.microsoft.com/office/drawing/2014/main" id="{1E0B03D3-1BA9-403A-8BE0-FAA5DE09A74B}"/>
                </a:ext>
              </a:extLst>
            </p:cNvPr>
            <p:cNvSpPr>
              <a:spLocks noChangeArrowheads="1"/>
            </p:cNvSpPr>
            <p:nvPr/>
          </p:nvSpPr>
          <p:spPr bwMode="auto">
            <a:xfrm>
              <a:off x="7052031" y="3900801"/>
              <a:ext cx="316634" cy="1141294"/>
            </a:xfrm>
            <a:prstGeom prst="rect">
              <a:avLst/>
            </a:prstGeom>
            <a:solidFill>
              <a:srgbClr val="333333">
                <a:alpha val="79999"/>
              </a:srgbClr>
            </a:solidFill>
            <a:ln w="9525" cmpd="sng">
              <a:miter lim="800000"/>
              <a:headEnd/>
              <a:tailEnd/>
            </a:ln>
            <a:scene3d>
              <a:camera prst="legacyObliqueTopRight"/>
              <a:lightRig rig="legacyFlat3" dir="r"/>
            </a:scene3d>
            <a:sp3d extrusionH="227000" prstMaterial="legacyMatte">
              <a:bevelT w="13500" h="13500" prst="angle"/>
              <a:bevelB w="13500" h="13500" prst="angle"/>
              <a:extrusionClr>
                <a:srgbClr val="333333"/>
              </a:extrusionClr>
              <a:contourClr>
                <a:srgbClr val="333333"/>
              </a:contourClr>
            </a:sp3d>
          </p:spPr>
          <p:txBody>
            <a:bodyPr>
              <a:flatTx/>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endParaRPr lang="zh-CN" altLang="en-US" sz="11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15" name="Line 29">
              <a:extLst>
                <a:ext uri="{FF2B5EF4-FFF2-40B4-BE49-F238E27FC236}">
                  <a16:creationId xmlns:a16="http://schemas.microsoft.com/office/drawing/2014/main" id="{5E3DB466-1E2C-4EF1-9BFC-7A6519D744AF}"/>
                </a:ext>
              </a:extLst>
            </p:cNvPr>
            <p:cNvSpPr>
              <a:spLocks noChangeShapeType="1"/>
            </p:cNvSpPr>
            <p:nvPr/>
          </p:nvSpPr>
          <p:spPr bwMode="auto">
            <a:xfrm>
              <a:off x="4289147" y="5566192"/>
              <a:ext cx="314931" cy="0"/>
            </a:xfrm>
            <a:prstGeom prst="line">
              <a:avLst/>
            </a:prstGeom>
            <a:noFill/>
            <a:ln w="9525" cmpd="sng">
              <a:solidFill>
                <a:srgbClr val="FFFF99"/>
              </a:solidFill>
              <a:round/>
              <a:headEnd/>
              <a:tailEnd/>
            </a:ln>
            <a:scene3d>
              <a:camera prst="legacyObliqueTopRight"/>
              <a:lightRig rig="legacyFlat3" dir="b"/>
            </a:scene3d>
            <a:sp3d extrusionH="227000" prstMaterial="legacyMatte">
              <a:bevelT w="13500" h="13500" prst="angle"/>
              <a:bevelB w="13500" h="13500" prst="angle"/>
              <a:extrusionClr>
                <a:srgbClr val="FFFF99"/>
              </a:extrusionClr>
              <a:contourClr>
                <a:srgbClr val="FFFF99"/>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16" name="Line 30">
              <a:extLst>
                <a:ext uri="{FF2B5EF4-FFF2-40B4-BE49-F238E27FC236}">
                  <a16:creationId xmlns:a16="http://schemas.microsoft.com/office/drawing/2014/main" id="{C9C6F32F-8953-4E11-AF2E-558ADBC8E7B8}"/>
                </a:ext>
              </a:extLst>
            </p:cNvPr>
            <p:cNvSpPr>
              <a:spLocks noChangeShapeType="1"/>
            </p:cNvSpPr>
            <p:nvPr/>
          </p:nvSpPr>
          <p:spPr bwMode="auto">
            <a:xfrm>
              <a:off x="4650748" y="5566192"/>
              <a:ext cx="314931" cy="0"/>
            </a:xfrm>
            <a:prstGeom prst="line">
              <a:avLst/>
            </a:prstGeom>
            <a:noFill/>
            <a:ln w="9525" cmpd="sng">
              <a:solidFill>
                <a:srgbClr val="FFFF99"/>
              </a:solidFill>
              <a:round/>
              <a:headEnd/>
              <a:tailEnd/>
            </a:ln>
            <a:scene3d>
              <a:camera prst="legacyObliqueTopRight"/>
              <a:lightRig rig="legacyFlat3" dir="b"/>
            </a:scene3d>
            <a:sp3d extrusionH="227000" prstMaterial="legacyMatte">
              <a:bevelT w="13500" h="13500" prst="angle"/>
              <a:bevelB w="13500" h="13500" prst="angle"/>
              <a:extrusionClr>
                <a:srgbClr val="FFFF99"/>
              </a:extrusionClr>
              <a:contourClr>
                <a:srgbClr val="FFFF99"/>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17" name="Line 31">
              <a:extLst>
                <a:ext uri="{FF2B5EF4-FFF2-40B4-BE49-F238E27FC236}">
                  <a16:creationId xmlns:a16="http://schemas.microsoft.com/office/drawing/2014/main" id="{7164DEC9-CFFE-454D-9CF5-EB77B8104FE4}"/>
                </a:ext>
              </a:extLst>
            </p:cNvPr>
            <p:cNvSpPr>
              <a:spLocks noChangeShapeType="1"/>
            </p:cNvSpPr>
            <p:nvPr/>
          </p:nvSpPr>
          <p:spPr bwMode="auto">
            <a:xfrm>
              <a:off x="5012349" y="5566192"/>
              <a:ext cx="314931" cy="0"/>
            </a:xfrm>
            <a:prstGeom prst="line">
              <a:avLst/>
            </a:prstGeom>
            <a:noFill/>
            <a:ln w="9525" cmpd="sng">
              <a:solidFill>
                <a:srgbClr val="FFFF99"/>
              </a:solidFill>
              <a:round/>
              <a:headEnd/>
              <a:tailEnd/>
            </a:ln>
            <a:scene3d>
              <a:camera prst="legacyObliqueTopRight"/>
              <a:lightRig rig="legacyFlat3" dir="b"/>
            </a:scene3d>
            <a:sp3d extrusionH="227000" prstMaterial="legacyMatte">
              <a:bevelT w="13500" h="13500" prst="angle"/>
              <a:bevelB w="13500" h="13500" prst="angle"/>
              <a:extrusionClr>
                <a:srgbClr val="FFFF99"/>
              </a:extrusionClr>
              <a:contourClr>
                <a:srgbClr val="FFFF99"/>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18" name="Line 32">
              <a:extLst>
                <a:ext uri="{FF2B5EF4-FFF2-40B4-BE49-F238E27FC236}">
                  <a16:creationId xmlns:a16="http://schemas.microsoft.com/office/drawing/2014/main" id="{CF7154B6-3A73-4799-8C5A-6776955B37D7}"/>
                </a:ext>
              </a:extLst>
            </p:cNvPr>
            <p:cNvSpPr>
              <a:spLocks noChangeShapeType="1"/>
            </p:cNvSpPr>
            <p:nvPr/>
          </p:nvSpPr>
          <p:spPr bwMode="auto">
            <a:xfrm>
              <a:off x="5373950" y="5566192"/>
              <a:ext cx="314931" cy="0"/>
            </a:xfrm>
            <a:prstGeom prst="line">
              <a:avLst/>
            </a:prstGeom>
            <a:noFill/>
            <a:ln w="9525" cmpd="sng">
              <a:solidFill>
                <a:srgbClr val="FFFF99"/>
              </a:solidFill>
              <a:round/>
              <a:headEnd/>
              <a:tailEnd/>
            </a:ln>
            <a:scene3d>
              <a:camera prst="legacyObliqueTopRight"/>
              <a:lightRig rig="legacyFlat3" dir="b"/>
            </a:scene3d>
            <a:sp3d extrusionH="227000" prstMaterial="legacyMatte">
              <a:bevelT w="13500" h="13500" prst="angle"/>
              <a:bevelB w="13500" h="13500" prst="angle"/>
              <a:extrusionClr>
                <a:srgbClr val="FFFF99"/>
              </a:extrusionClr>
              <a:contourClr>
                <a:srgbClr val="FFFF99"/>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19" name="Line 33">
              <a:extLst>
                <a:ext uri="{FF2B5EF4-FFF2-40B4-BE49-F238E27FC236}">
                  <a16:creationId xmlns:a16="http://schemas.microsoft.com/office/drawing/2014/main" id="{AA5DC63C-8C88-410C-B28B-F59419321617}"/>
                </a:ext>
              </a:extLst>
            </p:cNvPr>
            <p:cNvSpPr>
              <a:spLocks noChangeShapeType="1"/>
            </p:cNvSpPr>
            <p:nvPr/>
          </p:nvSpPr>
          <p:spPr bwMode="auto">
            <a:xfrm>
              <a:off x="5735551" y="5566192"/>
              <a:ext cx="318336" cy="0"/>
            </a:xfrm>
            <a:prstGeom prst="line">
              <a:avLst/>
            </a:prstGeom>
            <a:noFill/>
            <a:ln w="9525" cmpd="sng">
              <a:solidFill>
                <a:srgbClr val="FFFF99"/>
              </a:solidFill>
              <a:round/>
              <a:headEnd/>
              <a:tailEnd/>
            </a:ln>
            <a:scene3d>
              <a:camera prst="legacyObliqueTopRight"/>
              <a:lightRig rig="legacyFlat3" dir="b"/>
            </a:scene3d>
            <a:sp3d extrusionH="227000" prstMaterial="legacyMatte">
              <a:bevelT w="13500" h="13500" prst="angle"/>
              <a:bevelB w="13500" h="13500" prst="angle"/>
              <a:extrusionClr>
                <a:srgbClr val="FFFF99"/>
              </a:extrusionClr>
              <a:contourClr>
                <a:srgbClr val="FFFF99"/>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20" name="Line 34">
              <a:extLst>
                <a:ext uri="{FF2B5EF4-FFF2-40B4-BE49-F238E27FC236}">
                  <a16:creationId xmlns:a16="http://schemas.microsoft.com/office/drawing/2014/main" id="{2CB9A944-B2A5-45AD-B483-0D87BC3E250A}"/>
                </a:ext>
              </a:extLst>
            </p:cNvPr>
            <p:cNvSpPr>
              <a:spLocks noChangeShapeType="1"/>
            </p:cNvSpPr>
            <p:nvPr/>
          </p:nvSpPr>
          <p:spPr bwMode="auto">
            <a:xfrm>
              <a:off x="3264343" y="5192079"/>
              <a:ext cx="0" cy="595279"/>
            </a:xfrm>
            <a:prstGeom prst="line">
              <a:avLst/>
            </a:prstGeom>
            <a:noFill/>
            <a:ln w="19050" cmpd="sng">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21" name="Line 35">
              <a:extLst>
                <a:ext uri="{FF2B5EF4-FFF2-40B4-BE49-F238E27FC236}">
                  <a16:creationId xmlns:a16="http://schemas.microsoft.com/office/drawing/2014/main" id="{744F0AA2-35DB-4D54-92C8-5BAB4A1F6B3D}"/>
                </a:ext>
              </a:extLst>
            </p:cNvPr>
            <p:cNvSpPr>
              <a:spLocks noChangeShapeType="1"/>
            </p:cNvSpPr>
            <p:nvPr/>
          </p:nvSpPr>
          <p:spPr bwMode="auto">
            <a:xfrm>
              <a:off x="3420958" y="5986469"/>
              <a:ext cx="318336" cy="0"/>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22" name="Line 36">
              <a:extLst>
                <a:ext uri="{FF2B5EF4-FFF2-40B4-BE49-F238E27FC236}">
                  <a16:creationId xmlns:a16="http://schemas.microsoft.com/office/drawing/2014/main" id="{229DA025-2ECC-4031-B544-3F211D2D5303}"/>
                </a:ext>
              </a:extLst>
            </p:cNvPr>
            <p:cNvSpPr>
              <a:spLocks noChangeShapeType="1"/>
            </p:cNvSpPr>
            <p:nvPr/>
          </p:nvSpPr>
          <p:spPr bwMode="auto">
            <a:xfrm>
              <a:off x="2859920" y="5639057"/>
              <a:ext cx="0" cy="400274"/>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23" name="Line 37">
              <a:extLst>
                <a:ext uri="{FF2B5EF4-FFF2-40B4-BE49-F238E27FC236}">
                  <a16:creationId xmlns:a16="http://schemas.microsoft.com/office/drawing/2014/main" id="{1125671B-A785-43EE-A241-9F74F8CC8A4C}"/>
                </a:ext>
              </a:extLst>
            </p:cNvPr>
            <p:cNvSpPr>
              <a:spLocks noChangeShapeType="1"/>
            </p:cNvSpPr>
            <p:nvPr/>
          </p:nvSpPr>
          <p:spPr bwMode="auto">
            <a:xfrm flipH="1">
              <a:off x="4703644" y="3473553"/>
              <a:ext cx="468000" cy="4105"/>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24" name="Line 42">
              <a:extLst>
                <a:ext uri="{FF2B5EF4-FFF2-40B4-BE49-F238E27FC236}">
                  <a16:creationId xmlns:a16="http://schemas.microsoft.com/office/drawing/2014/main" id="{620AB7FC-9FE0-407C-B698-B9DA4173965A}"/>
                </a:ext>
              </a:extLst>
            </p:cNvPr>
            <p:cNvSpPr>
              <a:spLocks noChangeShapeType="1"/>
            </p:cNvSpPr>
            <p:nvPr/>
          </p:nvSpPr>
          <p:spPr bwMode="auto">
            <a:xfrm flipH="1">
              <a:off x="5277909" y="3473553"/>
              <a:ext cx="468000" cy="4105"/>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25" name="Line 48">
              <a:extLst>
                <a:ext uri="{FF2B5EF4-FFF2-40B4-BE49-F238E27FC236}">
                  <a16:creationId xmlns:a16="http://schemas.microsoft.com/office/drawing/2014/main" id="{8EFC99A3-CC9D-4420-95DA-1DD683A243A1}"/>
                </a:ext>
              </a:extLst>
            </p:cNvPr>
            <p:cNvSpPr>
              <a:spLocks noChangeShapeType="1"/>
            </p:cNvSpPr>
            <p:nvPr/>
          </p:nvSpPr>
          <p:spPr bwMode="auto">
            <a:xfrm>
              <a:off x="3894206" y="5986469"/>
              <a:ext cx="316634" cy="0"/>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26" name="Line 49">
              <a:extLst>
                <a:ext uri="{FF2B5EF4-FFF2-40B4-BE49-F238E27FC236}">
                  <a16:creationId xmlns:a16="http://schemas.microsoft.com/office/drawing/2014/main" id="{875E0C20-C141-4A3B-ADF8-A1ABE81C41C3}"/>
                </a:ext>
              </a:extLst>
            </p:cNvPr>
            <p:cNvSpPr>
              <a:spLocks noChangeShapeType="1"/>
            </p:cNvSpPr>
            <p:nvPr/>
          </p:nvSpPr>
          <p:spPr bwMode="auto">
            <a:xfrm>
              <a:off x="4369157" y="5986469"/>
              <a:ext cx="314931" cy="0"/>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27" name="Line 50">
              <a:extLst>
                <a:ext uri="{FF2B5EF4-FFF2-40B4-BE49-F238E27FC236}">
                  <a16:creationId xmlns:a16="http://schemas.microsoft.com/office/drawing/2014/main" id="{563718DA-3E68-4023-84C0-5213742E2B1A}"/>
                </a:ext>
              </a:extLst>
            </p:cNvPr>
            <p:cNvSpPr>
              <a:spLocks noChangeShapeType="1"/>
            </p:cNvSpPr>
            <p:nvPr/>
          </p:nvSpPr>
          <p:spPr bwMode="auto">
            <a:xfrm>
              <a:off x="4842405" y="5986469"/>
              <a:ext cx="314931" cy="0"/>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28" name="Line 51">
              <a:extLst>
                <a:ext uri="{FF2B5EF4-FFF2-40B4-BE49-F238E27FC236}">
                  <a16:creationId xmlns:a16="http://schemas.microsoft.com/office/drawing/2014/main" id="{C083CD51-AD55-43DE-A08C-FB3920B2234D}"/>
                </a:ext>
              </a:extLst>
            </p:cNvPr>
            <p:cNvSpPr>
              <a:spLocks noChangeShapeType="1"/>
            </p:cNvSpPr>
            <p:nvPr/>
          </p:nvSpPr>
          <p:spPr bwMode="auto">
            <a:xfrm>
              <a:off x="5315653" y="5986469"/>
              <a:ext cx="314931" cy="0"/>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29" name="Line 52">
              <a:extLst>
                <a:ext uri="{FF2B5EF4-FFF2-40B4-BE49-F238E27FC236}">
                  <a16:creationId xmlns:a16="http://schemas.microsoft.com/office/drawing/2014/main" id="{EAD4D8F3-42D2-4003-8EC3-E00304BD1411}"/>
                </a:ext>
              </a:extLst>
            </p:cNvPr>
            <p:cNvSpPr>
              <a:spLocks noChangeShapeType="1"/>
            </p:cNvSpPr>
            <p:nvPr/>
          </p:nvSpPr>
          <p:spPr bwMode="auto">
            <a:xfrm>
              <a:off x="5788901" y="5986469"/>
              <a:ext cx="318336" cy="0"/>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30" name="Line 53">
              <a:extLst>
                <a:ext uri="{FF2B5EF4-FFF2-40B4-BE49-F238E27FC236}">
                  <a16:creationId xmlns:a16="http://schemas.microsoft.com/office/drawing/2014/main" id="{DFE2C54F-8CF6-4939-B81E-AA2EAAAAD435}"/>
                </a:ext>
              </a:extLst>
            </p:cNvPr>
            <p:cNvSpPr>
              <a:spLocks noChangeShapeType="1"/>
            </p:cNvSpPr>
            <p:nvPr/>
          </p:nvSpPr>
          <p:spPr bwMode="auto">
            <a:xfrm>
              <a:off x="6262149" y="5986469"/>
              <a:ext cx="318336" cy="0"/>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31" name="Line 68">
              <a:extLst>
                <a:ext uri="{FF2B5EF4-FFF2-40B4-BE49-F238E27FC236}">
                  <a16:creationId xmlns:a16="http://schemas.microsoft.com/office/drawing/2014/main" id="{D0A8EFDD-E511-4E01-B7B1-3ED27225D308}"/>
                </a:ext>
              </a:extLst>
            </p:cNvPr>
            <p:cNvSpPr>
              <a:spLocks noChangeShapeType="1"/>
            </p:cNvSpPr>
            <p:nvPr/>
          </p:nvSpPr>
          <p:spPr bwMode="auto">
            <a:xfrm>
              <a:off x="3420958" y="5187974"/>
              <a:ext cx="0" cy="398221"/>
            </a:xfrm>
            <a:prstGeom prst="line">
              <a:avLst/>
            </a:prstGeom>
            <a:noFill/>
            <a:ln w="19050" cmpd="sng">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32" name="Line 69">
              <a:extLst>
                <a:ext uri="{FF2B5EF4-FFF2-40B4-BE49-F238E27FC236}">
                  <a16:creationId xmlns:a16="http://schemas.microsoft.com/office/drawing/2014/main" id="{251A4CA0-E7C5-4947-B759-43BF53EBAD3F}"/>
                </a:ext>
              </a:extLst>
            </p:cNvPr>
            <p:cNvSpPr>
              <a:spLocks noChangeShapeType="1"/>
            </p:cNvSpPr>
            <p:nvPr/>
          </p:nvSpPr>
          <p:spPr bwMode="auto">
            <a:xfrm>
              <a:off x="2769601" y="5439947"/>
              <a:ext cx="0" cy="599384"/>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33" name="Line 76">
              <a:extLst>
                <a:ext uri="{FF2B5EF4-FFF2-40B4-BE49-F238E27FC236}">
                  <a16:creationId xmlns:a16="http://schemas.microsoft.com/office/drawing/2014/main" id="{72369C25-DDD3-496A-85E9-1D409071BAFF}"/>
                </a:ext>
              </a:extLst>
            </p:cNvPr>
            <p:cNvSpPr>
              <a:spLocks noChangeShapeType="1"/>
            </p:cNvSpPr>
            <p:nvPr/>
          </p:nvSpPr>
          <p:spPr bwMode="auto">
            <a:xfrm>
              <a:off x="3026380" y="5739639"/>
              <a:ext cx="0" cy="305850"/>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34" name="Line 77">
              <a:extLst>
                <a:ext uri="{FF2B5EF4-FFF2-40B4-BE49-F238E27FC236}">
                  <a16:creationId xmlns:a16="http://schemas.microsoft.com/office/drawing/2014/main" id="{876565E9-FCDF-4C8F-954F-9EB6C73E1A5B}"/>
                </a:ext>
              </a:extLst>
            </p:cNvPr>
            <p:cNvSpPr>
              <a:spLocks noChangeShapeType="1"/>
            </p:cNvSpPr>
            <p:nvPr/>
          </p:nvSpPr>
          <p:spPr bwMode="auto">
            <a:xfrm flipV="1">
              <a:off x="6737100" y="5590300"/>
              <a:ext cx="156614" cy="201163"/>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35" name="Line 79">
              <a:extLst>
                <a:ext uri="{FF2B5EF4-FFF2-40B4-BE49-F238E27FC236}">
                  <a16:creationId xmlns:a16="http://schemas.microsoft.com/office/drawing/2014/main" id="{921EA78D-3BC6-4CCB-A67E-508E4C3346D0}"/>
                </a:ext>
              </a:extLst>
            </p:cNvPr>
            <p:cNvSpPr>
              <a:spLocks noChangeShapeType="1"/>
            </p:cNvSpPr>
            <p:nvPr/>
          </p:nvSpPr>
          <p:spPr bwMode="auto">
            <a:xfrm>
              <a:off x="2947710" y="5787358"/>
              <a:ext cx="0" cy="39822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36" name="Line 80">
              <a:extLst>
                <a:ext uri="{FF2B5EF4-FFF2-40B4-BE49-F238E27FC236}">
                  <a16:creationId xmlns:a16="http://schemas.microsoft.com/office/drawing/2014/main" id="{31E1836E-9986-4286-88AB-3D1BFF7E6C1E}"/>
                </a:ext>
              </a:extLst>
            </p:cNvPr>
            <p:cNvSpPr>
              <a:spLocks noChangeShapeType="1"/>
            </p:cNvSpPr>
            <p:nvPr/>
          </p:nvSpPr>
          <p:spPr bwMode="auto">
            <a:xfrm>
              <a:off x="3420958" y="5787358"/>
              <a:ext cx="0" cy="39822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37" name="Line 81">
              <a:extLst>
                <a:ext uri="{FF2B5EF4-FFF2-40B4-BE49-F238E27FC236}">
                  <a16:creationId xmlns:a16="http://schemas.microsoft.com/office/drawing/2014/main" id="{591D2327-D7AF-4083-AEF8-20D8B315A4F6}"/>
                </a:ext>
              </a:extLst>
            </p:cNvPr>
            <p:cNvSpPr>
              <a:spLocks noChangeShapeType="1"/>
            </p:cNvSpPr>
            <p:nvPr/>
          </p:nvSpPr>
          <p:spPr bwMode="auto">
            <a:xfrm>
              <a:off x="3894206" y="5787358"/>
              <a:ext cx="0" cy="39822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38" name="Line 82">
              <a:extLst>
                <a:ext uri="{FF2B5EF4-FFF2-40B4-BE49-F238E27FC236}">
                  <a16:creationId xmlns:a16="http://schemas.microsoft.com/office/drawing/2014/main" id="{B82A8A9F-60FC-46E8-ABF5-B7EDAA77A1FB}"/>
                </a:ext>
              </a:extLst>
            </p:cNvPr>
            <p:cNvSpPr>
              <a:spLocks noChangeShapeType="1"/>
            </p:cNvSpPr>
            <p:nvPr/>
          </p:nvSpPr>
          <p:spPr bwMode="auto">
            <a:xfrm>
              <a:off x="4369157" y="5787358"/>
              <a:ext cx="0" cy="39822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39" name="Line 83">
              <a:extLst>
                <a:ext uri="{FF2B5EF4-FFF2-40B4-BE49-F238E27FC236}">
                  <a16:creationId xmlns:a16="http://schemas.microsoft.com/office/drawing/2014/main" id="{FD078409-B73E-4EC4-A0BD-B4C1B4E79BFB}"/>
                </a:ext>
              </a:extLst>
            </p:cNvPr>
            <p:cNvSpPr>
              <a:spLocks noChangeShapeType="1"/>
            </p:cNvSpPr>
            <p:nvPr/>
          </p:nvSpPr>
          <p:spPr bwMode="auto">
            <a:xfrm>
              <a:off x="4842405" y="5787358"/>
              <a:ext cx="0" cy="39822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40" name="Line 84">
              <a:extLst>
                <a:ext uri="{FF2B5EF4-FFF2-40B4-BE49-F238E27FC236}">
                  <a16:creationId xmlns:a16="http://schemas.microsoft.com/office/drawing/2014/main" id="{F73E8218-D605-4F1A-BBE7-63F3F9A8AD44}"/>
                </a:ext>
              </a:extLst>
            </p:cNvPr>
            <p:cNvSpPr>
              <a:spLocks noChangeShapeType="1"/>
            </p:cNvSpPr>
            <p:nvPr/>
          </p:nvSpPr>
          <p:spPr bwMode="auto">
            <a:xfrm>
              <a:off x="5315653" y="5787358"/>
              <a:ext cx="0" cy="39822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41" name="Line 85">
              <a:extLst>
                <a:ext uri="{FF2B5EF4-FFF2-40B4-BE49-F238E27FC236}">
                  <a16:creationId xmlns:a16="http://schemas.microsoft.com/office/drawing/2014/main" id="{DDC9E007-B7BA-47D2-8FDD-2ACD513A52C4}"/>
                </a:ext>
              </a:extLst>
            </p:cNvPr>
            <p:cNvSpPr>
              <a:spLocks noChangeShapeType="1"/>
            </p:cNvSpPr>
            <p:nvPr/>
          </p:nvSpPr>
          <p:spPr bwMode="auto">
            <a:xfrm>
              <a:off x="5788901" y="5787358"/>
              <a:ext cx="0" cy="39822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42" name="Line 86">
              <a:extLst>
                <a:ext uri="{FF2B5EF4-FFF2-40B4-BE49-F238E27FC236}">
                  <a16:creationId xmlns:a16="http://schemas.microsoft.com/office/drawing/2014/main" id="{0B418318-12C3-4DE8-8C08-8CE044F7C3E5}"/>
                </a:ext>
              </a:extLst>
            </p:cNvPr>
            <p:cNvSpPr>
              <a:spLocks noChangeShapeType="1"/>
            </p:cNvSpPr>
            <p:nvPr/>
          </p:nvSpPr>
          <p:spPr bwMode="auto">
            <a:xfrm>
              <a:off x="6262149" y="5787358"/>
              <a:ext cx="0" cy="39822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43" name="Line 87">
              <a:extLst>
                <a:ext uri="{FF2B5EF4-FFF2-40B4-BE49-F238E27FC236}">
                  <a16:creationId xmlns:a16="http://schemas.microsoft.com/office/drawing/2014/main" id="{02205D34-56E5-43E2-8546-BFEA23572775}"/>
                </a:ext>
              </a:extLst>
            </p:cNvPr>
            <p:cNvSpPr>
              <a:spLocks noChangeShapeType="1"/>
            </p:cNvSpPr>
            <p:nvPr/>
          </p:nvSpPr>
          <p:spPr bwMode="auto">
            <a:xfrm>
              <a:off x="6739535" y="5775792"/>
              <a:ext cx="0" cy="400274"/>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44" name="Line 88">
              <a:extLst>
                <a:ext uri="{FF2B5EF4-FFF2-40B4-BE49-F238E27FC236}">
                  <a16:creationId xmlns:a16="http://schemas.microsoft.com/office/drawing/2014/main" id="{C483A98A-5174-40AF-8353-56D2A378FE79}"/>
                </a:ext>
              </a:extLst>
            </p:cNvPr>
            <p:cNvSpPr>
              <a:spLocks noChangeShapeType="1"/>
            </p:cNvSpPr>
            <p:nvPr/>
          </p:nvSpPr>
          <p:spPr bwMode="auto">
            <a:xfrm>
              <a:off x="3106027" y="5787358"/>
              <a:ext cx="0" cy="19911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45" name="Line 89">
              <a:extLst>
                <a:ext uri="{FF2B5EF4-FFF2-40B4-BE49-F238E27FC236}">
                  <a16:creationId xmlns:a16="http://schemas.microsoft.com/office/drawing/2014/main" id="{C415FA61-24E4-4B47-8EA8-EC4F7726169E}"/>
                </a:ext>
              </a:extLst>
            </p:cNvPr>
            <p:cNvSpPr>
              <a:spLocks noChangeShapeType="1"/>
            </p:cNvSpPr>
            <p:nvPr/>
          </p:nvSpPr>
          <p:spPr bwMode="auto">
            <a:xfrm>
              <a:off x="3579275" y="5787358"/>
              <a:ext cx="0" cy="19911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46" name="Line 90">
              <a:extLst>
                <a:ext uri="{FF2B5EF4-FFF2-40B4-BE49-F238E27FC236}">
                  <a16:creationId xmlns:a16="http://schemas.microsoft.com/office/drawing/2014/main" id="{4D9FA687-D379-4829-A09D-0F8A59FB8699}"/>
                </a:ext>
              </a:extLst>
            </p:cNvPr>
            <p:cNvSpPr>
              <a:spLocks noChangeShapeType="1"/>
            </p:cNvSpPr>
            <p:nvPr/>
          </p:nvSpPr>
          <p:spPr bwMode="auto">
            <a:xfrm>
              <a:off x="4052523" y="5787358"/>
              <a:ext cx="0" cy="19911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47" name="Line 91">
              <a:extLst>
                <a:ext uri="{FF2B5EF4-FFF2-40B4-BE49-F238E27FC236}">
                  <a16:creationId xmlns:a16="http://schemas.microsoft.com/office/drawing/2014/main" id="{BACC0801-C5A1-43A3-A6A0-4D10A9BFE34F}"/>
                </a:ext>
              </a:extLst>
            </p:cNvPr>
            <p:cNvSpPr>
              <a:spLocks noChangeShapeType="1"/>
            </p:cNvSpPr>
            <p:nvPr/>
          </p:nvSpPr>
          <p:spPr bwMode="auto">
            <a:xfrm>
              <a:off x="4525771" y="5787358"/>
              <a:ext cx="0" cy="19911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48" name="Line 92">
              <a:extLst>
                <a:ext uri="{FF2B5EF4-FFF2-40B4-BE49-F238E27FC236}">
                  <a16:creationId xmlns:a16="http://schemas.microsoft.com/office/drawing/2014/main" id="{DDE634EA-BC7D-4F37-9F08-85284F99A610}"/>
                </a:ext>
              </a:extLst>
            </p:cNvPr>
            <p:cNvSpPr>
              <a:spLocks noChangeShapeType="1"/>
            </p:cNvSpPr>
            <p:nvPr/>
          </p:nvSpPr>
          <p:spPr bwMode="auto">
            <a:xfrm>
              <a:off x="5000721" y="5787358"/>
              <a:ext cx="0" cy="19911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49" name="Line 93">
              <a:extLst>
                <a:ext uri="{FF2B5EF4-FFF2-40B4-BE49-F238E27FC236}">
                  <a16:creationId xmlns:a16="http://schemas.microsoft.com/office/drawing/2014/main" id="{29649204-0FD8-4DD8-8569-FBAD9BC60F22}"/>
                </a:ext>
              </a:extLst>
            </p:cNvPr>
            <p:cNvSpPr>
              <a:spLocks noChangeShapeType="1"/>
            </p:cNvSpPr>
            <p:nvPr/>
          </p:nvSpPr>
          <p:spPr bwMode="auto">
            <a:xfrm>
              <a:off x="5473970" y="5787358"/>
              <a:ext cx="0" cy="19911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50" name="Line 94">
              <a:extLst>
                <a:ext uri="{FF2B5EF4-FFF2-40B4-BE49-F238E27FC236}">
                  <a16:creationId xmlns:a16="http://schemas.microsoft.com/office/drawing/2014/main" id="{E17EBB6E-C108-427E-B147-CEC5FF635C76}"/>
                </a:ext>
              </a:extLst>
            </p:cNvPr>
            <p:cNvSpPr>
              <a:spLocks noChangeShapeType="1"/>
            </p:cNvSpPr>
            <p:nvPr/>
          </p:nvSpPr>
          <p:spPr bwMode="auto">
            <a:xfrm>
              <a:off x="5947218" y="5787358"/>
              <a:ext cx="0" cy="19911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51" name="Line 95">
              <a:extLst>
                <a:ext uri="{FF2B5EF4-FFF2-40B4-BE49-F238E27FC236}">
                  <a16:creationId xmlns:a16="http://schemas.microsoft.com/office/drawing/2014/main" id="{A7EB1F1F-DD46-426D-A452-841D5600BED3}"/>
                </a:ext>
              </a:extLst>
            </p:cNvPr>
            <p:cNvSpPr>
              <a:spLocks noChangeShapeType="1"/>
            </p:cNvSpPr>
            <p:nvPr/>
          </p:nvSpPr>
          <p:spPr bwMode="auto">
            <a:xfrm>
              <a:off x="6420466" y="5787358"/>
              <a:ext cx="0" cy="19911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52" name="Line 96">
              <a:extLst>
                <a:ext uri="{FF2B5EF4-FFF2-40B4-BE49-F238E27FC236}">
                  <a16:creationId xmlns:a16="http://schemas.microsoft.com/office/drawing/2014/main" id="{FE394454-CC9E-437B-B864-F0E6452A4F9D}"/>
                </a:ext>
              </a:extLst>
            </p:cNvPr>
            <p:cNvSpPr>
              <a:spLocks noChangeShapeType="1"/>
            </p:cNvSpPr>
            <p:nvPr/>
          </p:nvSpPr>
          <p:spPr bwMode="auto">
            <a:xfrm>
              <a:off x="6868949" y="5766830"/>
              <a:ext cx="0" cy="19911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53" name="Line 97">
              <a:extLst>
                <a:ext uri="{FF2B5EF4-FFF2-40B4-BE49-F238E27FC236}">
                  <a16:creationId xmlns:a16="http://schemas.microsoft.com/office/drawing/2014/main" id="{B3543194-DD0A-41F9-87C8-FE5468537524}"/>
                </a:ext>
              </a:extLst>
            </p:cNvPr>
            <p:cNvSpPr>
              <a:spLocks noChangeShapeType="1"/>
            </p:cNvSpPr>
            <p:nvPr/>
          </p:nvSpPr>
          <p:spPr bwMode="auto">
            <a:xfrm>
              <a:off x="7386638" y="5667274"/>
              <a:ext cx="0" cy="19911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54" name="Line 98">
              <a:extLst>
                <a:ext uri="{FF2B5EF4-FFF2-40B4-BE49-F238E27FC236}">
                  <a16:creationId xmlns:a16="http://schemas.microsoft.com/office/drawing/2014/main" id="{2CCE27FA-4CB1-4319-8CE1-F66931DE4222}"/>
                </a:ext>
              </a:extLst>
            </p:cNvPr>
            <p:cNvSpPr>
              <a:spLocks noChangeShapeType="1"/>
            </p:cNvSpPr>
            <p:nvPr/>
          </p:nvSpPr>
          <p:spPr bwMode="auto">
            <a:xfrm>
              <a:off x="2474462" y="5787358"/>
              <a:ext cx="0" cy="39822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55" name="Line 99">
              <a:extLst>
                <a:ext uri="{FF2B5EF4-FFF2-40B4-BE49-F238E27FC236}">
                  <a16:creationId xmlns:a16="http://schemas.microsoft.com/office/drawing/2014/main" id="{B535C67D-734F-4434-874E-B91A22CEAC27}"/>
                </a:ext>
              </a:extLst>
            </p:cNvPr>
            <p:cNvSpPr>
              <a:spLocks noChangeShapeType="1"/>
            </p:cNvSpPr>
            <p:nvPr/>
          </p:nvSpPr>
          <p:spPr bwMode="auto">
            <a:xfrm>
              <a:off x="2632778" y="5787358"/>
              <a:ext cx="0" cy="19911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56" name="Rectangle 113">
              <a:extLst>
                <a:ext uri="{FF2B5EF4-FFF2-40B4-BE49-F238E27FC236}">
                  <a16:creationId xmlns:a16="http://schemas.microsoft.com/office/drawing/2014/main" id="{5535CA02-4305-40F1-8002-4A5412FFF9C2}"/>
                </a:ext>
              </a:extLst>
            </p:cNvPr>
            <p:cNvSpPr>
              <a:spLocks noChangeArrowheads="1"/>
            </p:cNvSpPr>
            <p:nvPr/>
          </p:nvSpPr>
          <p:spPr bwMode="auto">
            <a:xfrm>
              <a:off x="4360494" y="2900029"/>
              <a:ext cx="2120254" cy="41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pPr algn="just"/>
              <a:r>
                <a:rPr lang="zh-CN" altLang="en-US" sz="1100" b="1" dirty="0">
                  <a:solidFill>
                    <a:srgbClr val="FF0000"/>
                  </a:solidFill>
                  <a:latin typeface="微软雅黑" panose="020B0503020204020204" pitchFamily="34" charset="-122"/>
                  <a:ea typeface="微软雅黑" panose="020B0503020204020204" pitchFamily="34" charset="-122"/>
                </a:rPr>
                <a:t>天花板上热回风</a:t>
              </a:r>
            </a:p>
          </p:txBody>
        </p:sp>
        <p:sp>
          <p:nvSpPr>
            <p:cNvPr id="57" name="Rectangle 114">
              <a:extLst>
                <a:ext uri="{FF2B5EF4-FFF2-40B4-BE49-F238E27FC236}">
                  <a16:creationId xmlns:a16="http://schemas.microsoft.com/office/drawing/2014/main" id="{00D27EC0-F780-436E-84AF-048F6B738252}"/>
                </a:ext>
              </a:extLst>
            </p:cNvPr>
            <p:cNvSpPr>
              <a:spLocks noChangeArrowheads="1"/>
            </p:cNvSpPr>
            <p:nvPr/>
          </p:nvSpPr>
          <p:spPr bwMode="auto">
            <a:xfrm>
              <a:off x="6481032" y="5823299"/>
              <a:ext cx="1070766" cy="5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pPr algn="just"/>
              <a:r>
                <a:rPr lang="zh-CN" altLang="en-US" sz="1100" b="1" dirty="0">
                  <a:latin typeface="微软雅黑" panose="020B0503020204020204" pitchFamily="34" charset="-122"/>
                  <a:ea typeface="微软雅黑" panose="020B0503020204020204" pitchFamily="34" charset="-122"/>
                </a:rPr>
                <a:t>架高地板</a:t>
              </a:r>
            </a:p>
          </p:txBody>
        </p:sp>
        <p:sp>
          <p:nvSpPr>
            <p:cNvPr id="58" name="Line 44">
              <a:extLst>
                <a:ext uri="{FF2B5EF4-FFF2-40B4-BE49-F238E27FC236}">
                  <a16:creationId xmlns:a16="http://schemas.microsoft.com/office/drawing/2014/main" id="{3A089449-FB42-44F6-98F6-3CBAD9059E9B}"/>
                </a:ext>
              </a:extLst>
            </p:cNvPr>
            <p:cNvSpPr>
              <a:spLocks noChangeShapeType="1"/>
            </p:cNvSpPr>
            <p:nvPr/>
          </p:nvSpPr>
          <p:spPr bwMode="auto">
            <a:xfrm flipH="1">
              <a:off x="5852174" y="3473553"/>
              <a:ext cx="468000" cy="4763"/>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59" name="Line 44">
              <a:extLst>
                <a:ext uri="{FF2B5EF4-FFF2-40B4-BE49-F238E27FC236}">
                  <a16:creationId xmlns:a16="http://schemas.microsoft.com/office/drawing/2014/main" id="{56E4E725-094F-45CC-B810-51BA779C5EC8}"/>
                </a:ext>
              </a:extLst>
            </p:cNvPr>
            <p:cNvSpPr>
              <a:spLocks noChangeShapeType="1"/>
            </p:cNvSpPr>
            <p:nvPr/>
          </p:nvSpPr>
          <p:spPr bwMode="auto">
            <a:xfrm flipH="1">
              <a:off x="6426440" y="3473553"/>
              <a:ext cx="468000" cy="4762"/>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60" name="Rectangle 21">
              <a:extLst>
                <a:ext uri="{FF2B5EF4-FFF2-40B4-BE49-F238E27FC236}">
                  <a16:creationId xmlns:a16="http://schemas.microsoft.com/office/drawing/2014/main" id="{92DAA045-A4CF-4B23-9FD0-65C1E8142749}"/>
                </a:ext>
              </a:extLst>
            </p:cNvPr>
            <p:cNvSpPr>
              <a:spLocks noChangeArrowheads="1"/>
            </p:cNvSpPr>
            <p:nvPr/>
          </p:nvSpPr>
          <p:spPr bwMode="auto">
            <a:xfrm>
              <a:off x="5214649" y="3899775"/>
              <a:ext cx="318336" cy="1143346"/>
            </a:xfrm>
            <a:prstGeom prst="rect">
              <a:avLst/>
            </a:prstGeom>
            <a:solidFill>
              <a:srgbClr val="333333">
                <a:alpha val="79999"/>
              </a:srgbClr>
            </a:solidFill>
            <a:ln w="9525" cmpd="sng">
              <a:miter lim="800000"/>
              <a:headEnd/>
              <a:tailEnd/>
            </a:ln>
            <a:scene3d>
              <a:camera prst="legacyObliqueTopRight"/>
              <a:lightRig rig="legacyFlat3" dir="r"/>
            </a:scene3d>
            <a:sp3d extrusionH="227000" prstMaterial="legacyMatte">
              <a:bevelT w="13500" h="13500" prst="angle"/>
              <a:bevelB w="13500" h="13500" prst="angle"/>
              <a:extrusionClr>
                <a:srgbClr val="333333"/>
              </a:extrusionClr>
              <a:contourClr>
                <a:srgbClr val="333333"/>
              </a:contourClr>
            </a:sp3d>
          </p:spPr>
          <p:txBody>
            <a:bodyPr>
              <a:flatTx/>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endParaRPr lang="zh-CN" altLang="en-US" sz="11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61" name="Line 33">
              <a:extLst>
                <a:ext uri="{FF2B5EF4-FFF2-40B4-BE49-F238E27FC236}">
                  <a16:creationId xmlns:a16="http://schemas.microsoft.com/office/drawing/2014/main" id="{9676436E-2B5A-40F1-A9FE-E76B4BEDE957}"/>
                </a:ext>
              </a:extLst>
            </p:cNvPr>
            <p:cNvSpPr>
              <a:spLocks noChangeShapeType="1"/>
            </p:cNvSpPr>
            <p:nvPr/>
          </p:nvSpPr>
          <p:spPr bwMode="auto">
            <a:xfrm>
              <a:off x="6100557" y="5566192"/>
              <a:ext cx="318336" cy="0"/>
            </a:xfrm>
            <a:prstGeom prst="line">
              <a:avLst/>
            </a:prstGeom>
            <a:noFill/>
            <a:ln w="9525" cmpd="sng">
              <a:solidFill>
                <a:srgbClr val="FFFF99"/>
              </a:solidFill>
              <a:round/>
              <a:headEnd/>
              <a:tailEnd/>
            </a:ln>
            <a:scene3d>
              <a:camera prst="legacyObliqueTopRight"/>
              <a:lightRig rig="legacyFlat3" dir="b"/>
            </a:scene3d>
            <a:sp3d extrusionH="227000" prstMaterial="legacyMatte">
              <a:bevelT w="13500" h="13500" prst="angle"/>
              <a:bevelB w="13500" h="13500" prst="angle"/>
              <a:extrusionClr>
                <a:srgbClr val="FFFF99"/>
              </a:extrusionClr>
              <a:contourClr>
                <a:srgbClr val="FFFF99"/>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62" name="Line 33">
              <a:extLst>
                <a:ext uri="{FF2B5EF4-FFF2-40B4-BE49-F238E27FC236}">
                  <a16:creationId xmlns:a16="http://schemas.microsoft.com/office/drawing/2014/main" id="{48406091-AAEF-46D7-A3C1-1C7DFDF53311}"/>
                </a:ext>
              </a:extLst>
            </p:cNvPr>
            <p:cNvSpPr>
              <a:spLocks noChangeShapeType="1"/>
            </p:cNvSpPr>
            <p:nvPr/>
          </p:nvSpPr>
          <p:spPr bwMode="auto">
            <a:xfrm>
              <a:off x="6465563" y="5566192"/>
              <a:ext cx="318336" cy="0"/>
            </a:xfrm>
            <a:prstGeom prst="line">
              <a:avLst/>
            </a:prstGeom>
            <a:noFill/>
            <a:ln w="9525" cmpd="sng">
              <a:solidFill>
                <a:srgbClr val="FFFF99"/>
              </a:solidFill>
              <a:round/>
              <a:headEnd/>
              <a:tailEnd/>
            </a:ln>
            <a:scene3d>
              <a:camera prst="legacyObliqueTopRight"/>
              <a:lightRig rig="legacyFlat3" dir="b"/>
            </a:scene3d>
            <a:sp3d extrusionH="227000" prstMaterial="legacyMatte">
              <a:bevelT w="13500" h="13500" prst="angle"/>
              <a:bevelB w="13500" h="13500" prst="angle"/>
              <a:extrusionClr>
                <a:srgbClr val="FFFF99"/>
              </a:extrusionClr>
              <a:contourClr>
                <a:srgbClr val="FFFF99"/>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63" name="Line 29">
              <a:extLst>
                <a:ext uri="{FF2B5EF4-FFF2-40B4-BE49-F238E27FC236}">
                  <a16:creationId xmlns:a16="http://schemas.microsoft.com/office/drawing/2014/main" id="{C54AF7F9-A58E-49CB-AD1F-19B1ACC19107}"/>
                </a:ext>
              </a:extLst>
            </p:cNvPr>
            <p:cNvSpPr>
              <a:spLocks noChangeShapeType="1"/>
            </p:cNvSpPr>
            <p:nvPr/>
          </p:nvSpPr>
          <p:spPr bwMode="auto">
            <a:xfrm>
              <a:off x="4178353" y="5684723"/>
              <a:ext cx="314931" cy="0"/>
            </a:xfrm>
            <a:prstGeom prst="line">
              <a:avLst/>
            </a:prstGeom>
            <a:noFill/>
            <a:ln w="9525" cmpd="sng">
              <a:solidFill>
                <a:srgbClr val="FFFF99"/>
              </a:solidFill>
              <a:round/>
              <a:headEnd/>
              <a:tailEnd/>
            </a:ln>
            <a:scene3d>
              <a:camera prst="legacyObliqueTopRight"/>
              <a:lightRig rig="legacyFlat3" dir="b"/>
            </a:scene3d>
            <a:sp3d extrusionH="227000" prstMaterial="legacyMatte">
              <a:bevelT w="13500" h="13500" prst="angle"/>
              <a:bevelB w="13500" h="13500" prst="angle"/>
              <a:extrusionClr>
                <a:srgbClr val="FFFF99"/>
              </a:extrusionClr>
              <a:contourClr>
                <a:srgbClr val="FFFF99"/>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64" name="Line 30">
              <a:extLst>
                <a:ext uri="{FF2B5EF4-FFF2-40B4-BE49-F238E27FC236}">
                  <a16:creationId xmlns:a16="http://schemas.microsoft.com/office/drawing/2014/main" id="{BAD063B5-7350-46AA-85A2-CB7B0CAD8B2B}"/>
                </a:ext>
              </a:extLst>
            </p:cNvPr>
            <p:cNvSpPr>
              <a:spLocks noChangeShapeType="1"/>
            </p:cNvSpPr>
            <p:nvPr/>
          </p:nvSpPr>
          <p:spPr bwMode="auto">
            <a:xfrm>
              <a:off x="4539954" y="5684723"/>
              <a:ext cx="314931" cy="0"/>
            </a:xfrm>
            <a:prstGeom prst="line">
              <a:avLst/>
            </a:prstGeom>
            <a:noFill/>
            <a:ln w="9525" cmpd="sng">
              <a:solidFill>
                <a:srgbClr val="FFFF99"/>
              </a:solidFill>
              <a:round/>
              <a:headEnd/>
              <a:tailEnd/>
            </a:ln>
            <a:scene3d>
              <a:camera prst="legacyObliqueTopRight"/>
              <a:lightRig rig="legacyFlat3" dir="b"/>
            </a:scene3d>
            <a:sp3d extrusionH="227000" prstMaterial="legacyMatte">
              <a:bevelT w="13500" h="13500" prst="angle"/>
              <a:bevelB w="13500" h="13500" prst="angle"/>
              <a:extrusionClr>
                <a:srgbClr val="FFFF99"/>
              </a:extrusionClr>
              <a:contourClr>
                <a:srgbClr val="FFFF99"/>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65" name="Line 31">
              <a:extLst>
                <a:ext uri="{FF2B5EF4-FFF2-40B4-BE49-F238E27FC236}">
                  <a16:creationId xmlns:a16="http://schemas.microsoft.com/office/drawing/2014/main" id="{27ABD9BF-F02E-4BA3-B1D8-C4122973010B}"/>
                </a:ext>
              </a:extLst>
            </p:cNvPr>
            <p:cNvSpPr>
              <a:spLocks noChangeShapeType="1"/>
            </p:cNvSpPr>
            <p:nvPr/>
          </p:nvSpPr>
          <p:spPr bwMode="auto">
            <a:xfrm>
              <a:off x="4901555" y="5684723"/>
              <a:ext cx="314931" cy="0"/>
            </a:xfrm>
            <a:prstGeom prst="line">
              <a:avLst/>
            </a:prstGeom>
            <a:noFill/>
            <a:ln w="9525" cmpd="sng">
              <a:solidFill>
                <a:srgbClr val="FFFF99"/>
              </a:solidFill>
              <a:round/>
              <a:headEnd/>
              <a:tailEnd/>
            </a:ln>
            <a:scene3d>
              <a:camera prst="legacyObliqueTopRight"/>
              <a:lightRig rig="legacyFlat3" dir="b"/>
            </a:scene3d>
            <a:sp3d extrusionH="227000" prstMaterial="legacyMatte">
              <a:bevelT w="13500" h="13500" prst="angle"/>
              <a:bevelB w="13500" h="13500" prst="angle"/>
              <a:extrusionClr>
                <a:srgbClr val="FFFF99"/>
              </a:extrusionClr>
              <a:contourClr>
                <a:srgbClr val="FFFF99"/>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66" name="Line 32">
              <a:extLst>
                <a:ext uri="{FF2B5EF4-FFF2-40B4-BE49-F238E27FC236}">
                  <a16:creationId xmlns:a16="http://schemas.microsoft.com/office/drawing/2014/main" id="{3A6260D8-2269-4F09-81C3-3E6C15227DF0}"/>
                </a:ext>
              </a:extLst>
            </p:cNvPr>
            <p:cNvSpPr>
              <a:spLocks noChangeShapeType="1"/>
            </p:cNvSpPr>
            <p:nvPr/>
          </p:nvSpPr>
          <p:spPr bwMode="auto">
            <a:xfrm>
              <a:off x="5263156" y="5684723"/>
              <a:ext cx="314931" cy="0"/>
            </a:xfrm>
            <a:prstGeom prst="line">
              <a:avLst/>
            </a:prstGeom>
            <a:noFill/>
            <a:ln w="9525" cmpd="sng">
              <a:solidFill>
                <a:srgbClr val="FFFF99"/>
              </a:solidFill>
              <a:round/>
              <a:headEnd/>
              <a:tailEnd/>
            </a:ln>
            <a:scene3d>
              <a:camera prst="legacyObliqueTopRight"/>
              <a:lightRig rig="legacyFlat3" dir="b"/>
            </a:scene3d>
            <a:sp3d extrusionH="227000" prstMaterial="legacyMatte">
              <a:bevelT w="13500" h="13500" prst="angle"/>
              <a:bevelB w="13500" h="13500" prst="angle"/>
              <a:extrusionClr>
                <a:srgbClr val="FFFF99"/>
              </a:extrusionClr>
              <a:contourClr>
                <a:srgbClr val="FFFF99"/>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67" name="Line 33">
              <a:extLst>
                <a:ext uri="{FF2B5EF4-FFF2-40B4-BE49-F238E27FC236}">
                  <a16:creationId xmlns:a16="http://schemas.microsoft.com/office/drawing/2014/main" id="{057F1826-01DA-4918-BCA5-88078D0E6DB0}"/>
                </a:ext>
              </a:extLst>
            </p:cNvPr>
            <p:cNvSpPr>
              <a:spLocks noChangeShapeType="1"/>
            </p:cNvSpPr>
            <p:nvPr/>
          </p:nvSpPr>
          <p:spPr bwMode="auto">
            <a:xfrm>
              <a:off x="5624757" y="5684723"/>
              <a:ext cx="318336" cy="0"/>
            </a:xfrm>
            <a:prstGeom prst="line">
              <a:avLst/>
            </a:prstGeom>
            <a:noFill/>
            <a:ln w="9525" cmpd="sng">
              <a:solidFill>
                <a:srgbClr val="FFFF99"/>
              </a:solidFill>
              <a:round/>
              <a:headEnd/>
              <a:tailEnd/>
            </a:ln>
            <a:scene3d>
              <a:camera prst="legacyObliqueTopRight"/>
              <a:lightRig rig="legacyFlat3" dir="b"/>
            </a:scene3d>
            <a:sp3d extrusionH="227000" prstMaterial="legacyMatte">
              <a:bevelT w="13500" h="13500" prst="angle"/>
              <a:bevelB w="13500" h="13500" prst="angle"/>
              <a:extrusionClr>
                <a:srgbClr val="FFFF99"/>
              </a:extrusionClr>
              <a:contourClr>
                <a:srgbClr val="FFFF99"/>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68" name="Line 33">
              <a:extLst>
                <a:ext uri="{FF2B5EF4-FFF2-40B4-BE49-F238E27FC236}">
                  <a16:creationId xmlns:a16="http://schemas.microsoft.com/office/drawing/2014/main" id="{C1DD3F6F-A21F-4025-9B39-036ADED93AB3}"/>
                </a:ext>
              </a:extLst>
            </p:cNvPr>
            <p:cNvSpPr>
              <a:spLocks noChangeShapeType="1"/>
            </p:cNvSpPr>
            <p:nvPr/>
          </p:nvSpPr>
          <p:spPr bwMode="auto">
            <a:xfrm>
              <a:off x="5989763" y="5684723"/>
              <a:ext cx="318336" cy="0"/>
            </a:xfrm>
            <a:prstGeom prst="line">
              <a:avLst/>
            </a:prstGeom>
            <a:noFill/>
            <a:ln w="9525" cmpd="sng">
              <a:solidFill>
                <a:srgbClr val="FFFF99"/>
              </a:solidFill>
              <a:round/>
              <a:headEnd/>
              <a:tailEnd/>
            </a:ln>
            <a:scene3d>
              <a:camera prst="legacyObliqueTopRight"/>
              <a:lightRig rig="legacyFlat3" dir="b"/>
            </a:scene3d>
            <a:sp3d extrusionH="227000" prstMaterial="legacyMatte">
              <a:bevelT w="13500" h="13500" prst="angle"/>
              <a:bevelB w="13500" h="13500" prst="angle"/>
              <a:extrusionClr>
                <a:srgbClr val="FFFF99"/>
              </a:extrusionClr>
              <a:contourClr>
                <a:srgbClr val="FFFF99"/>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69" name="Line 33">
              <a:extLst>
                <a:ext uri="{FF2B5EF4-FFF2-40B4-BE49-F238E27FC236}">
                  <a16:creationId xmlns:a16="http://schemas.microsoft.com/office/drawing/2014/main" id="{E6F46E1E-554E-4FBF-8E4C-4F3D3B7E8A0F}"/>
                </a:ext>
              </a:extLst>
            </p:cNvPr>
            <p:cNvSpPr>
              <a:spLocks noChangeShapeType="1"/>
            </p:cNvSpPr>
            <p:nvPr/>
          </p:nvSpPr>
          <p:spPr bwMode="auto">
            <a:xfrm>
              <a:off x="6354769" y="5684723"/>
              <a:ext cx="318336" cy="0"/>
            </a:xfrm>
            <a:prstGeom prst="line">
              <a:avLst/>
            </a:prstGeom>
            <a:noFill/>
            <a:ln w="9525" cmpd="sng">
              <a:solidFill>
                <a:srgbClr val="FFFF99"/>
              </a:solidFill>
              <a:round/>
              <a:headEnd/>
              <a:tailEnd/>
            </a:ln>
            <a:scene3d>
              <a:camera prst="legacyObliqueTopRight"/>
              <a:lightRig rig="legacyFlat3" dir="b"/>
            </a:scene3d>
            <a:sp3d extrusionH="227000" prstMaterial="legacyMatte">
              <a:bevelT w="13500" h="13500" prst="angle"/>
              <a:bevelB w="13500" h="13500" prst="angle"/>
              <a:extrusionClr>
                <a:srgbClr val="FFFF99"/>
              </a:extrusionClr>
              <a:contourClr>
                <a:srgbClr val="FFFF99"/>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70" name="Line 76">
              <a:extLst>
                <a:ext uri="{FF2B5EF4-FFF2-40B4-BE49-F238E27FC236}">
                  <a16:creationId xmlns:a16="http://schemas.microsoft.com/office/drawing/2014/main" id="{BB3B6D61-A4BA-43B1-ABFD-2B20858D8E72}"/>
                </a:ext>
              </a:extLst>
            </p:cNvPr>
            <p:cNvSpPr>
              <a:spLocks noChangeShapeType="1"/>
            </p:cNvSpPr>
            <p:nvPr/>
          </p:nvSpPr>
          <p:spPr bwMode="auto">
            <a:xfrm>
              <a:off x="3169255" y="5739639"/>
              <a:ext cx="0" cy="305850"/>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71" name="Line 10">
              <a:extLst>
                <a:ext uri="{FF2B5EF4-FFF2-40B4-BE49-F238E27FC236}">
                  <a16:creationId xmlns:a16="http://schemas.microsoft.com/office/drawing/2014/main" id="{028D252C-95CB-44D9-9677-64405E1EBFF8}"/>
                </a:ext>
              </a:extLst>
            </p:cNvPr>
            <p:cNvSpPr>
              <a:spLocks noChangeShapeType="1"/>
            </p:cNvSpPr>
            <p:nvPr/>
          </p:nvSpPr>
          <p:spPr bwMode="auto">
            <a:xfrm flipV="1">
              <a:off x="2309335" y="5787383"/>
              <a:ext cx="1001070" cy="10129"/>
            </a:xfrm>
            <a:prstGeom prst="line">
              <a:avLst/>
            </a:prstGeom>
            <a:noFill/>
            <a:ln w="9525" cmpd="sng">
              <a:solidFill>
                <a:srgbClr val="EAEAEA">
                  <a:alpha val="70000"/>
                </a:srgbClr>
              </a:solidFill>
              <a:round/>
              <a:headEnd/>
              <a:tailEnd/>
            </a:ln>
            <a:scene3d>
              <a:camera prst="legacyObliqueTopRight"/>
              <a:lightRig rig="legacyFlat3" dir="b"/>
            </a:scene3d>
            <a:sp3d extrusionH="2513000" prstMaterial="legacyMatte">
              <a:bevelT w="13500" h="13500" prst="angle"/>
              <a:bevelB w="13500" h="13500" prst="angle"/>
              <a:extrusionClr>
                <a:schemeClr val="accent2">
                  <a:lumMod val="40000"/>
                  <a:lumOff val="60000"/>
                </a:schemeClr>
              </a:extrusionClr>
              <a:contourClr>
                <a:srgbClr val="EAEAEA"/>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72" name="Rectangle 70">
              <a:extLst>
                <a:ext uri="{FF2B5EF4-FFF2-40B4-BE49-F238E27FC236}">
                  <a16:creationId xmlns:a16="http://schemas.microsoft.com/office/drawing/2014/main" id="{141BA8F0-9E8B-4ABC-978F-380B4D5AF890}"/>
                </a:ext>
              </a:extLst>
            </p:cNvPr>
            <p:cNvSpPr>
              <a:spLocks noChangeArrowheads="1"/>
            </p:cNvSpPr>
            <p:nvPr/>
          </p:nvSpPr>
          <p:spPr bwMode="auto">
            <a:xfrm>
              <a:off x="2927389" y="4266913"/>
              <a:ext cx="648000" cy="1080000"/>
            </a:xfrm>
            <a:prstGeom prst="rect">
              <a:avLst/>
            </a:prstGeom>
            <a:solidFill>
              <a:schemeClr val="accent1">
                <a:lumMod val="20000"/>
                <a:lumOff val="80000"/>
                <a:alpha val="95000"/>
              </a:schemeClr>
            </a:solidFill>
            <a:ln w="9525" cmpd="sng">
              <a:miter lim="800000"/>
              <a:headEnd/>
              <a:tailEnd/>
            </a:ln>
            <a:scene3d>
              <a:camera prst="legacyObliqueTopRight"/>
              <a:lightRig rig="legacyFlat3" dir="r"/>
            </a:scene3d>
            <a:sp3d extrusionH="430200" prstMaterial="legacyMatte">
              <a:bevelT w="13500" h="13500" prst="angle"/>
              <a:bevelB w="13500" h="13500" prst="angle"/>
              <a:extrusionClr>
                <a:schemeClr val="accent5">
                  <a:lumMod val="20000"/>
                  <a:lumOff val="80000"/>
                </a:schemeClr>
              </a:extrusionClr>
              <a:contourClr>
                <a:srgbClr val="666699"/>
              </a:contourClr>
            </a:sp3d>
          </p:spPr>
          <p:txBody>
            <a:bodyPr>
              <a:flatTx/>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endParaRPr lang="zh-CN" altLang="en-US" sz="11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73" name="Rectangle 71">
              <a:extLst>
                <a:ext uri="{FF2B5EF4-FFF2-40B4-BE49-F238E27FC236}">
                  <a16:creationId xmlns:a16="http://schemas.microsoft.com/office/drawing/2014/main" id="{2A7B8BDC-6E00-4D21-B1C8-720A3391BD88}"/>
                </a:ext>
              </a:extLst>
            </p:cNvPr>
            <p:cNvSpPr>
              <a:spLocks noChangeArrowheads="1"/>
            </p:cNvSpPr>
            <p:nvPr/>
          </p:nvSpPr>
          <p:spPr bwMode="auto">
            <a:xfrm>
              <a:off x="2702380" y="4503151"/>
              <a:ext cx="648000" cy="1080000"/>
            </a:xfrm>
            <a:prstGeom prst="rect">
              <a:avLst/>
            </a:prstGeom>
            <a:solidFill>
              <a:schemeClr val="accent1">
                <a:lumMod val="20000"/>
                <a:lumOff val="80000"/>
                <a:alpha val="95000"/>
              </a:schemeClr>
            </a:solidFill>
            <a:ln w="9525" cmpd="sng">
              <a:miter lim="800000"/>
              <a:headEnd/>
              <a:tailEnd/>
            </a:ln>
            <a:scene3d>
              <a:camera prst="legacyObliqueTopRight"/>
              <a:lightRig rig="legacyFlat3" dir="r"/>
            </a:scene3d>
            <a:sp3d extrusionH="430200" prstMaterial="legacyMatte">
              <a:bevelT w="13500" h="13500" prst="angle"/>
              <a:bevelB w="13500" h="13500" prst="angle"/>
              <a:extrusionClr>
                <a:schemeClr val="accent5">
                  <a:lumMod val="20000"/>
                  <a:lumOff val="80000"/>
                </a:schemeClr>
              </a:extrusionClr>
              <a:contourClr>
                <a:srgbClr val="666699"/>
              </a:contourClr>
            </a:sp3d>
          </p:spPr>
          <p:txBody>
            <a:bodyPr>
              <a:flatTx/>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endParaRPr lang="zh-CN" altLang="en-US" sz="1100" dirty="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74" name="Rectangle 105">
              <a:extLst>
                <a:ext uri="{FF2B5EF4-FFF2-40B4-BE49-F238E27FC236}">
                  <a16:creationId xmlns:a16="http://schemas.microsoft.com/office/drawing/2014/main" id="{1A9DA2C5-E714-481E-A9A2-D1D8BC588969}"/>
                </a:ext>
              </a:extLst>
            </p:cNvPr>
            <p:cNvSpPr>
              <a:spLocks noChangeArrowheads="1"/>
            </p:cNvSpPr>
            <p:nvPr/>
          </p:nvSpPr>
          <p:spPr bwMode="auto">
            <a:xfrm>
              <a:off x="2832693" y="4531169"/>
              <a:ext cx="314931" cy="99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pPr algn="just"/>
              <a:r>
                <a:rPr lang="zh-CN" altLang="en-US" sz="1100" b="1" dirty="0">
                  <a:solidFill>
                    <a:srgbClr val="FF0000"/>
                  </a:solidFill>
                  <a:latin typeface="微软雅黑" panose="020B0503020204020204" pitchFamily="34" charset="-122"/>
                  <a:ea typeface="微软雅黑" panose="020B0503020204020204" pitchFamily="34" charset="-122"/>
                </a:rPr>
                <a:t>精密空调</a:t>
              </a:r>
            </a:p>
          </p:txBody>
        </p:sp>
        <p:sp>
          <p:nvSpPr>
            <p:cNvPr id="75" name="Line 87">
              <a:extLst>
                <a:ext uri="{FF2B5EF4-FFF2-40B4-BE49-F238E27FC236}">
                  <a16:creationId xmlns:a16="http://schemas.microsoft.com/office/drawing/2014/main" id="{267DE071-23A1-4B3C-A15E-134071EB2BD8}"/>
                </a:ext>
              </a:extLst>
            </p:cNvPr>
            <p:cNvSpPr>
              <a:spLocks noChangeShapeType="1"/>
            </p:cNvSpPr>
            <p:nvPr/>
          </p:nvSpPr>
          <p:spPr bwMode="auto">
            <a:xfrm>
              <a:off x="7223683" y="5785305"/>
              <a:ext cx="0" cy="400274"/>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76" name="Rectangle 21">
              <a:extLst>
                <a:ext uri="{FF2B5EF4-FFF2-40B4-BE49-F238E27FC236}">
                  <a16:creationId xmlns:a16="http://schemas.microsoft.com/office/drawing/2014/main" id="{8AB98D07-DE28-4AD0-A82D-D72C15EF0DEE}"/>
                </a:ext>
              </a:extLst>
            </p:cNvPr>
            <p:cNvSpPr>
              <a:spLocks noChangeArrowheads="1"/>
            </p:cNvSpPr>
            <p:nvPr/>
          </p:nvSpPr>
          <p:spPr bwMode="auto">
            <a:xfrm>
              <a:off x="4372562" y="4314556"/>
              <a:ext cx="318336" cy="1143346"/>
            </a:xfrm>
            <a:prstGeom prst="rect">
              <a:avLst/>
            </a:prstGeom>
            <a:solidFill>
              <a:srgbClr val="333333">
                <a:alpha val="79999"/>
              </a:srgbClr>
            </a:solidFill>
            <a:ln w="9525" cmpd="sng">
              <a:miter lim="800000"/>
              <a:headEnd/>
              <a:tailEnd/>
            </a:ln>
            <a:scene3d>
              <a:camera prst="legacyObliqueTopRight"/>
              <a:lightRig rig="legacyFlat3" dir="r"/>
            </a:scene3d>
            <a:sp3d extrusionH="227000" prstMaterial="legacyMatte">
              <a:bevelT w="13500" h="13500" prst="angle"/>
              <a:bevelB w="13500" h="13500" prst="angle"/>
              <a:extrusionClr>
                <a:srgbClr val="333333"/>
              </a:extrusionClr>
              <a:contourClr>
                <a:srgbClr val="333333"/>
              </a:contourClr>
            </a:sp3d>
          </p:spPr>
          <p:txBody>
            <a:bodyPr>
              <a:flatTx/>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endParaRPr lang="zh-CN" altLang="en-US" sz="11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77" name="Rectangle 24">
              <a:extLst>
                <a:ext uri="{FF2B5EF4-FFF2-40B4-BE49-F238E27FC236}">
                  <a16:creationId xmlns:a16="http://schemas.microsoft.com/office/drawing/2014/main" id="{AF332237-D767-473F-BCB4-5084FBF5F0D0}"/>
                </a:ext>
              </a:extLst>
            </p:cNvPr>
            <p:cNvSpPr>
              <a:spLocks noChangeArrowheads="1"/>
            </p:cNvSpPr>
            <p:nvPr/>
          </p:nvSpPr>
          <p:spPr bwMode="auto">
            <a:xfrm>
              <a:off x="5110240" y="4315582"/>
              <a:ext cx="318336" cy="1141294"/>
            </a:xfrm>
            <a:prstGeom prst="rect">
              <a:avLst/>
            </a:prstGeom>
            <a:solidFill>
              <a:srgbClr val="333333">
                <a:alpha val="89999"/>
              </a:srgbClr>
            </a:solidFill>
            <a:ln w="9525" cmpd="sng">
              <a:miter lim="800000"/>
              <a:headEnd/>
              <a:tailEnd/>
            </a:ln>
            <a:scene3d>
              <a:camera prst="legacyObliqueTopRight"/>
              <a:lightRig rig="legacyFlat3" dir="r"/>
            </a:scene3d>
            <a:sp3d extrusionH="227000" prstMaterial="legacyMatte">
              <a:bevelT w="13500" h="13500" prst="angle"/>
              <a:bevelB w="13500" h="13500" prst="angle"/>
              <a:extrusionClr>
                <a:srgbClr val="333333"/>
              </a:extrusionClr>
              <a:contourClr>
                <a:srgbClr val="333333"/>
              </a:contourClr>
            </a:sp3d>
          </p:spPr>
          <p:txBody>
            <a:bodyPr>
              <a:flatTx/>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endParaRPr lang="zh-CN" altLang="en-US" sz="11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78" name="Rectangle 25">
              <a:extLst>
                <a:ext uri="{FF2B5EF4-FFF2-40B4-BE49-F238E27FC236}">
                  <a16:creationId xmlns:a16="http://schemas.microsoft.com/office/drawing/2014/main" id="{A89CE8AC-8AB1-46BF-9545-8AA4CA3C8FE7}"/>
                </a:ext>
              </a:extLst>
            </p:cNvPr>
            <p:cNvSpPr>
              <a:spLocks noChangeArrowheads="1"/>
            </p:cNvSpPr>
            <p:nvPr/>
          </p:nvSpPr>
          <p:spPr bwMode="auto">
            <a:xfrm>
              <a:off x="5479079" y="4315582"/>
              <a:ext cx="314931" cy="1141294"/>
            </a:xfrm>
            <a:prstGeom prst="rect">
              <a:avLst/>
            </a:prstGeom>
            <a:solidFill>
              <a:srgbClr val="333333">
                <a:alpha val="79999"/>
              </a:srgbClr>
            </a:solidFill>
            <a:ln w="9525" cmpd="sng">
              <a:miter lim="800000"/>
              <a:headEnd/>
              <a:tailEnd/>
            </a:ln>
            <a:scene3d>
              <a:camera prst="legacyObliqueTopRight"/>
              <a:lightRig rig="legacyFlat3" dir="r"/>
            </a:scene3d>
            <a:sp3d extrusionH="227000" prstMaterial="legacyMatte">
              <a:bevelT w="13500" h="13500" prst="angle"/>
              <a:bevelB w="13500" h="13500" prst="angle"/>
              <a:extrusionClr>
                <a:srgbClr val="333333"/>
              </a:extrusionClr>
              <a:contourClr>
                <a:srgbClr val="333333"/>
              </a:contourClr>
            </a:sp3d>
          </p:spPr>
          <p:txBody>
            <a:bodyPr>
              <a:flatTx/>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endParaRPr lang="zh-CN" altLang="en-US" sz="11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79" name="Rectangle 26">
              <a:extLst>
                <a:ext uri="{FF2B5EF4-FFF2-40B4-BE49-F238E27FC236}">
                  <a16:creationId xmlns:a16="http://schemas.microsoft.com/office/drawing/2014/main" id="{BAE730C2-801B-4982-8984-284D861ED474}"/>
                </a:ext>
              </a:extLst>
            </p:cNvPr>
            <p:cNvSpPr>
              <a:spLocks noChangeArrowheads="1"/>
            </p:cNvSpPr>
            <p:nvPr/>
          </p:nvSpPr>
          <p:spPr bwMode="auto">
            <a:xfrm>
              <a:off x="5844513" y="4315582"/>
              <a:ext cx="318336" cy="1141294"/>
            </a:xfrm>
            <a:prstGeom prst="rect">
              <a:avLst/>
            </a:prstGeom>
            <a:solidFill>
              <a:srgbClr val="333333">
                <a:alpha val="79999"/>
              </a:srgbClr>
            </a:solidFill>
            <a:ln w="9525" cmpd="sng">
              <a:miter lim="800000"/>
              <a:headEnd/>
              <a:tailEnd/>
            </a:ln>
            <a:scene3d>
              <a:camera prst="legacyObliqueTopRight"/>
              <a:lightRig rig="legacyFlat3" dir="r"/>
            </a:scene3d>
            <a:sp3d extrusionH="227000" prstMaterial="legacyMatte">
              <a:bevelT w="13500" h="13500" prst="angle"/>
              <a:bevelB w="13500" h="13500" prst="angle"/>
              <a:extrusionClr>
                <a:srgbClr val="333333"/>
              </a:extrusionClr>
              <a:contourClr>
                <a:srgbClr val="333333"/>
              </a:contourClr>
            </a:sp3d>
          </p:spPr>
          <p:txBody>
            <a:bodyPr>
              <a:flatTx/>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endParaRPr lang="zh-CN" altLang="en-US" sz="11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80" name="Rectangle 27">
              <a:extLst>
                <a:ext uri="{FF2B5EF4-FFF2-40B4-BE49-F238E27FC236}">
                  <a16:creationId xmlns:a16="http://schemas.microsoft.com/office/drawing/2014/main" id="{0CA031C4-3228-45E0-A7A9-05D0E0447752}"/>
                </a:ext>
              </a:extLst>
            </p:cNvPr>
            <p:cNvSpPr>
              <a:spLocks noChangeArrowheads="1"/>
            </p:cNvSpPr>
            <p:nvPr/>
          </p:nvSpPr>
          <p:spPr bwMode="auto">
            <a:xfrm>
              <a:off x="6213352" y="4315582"/>
              <a:ext cx="314931" cy="1141294"/>
            </a:xfrm>
            <a:prstGeom prst="rect">
              <a:avLst/>
            </a:prstGeom>
            <a:solidFill>
              <a:srgbClr val="333333">
                <a:alpha val="89999"/>
              </a:srgbClr>
            </a:solidFill>
            <a:ln w="9525" cmpd="sng">
              <a:miter lim="800000"/>
              <a:headEnd/>
              <a:tailEnd/>
            </a:ln>
            <a:scene3d>
              <a:camera prst="legacyObliqueTopRight"/>
              <a:lightRig rig="legacyFlat3" dir="r"/>
            </a:scene3d>
            <a:sp3d extrusionH="227000" prstMaterial="legacyMatte">
              <a:bevelT w="13500" h="13500" prst="angle"/>
              <a:bevelB w="13500" h="13500" prst="angle"/>
              <a:extrusionClr>
                <a:srgbClr val="333333"/>
              </a:extrusionClr>
              <a:contourClr>
                <a:srgbClr val="333333"/>
              </a:contourClr>
            </a:sp3d>
          </p:spPr>
          <p:txBody>
            <a:bodyPr>
              <a:flatTx/>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endParaRPr lang="zh-CN" altLang="en-US" sz="11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81" name="Rectangle 28">
              <a:extLst>
                <a:ext uri="{FF2B5EF4-FFF2-40B4-BE49-F238E27FC236}">
                  <a16:creationId xmlns:a16="http://schemas.microsoft.com/office/drawing/2014/main" id="{4C91BFCE-FCAD-4E0C-BBD7-6C3BA78BB163}"/>
                </a:ext>
              </a:extLst>
            </p:cNvPr>
            <p:cNvSpPr>
              <a:spLocks noChangeArrowheads="1"/>
            </p:cNvSpPr>
            <p:nvPr/>
          </p:nvSpPr>
          <p:spPr bwMode="auto">
            <a:xfrm>
              <a:off x="6578783" y="4315582"/>
              <a:ext cx="316634" cy="1141294"/>
            </a:xfrm>
            <a:prstGeom prst="rect">
              <a:avLst/>
            </a:prstGeom>
            <a:solidFill>
              <a:srgbClr val="333333">
                <a:alpha val="79999"/>
              </a:srgbClr>
            </a:solidFill>
            <a:ln w="9525" cmpd="sng">
              <a:miter lim="800000"/>
              <a:headEnd/>
              <a:tailEnd/>
            </a:ln>
            <a:scene3d>
              <a:camera prst="legacyObliqueTopRight"/>
              <a:lightRig rig="legacyFlat3" dir="r"/>
            </a:scene3d>
            <a:sp3d extrusionH="227000" prstMaterial="legacyMatte">
              <a:bevelT w="13500" h="13500" prst="angle"/>
              <a:bevelB w="13500" h="13500" prst="angle"/>
              <a:extrusionClr>
                <a:srgbClr val="333333"/>
              </a:extrusionClr>
              <a:contourClr>
                <a:srgbClr val="333333"/>
              </a:contourClr>
            </a:sp3d>
          </p:spPr>
          <p:txBody>
            <a:bodyPr>
              <a:flatTx/>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endParaRPr lang="zh-CN" altLang="en-US" sz="11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82" name="Rectangle 21">
              <a:extLst>
                <a:ext uri="{FF2B5EF4-FFF2-40B4-BE49-F238E27FC236}">
                  <a16:creationId xmlns:a16="http://schemas.microsoft.com/office/drawing/2014/main" id="{66401093-3E85-42FD-AC1E-F57508BA6260}"/>
                </a:ext>
              </a:extLst>
            </p:cNvPr>
            <p:cNvSpPr>
              <a:spLocks noChangeArrowheads="1"/>
            </p:cNvSpPr>
            <p:nvPr/>
          </p:nvSpPr>
          <p:spPr bwMode="auto">
            <a:xfrm>
              <a:off x="4741401" y="4314556"/>
              <a:ext cx="318336" cy="1143346"/>
            </a:xfrm>
            <a:prstGeom prst="rect">
              <a:avLst/>
            </a:prstGeom>
            <a:solidFill>
              <a:srgbClr val="333333">
                <a:alpha val="79999"/>
              </a:srgbClr>
            </a:solidFill>
            <a:ln w="9525" cmpd="sng">
              <a:miter lim="800000"/>
              <a:headEnd/>
              <a:tailEnd/>
            </a:ln>
            <a:scene3d>
              <a:camera prst="legacyObliqueTopRight"/>
              <a:lightRig rig="legacyFlat3" dir="r"/>
            </a:scene3d>
            <a:sp3d extrusionH="227000" prstMaterial="legacyMatte">
              <a:bevelT w="13500" h="13500" prst="angle"/>
              <a:bevelB w="13500" h="13500" prst="angle"/>
              <a:extrusionClr>
                <a:srgbClr val="333333"/>
              </a:extrusionClr>
              <a:contourClr>
                <a:srgbClr val="333333"/>
              </a:contourClr>
            </a:sp3d>
          </p:spPr>
          <p:txBody>
            <a:bodyPr>
              <a:flatTx/>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endParaRPr lang="zh-CN" altLang="en-US" sz="11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83" name="Line 60">
              <a:extLst>
                <a:ext uri="{FF2B5EF4-FFF2-40B4-BE49-F238E27FC236}">
                  <a16:creationId xmlns:a16="http://schemas.microsoft.com/office/drawing/2014/main" id="{A10BB2E3-55E1-429E-8908-94268BE971D4}"/>
                </a:ext>
              </a:extLst>
            </p:cNvPr>
            <p:cNvSpPr>
              <a:spLocks noChangeShapeType="1"/>
            </p:cNvSpPr>
            <p:nvPr/>
          </p:nvSpPr>
          <p:spPr bwMode="auto">
            <a:xfrm flipV="1">
              <a:off x="5229374" y="5146776"/>
              <a:ext cx="0" cy="400274"/>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84" name="Line 63">
              <a:extLst>
                <a:ext uri="{FF2B5EF4-FFF2-40B4-BE49-F238E27FC236}">
                  <a16:creationId xmlns:a16="http://schemas.microsoft.com/office/drawing/2014/main" id="{CECEEE93-5D51-4DF9-BFBD-3B0ECB33A431}"/>
                </a:ext>
              </a:extLst>
            </p:cNvPr>
            <p:cNvSpPr>
              <a:spLocks noChangeShapeType="1"/>
            </p:cNvSpPr>
            <p:nvPr/>
          </p:nvSpPr>
          <p:spPr bwMode="auto">
            <a:xfrm flipV="1">
              <a:off x="5962682" y="5146776"/>
              <a:ext cx="0" cy="400274"/>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85" name="Line 66">
              <a:extLst>
                <a:ext uri="{FF2B5EF4-FFF2-40B4-BE49-F238E27FC236}">
                  <a16:creationId xmlns:a16="http://schemas.microsoft.com/office/drawing/2014/main" id="{00FCD9E2-B5BE-4676-839C-6F62E6D855A2}"/>
                </a:ext>
              </a:extLst>
            </p:cNvPr>
            <p:cNvSpPr>
              <a:spLocks noChangeShapeType="1"/>
            </p:cNvSpPr>
            <p:nvPr/>
          </p:nvSpPr>
          <p:spPr bwMode="auto">
            <a:xfrm flipV="1">
              <a:off x="6695991" y="5146776"/>
              <a:ext cx="0" cy="400274"/>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86" name="Line 57">
              <a:extLst>
                <a:ext uri="{FF2B5EF4-FFF2-40B4-BE49-F238E27FC236}">
                  <a16:creationId xmlns:a16="http://schemas.microsoft.com/office/drawing/2014/main" id="{506645E1-E3C6-4F49-BCF2-8C5D507A29B2}"/>
                </a:ext>
              </a:extLst>
            </p:cNvPr>
            <p:cNvSpPr>
              <a:spLocks noChangeShapeType="1"/>
            </p:cNvSpPr>
            <p:nvPr/>
          </p:nvSpPr>
          <p:spPr bwMode="auto">
            <a:xfrm flipV="1">
              <a:off x="4496066" y="5146776"/>
              <a:ext cx="0" cy="400274"/>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87" name="Line 57">
              <a:extLst>
                <a:ext uri="{FF2B5EF4-FFF2-40B4-BE49-F238E27FC236}">
                  <a16:creationId xmlns:a16="http://schemas.microsoft.com/office/drawing/2014/main" id="{0B4DA4BE-87B8-4611-B53A-881C64330F46}"/>
                </a:ext>
              </a:extLst>
            </p:cNvPr>
            <p:cNvSpPr>
              <a:spLocks noChangeShapeType="1"/>
            </p:cNvSpPr>
            <p:nvPr/>
          </p:nvSpPr>
          <p:spPr bwMode="auto">
            <a:xfrm flipV="1">
              <a:off x="4473179" y="4717123"/>
              <a:ext cx="111606" cy="315730"/>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88" name="Line 57">
              <a:extLst>
                <a:ext uri="{FF2B5EF4-FFF2-40B4-BE49-F238E27FC236}">
                  <a16:creationId xmlns:a16="http://schemas.microsoft.com/office/drawing/2014/main" id="{90705025-7B91-4A74-B707-9494DF6521A1}"/>
                </a:ext>
              </a:extLst>
            </p:cNvPr>
            <p:cNvSpPr>
              <a:spLocks noChangeShapeType="1"/>
            </p:cNvSpPr>
            <p:nvPr/>
          </p:nvSpPr>
          <p:spPr bwMode="auto">
            <a:xfrm flipV="1">
              <a:off x="5208934" y="4717123"/>
              <a:ext cx="111606" cy="315730"/>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89" name="Line 57">
              <a:extLst>
                <a:ext uri="{FF2B5EF4-FFF2-40B4-BE49-F238E27FC236}">
                  <a16:creationId xmlns:a16="http://schemas.microsoft.com/office/drawing/2014/main" id="{CC98CCE8-2CD0-4676-A3E1-1B8BE70ACBBF}"/>
                </a:ext>
              </a:extLst>
            </p:cNvPr>
            <p:cNvSpPr>
              <a:spLocks noChangeShapeType="1"/>
            </p:cNvSpPr>
            <p:nvPr/>
          </p:nvSpPr>
          <p:spPr bwMode="auto">
            <a:xfrm flipV="1">
              <a:off x="5944689" y="4717123"/>
              <a:ext cx="111606" cy="315730"/>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90" name="Line 57">
              <a:extLst>
                <a:ext uri="{FF2B5EF4-FFF2-40B4-BE49-F238E27FC236}">
                  <a16:creationId xmlns:a16="http://schemas.microsoft.com/office/drawing/2014/main" id="{3A976857-65A0-456A-9046-9354FFFA25C1}"/>
                </a:ext>
              </a:extLst>
            </p:cNvPr>
            <p:cNvSpPr>
              <a:spLocks noChangeShapeType="1"/>
            </p:cNvSpPr>
            <p:nvPr/>
          </p:nvSpPr>
          <p:spPr bwMode="auto">
            <a:xfrm flipV="1">
              <a:off x="6680445" y="4717123"/>
              <a:ext cx="111606" cy="315730"/>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91" name="Line 102">
              <a:extLst>
                <a:ext uri="{FF2B5EF4-FFF2-40B4-BE49-F238E27FC236}">
                  <a16:creationId xmlns:a16="http://schemas.microsoft.com/office/drawing/2014/main" id="{F39A07D6-3B86-46AA-90DB-D5456DB5D1F7}"/>
                </a:ext>
              </a:extLst>
            </p:cNvPr>
            <p:cNvSpPr>
              <a:spLocks noChangeShapeType="1"/>
            </p:cNvSpPr>
            <p:nvPr/>
          </p:nvSpPr>
          <p:spPr bwMode="auto">
            <a:xfrm flipH="1" flipV="1">
              <a:off x="4531812" y="3828984"/>
              <a:ext cx="241256" cy="318327"/>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92" name="Line 102">
              <a:extLst>
                <a:ext uri="{FF2B5EF4-FFF2-40B4-BE49-F238E27FC236}">
                  <a16:creationId xmlns:a16="http://schemas.microsoft.com/office/drawing/2014/main" id="{54911761-ACAB-46C6-A17B-ACCD06375987}"/>
                </a:ext>
              </a:extLst>
            </p:cNvPr>
            <p:cNvSpPr>
              <a:spLocks noChangeShapeType="1"/>
            </p:cNvSpPr>
            <p:nvPr/>
          </p:nvSpPr>
          <p:spPr bwMode="auto">
            <a:xfrm flipH="1" flipV="1">
              <a:off x="5253189" y="3828984"/>
              <a:ext cx="241256" cy="318327"/>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93" name="Line 102">
              <a:extLst>
                <a:ext uri="{FF2B5EF4-FFF2-40B4-BE49-F238E27FC236}">
                  <a16:creationId xmlns:a16="http://schemas.microsoft.com/office/drawing/2014/main" id="{C735A4D9-07BC-4FD4-A338-C5DE306D3563}"/>
                </a:ext>
              </a:extLst>
            </p:cNvPr>
            <p:cNvSpPr>
              <a:spLocks noChangeShapeType="1"/>
            </p:cNvSpPr>
            <p:nvPr/>
          </p:nvSpPr>
          <p:spPr bwMode="auto">
            <a:xfrm flipH="1" flipV="1">
              <a:off x="5980512" y="3828984"/>
              <a:ext cx="241256" cy="318327"/>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94" name="Line 102">
              <a:extLst>
                <a:ext uri="{FF2B5EF4-FFF2-40B4-BE49-F238E27FC236}">
                  <a16:creationId xmlns:a16="http://schemas.microsoft.com/office/drawing/2014/main" id="{0D641C69-87B9-41BF-8FCF-CA20E0BAF382}"/>
                </a:ext>
              </a:extLst>
            </p:cNvPr>
            <p:cNvSpPr>
              <a:spLocks noChangeShapeType="1"/>
            </p:cNvSpPr>
            <p:nvPr/>
          </p:nvSpPr>
          <p:spPr bwMode="auto">
            <a:xfrm flipH="1" flipV="1">
              <a:off x="6691707" y="3828984"/>
              <a:ext cx="241256" cy="318327"/>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95" name="Line 37">
              <a:extLst>
                <a:ext uri="{FF2B5EF4-FFF2-40B4-BE49-F238E27FC236}">
                  <a16:creationId xmlns:a16="http://schemas.microsoft.com/office/drawing/2014/main" id="{DDC808B8-2F00-4DF2-AE75-46B90FFE799A}"/>
                </a:ext>
              </a:extLst>
            </p:cNvPr>
            <p:cNvSpPr>
              <a:spLocks noChangeShapeType="1"/>
            </p:cNvSpPr>
            <p:nvPr/>
          </p:nvSpPr>
          <p:spPr bwMode="auto">
            <a:xfrm flipH="1">
              <a:off x="4141895" y="3460672"/>
              <a:ext cx="468000" cy="4105"/>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96" name="Line 72">
              <a:extLst>
                <a:ext uri="{FF2B5EF4-FFF2-40B4-BE49-F238E27FC236}">
                  <a16:creationId xmlns:a16="http://schemas.microsoft.com/office/drawing/2014/main" id="{16BE895C-32A0-4D3D-9F4E-0630E0F978C3}"/>
                </a:ext>
              </a:extLst>
            </p:cNvPr>
            <p:cNvSpPr>
              <a:spLocks noChangeShapeType="1"/>
            </p:cNvSpPr>
            <p:nvPr/>
          </p:nvSpPr>
          <p:spPr bwMode="auto">
            <a:xfrm>
              <a:off x="2964028" y="4094939"/>
              <a:ext cx="0" cy="400274"/>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97" name="Line 73">
              <a:extLst>
                <a:ext uri="{FF2B5EF4-FFF2-40B4-BE49-F238E27FC236}">
                  <a16:creationId xmlns:a16="http://schemas.microsoft.com/office/drawing/2014/main" id="{B10DC8E4-A4B2-47B6-B4C7-E4BDC570BED3}"/>
                </a:ext>
              </a:extLst>
            </p:cNvPr>
            <p:cNvSpPr>
              <a:spLocks noChangeShapeType="1"/>
            </p:cNvSpPr>
            <p:nvPr/>
          </p:nvSpPr>
          <p:spPr bwMode="auto">
            <a:xfrm>
              <a:off x="3120643" y="3895829"/>
              <a:ext cx="0" cy="398221"/>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98" name="Line 74">
              <a:extLst>
                <a:ext uri="{FF2B5EF4-FFF2-40B4-BE49-F238E27FC236}">
                  <a16:creationId xmlns:a16="http://schemas.microsoft.com/office/drawing/2014/main" id="{84C32662-5C05-4633-8F5E-5EAA601229FB}"/>
                </a:ext>
              </a:extLst>
            </p:cNvPr>
            <p:cNvSpPr>
              <a:spLocks noChangeShapeType="1"/>
            </p:cNvSpPr>
            <p:nvPr/>
          </p:nvSpPr>
          <p:spPr bwMode="auto">
            <a:xfrm>
              <a:off x="3278960" y="3694666"/>
              <a:ext cx="0" cy="400274"/>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99" name="Line 75">
              <a:extLst>
                <a:ext uri="{FF2B5EF4-FFF2-40B4-BE49-F238E27FC236}">
                  <a16:creationId xmlns:a16="http://schemas.microsoft.com/office/drawing/2014/main" id="{CE985D2F-4D74-4198-A15B-8224E668A8A4}"/>
                </a:ext>
              </a:extLst>
            </p:cNvPr>
            <p:cNvSpPr>
              <a:spLocks noChangeShapeType="1"/>
            </p:cNvSpPr>
            <p:nvPr/>
          </p:nvSpPr>
          <p:spPr bwMode="auto">
            <a:xfrm>
              <a:off x="3433872" y="3499660"/>
              <a:ext cx="0" cy="398221"/>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100" name="Line 102">
              <a:extLst>
                <a:ext uri="{FF2B5EF4-FFF2-40B4-BE49-F238E27FC236}">
                  <a16:creationId xmlns:a16="http://schemas.microsoft.com/office/drawing/2014/main" id="{DDAACCA1-4C97-4C9B-86C0-B7CE318092B4}"/>
                </a:ext>
              </a:extLst>
            </p:cNvPr>
            <p:cNvSpPr>
              <a:spLocks noChangeShapeType="1"/>
            </p:cNvSpPr>
            <p:nvPr/>
          </p:nvSpPr>
          <p:spPr bwMode="auto">
            <a:xfrm flipH="1" flipV="1">
              <a:off x="4531812" y="3550594"/>
              <a:ext cx="241256" cy="318327"/>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101" name="Line 102">
              <a:extLst>
                <a:ext uri="{FF2B5EF4-FFF2-40B4-BE49-F238E27FC236}">
                  <a16:creationId xmlns:a16="http://schemas.microsoft.com/office/drawing/2014/main" id="{64CEA0D6-6123-4B27-8990-430267984F29}"/>
                </a:ext>
              </a:extLst>
            </p:cNvPr>
            <p:cNvSpPr>
              <a:spLocks noChangeShapeType="1"/>
            </p:cNvSpPr>
            <p:nvPr/>
          </p:nvSpPr>
          <p:spPr bwMode="auto">
            <a:xfrm flipH="1" flipV="1">
              <a:off x="5253189" y="3550594"/>
              <a:ext cx="241256" cy="318327"/>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102" name="Line 102">
              <a:extLst>
                <a:ext uri="{FF2B5EF4-FFF2-40B4-BE49-F238E27FC236}">
                  <a16:creationId xmlns:a16="http://schemas.microsoft.com/office/drawing/2014/main" id="{E824C312-29B4-4134-A8EA-9DC3BDEA5EA1}"/>
                </a:ext>
              </a:extLst>
            </p:cNvPr>
            <p:cNvSpPr>
              <a:spLocks noChangeShapeType="1"/>
            </p:cNvSpPr>
            <p:nvPr/>
          </p:nvSpPr>
          <p:spPr bwMode="auto">
            <a:xfrm flipH="1" flipV="1">
              <a:off x="5980512" y="3550594"/>
              <a:ext cx="241256" cy="318327"/>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103" name="Line 102">
              <a:extLst>
                <a:ext uri="{FF2B5EF4-FFF2-40B4-BE49-F238E27FC236}">
                  <a16:creationId xmlns:a16="http://schemas.microsoft.com/office/drawing/2014/main" id="{52E12A81-032B-403A-9FF9-84DECE22F340}"/>
                </a:ext>
              </a:extLst>
            </p:cNvPr>
            <p:cNvSpPr>
              <a:spLocks noChangeShapeType="1"/>
            </p:cNvSpPr>
            <p:nvPr/>
          </p:nvSpPr>
          <p:spPr bwMode="auto">
            <a:xfrm flipH="1" flipV="1">
              <a:off x="6691707" y="3550594"/>
              <a:ext cx="241256" cy="318327"/>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104" name="Line 37">
              <a:extLst>
                <a:ext uri="{FF2B5EF4-FFF2-40B4-BE49-F238E27FC236}">
                  <a16:creationId xmlns:a16="http://schemas.microsoft.com/office/drawing/2014/main" id="{A5D4E098-EE09-4655-98E0-7914E89CC35C}"/>
                </a:ext>
              </a:extLst>
            </p:cNvPr>
            <p:cNvSpPr>
              <a:spLocks noChangeShapeType="1"/>
            </p:cNvSpPr>
            <p:nvPr/>
          </p:nvSpPr>
          <p:spPr bwMode="auto">
            <a:xfrm flipH="1">
              <a:off x="4397973" y="3271335"/>
              <a:ext cx="468000" cy="4105"/>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105" name="Line 42">
              <a:extLst>
                <a:ext uri="{FF2B5EF4-FFF2-40B4-BE49-F238E27FC236}">
                  <a16:creationId xmlns:a16="http://schemas.microsoft.com/office/drawing/2014/main" id="{D292A9AC-1C6D-4086-BA3B-73895F856D3A}"/>
                </a:ext>
              </a:extLst>
            </p:cNvPr>
            <p:cNvSpPr>
              <a:spLocks noChangeShapeType="1"/>
            </p:cNvSpPr>
            <p:nvPr/>
          </p:nvSpPr>
          <p:spPr bwMode="auto">
            <a:xfrm flipH="1">
              <a:off x="4972238" y="3271335"/>
              <a:ext cx="468000" cy="4105"/>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106" name="Line 44">
              <a:extLst>
                <a:ext uri="{FF2B5EF4-FFF2-40B4-BE49-F238E27FC236}">
                  <a16:creationId xmlns:a16="http://schemas.microsoft.com/office/drawing/2014/main" id="{C4935865-42C5-4930-8397-8F1F1B0BEE0D}"/>
                </a:ext>
              </a:extLst>
            </p:cNvPr>
            <p:cNvSpPr>
              <a:spLocks noChangeShapeType="1"/>
            </p:cNvSpPr>
            <p:nvPr/>
          </p:nvSpPr>
          <p:spPr bwMode="auto">
            <a:xfrm flipH="1">
              <a:off x="5546503" y="3271335"/>
              <a:ext cx="468000" cy="4763"/>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107" name="Line 44">
              <a:extLst>
                <a:ext uri="{FF2B5EF4-FFF2-40B4-BE49-F238E27FC236}">
                  <a16:creationId xmlns:a16="http://schemas.microsoft.com/office/drawing/2014/main" id="{3502D461-D041-44DC-B5CA-9716AFB45ECD}"/>
                </a:ext>
              </a:extLst>
            </p:cNvPr>
            <p:cNvSpPr>
              <a:spLocks noChangeShapeType="1"/>
            </p:cNvSpPr>
            <p:nvPr/>
          </p:nvSpPr>
          <p:spPr bwMode="auto">
            <a:xfrm flipH="1">
              <a:off x="6120769" y="3271335"/>
              <a:ext cx="468000" cy="4762"/>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108" name="Line 37">
              <a:extLst>
                <a:ext uri="{FF2B5EF4-FFF2-40B4-BE49-F238E27FC236}">
                  <a16:creationId xmlns:a16="http://schemas.microsoft.com/office/drawing/2014/main" id="{1F625886-9A3F-471A-ABBA-068741266DBB}"/>
                </a:ext>
              </a:extLst>
            </p:cNvPr>
            <p:cNvSpPr>
              <a:spLocks noChangeShapeType="1"/>
            </p:cNvSpPr>
            <p:nvPr/>
          </p:nvSpPr>
          <p:spPr bwMode="auto">
            <a:xfrm flipH="1">
              <a:off x="3540138" y="3271335"/>
              <a:ext cx="434763" cy="234640"/>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109" name="Rectangle 115">
              <a:extLst>
                <a:ext uri="{FF2B5EF4-FFF2-40B4-BE49-F238E27FC236}">
                  <a16:creationId xmlns:a16="http://schemas.microsoft.com/office/drawing/2014/main" id="{2D02F6C1-6CEA-4263-AC6B-98E9A8346CBE}"/>
                </a:ext>
              </a:extLst>
            </p:cNvPr>
            <p:cNvSpPr>
              <a:spLocks noChangeArrowheads="1"/>
            </p:cNvSpPr>
            <p:nvPr/>
          </p:nvSpPr>
          <p:spPr bwMode="auto">
            <a:xfrm>
              <a:off x="3613622" y="5274214"/>
              <a:ext cx="929473" cy="59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pPr algn="just"/>
              <a:r>
                <a:rPr lang="zh-CN" altLang="en-US" sz="1100" b="1" dirty="0">
                  <a:solidFill>
                    <a:srgbClr val="00B0F0"/>
                  </a:solidFill>
                  <a:latin typeface="微软雅黑" panose="020B0503020204020204" pitchFamily="34" charset="-122"/>
                  <a:ea typeface="微软雅黑" panose="020B0503020204020204" pitchFamily="34" charset="-122"/>
                </a:rPr>
                <a:t>出风口</a:t>
              </a:r>
            </a:p>
          </p:txBody>
        </p:sp>
        <p:sp>
          <p:nvSpPr>
            <p:cNvPr id="110" name="矩形 109">
              <a:extLst>
                <a:ext uri="{FF2B5EF4-FFF2-40B4-BE49-F238E27FC236}">
                  <a16:creationId xmlns:a16="http://schemas.microsoft.com/office/drawing/2014/main" id="{CF58FC51-7AC0-4355-8FCA-E50781084525}"/>
                </a:ext>
              </a:extLst>
            </p:cNvPr>
            <p:cNvSpPr/>
            <p:nvPr/>
          </p:nvSpPr>
          <p:spPr>
            <a:xfrm>
              <a:off x="4274190" y="6223764"/>
              <a:ext cx="1028163" cy="399168"/>
            </a:xfrm>
            <a:prstGeom prst="rect">
              <a:avLst/>
            </a:prstGeom>
          </p:spPr>
          <p:txBody>
            <a:bodyPr wrap="none">
              <a:spAutoFit/>
            </a:bodyPr>
            <a:lstStyle/>
            <a:p>
              <a:r>
                <a:rPr lang="zh-CN" altLang="en-US" sz="1100" b="1" dirty="0">
                  <a:solidFill>
                    <a:srgbClr val="00B0F0"/>
                  </a:solidFill>
                  <a:latin typeface="微软雅黑" panose="020B0503020204020204" pitchFamily="34" charset="-122"/>
                  <a:ea typeface="微软雅黑" panose="020B0503020204020204" pitchFamily="34" charset="-122"/>
                </a:rPr>
                <a:t>地板下冷风</a:t>
              </a:r>
            </a:p>
          </p:txBody>
        </p:sp>
        <p:sp>
          <p:nvSpPr>
            <p:cNvPr id="111" name="Rectangle 114">
              <a:extLst>
                <a:ext uri="{FF2B5EF4-FFF2-40B4-BE49-F238E27FC236}">
                  <a16:creationId xmlns:a16="http://schemas.microsoft.com/office/drawing/2014/main" id="{C68EFE4B-A4A4-4801-AF54-AD89B919EBFF}"/>
                </a:ext>
              </a:extLst>
            </p:cNvPr>
            <p:cNvSpPr>
              <a:spLocks noChangeArrowheads="1"/>
            </p:cNvSpPr>
            <p:nvPr/>
          </p:nvSpPr>
          <p:spPr bwMode="auto">
            <a:xfrm>
              <a:off x="2585067" y="5513324"/>
              <a:ext cx="1070766" cy="5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pPr algn="just"/>
              <a:r>
                <a:rPr lang="zh-CN" altLang="en-US" sz="1100" b="1" dirty="0">
                  <a:latin typeface="微软雅黑" panose="020B0503020204020204" pitchFamily="34" charset="-122"/>
                  <a:ea typeface="微软雅黑" panose="020B0503020204020204" pitchFamily="34" charset="-122"/>
                </a:rPr>
                <a:t>空调间</a:t>
              </a:r>
            </a:p>
          </p:txBody>
        </p:sp>
        <p:sp>
          <p:nvSpPr>
            <p:cNvPr id="112" name="Rectangle 114">
              <a:extLst>
                <a:ext uri="{FF2B5EF4-FFF2-40B4-BE49-F238E27FC236}">
                  <a16:creationId xmlns:a16="http://schemas.microsoft.com/office/drawing/2014/main" id="{39585C04-354A-4540-88A0-7C03C8CC9A5A}"/>
                </a:ext>
              </a:extLst>
            </p:cNvPr>
            <p:cNvSpPr>
              <a:spLocks noChangeArrowheads="1"/>
            </p:cNvSpPr>
            <p:nvPr/>
          </p:nvSpPr>
          <p:spPr bwMode="auto">
            <a:xfrm>
              <a:off x="3471648" y="5506338"/>
              <a:ext cx="1070766" cy="5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pPr algn="just"/>
              <a:r>
                <a:rPr lang="zh-CN" altLang="en-US" sz="1100" b="1" dirty="0">
                  <a:latin typeface="微软雅黑" panose="020B0503020204020204" pitchFamily="34" charset="-122"/>
                  <a:ea typeface="微软雅黑" panose="020B0503020204020204" pitchFamily="34" charset="-122"/>
                </a:rPr>
                <a:t>机房</a:t>
              </a:r>
            </a:p>
          </p:txBody>
        </p:sp>
        <p:sp>
          <p:nvSpPr>
            <p:cNvPr id="113" name="Rectangle 114">
              <a:extLst>
                <a:ext uri="{FF2B5EF4-FFF2-40B4-BE49-F238E27FC236}">
                  <a16:creationId xmlns:a16="http://schemas.microsoft.com/office/drawing/2014/main" id="{D73B6F27-781A-4B9A-90CA-354B23A4F371}"/>
                </a:ext>
              </a:extLst>
            </p:cNvPr>
            <p:cNvSpPr>
              <a:spLocks noChangeArrowheads="1"/>
            </p:cNvSpPr>
            <p:nvPr/>
          </p:nvSpPr>
          <p:spPr bwMode="auto">
            <a:xfrm>
              <a:off x="6519984" y="5406248"/>
              <a:ext cx="1070766" cy="5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pPr algn="just"/>
              <a:r>
                <a:rPr lang="zh-CN" altLang="en-US" sz="1100" b="1" dirty="0">
                  <a:latin typeface="微软雅黑" panose="020B0503020204020204" pitchFamily="34" charset="-122"/>
                  <a:ea typeface="微软雅黑" panose="020B0503020204020204" pitchFamily="34" charset="-122"/>
                </a:rPr>
                <a:t>冷通道</a:t>
              </a:r>
            </a:p>
          </p:txBody>
        </p:sp>
        <p:sp>
          <p:nvSpPr>
            <p:cNvPr id="114" name="Rectangle 114">
              <a:extLst>
                <a:ext uri="{FF2B5EF4-FFF2-40B4-BE49-F238E27FC236}">
                  <a16:creationId xmlns:a16="http://schemas.microsoft.com/office/drawing/2014/main" id="{7EC57D52-6ED1-4F62-A30B-D261E43849E9}"/>
                </a:ext>
              </a:extLst>
            </p:cNvPr>
            <p:cNvSpPr>
              <a:spLocks noChangeArrowheads="1"/>
            </p:cNvSpPr>
            <p:nvPr/>
          </p:nvSpPr>
          <p:spPr bwMode="auto">
            <a:xfrm>
              <a:off x="6959759" y="4965282"/>
              <a:ext cx="1070766" cy="5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pPr algn="just"/>
              <a:r>
                <a:rPr lang="zh-CN" altLang="en-US" sz="1100" b="1" dirty="0">
                  <a:latin typeface="微软雅黑" panose="020B0503020204020204" pitchFamily="34" charset="-122"/>
                  <a:ea typeface="微软雅黑" panose="020B0503020204020204" pitchFamily="34" charset="-122"/>
                </a:rPr>
                <a:t>热通道</a:t>
              </a:r>
            </a:p>
          </p:txBody>
        </p:sp>
      </p:grpSp>
      <p:sp>
        <p:nvSpPr>
          <p:cNvPr id="115" name="Oval 40">
            <a:extLst>
              <a:ext uri="{FF2B5EF4-FFF2-40B4-BE49-F238E27FC236}">
                <a16:creationId xmlns:a16="http://schemas.microsoft.com/office/drawing/2014/main" id="{DE59D006-1FD5-44CB-A055-6271DB24137E}"/>
              </a:ext>
            </a:extLst>
          </p:cNvPr>
          <p:cNvSpPr/>
          <p:nvPr/>
        </p:nvSpPr>
        <p:spPr>
          <a:xfrm>
            <a:off x="5223894" y="3672990"/>
            <a:ext cx="136188" cy="136188"/>
          </a:xfrm>
          <a:prstGeom prst="ellipse">
            <a:avLst/>
          </a:prstGeom>
          <a:noFill/>
          <a:ln w="25400">
            <a:solidFill>
              <a:srgbClr val="358F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6" name="Isosceles Triangle 45">
            <a:extLst>
              <a:ext uri="{FF2B5EF4-FFF2-40B4-BE49-F238E27FC236}">
                <a16:creationId xmlns:a16="http://schemas.microsoft.com/office/drawing/2014/main" id="{1DFC5C8E-AEA7-4A73-B165-409E123D3A55}"/>
              </a:ext>
            </a:extLst>
          </p:cNvPr>
          <p:cNvSpPr/>
          <p:nvPr/>
        </p:nvSpPr>
        <p:spPr>
          <a:xfrm rot="5400000">
            <a:off x="5431204" y="3690387"/>
            <a:ext cx="69259" cy="116210"/>
          </a:xfrm>
          <a:prstGeom prst="triangle">
            <a:avLst/>
          </a:prstGeom>
          <a:solidFill>
            <a:srgbClr val="358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7" name="矩形 116">
            <a:extLst>
              <a:ext uri="{FF2B5EF4-FFF2-40B4-BE49-F238E27FC236}">
                <a16:creationId xmlns:a16="http://schemas.microsoft.com/office/drawing/2014/main" id="{DA396457-63D0-431D-AC60-6BA09BA82AF4}"/>
              </a:ext>
            </a:extLst>
          </p:cNvPr>
          <p:cNvSpPr/>
          <p:nvPr/>
        </p:nvSpPr>
        <p:spPr>
          <a:xfrm>
            <a:off x="5472091" y="3615212"/>
            <a:ext cx="542136" cy="261610"/>
          </a:xfrm>
          <a:prstGeom prst="rect">
            <a:avLst/>
          </a:prstGeom>
        </p:spPr>
        <p:txBody>
          <a:bodyPr wrap="none">
            <a:spAutoFit/>
          </a:bodyPr>
          <a:lstStyle/>
          <a:p>
            <a:r>
              <a:rPr lang="en-US" altLang="zh-CN" sz="1100" b="1" dirty="0">
                <a:solidFill>
                  <a:schemeClr val="bg2">
                    <a:lumMod val="10000"/>
                  </a:schemeClr>
                </a:solidFill>
                <a:latin typeface="微软雅黑" panose="020B0503020204020204" pitchFamily="34" charset="-122"/>
                <a:ea typeface="微软雅黑" panose="020B0503020204020204" pitchFamily="34" charset="-122"/>
              </a:rPr>
              <a:t>5.5M</a:t>
            </a:r>
            <a:endParaRPr lang="zh-CN" altLang="en-US" sz="1100" dirty="0">
              <a:solidFill>
                <a:schemeClr val="bg2">
                  <a:lumMod val="10000"/>
                </a:schemeClr>
              </a:solidFill>
            </a:endParaRPr>
          </a:p>
        </p:txBody>
      </p:sp>
      <p:grpSp>
        <p:nvGrpSpPr>
          <p:cNvPr id="118" name="Group 1">
            <a:extLst>
              <a:ext uri="{FF2B5EF4-FFF2-40B4-BE49-F238E27FC236}">
                <a16:creationId xmlns:a16="http://schemas.microsoft.com/office/drawing/2014/main" id="{C36BA587-4AD4-47E9-A7F9-3FAE9F8A418D}"/>
              </a:ext>
            </a:extLst>
          </p:cNvPr>
          <p:cNvGrpSpPr/>
          <p:nvPr/>
        </p:nvGrpSpPr>
        <p:grpSpPr>
          <a:xfrm>
            <a:off x="5273880" y="3783122"/>
            <a:ext cx="50431" cy="1522418"/>
            <a:chOff x="6077893" y="2108487"/>
            <a:chExt cx="36214" cy="1552769"/>
          </a:xfrm>
        </p:grpSpPr>
        <p:cxnSp>
          <p:nvCxnSpPr>
            <p:cNvPr id="119" name="Straight Connector 14">
              <a:extLst>
                <a:ext uri="{FF2B5EF4-FFF2-40B4-BE49-F238E27FC236}">
                  <a16:creationId xmlns:a16="http://schemas.microsoft.com/office/drawing/2014/main" id="{EF62945B-8318-47DC-B4B8-BDC816CCCA17}"/>
                </a:ext>
              </a:extLst>
            </p:cNvPr>
            <p:cNvCxnSpPr/>
            <p:nvPr/>
          </p:nvCxnSpPr>
          <p:spPr>
            <a:xfrm>
              <a:off x="6114107" y="2108487"/>
              <a:ext cx="0" cy="1552769"/>
            </a:xfrm>
            <a:prstGeom prst="line">
              <a:avLst/>
            </a:prstGeom>
            <a:ln w="9525" cmpd="sng">
              <a:solidFill>
                <a:srgbClr val="358FCB"/>
              </a:solidFill>
              <a:prstDash val="solid"/>
            </a:ln>
          </p:spPr>
          <p:style>
            <a:lnRef idx="1">
              <a:schemeClr val="accent1"/>
            </a:lnRef>
            <a:fillRef idx="0">
              <a:schemeClr val="accent1"/>
            </a:fillRef>
            <a:effectRef idx="0">
              <a:schemeClr val="accent1"/>
            </a:effectRef>
            <a:fontRef idx="minor">
              <a:schemeClr val="tx1"/>
            </a:fontRef>
          </p:style>
        </p:cxnSp>
        <p:cxnSp>
          <p:nvCxnSpPr>
            <p:cNvPr id="120" name="Straight Connector 24">
              <a:extLst>
                <a:ext uri="{FF2B5EF4-FFF2-40B4-BE49-F238E27FC236}">
                  <a16:creationId xmlns:a16="http://schemas.microsoft.com/office/drawing/2014/main" id="{F7062831-3598-40AD-9430-DA5C906638B9}"/>
                </a:ext>
              </a:extLst>
            </p:cNvPr>
            <p:cNvCxnSpPr/>
            <p:nvPr/>
          </p:nvCxnSpPr>
          <p:spPr>
            <a:xfrm>
              <a:off x="6077893" y="2108487"/>
              <a:ext cx="0" cy="1552769"/>
            </a:xfrm>
            <a:prstGeom prst="line">
              <a:avLst/>
            </a:prstGeom>
            <a:ln w="9525" cmpd="sng">
              <a:solidFill>
                <a:srgbClr val="358FCB"/>
              </a:solidFill>
              <a:prstDash val="solid"/>
            </a:ln>
          </p:spPr>
          <p:style>
            <a:lnRef idx="1">
              <a:schemeClr val="accent1"/>
            </a:lnRef>
            <a:fillRef idx="0">
              <a:schemeClr val="accent1"/>
            </a:fillRef>
            <a:effectRef idx="0">
              <a:schemeClr val="accent1"/>
            </a:effectRef>
            <a:fontRef idx="minor">
              <a:schemeClr val="tx1"/>
            </a:fontRef>
          </p:style>
        </p:cxnSp>
      </p:grpSp>
      <p:sp>
        <p:nvSpPr>
          <p:cNvPr id="121" name="Oval 40">
            <a:extLst>
              <a:ext uri="{FF2B5EF4-FFF2-40B4-BE49-F238E27FC236}">
                <a16:creationId xmlns:a16="http://schemas.microsoft.com/office/drawing/2014/main" id="{352957A5-8BE8-447A-A370-51CD15682187}"/>
              </a:ext>
            </a:extLst>
          </p:cNvPr>
          <p:cNvSpPr/>
          <p:nvPr/>
        </p:nvSpPr>
        <p:spPr>
          <a:xfrm>
            <a:off x="5230908" y="5309575"/>
            <a:ext cx="136188" cy="136188"/>
          </a:xfrm>
          <a:prstGeom prst="ellipse">
            <a:avLst/>
          </a:prstGeom>
          <a:noFill/>
          <a:ln w="25400">
            <a:solidFill>
              <a:srgbClr val="358F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2" name="Isosceles Triangle 45">
            <a:extLst>
              <a:ext uri="{FF2B5EF4-FFF2-40B4-BE49-F238E27FC236}">
                <a16:creationId xmlns:a16="http://schemas.microsoft.com/office/drawing/2014/main" id="{F8988EA4-031C-489D-A111-5B0FC954650C}"/>
              </a:ext>
            </a:extLst>
          </p:cNvPr>
          <p:cNvSpPr/>
          <p:nvPr/>
        </p:nvSpPr>
        <p:spPr>
          <a:xfrm rot="5400000">
            <a:off x="5438218" y="5326972"/>
            <a:ext cx="69259" cy="116210"/>
          </a:xfrm>
          <a:prstGeom prst="triangle">
            <a:avLst/>
          </a:prstGeom>
          <a:solidFill>
            <a:srgbClr val="358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3" name="Oval 40">
            <a:extLst>
              <a:ext uri="{FF2B5EF4-FFF2-40B4-BE49-F238E27FC236}">
                <a16:creationId xmlns:a16="http://schemas.microsoft.com/office/drawing/2014/main" id="{020062F5-045E-4622-8218-43BCD16EED11}"/>
              </a:ext>
            </a:extLst>
          </p:cNvPr>
          <p:cNvSpPr/>
          <p:nvPr/>
        </p:nvSpPr>
        <p:spPr>
          <a:xfrm>
            <a:off x="5227541" y="5690684"/>
            <a:ext cx="136188" cy="136188"/>
          </a:xfrm>
          <a:prstGeom prst="ellipse">
            <a:avLst/>
          </a:prstGeom>
          <a:noFill/>
          <a:ln w="25400">
            <a:solidFill>
              <a:srgbClr val="358F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4" name="Isosceles Triangle 45">
            <a:extLst>
              <a:ext uri="{FF2B5EF4-FFF2-40B4-BE49-F238E27FC236}">
                <a16:creationId xmlns:a16="http://schemas.microsoft.com/office/drawing/2014/main" id="{9CB584E2-7B86-47C5-9386-CDC37CD40668}"/>
              </a:ext>
            </a:extLst>
          </p:cNvPr>
          <p:cNvSpPr/>
          <p:nvPr/>
        </p:nvSpPr>
        <p:spPr>
          <a:xfrm rot="5400000">
            <a:off x="5434851" y="5708081"/>
            <a:ext cx="69259" cy="116210"/>
          </a:xfrm>
          <a:prstGeom prst="triangle">
            <a:avLst/>
          </a:prstGeom>
          <a:solidFill>
            <a:srgbClr val="358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25" name="Group 1">
            <a:extLst>
              <a:ext uri="{FF2B5EF4-FFF2-40B4-BE49-F238E27FC236}">
                <a16:creationId xmlns:a16="http://schemas.microsoft.com/office/drawing/2014/main" id="{A2E3ED2D-7003-4CB4-823D-94CAC38E3F15}"/>
              </a:ext>
            </a:extLst>
          </p:cNvPr>
          <p:cNvGrpSpPr/>
          <p:nvPr/>
        </p:nvGrpSpPr>
        <p:grpSpPr>
          <a:xfrm>
            <a:off x="5274630" y="5429158"/>
            <a:ext cx="45719" cy="270000"/>
            <a:chOff x="6077893" y="2108487"/>
            <a:chExt cx="36214" cy="1552769"/>
          </a:xfrm>
        </p:grpSpPr>
        <p:cxnSp>
          <p:nvCxnSpPr>
            <p:cNvPr id="126" name="Straight Connector 14">
              <a:extLst>
                <a:ext uri="{FF2B5EF4-FFF2-40B4-BE49-F238E27FC236}">
                  <a16:creationId xmlns:a16="http://schemas.microsoft.com/office/drawing/2014/main" id="{B4B5AA0A-6EE1-4BF3-8209-A5A64A21CBB8}"/>
                </a:ext>
              </a:extLst>
            </p:cNvPr>
            <p:cNvCxnSpPr/>
            <p:nvPr/>
          </p:nvCxnSpPr>
          <p:spPr>
            <a:xfrm>
              <a:off x="6114107" y="2108487"/>
              <a:ext cx="0" cy="1552769"/>
            </a:xfrm>
            <a:prstGeom prst="line">
              <a:avLst/>
            </a:prstGeom>
            <a:ln w="9525" cmpd="sng">
              <a:solidFill>
                <a:srgbClr val="358FCB"/>
              </a:solidFill>
              <a:prstDash val="solid"/>
            </a:ln>
          </p:spPr>
          <p:style>
            <a:lnRef idx="1">
              <a:schemeClr val="accent1"/>
            </a:lnRef>
            <a:fillRef idx="0">
              <a:schemeClr val="accent1"/>
            </a:fillRef>
            <a:effectRef idx="0">
              <a:schemeClr val="accent1"/>
            </a:effectRef>
            <a:fontRef idx="minor">
              <a:schemeClr val="tx1"/>
            </a:fontRef>
          </p:style>
        </p:cxnSp>
        <p:cxnSp>
          <p:nvCxnSpPr>
            <p:cNvPr id="127" name="Straight Connector 24">
              <a:extLst>
                <a:ext uri="{FF2B5EF4-FFF2-40B4-BE49-F238E27FC236}">
                  <a16:creationId xmlns:a16="http://schemas.microsoft.com/office/drawing/2014/main" id="{7C4FFD43-7E44-4B61-ADB5-A18CB1BBB316}"/>
                </a:ext>
              </a:extLst>
            </p:cNvPr>
            <p:cNvCxnSpPr/>
            <p:nvPr/>
          </p:nvCxnSpPr>
          <p:spPr>
            <a:xfrm>
              <a:off x="6077893" y="2108487"/>
              <a:ext cx="0" cy="1552769"/>
            </a:xfrm>
            <a:prstGeom prst="line">
              <a:avLst/>
            </a:prstGeom>
            <a:ln w="9525" cmpd="sng">
              <a:solidFill>
                <a:srgbClr val="358FCB"/>
              </a:solidFill>
              <a:prstDash val="solid"/>
            </a:ln>
          </p:spPr>
          <p:style>
            <a:lnRef idx="1">
              <a:schemeClr val="accent1"/>
            </a:lnRef>
            <a:fillRef idx="0">
              <a:schemeClr val="accent1"/>
            </a:fillRef>
            <a:effectRef idx="0">
              <a:schemeClr val="accent1"/>
            </a:effectRef>
            <a:fontRef idx="minor">
              <a:schemeClr val="tx1"/>
            </a:fontRef>
          </p:style>
        </p:cxnSp>
      </p:grpSp>
      <p:sp>
        <p:nvSpPr>
          <p:cNvPr id="128" name="矩形 127">
            <a:extLst>
              <a:ext uri="{FF2B5EF4-FFF2-40B4-BE49-F238E27FC236}">
                <a16:creationId xmlns:a16="http://schemas.microsoft.com/office/drawing/2014/main" id="{CBD9BE2B-CC78-4B35-9255-080886548A67}"/>
              </a:ext>
            </a:extLst>
          </p:cNvPr>
          <p:cNvSpPr/>
          <p:nvPr/>
        </p:nvSpPr>
        <p:spPr>
          <a:xfrm>
            <a:off x="5471974" y="5263994"/>
            <a:ext cx="510076" cy="246221"/>
          </a:xfrm>
          <a:prstGeom prst="rect">
            <a:avLst/>
          </a:prstGeom>
        </p:spPr>
        <p:txBody>
          <a:bodyPr wrap="none">
            <a:spAutoFit/>
          </a:bodyPr>
          <a:lstStyle/>
          <a:p>
            <a:r>
              <a:rPr lang="en-US" altLang="zh-CN" sz="1000" b="1" dirty="0">
                <a:solidFill>
                  <a:schemeClr val="bg2">
                    <a:lumMod val="10000"/>
                  </a:schemeClr>
                </a:solidFill>
                <a:latin typeface="微软雅黑" panose="020B0503020204020204" pitchFamily="34" charset="-122"/>
                <a:ea typeface="微软雅黑" panose="020B0503020204020204" pitchFamily="34" charset="-122"/>
              </a:rPr>
              <a:t>1.0M</a:t>
            </a:r>
            <a:endParaRPr lang="zh-CN" altLang="en-US" sz="1000" dirty="0">
              <a:solidFill>
                <a:schemeClr val="bg2">
                  <a:lumMod val="10000"/>
                </a:schemeClr>
              </a:solidFill>
            </a:endParaRPr>
          </a:p>
        </p:txBody>
      </p:sp>
    </p:spTree>
    <p:extLst>
      <p:ext uri="{BB962C8B-B14F-4D97-AF65-F5344CB8AC3E}">
        <p14:creationId xmlns:p14="http://schemas.microsoft.com/office/powerpoint/2010/main" val="361269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fill="hold"/>
                                        <p:tgtEl>
                                          <p:spTgt spid="115"/>
                                        </p:tgtEl>
                                        <p:attrNameLst>
                                          <p:attrName>ppt_x</p:attrName>
                                        </p:attrNameLst>
                                      </p:cBhvr>
                                      <p:tavLst>
                                        <p:tav tm="0">
                                          <p:val>
                                            <p:strVal val="#ppt_x"/>
                                          </p:val>
                                        </p:tav>
                                        <p:tav tm="100000">
                                          <p:val>
                                            <p:strVal val="#ppt_x"/>
                                          </p:val>
                                        </p:tav>
                                      </p:tavLst>
                                    </p:anim>
                                    <p:anim calcmode="lin" valueType="num">
                                      <p:cBhvr additive="base">
                                        <p:cTn id="8" dur="500" fill="hold"/>
                                        <p:tgtEl>
                                          <p:spTgt spid="1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6"/>
                                        </p:tgtEl>
                                        <p:attrNameLst>
                                          <p:attrName>style.visibility</p:attrName>
                                        </p:attrNameLst>
                                      </p:cBhvr>
                                      <p:to>
                                        <p:strVal val="visible"/>
                                      </p:to>
                                    </p:set>
                                    <p:anim calcmode="lin" valueType="num">
                                      <p:cBhvr additive="base">
                                        <p:cTn id="11" dur="500" fill="hold"/>
                                        <p:tgtEl>
                                          <p:spTgt spid="116"/>
                                        </p:tgtEl>
                                        <p:attrNameLst>
                                          <p:attrName>ppt_x</p:attrName>
                                        </p:attrNameLst>
                                      </p:cBhvr>
                                      <p:tavLst>
                                        <p:tav tm="0">
                                          <p:val>
                                            <p:strVal val="#ppt_x"/>
                                          </p:val>
                                        </p:tav>
                                        <p:tav tm="100000">
                                          <p:val>
                                            <p:strVal val="#ppt_x"/>
                                          </p:val>
                                        </p:tav>
                                      </p:tavLst>
                                    </p:anim>
                                    <p:anim calcmode="lin" valueType="num">
                                      <p:cBhvr additive="base">
                                        <p:cTn id="12" dur="500" fill="hold"/>
                                        <p:tgtEl>
                                          <p:spTgt spid="1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7"/>
                                        </p:tgtEl>
                                        <p:attrNameLst>
                                          <p:attrName>style.visibility</p:attrName>
                                        </p:attrNameLst>
                                      </p:cBhvr>
                                      <p:to>
                                        <p:strVal val="visible"/>
                                      </p:to>
                                    </p:set>
                                    <p:anim calcmode="lin" valueType="num">
                                      <p:cBhvr additive="base">
                                        <p:cTn id="15" dur="500" fill="hold"/>
                                        <p:tgtEl>
                                          <p:spTgt spid="117"/>
                                        </p:tgtEl>
                                        <p:attrNameLst>
                                          <p:attrName>ppt_x</p:attrName>
                                        </p:attrNameLst>
                                      </p:cBhvr>
                                      <p:tavLst>
                                        <p:tav tm="0">
                                          <p:val>
                                            <p:strVal val="#ppt_x"/>
                                          </p:val>
                                        </p:tav>
                                        <p:tav tm="100000">
                                          <p:val>
                                            <p:strVal val="#ppt_x"/>
                                          </p:val>
                                        </p:tav>
                                      </p:tavLst>
                                    </p:anim>
                                    <p:anim calcmode="lin" valueType="num">
                                      <p:cBhvr additive="base">
                                        <p:cTn id="16" dur="500" fill="hold"/>
                                        <p:tgtEl>
                                          <p:spTgt spid="1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8"/>
                                        </p:tgtEl>
                                        <p:attrNameLst>
                                          <p:attrName>style.visibility</p:attrName>
                                        </p:attrNameLst>
                                      </p:cBhvr>
                                      <p:to>
                                        <p:strVal val="visible"/>
                                      </p:to>
                                    </p:set>
                                    <p:anim calcmode="lin" valueType="num">
                                      <p:cBhvr additive="base">
                                        <p:cTn id="19" dur="500" fill="hold"/>
                                        <p:tgtEl>
                                          <p:spTgt spid="118"/>
                                        </p:tgtEl>
                                        <p:attrNameLst>
                                          <p:attrName>ppt_x</p:attrName>
                                        </p:attrNameLst>
                                      </p:cBhvr>
                                      <p:tavLst>
                                        <p:tav tm="0">
                                          <p:val>
                                            <p:strVal val="#ppt_x"/>
                                          </p:val>
                                        </p:tav>
                                        <p:tav tm="100000">
                                          <p:val>
                                            <p:strVal val="#ppt_x"/>
                                          </p:val>
                                        </p:tav>
                                      </p:tavLst>
                                    </p:anim>
                                    <p:anim calcmode="lin" valueType="num">
                                      <p:cBhvr additive="base">
                                        <p:cTn id="20" dur="500" fill="hold"/>
                                        <p:tgtEl>
                                          <p:spTgt spid="1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1"/>
                                        </p:tgtEl>
                                        <p:attrNameLst>
                                          <p:attrName>style.visibility</p:attrName>
                                        </p:attrNameLst>
                                      </p:cBhvr>
                                      <p:to>
                                        <p:strVal val="visible"/>
                                      </p:to>
                                    </p:set>
                                    <p:anim calcmode="lin" valueType="num">
                                      <p:cBhvr additive="base">
                                        <p:cTn id="23" dur="500" fill="hold"/>
                                        <p:tgtEl>
                                          <p:spTgt spid="121"/>
                                        </p:tgtEl>
                                        <p:attrNameLst>
                                          <p:attrName>ppt_x</p:attrName>
                                        </p:attrNameLst>
                                      </p:cBhvr>
                                      <p:tavLst>
                                        <p:tav tm="0">
                                          <p:val>
                                            <p:strVal val="#ppt_x"/>
                                          </p:val>
                                        </p:tav>
                                        <p:tav tm="100000">
                                          <p:val>
                                            <p:strVal val="#ppt_x"/>
                                          </p:val>
                                        </p:tav>
                                      </p:tavLst>
                                    </p:anim>
                                    <p:anim calcmode="lin" valueType="num">
                                      <p:cBhvr additive="base">
                                        <p:cTn id="24" dur="500" fill="hold"/>
                                        <p:tgtEl>
                                          <p:spTgt spid="1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2"/>
                                        </p:tgtEl>
                                        <p:attrNameLst>
                                          <p:attrName>style.visibility</p:attrName>
                                        </p:attrNameLst>
                                      </p:cBhvr>
                                      <p:to>
                                        <p:strVal val="visible"/>
                                      </p:to>
                                    </p:set>
                                    <p:anim calcmode="lin" valueType="num">
                                      <p:cBhvr additive="base">
                                        <p:cTn id="27" dur="500" fill="hold"/>
                                        <p:tgtEl>
                                          <p:spTgt spid="122"/>
                                        </p:tgtEl>
                                        <p:attrNameLst>
                                          <p:attrName>ppt_x</p:attrName>
                                        </p:attrNameLst>
                                      </p:cBhvr>
                                      <p:tavLst>
                                        <p:tav tm="0">
                                          <p:val>
                                            <p:strVal val="#ppt_x"/>
                                          </p:val>
                                        </p:tav>
                                        <p:tav tm="100000">
                                          <p:val>
                                            <p:strVal val="#ppt_x"/>
                                          </p:val>
                                        </p:tav>
                                      </p:tavLst>
                                    </p:anim>
                                    <p:anim calcmode="lin" valueType="num">
                                      <p:cBhvr additive="base">
                                        <p:cTn id="28" dur="500" fill="hold"/>
                                        <p:tgtEl>
                                          <p:spTgt spid="1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3"/>
                                        </p:tgtEl>
                                        <p:attrNameLst>
                                          <p:attrName>style.visibility</p:attrName>
                                        </p:attrNameLst>
                                      </p:cBhvr>
                                      <p:to>
                                        <p:strVal val="visible"/>
                                      </p:to>
                                    </p:set>
                                    <p:anim calcmode="lin" valueType="num">
                                      <p:cBhvr additive="base">
                                        <p:cTn id="31" dur="500" fill="hold"/>
                                        <p:tgtEl>
                                          <p:spTgt spid="123"/>
                                        </p:tgtEl>
                                        <p:attrNameLst>
                                          <p:attrName>ppt_x</p:attrName>
                                        </p:attrNameLst>
                                      </p:cBhvr>
                                      <p:tavLst>
                                        <p:tav tm="0">
                                          <p:val>
                                            <p:strVal val="#ppt_x"/>
                                          </p:val>
                                        </p:tav>
                                        <p:tav tm="100000">
                                          <p:val>
                                            <p:strVal val="#ppt_x"/>
                                          </p:val>
                                        </p:tav>
                                      </p:tavLst>
                                    </p:anim>
                                    <p:anim calcmode="lin" valueType="num">
                                      <p:cBhvr additive="base">
                                        <p:cTn id="32" dur="500" fill="hold"/>
                                        <p:tgtEl>
                                          <p:spTgt spid="12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500" fill="hold"/>
                                        <p:tgtEl>
                                          <p:spTgt spid="124"/>
                                        </p:tgtEl>
                                        <p:attrNameLst>
                                          <p:attrName>ppt_x</p:attrName>
                                        </p:attrNameLst>
                                      </p:cBhvr>
                                      <p:tavLst>
                                        <p:tav tm="0">
                                          <p:val>
                                            <p:strVal val="#ppt_x"/>
                                          </p:val>
                                        </p:tav>
                                        <p:tav tm="100000">
                                          <p:val>
                                            <p:strVal val="#ppt_x"/>
                                          </p:val>
                                        </p:tav>
                                      </p:tavLst>
                                    </p:anim>
                                    <p:anim calcmode="lin" valueType="num">
                                      <p:cBhvr additive="base">
                                        <p:cTn id="36" dur="50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5"/>
                                        </p:tgtEl>
                                        <p:attrNameLst>
                                          <p:attrName>style.visibility</p:attrName>
                                        </p:attrNameLst>
                                      </p:cBhvr>
                                      <p:to>
                                        <p:strVal val="visible"/>
                                      </p:to>
                                    </p:set>
                                    <p:anim calcmode="lin" valueType="num">
                                      <p:cBhvr additive="base">
                                        <p:cTn id="39" dur="500" fill="hold"/>
                                        <p:tgtEl>
                                          <p:spTgt spid="125"/>
                                        </p:tgtEl>
                                        <p:attrNameLst>
                                          <p:attrName>ppt_x</p:attrName>
                                        </p:attrNameLst>
                                      </p:cBhvr>
                                      <p:tavLst>
                                        <p:tav tm="0">
                                          <p:val>
                                            <p:strVal val="#ppt_x"/>
                                          </p:val>
                                        </p:tav>
                                        <p:tav tm="100000">
                                          <p:val>
                                            <p:strVal val="#ppt_x"/>
                                          </p:val>
                                        </p:tav>
                                      </p:tavLst>
                                    </p:anim>
                                    <p:anim calcmode="lin" valueType="num">
                                      <p:cBhvr additive="base">
                                        <p:cTn id="40" dur="500" fill="hold"/>
                                        <p:tgtEl>
                                          <p:spTgt spid="12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8"/>
                                        </p:tgtEl>
                                        <p:attrNameLst>
                                          <p:attrName>style.visibility</p:attrName>
                                        </p:attrNameLst>
                                      </p:cBhvr>
                                      <p:to>
                                        <p:strVal val="visible"/>
                                      </p:to>
                                    </p:set>
                                    <p:anim calcmode="lin" valueType="num">
                                      <p:cBhvr additive="base">
                                        <p:cTn id="43" dur="500" fill="hold"/>
                                        <p:tgtEl>
                                          <p:spTgt spid="128"/>
                                        </p:tgtEl>
                                        <p:attrNameLst>
                                          <p:attrName>ppt_x</p:attrName>
                                        </p:attrNameLst>
                                      </p:cBhvr>
                                      <p:tavLst>
                                        <p:tav tm="0">
                                          <p:val>
                                            <p:strVal val="#ppt_x"/>
                                          </p:val>
                                        </p:tav>
                                        <p:tav tm="100000">
                                          <p:val>
                                            <p:strVal val="#ppt_x"/>
                                          </p:val>
                                        </p:tav>
                                      </p:tavLst>
                                    </p:anim>
                                    <p:anim calcmode="lin" valueType="num">
                                      <p:cBhvr additive="base">
                                        <p:cTn id="44" dur="500" fill="hold"/>
                                        <p:tgtEl>
                                          <p:spTgt spid="1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p:bldP spid="121" grpId="0" animBg="1"/>
      <p:bldP spid="122" grpId="0" animBg="1"/>
      <p:bldP spid="123" grpId="0" animBg="1"/>
      <p:bldP spid="124" grpId="0" animBg="1"/>
      <p:bldP spid="1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46B79A-2363-4464-B539-48E589A58528}"/>
              </a:ext>
            </a:extLst>
          </p:cNvPr>
          <p:cNvSpPr>
            <a:spLocks noGrp="1"/>
          </p:cNvSpPr>
          <p:nvPr>
            <p:ph type="title"/>
          </p:nvPr>
        </p:nvSpPr>
        <p:spPr/>
        <p:txBody>
          <a:bodyPr/>
          <a:lstStyle/>
          <a:p>
            <a:r>
              <a:rPr lang="zh-CN" altLang="en-US" dirty="0"/>
              <a:t>机房可定制标准</a:t>
            </a:r>
          </a:p>
        </p:txBody>
      </p:sp>
      <p:sp>
        <p:nvSpPr>
          <p:cNvPr id="3" name="内容占位符 2">
            <a:extLst>
              <a:ext uri="{FF2B5EF4-FFF2-40B4-BE49-F238E27FC236}">
                <a16:creationId xmlns:a16="http://schemas.microsoft.com/office/drawing/2014/main" id="{10862F02-415D-48F8-BFA6-6783E33E94DB}"/>
              </a:ext>
            </a:extLst>
          </p:cNvPr>
          <p:cNvSpPr>
            <a:spLocks noGrp="1"/>
          </p:cNvSpPr>
          <p:nvPr>
            <p:ph idx="1"/>
          </p:nvPr>
        </p:nvSpPr>
        <p:spPr>
          <a:xfrm>
            <a:off x="677333" y="2160589"/>
            <a:ext cx="9116907" cy="4087811"/>
          </a:xfrm>
        </p:spPr>
        <p:txBody>
          <a:bodyPr>
            <a:normAutofit/>
          </a:bodyPr>
          <a:lstStyle/>
          <a:p>
            <a:r>
              <a:rPr lang="en-US" altLang="zh-CN" dirty="0"/>
              <a:t>GB50174</a:t>
            </a:r>
            <a:r>
              <a:rPr lang="zh-CN" altLang="en-US" dirty="0"/>
              <a:t>：</a:t>
            </a:r>
            <a:r>
              <a:rPr lang="en-US" altLang="zh-CN" dirty="0"/>
              <a:t>《</a:t>
            </a:r>
            <a:r>
              <a:rPr lang="zh-CN" altLang="en-US" dirty="0"/>
              <a:t>电子信息系统机房设计规范</a:t>
            </a:r>
            <a:r>
              <a:rPr lang="en-US" altLang="zh-CN" dirty="0"/>
              <a:t>》</a:t>
            </a:r>
          </a:p>
          <a:p>
            <a:r>
              <a:rPr lang="en-US" altLang="zh-CN" dirty="0"/>
              <a:t>GB50462</a:t>
            </a:r>
            <a:r>
              <a:rPr lang="zh-CN" altLang="en-US" dirty="0"/>
              <a:t>：</a:t>
            </a:r>
            <a:r>
              <a:rPr lang="en-US" altLang="zh-CN" dirty="0"/>
              <a:t>《</a:t>
            </a:r>
            <a:r>
              <a:rPr lang="zh-CN" altLang="en-US" dirty="0"/>
              <a:t>电子信息系统机房施工及验收规范</a:t>
            </a:r>
            <a:r>
              <a:rPr lang="en-US" altLang="zh-CN" dirty="0"/>
              <a:t>》</a:t>
            </a:r>
          </a:p>
          <a:p>
            <a:r>
              <a:rPr lang="en-US" altLang="zh-CN" dirty="0"/>
              <a:t>《</a:t>
            </a:r>
            <a:r>
              <a:rPr lang="zh-CN" altLang="en-US" dirty="0"/>
              <a:t>数据中心环境检测标准</a:t>
            </a:r>
            <a:r>
              <a:rPr lang="en-US" altLang="zh-CN" dirty="0"/>
              <a:t>》</a:t>
            </a:r>
          </a:p>
          <a:p>
            <a:r>
              <a:rPr lang="en-US" altLang="zh-CN" dirty="0"/>
              <a:t>09DX009</a:t>
            </a:r>
            <a:r>
              <a:rPr lang="zh-CN" altLang="en-US" dirty="0"/>
              <a:t>国家标准设计图集</a:t>
            </a:r>
            <a:r>
              <a:rPr lang="en-US" altLang="zh-CN" dirty="0"/>
              <a:t>《</a:t>
            </a:r>
            <a:r>
              <a:rPr lang="zh-CN" altLang="en-US" dirty="0"/>
              <a:t>电子信息系统机房工程设计与安装</a:t>
            </a:r>
            <a:r>
              <a:rPr lang="en-US" altLang="zh-CN" dirty="0"/>
              <a:t>》</a:t>
            </a:r>
          </a:p>
          <a:p>
            <a:pPr marL="0" indent="0">
              <a:buNone/>
            </a:pPr>
            <a:endParaRPr lang="en-US" altLang="zh-CN" dirty="0"/>
          </a:p>
          <a:p>
            <a:r>
              <a:rPr lang="zh-CN" altLang="en-US" dirty="0"/>
              <a:t>美国通信行业协会标准：</a:t>
            </a:r>
            <a:r>
              <a:rPr lang="en-US" altLang="zh-CN" dirty="0"/>
              <a:t>TIA – 942《</a:t>
            </a:r>
            <a:r>
              <a:rPr lang="zh-CN" altLang="en-US" dirty="0"/>
              <a:t>数据中心通信设施标准</a:t>
            </a:r>
            <a:r>
              <a:rPr lang="en-US" altLang="zh-CN" dirty="0"/>
              <a:t>》</a:t>
            </a:r>
          </a:p>
          <a:p>
            <a:r>
              <a:rPr lang="zh-CN" altLang="en-US" dirty="0"/>
              <a:t>美国电气和电子工程师协会标准：</a:t>
            </a:r>
            <a:r>
              <a:rPr lang="en-US" altLang="zh-CN" dirty="0"/>
              <a:t>IEEE-1100《</a:t>
            </a:r>
            <a:r>
              <a:rPr lang="zh-CN" altLang="en-US" dirty="0"/>
              <a:t>电子设备供电和接地操作规程</a:t>
            </a:r>
            <a:r>
              <a:rPr lang="en-US" altLang="zh-CN" dirty="0"/>
              <a:t>》</a:t>
            </a:r>
          </a:p>
          <a:p>
            <a:r>
              <a:rPr lang="zh-CN" altLang="en-US" dirty="0"/>
              <a:t>美国采暖制冷与空调工程师协会标准：</a:t>
            </a:r>
            <a:r>
              <a:rPr lang="en-US" altLang="zh-CN" dirty="0"/>
              <a:t>《</a:t>
            </a:r>
            <a:r>
              <a:rPr lang="zh-CN" altLang="en-US" dirty="0"/>
              <a:t>数据设备环境指南</a:t>
            </a:r>
            <a:r>
              <a:rPr lang="en-US" altLang="zh-CN" dirty="0"/>
              <a:t>》</a:t>
            </a:r>
          </a:p>
          <a:p>
            <a:endParaRPr lang="en-US" altLang="zh-CN" dirty="0"/>
          </a:p>
          <a:p>
            <a:r>
              <a:rPr lang="en-US" altLang="zh-CN" dirty="0"/>
              <a:t>ISO 9001 </a:t>
            </a:r>
            <a:r>
              <a:rPr lang="zh-CN" altLang="en-US" dirty="0"/>
              <a:t>质量管理认证 </a:t>
            </a:r>
            <a:r>
              <a:rPr lang="en-US" altLang="zh-CN" dirty="0"/>
              <a:t>/ ISO 20000 IT</a:t>
            </a:r>
            <a:r>
              <a:rPr lang="zh-CN" altLang="en-US" dirty="0"/>
              <a:t>服务管理认证 </a:t>
            </a:r>
            <a:r>
              <a:rPr lang="en-US" altLang="zh-CN" dirty="0"/>
              <a:t>/ ISO 27001 </a:t>
            </a:r>
            <a:r>
              <a:rPr lang="zh-CN" altLang="en-US" dirty="0"/>
              <a:t>安全管理认证</a:t>
            </a:r>
          </a:p>
        </p:txBody>
      </p:sp>
      <p:sp>
        <p:nvSpPr>
          <p:cNvPr id="4" name="内容占位符 2">
            <a:extLst>
              <a:ext uri="{FF2B5EF4-FFF2-40B4-BE49-F238E27FC236}">
                <a16:creationId xmlns:a16="http://schemas.microsoft.com/office/drawing/2014/main" id="{759ACB86-F2F1-4625-AA26-8411AA0365AC}"/>
              </a:ext>
            </a:extLst>
          </p:cNvPr>
          <p:cNvSpPr txBox="1">
            <a:spLocks/>
          </p:cNvSpPr>
          <p:nvPr/>
        </p:nvSpPr>
        <p:spPr>
          <a:xfrm>
            <a:off x="5486400" y="2160588"/>
            <a:ext cx="5319799" cy="438245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j-ea"/>
                <a:ea typeface="+mj-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j-ea"/>
                <a:ea typeface="+mj-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j-ea"/>
                <a:ea typeface="+mj-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zh-CN" altLang="en-US" dirty="0"/>
          </a:p>
        </p:txBody>
      </p:sp>
      <p:pic>
        <p:nvPicPr>
          <p:cNvPr id="5" name="图片 4">
            <a:extLst>
              <a:ext uri="{FF2B5EF4-FFF2-40B4-BE49-F238E27FC236}">
                <a16:creationId xmlns:a16="http://schemas.microsoft.com/office/drawing/2014/main" id="{5A82BB08-FCEC-4E16-8375-12C2CBDBBD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4802" y="2160587"/>
            <a:ext cx="2369438" cy="1015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743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1DC626-175D-40CB-B78F-E83BE46B682B}"/>
              </a:ext>
            </a:extLst>
          </p:cNvPr>
          <p:cNvSpPr>
            <a:spLocks noGrp="1"/>
          </p:cNvSpPr>
          <p:nvPr>
            <p:ph type="title"/>
          </p:nvPr>
        </p:nvSpPr>
        <p:spPr/>
        <p:txBody>
          <a:bodyPr/>
          <a:lstStyle/>
          <a:p>
            <a:r>
              <a:rPr lang="zh-CN" altLang="en-US" dirty="0"/>
              <a:t>消防定制标准</a:t>
            </a:r>
          </a:p>
        </p:txBody>
      </p:sp>
      <p:sp>
        <p:nvSpPr>
          <p:cNvPr id="3" name="内容占位符 2">
            <a:extLst>
              <a:ext uri="{FF2B5EF4-FFF2-40B4-BE49-F238E27FC236}">
                <a16:creationId xmlns:a16="http://schemas.microsoft.com/office/drawing/2014/main" id="{92E01FF8-D771-4297-BE36-20E34F2D8845}"/>
              </a:ext>
            </a:extLst>
          </p:cNvPr>
          <p:cNvSpPr>
            <a:spLocks noGrp="1"/>
          </p:cNvSpPr>
          <p:nvPr>
            <p:ph idx="1"/>
          </p:nvPr>
        </p:nvSpPr>
        <p:spPr>
          <a:xfrm>
            <a:off x="677333" y="2160589"/>
            <a:ext cx="9062719" cy="3880773"/>
          </a:xfrm>
        </p:spPr>
        <p:txBody>
          <a:bodyPr/>
          <a:lstStyle/>
          <a:p>
            <a:r>
              <a:rPr lang="zh-CN" altLang="en-US" dirty="0"/>
              <a:t>机房及关键设备间均设置烟感探测器、温感探测器和极早期报警探测器三层报警系统，并配置七氟丙烷或</a:t>
            </a:r>
            <a:r>
              <a:rPr lang="en-US" altLang="zh-CN" dirty="0"/>
              <a:t>CO2</a:t>
            </a:r>
            <a:r>
              <a:rPr lang="zh-CN" altLang="en-US" dirty="0"/>
              <a:t>或</a:t>
            </a:r>
            <a:r>
              <a:rPr lang="en-US" altLang="zh-CN" dirty="0"/>
              <a:t>IG541</a:t>
            </a:r>
            <a:r>
              <a:rPr lang="zh-CN" altLang="en-US" dirty="0"/>
              <a:t>自动气体灭火系统或高压细水雾自动灭火系统。</a:t>
            </a:r>
          </a:p>
          <a:p>
            <a:r>
              <a:rPr lang="zh-CN" altLang="en-US" dirty="0"/>
              <a:t>走廊区域和办公区配置水喷淋系统</a:t>
            </a:r>
          </a:p>
          <a:p>
            <a:r>
              <a:rPr lang="zh-CN" altLang="en-US" dirty="0"/>
              <a:t>重要机电区域可配置高压细水雾</a:t>
            </a:r>
          </a:p>
          <a:p>
            <a:r>
              <a:rPr lang="zh-CN" altLang="en-US" dirty="0"/>
              <a:t>配置消防水池，容量为</a:t>
            </a:r>
            <a:r>
              <a:rPr lang="en-US" altLang="zh-CN" dirty="0"/>
              <a:t>3</a:t>
            </a:r>
            <a:r>
              <a:rPr lang="zh-CN" altLang="en-US" dirty="0"/>
              <a:t>小时外消火栓的用水量，</a:t>
            </a:r>
            <a:r>
              <a:rPr lang="en-US" altLang="zh-CN" dirty="0"/>
              <a:t>1</a:t>
            </a:r>
            <a:r>
              <a:rPr lang="zh-CN" altLang="en-US" dirty="0"/>
              <a:t>小时的自动喷淋系统的用水量</a:t>
            </a:r>
          </a:p>
          <a:p>
            <a:r>
              <a:rPr lang="zh-CN" altLang="en-US" dirty="0"/>
              <a:t>通过</a:t>
            </a:r>
            <a:r>
              <a:rPr lang="en-US" altLang="zh-CN" dirty="0"/>
              <a:t>BMS</a:t>
            </a:r>
            <a:r>
              <a:rPr lang="zh-CN" altLang="en-US" dirty="0"/>
              <a:t>系统及消防监控系统两套不同的系统同时监控，确保及时准确发现问题，与消防报警联动</a:t>
            </a:r>
          </a:p>
          <a:p>
            <a:r>
              <a:rPr lang="zh-CN" altLang="en-US" dirty="0"/>
              <a:t>配备专职消防监控人员，</a:t>
            </a:r>
            <a:r>
              <a:rPr lang="en-US" altLang="zh-CN" dirty="0"/>
              <a:t>7×24</a:t>
            </a:r>
            <a:r>
              <a:rPr lang="zh-CN" altLang="en-US" dirty="0"/>
              <a:t>值班监控</a:t>
            </a:r>
          </a:p>
          <a:p>
            <a:r>
              <a:rPr lang="zh-CN" altLang="en-US" dirty="0"/>
              <a:t>机房区及办公区至少每年进行一次消防演练，可提供演练报告</a:t>
            </a:r>
          </a:p>
          <a:p>
            <a:r>
              <a:rPr lang="zh-CN" altLang="en-US" dirty="0"/>
              <a:t>机房区及办公区配有一定数量手持灭火器与防毒面具</a:t>
            </a:r>
          </a:p>
        </p:txBody>
      </p:sp>
      <p:grpSp>
        <p:nvGrpSpPr>
          <p:cNvPr id="4" name="Group 4">
            <a:extLst>
              <a:ext uri="{FF2B5EF4-FFF2-40B4-BE49-F238E27FC236}">
                <a16:creationId xmlns:a16="http://schemas.microsoft.com/office/drawing/2014/main" id="{CBD5ABA4-4886-4563-94C6-B9FC48D13EEE}"/>
              </a:ext>
            </a:extLst>
          </p:cNvPr>
          <p:cNvGrpSpPr>
            <a:grpSpLocks noChangeAspect="1"/>
          </p:cNvGrpSpPr>
          <p:nvPr/>
        </p:nvGrpSpPr>
        <p:grpSpPr bwMode="auto">
          <a:xfrm>
            <a:off x="9740052" y="2385590"/>
            <a:ext cx="716850" cy="2728995"/>
            <a:chOff x="5891" y="409"/>
            <a:chExt cx="953" cy="3628"/>
          </a:xfrm>
        </p:grpSpPr>
        <p:sp>
          <p:nvSpPr>
            <p:cNvPr id="5" name="Freeform 5">
              <a:extLst>
                <a:ext uri="{FF2B5EF4-FFF2-40B4-BE49-F238E27FC236}">
                  <a16:creationId xmlns:a16="http://schemas.microsoft.com/office/drawing/2014/main" id="{2BF87344-EA85-46C1-B6CD-86FDD2B95E54}"/>
                </a:ext>
              </a:extLst>
            </p:cNvPr>
            <p:cNvSpPr/>
            <p:nvPr/>
          </p:nvSpPr>
          <p:spPr bwMode="auto">
            <a:xfrm>
              <a:off x="6132" y="409"/>
              <a:ext cx="395" cy="334"/>
            </a:xfrm>
            <a:custGeom>
              <a:avLst/>
              <a:gdLst>
                <a:gd name="T0" fmla="*/ 153 w 166"/>
                <a:gd name="T1" fmla="*/ 41 h 141"/>
                <a:gd name="T2" fmla="*/ 129 w 166"/>
                <a:gd name="T3" fmla="*/ 24 h 141"/>
                <a:gd name="T4" fmla="*/ 86 w 166"/>
                <a:gd name="T5" fmla="*/ 1 h 141"/>
                <a:gd name="T6" fmla="*/ 26 w 166"/>
                <a:gd name="T7" fmla="*/ 38 h 141"/>
                <a:gd name="T8" fmla="*/ 11 w 166"/>
                <a:gd name="T9" fmla="*/ 105 h 141"/>
                <a:gd name="T10" fmla="*/ 13 w 166"/>
                <a:gd name="T11" fmla="*/ 110 h 141"/>
                <a:gd name="T12" fmla="*/ 17 w 166"/>
                <a:gd name="T13" fmla="*/ 120 h 141"/>
                <a:gd name="T14" fmla="*/ 26 w 166"/>
                <a:gd name="T15" fmla="*/ 141 h 141"/>
                <a:gd name="T16" fmla="*/ 26 w 166"/>
                <a:gd name="T17" fmla="*/ 119 h 141"/>
                <a:gd name="T18" fmla="*/ 26 w 166"/>
                <a:gd name="T19" fmla="*/ 98 h 141"/>
                <a:gd name="T20" fmla="*/ 48 w 166"/>
                <a:gd name="T21" fmla="*/ 48 h 141"/>
                <a:gd name="T22" fmla="*/ 120 w 166"/>
                <a:gd name="T23" fmla="*/ 43 h 141"/>
                <a:gd name="T24" fmla="*/ 144 w 166"/>
                <a:gd name="T25" fmla="*/ 69 h 141"/>
                <a:gd name="T26" fmla="*/ 144 w 166"/>
                <a:gd name="T27" fmla="*/ 101 h 141"/>
                <a:gd name="T28" fmla="*/ 147 w 166"/>
                <a:gd name="T29" fmla="*/ 127 h 141"/>
                <a:gd name="T30" fmla="*/ 159 w 166"/>
                <a:gd name="T31" fmla="*/ 99 h 141"/>
                <a:gd name="T32" fmla="*/ 153 w 166"/>
                <a:gd name="T33" fmla="*/ 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41">
                  <a:moveTo>
                    <a:pt x="153" y="41"/>
                  </a:moveTo>
                  <a:cubicBezTo>
                    <a:pt x="148" y="32"/>
                    <a:pt x="140" y="27"/>
                    <a:pt x="129" y="24"/>
                  </a:cubicBezTo>
                  <a:cubicBezTo>
                    <a:pt x="116" y="7"/>
                    <a:pt x="102" y="0"/>
                    <a:pt x="86" y="1"/>
                  </a:cubicBezTo>
                  <a:cubicBezTo>
                    <a:pt x="68" y="2"/>
                    <a:pt x="48" y="14"/>
                    <a:pt x="26" y="38"/>
                  </a:cubicBezTo>
                  <a:cubicBezTo>
                    <a:pt x="5" y="55"/>
                    <a:pt x="0" y="78"/>
                    <a:pt x="11" y="105"/>
                  </a:cubicBezTo>
                  <a:cubicBezTo>
                    <a:pt x="13" y="110"/>
                    <a:pt x="13" y="110"/>
                    <a:pt x="13" y="110"/>
                  </a:cubicBezTo>
                  <a:cubicBezTo>
                    <a:pt x="17" y="120"/>
                    <a:pt x="17" y="120"/>
                    <a:pt x="17" y="120"/>
                  </a:cubicBezTo>
                  <a:cubicBezTo>
                    <a:pt x="26" y="141"/>
                    <a:pt x="26" y="141"/>
                    <a:pt x="26" y="141"/>
                  </a:cubicBezTo>
                  <a:cubicBezTo>
                    <a:pt x="26" y="119"/>
                    <a:pt x="26" y="119"/>
                    <a:pt x="26" y="119"/>
                  </a:cubicBezTo>
                  <a:cubicBezTo>
                    <a:pt x="26" y="98"/>
                    <a:pt x="26" y="98"/>
                    <a:pt x="26" y="98"/>
                  </a:cubicBezTo>
                  <a:cubicBezTo>
                    <a:pt x="27" y="80"/>
                    <a:pt x="34" y="64"/>
                    <a:pt x="48" y="48"/>
                  </a:cubicBezTo>
                  <a:cubicBezTo>
                    <a:pt x="70" y="40"/>
                    <a:pt x="94" y="39"/>
                    <a:pt x="120" y="43"/>
                  </a:cubicBezTo>
                  <a:cubicBezTo>
                    <a:pt x="133" y="50"/>
                    <a:pt x="141" y="59"/>
                    <a:pt x="144" y="69"/>
                  </a:cubicBezTo>
                  <a:cubicBezTo>
                    <a:pt x="144" y="101"/>
                    <a:pt x="144" y="101"/>
                    <a:pt x="144" y="101"/>
                  </a:cubicBezTo>
                  <a:cubicBezTo>
                    <a:pt x="147" y="127"/>
                    <a:pt x="147" y="127"/>
                    <a:pt x="147" y="127"/>
                  </a:cubicBezTo>
                  <a:cubicBezTo>
                    <a:pt x="159" y="99"/>
                    <a:pt x="159" y="99"/>
                    <a:pt x="159" y="99"/>
                  </a:cubicBezTo>
                  <a:cubicBezTo>
                    <a:pt x="166" y="77"/>
                    <a:pt x="165" y="57"/>
                    <a:pt x="153" y="41"/>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6" name="Freeform 6">
              <a:extLst>
                <a:ext uri="{FF2B5EF4-FFF2-40B4-BE49-F238E27FC236}">
                  <a16:creationId xmlns:a16="http://schemas.microsoft.com/office/drawing/2014/main" id="{C85EFDC5-5518-46E8-97C3-1602DC06D515}"/>
                </a:ext>
              </a:extLst>
            </p:cNvPr>
            <p:cNvSpPr/>
            <p:nvPr/>
          </p:nvSpPr>
          <p:spPr bwMode="auto">
            <a:xfrm>
              <a:off x="6225" y="695"/>
              <a:ext cx="288" cy="265"/>
            </a:xfrm>
            <a:custGeom>
              <a:avLst/>
              <a:gdLst>
                <a:gd name="T0" fmla="*/ 121 w 121"/>
                <a:gd name="T1" fmla="*/ 0 h 112"/>
                <a:gd name="T2" fmla="*/ 105 w 121"/>
                <a:gd name="T3" fmla="*/ 13 h 112"/>
                <a:gd name="T4" fmla="*/ 81 w 121"/>
                <a:gd name="T5" fmla="*/ 53 h 112"/>
                <a:gd name="T6" fmla="*/ 23 w 121"/>
                <a:gd name="T7" fmla="*/ 72 h 112"/>
                <a:gd name="T8" fmla="*/ 0 w 121"/>
                <a:gd name="T9" fmla="*/ 66 h 112"/>
                <a:gd name="T10" fmla="*/ 7 w 121"/>
                <a:gd name="T11" fmla="*/ 71 h 112"/>
                <a:gd name="T12" fmla="*/ 25 w 121"/>
                <a:gd name="T13" fmla="*/ 87 h 112"/>
                <a:gd name="T14" fmla="*/ 73 w 121"/>
                <a:gd name="T15" fmla="*/ 84 h 112"/>
                <a:gd name="T16" fmla="*/ 77 w 121"/>
                <a:gd name="T17" fmla="*/ 112 h 112"/>
                <a:gd name="T18" fmla="*/ 101 w 121"/>
                <a:gd name="T19" fmla="*/ 84 h 112"/>
                <a:gd name="T20" fmla="*/ 101 w 121"/>
                <a:gd name="T21" fmla="*/ 83 h 112"/>
                <a:gd name="T22" fmla="*/ 97 w 121"/>
                <a:gd name="T23" fmla="*/ 56 h 112"/>
                <a:gd name="T24" fmla="*/ 105 w 121"/>
                <a:gd name="T25" fmla="*/ 20 h 112"/>
                <a:gd name="T26" fmla="*/ 120 w 121"/>
                <a:gd name="T27" fmla="*/ 15 h 112"/>
                <a:gd name="T28" fmla="*/ 121 w 121"/>
                <a:gd name="T29"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 h="112">
                  <a:moveTo>
                    <a:pt x="121" y="0"/>
                  </a:moveTo>
                  <a:cubicBezTo>
                    <a:pt x="119" y="11"/>
                    <a:pt x="113" y="16"/>
                    <a:pt x="105" y="13"/>
                  </a:cubicBezTo>
                  <a:cubicBezTo>
                    <a:pt x="101" y="31"/>
                    <a:pt x="93" y="45"/>
                    <a:pt x="81" y="53"/>
                  </a:cubicBezTo>
                  <a:cubicBezTo>
                    <a:pt x="68" y="76"/>
                    <a:pt x="48" y="83"/>
                    <a:pt x="23" y="72"/>
                  </a:cubicBezTo>
                  <a:cubicBezTo>
                    <a:pt x="0" y="66"/>
                    <a:pt x="0" y="66"/>
                    <a:pt x="0" y="66"/>
                  </a:cubicBezTo>
                  <a:cubicBezTo>
                    <a:pt x="2" y="68"/>
                    <a:pt x="4" y="70"/>
                    <a:pt x="7" y="71"/>
                  </a:cubicBezTo>
                  <a:cubicBezTo>
                    <a:pt x="25" y="87"/>
                    <a:pt x="25" y="87"/>
                    <a:pt x="25" y="87"/>
                  </a:cubicBezTo>
                  <a:cubicBezTo>
                    <a:pt x="40" y="96"/>
                    <a:pt x="57" y="95"/>
                    <a:pt x="73" y="84"/>
                  </a:cubicBezTo>
                  <a:cubicBezTo>
                    <a:pt x="77" y="112"/>
                    <a:pt x="77" y="112"/>
                    <a:pt x="77" y="112"/>
                  </a:cubicBezTo>
                  <a:cubicBezTo>
                    <a:pt x="86" y="104"/>
                    <a:pt x="94" y="95"/>
                    <a:pt x="101" y="84"/>
                  </a:cubicBezTo>
                  <a:cubicBezTo>
                    <a:pt x="101" y="83"/>
                    <a:pt x="101" y="83"/>
                    <a:pt x="101" y="83"/>
                  </a:cubicBezTo>
                  <a:cubicBezTo>
                    <a:pt x="97" y="56"/>
                    <a:pt x="97" y="56"/>
                    <a:pt x="97" y="56"/>
                  </a:cubicBezTo>
                  <a:cubicBezTo>
                    <a:pt x="103" y="47"/>
                    <a:pt x="105" y="35"/>
                    <a:pt x="105" y="20"/>
                  </a:cubicBezTo>
                  <a:cubicBezTo>
                    <a:pt x="111" y="26"/>
                    <a:pt x="116" y="24"/>
                    <a:pt x="120" y="15"/>
                  </a:cubicBezTo>
                  <a:cubicBezTo>
                    <a:pt x="120" y="10"/>
                    <a:pt x="121" y="5"/>
                    <a:pt x="121" y="0"/>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7" name="Freeform 7">
              <a:extLst>
                <a:ext uri="{FF2B5EF4-FFF2-40B4-BE49-F238E27FC236}">
                  <a16:creationId xmlns:a16="http://schemas.microsoft.com/office/drawing/2014/main" id="{DC3B95CF-47DD-4C81-B45D-B5E41253303D}"/>
                </a:ext>
              </a:extLst>
            </p:cNvPr>
            <p:cNvSpPr/>
            <p:nvPr/>
          </p:nvSpPr>
          <p:spPr bwMode="auto">
            <a:xfrm>
              <a:off x="6475" y="643"/>
              <a:ext cx="38" cy="90"/>
            </a:xfrm>
            <a:custGeom>
              <a:avLst/>
              <a:gdLst>
                <a:gd name="T0" fmla="*/ 0 w 16"/>
                <a:gd name="T1" fmla="*/ 35 h 38"/>
                <a:gd name="T2" fmla="*/ 16 w 16"/>
                <a:gd name="T3" fmla="*/ 22 h 38"/>
                <a:gd name="T4" fmla="*/ 15 w 16"/>
                <a:gd name="T5" fmla="*/ 0 h 38"/>
                <a:gd name="T6" fmla="*/ 3 w 16"/>
                <a:gd name="T7" fmla="*/ 28 h 38"/>
                <a:gd name="T8" fmla="*/ 0 w 16"/>
                <a:gd name="T9" fmla="*/ 35 h 38"/>
              </a:gdLst>
              <a:ahLst/>
              <a:cxnLst>
                <a:cxn ang="0">
                  <a:pos x="T0" y="T1"/>
                </a:cxn>
                <a:cxn ang="0">
                  <a:pos x="T2" y="T3"/>
                </a:cxn>
                <a:cxn ang="0">
                  <a:pos x="T4" y="T5"/>
                </a:cxn>
                <a:cxn ang="0">
                  <a:pos x="T6" y="T7"/>
                </a:cxn>
                <a:cxn ang="0">
                  <a:pos x="T8" y="T9"/>
                </a:cxn>
              </a:cxnLst>
              <a:rect l="0" t="0" r="r" b="b"/>
              <a:pathLst>
                <a:path w="16" h="38">
                  <a:moveTo>
                    <a:pt x="0" y="35"/>
                  </a:moveTo>
                  <a:cubicBezTo>
                    <a:pt x="8" y="38"/>
                    <a:pt x="14" y="33"/>
                    <a:pt x="16" y="22"/>
                  </a:cubicBezTo>
                  <a:cubicBezTo>
                    <a:pt x="16" y="15"/>
                    <a:pt x="16" y="7"/>
                    <a:pt x="15" y="0"/>
                  </a:cubicBezTo>
                  <a:cubicBezTo>
                    <a:pt x="3" y="28"/>
                    <a:pt x="3" y="28"/>
                    <a:pt x="3" y="28"/>
                  </a:cubicBezTo>
                  <a:cubicBezTo>
                    <a:pt x="0" y="35"/>
                    <a:pt x="0" y="35"/>
                    <a:pt x="0" y="35"/>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8" name="Freeform 8">
              <a:extLst>
                <a:ext uri="{FF2B5EF4-FFF2-40B4-BE49-F238E27FC236}">
                  <a16:creationId xmlns:a16="http://schemas.microsoft.com/office/drawing/2014/main" id="{9374F3BA-5685-4784-A75D-79A4224F618C}"/>
                </a:ext>
              </a:extLst>
            </p:cNvPr>
            <p:cNvSpPr/>
            <p:nvPr/>
          </p:nvSpPr>
          <p:spPr bwMode="auto">
            <a:xfrm>
              <a:off x="6194" y="501"/>
              <a:ext cx="288" cy="225"/>
            </a:xfrm>
            <a:custGeom>
              <a:avLst/>
              <a:gdLst>
                <a:gd name="T0" fmla="*/ 118 w 121"/>
                <a:gd name="T1" fmla="*/ 95 h 95"/>
                <a:gd name="T2" fmla="*/ 121 w 121"/>
                <a:gd name="T3" fmla="*/ 88 h 95"/>
                <a:gd name="T4" fmla="*/ 118 w 121"/>
                <a:gd name="T5" fmla="*/ 62 h 95"/>
                <a:gd name="T6" fmla="*/ 118 w 121"/>
                <a:gd name="T7" fmla="*/ 30 h 95"/>
                <a:gd name="T8" fmla="*/ 94 w 121"/>
                <a:gd name="T9" fmla="*/ 4 h 95"/>
                <a:gd name="T10" fmla="*/ 22 w 121"/>
                <a:gd name="T11" fmla="*/ 9 h 95"/>
                <a:gd name="T12" fmla="*/ 0 w 121"/>
                <a:gd name="T13" fmla="*/ 59 h 95"/>
                <a:gd name="T14" fmla="*/ 0 w 121"/>
                <a:gd name="T15" fmla="*/ 80 h 95"/>
                <a:gd name="T16" fmla="*/ 28 w 121"/>
                <a:gd name="T17" fmla="*/ 20 h 95"/>
                <a:gd name="T18" fmla="*/ 106 w 121"/>
                <a:gd name="T19" fmla="*/ 31 h 95"/>
                <a:gd name="T20" fmla="*/ 118 w 121"/>
                <a:gd name="T2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95">
                  <a:moveTo>
                    <a:pt x="118" y="95"/>
                  </a:moveTo>
                  <a:cubicBezTo>
                    <a:pt x="121" y="88"/>
                    <a:pt x="121" y="88"/>
                    <a:pt x="121" y="88"/>
                  </a:cubicBezTo>
                  <a:cubicBezTo>
                    <a:pt x="118" y="62"/>
                    <a:pt x="118" y="62"/>
                    <a:pt x="118" y="62"/>
                  </a:cubicBezTo>
                  <a:cubicBezTo>
                    <a:pt x="118" y="30"/>
                    <a:pt x="118" y="30"/>
                    <a:pt x="118" y="30"/>
                  </a:cubicBezTo>
                  <a:cubicBezTo>
                    <a:pt x="115" y="20"/>
                    <a:pt x="107" y="11"/>
                    <a:pt x="94" y="4"/>
                  </a:cubicBezTo>
                  <a:cubicBezTo>
                    <a:pt x="68" y="0"/>
                    <a:pt x="44" y="1"/>
                    <a:pt x="22" y="9"/>
                  </a:cubicBezTo>
                  <a:cubicBezTo>
                    <a:pt x="8" y="25"/>
                    <a:pt x="1" y="41"/>
                    <a:pt x="0" y="59"/>
                  </a:cubicBezTo>
                  <a:cubicBezTo>
                    <a:pt x="0" y="80"/>
                    <a:pt x="0" y="80"/>
                    <a:pt x="0" y="80"/>
                  </a:cubicBezTo>
                  <a:cubicBezTo>
                    <a:pt x="4" y="53"/>
                    <a:pt x="14" y="33"/>
                    <a:pt x="28" y="20"/>
                  </a:cubicBezTo>
                  <a:cubicBezTo>
                    <a:pt x="57" y="11"/>
                    <a:pt x="83" y="15"/>
                    <a:pt x="106" y="31"/>
                  </a:cubicBezTo>
                  <a:cubicBezTo>
                    <a:pt x="118" y="95"/>
                    <a:pt x="118" y="95"/>
                    <a:pt x="118" y="95"/>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9" name="Freeform 9">
              <a:extLst>
                <a:ext uri="{FF2B5EF4-FFF2-40B4-BE49-F238E27FC236}">
                  <a16:creationId xmlns:a16="http://schemas.microsoft.com/office/drawing/2014/main" id="{CE298462-9C45-427F-8409-E2996BC0719F}"/>
                </a:ext>
              </a:extLst>
            </p:cNvPr>
            <p:cNvSpPr>
              <a:spLocks noEditPoints="1"/>
            </p:cNvSpPr>
            <p:nvPr/>
          </p:nvSpPr>
          <p:spPr bwMode="auto">
            <a:xfrm>
              <a:off x="6191" y="527"/>
              <a:ext cx="284" cy="365"/>
            </a:xfrm>
            <a:custGeom>
              <a:avLst/>
              <a:gdLst>
                <a:gd name="T0" fmla="*/ 119 w 119"/>
                <a:gd name="T1" fmla="*/ 84 h 154"/>
                <a:gd name="T2" fmla="*/ 107 w 119"/>
                <a:gd name="T3" fmla="*/ 20 h 154"/>
                <a:gd name="T4" fmla="*/ 29 w 119"/>
                <a:gd name="T5" fmla="*/ 9 h 154"/>
                <a:gd name="T6" fmla="*/ 1 w 119"/>
                <a:gd name="T7" fmla="*/ 69 h 154"/>
                <a:gd name="T8" fmla="*/ 1 w 119"/>
                <a:gd name="T9" fmla="*/ 91 h 154"/>
                <a:gd name="T10" fmla="*/ 1 w 119"/>
                <a:gd name="T11" fmla="*/ 102 h 154"/>
                <a:gd name="T12" fmla="*/ 14 w 119"/>
                <a:gd name="T13" fmla="*/ 137 h 154"/>
                <a:gd name="T14" fmla="*/ 37 w 119"/>
                <a:gd name="T15" fmla="*/ 143 h 154"/>
                <a:gd name="T16" fmla="*/ 95 w 119"/>
                <a:gd name="T17" fmla="*/ 124 h 154"/>
                <a:gd name="T18" fmla="*/ 119 w 119"/>
                <a:gd name="T19" fmla="*/ 84 h 154"/>
                <a:gd name="T20" fmla="*/ 14 w 119"/>
                <a:gd name="T21" fmla="*/ 108 h 154"/>
                <a:gd name="T22" fmla="*/ 15 w 119"/>
                <a:gd name="T23" fmla="*/ 110 h 154"/>
                <a:gd name="T24" fmla="*/ 30 w 119"/>
                <a:gd name="T25" fmla="*/ 139 h 154"/>
                <a:gd name="T26" fmla="*/ 7 w 119"/>
                <a:gd name="T27" fmla="*/ 103 h 154"/>
                <a:gd name="T28" fmla="*/ 7 w 119"/>
                <a:gd name="T29" fmla="*/ 63 h 154"/>
                <a:gd name="T30" fmla="*/ 20 w 119"/>
                <a:gd name="T31" fmla="*/ 28 h 154"/>
                <a:gd name="T32" fmla="*/ 14 w 119"/>
                <a:gd name="T33" fmla="*/ 73 h 154"/>
                <a:gd name="T34" fmla="*/ 14 w 119"/>
                <a:gd name="T35" fmla="*/ 108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9" h="154">
                  <a:moveTo>
                    <a:pt x="119" y="84"/>
                  </a:moveTo>
                  <a:cubicBezTo>
                    <a:pt x="107" y="20"/>
                    <a:pt x="107" y="20"/>
                    <a:pt x="107" y="20"/>
                  </a:cubicBezTo>
                  <a:cubicBezTo>
                    <a:pt x="84" y="4"/>
                    <a:pt x="58" y="0"/>
                    <a:pt x="29" y="9"/>
                  </a:cubicBezTo>
                  <a:cubicBezTo>
                    <a:pt x="15" y="22"/>
                    <a:pt x="5" y="42"/>
                    <a:pt x="1" y="69"/>
                  </a:cubicBezTo>
                  <a:cubicBezTo>
                    <a:pt x="1" y="91"/>
                    <a:pt x="1" y="91"/>
                    <a:pt x="1" y="91"/>
                  </a:cubicBezTo>
                  <a:cubicBezTo>
                    <a:pt x="1" y="102"/>
                    <a:pt x="1" y="102"/>
                    <a:pt x="1" y="102"/>
                  </a:cubicBezTo>
                  <a:cubicBezTo>
                    <a:pt x="0" y="116"/>
                    <a:pt x="5" y="128"/>
                    <a:pt x="14" y="137"/>
                  </a:cubicBezTo>
                  <a:cubicBezTo>
                    <a:pt x="37" y="143"/>
                    <a:pt x="37" y="143"/>
                    <a:pt x="37" y="143"/>
                  </a:cubicBezTo>
                  <a:cubicBezTo>
                    <a:pt x="62" y="154"/>
                    <a:pt x="82" y="147"/>
                    <a:pt x="95" y="124"/>
                  </a:cubicBezTo>
                  <a:cubicBezTo>
                    <a:pt x="107" y="116"/>
                    <a:pt x="115" y="102"/>
                    <a:pt x="119" y="84"/>
                  </a:cubicBezTo>
                  <a:close/>
                  <a:moveTo>
                    <a:pt x="14" y="108"/>
                  </a:moveTo>
                  <a:cubicBezTo>
                    <a:pt x="15" y="110"/>
                    <a:pt x="15" y="110"/>
                    <a:pt x="15" y="110"/>
                  </a:cubicBezTo>
                  <a:cubicBezTo>
                    <a:pt x="16" y="120"/>
                    <a:pt x="21" y="130"/>
                    <a:pt x="30" y="139"/>
                  </a:cubicBezTo>
                  <a:cubicBezTo>
                    <a:pt x="13" y="131"/>
                    <a:pt x="5" y="119"/>
                    <a:pt x="7" y="103"/>
                  </a:cubicBezTo>
                  <a:cubicBezTo>
                    <a:pt x="7" y="63"/>
                    <a:pt x="7" y="63"/>
                    <a:pt x="7" y="63"/>
                  </a:cubicBezTo>
                  <a:cubicBezTo>
                    <a:pt x="20" y="28"/>
                    <a:pt x="20" y="28"/>
                    <a:pt x="20" y="28"/>
                  </a:cubicBezTo>
                  <a:cubicBezTo>
                    <a:pt x="14" y="73"/>
                    <a:pt x="14" y="73"/>
                    <a:pt x="14" y="73"/>
                  </a:cubicBezTo>
                  <a:cubicBezTo>
                    <a:pt x="14" y="108"/>
                    <a:pt x="14" y="108"/>
                    <a:pt x="14" y="108"/>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10" name="Freeform 10">
              <a:extLst>
                <a:ext uri="{FF2B5EF4-FFF2-40B4-BE49-F238E27FC236}">
                  <a16:creationId xmlns:a16="http://schemas.microsoft.com/office/drawing/2014/main" id="{DE0A8963-A93E-41A9-BB72-5C9D4AFC4AEA}"/>
                </a:ext>
              </a:extLst>
            </p:cNvPr>
            <p:cNvSpPr/>
            <p:nvPr/>
          </p:nvSpPr>
          <p:spPr bwMode="auto">
            <a:xfrm>
              <a:off x="6203" y="594"/>
              <a:ext cx="60" cy="262"/>
            </a:xfrm>
            <a:custGeom>
              <a:avLst/>
              <a:gdLst>
                <a:gd name="T0" fmla="*/ 10 w 25"/>
                <a:gd name="T1" fmla="*/ 82 h 111"/>
                <a:gd name="T2" fmla="*/ 9 w 25"/>
                <a:gd name="T3" fmla="*/ 80 h 111"/>
                <a:gd name="T4" fmla="*/ 9 w 25"/>
                <a:gd name="T5" fmla="*/ 45 h 111"/>
                <a:gd name="T6" fmla="*/ 15 w 25"/>
                <a:gd name="T7" fmla="*/ 0 h 111"/>
                <a:gd name="T8" fmla="*/ 2 w 25"/>
                <a:gd name="T9" fmla="*/ 35 h 111"/>
                <a:gd name="T10" fmla="*/ 2 w 25"/>
                <a:gd name="T11" fmla="*/ 75 h 111"/>
                <a:gd name="T12" fmla="*/ 25 w 25"/>
                <a:gd name="T13" fmla="*/ 111 h 111"/>
                <a:gd name="T14" fmla="*/ 10 w 25"/>
                <a:gd name="T15" fmla="*/ 82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11">
                  <a:moveTo>
                    <a:pt x="10" y="82"/>
                  </a:moveTo>
                  <a:cubicBezTo>
                    <a:pt x="9" y="80"/>
                    <a:pt x="9" y="80"/>
                    <a:pt x="9" y="80"/>
                  </a:cubicBezTo>
                  <a:cubicBezTo>
                    <a:pt x="9" y="45"/>
                    <a:pt x="9" y="45"/>
                    <a:pt x="9" y="45"/>
                  </a:cubicBezTo>
                  <a:cubicBezTo>
                    <a:pt x="15" y="0"/>
                    <a:pt x="15" y="0"/>
                    <a:pt x="15" y="0"/>
                  </a:cubicBezTo>
                  <a:cubicBezTo>
                    <a:pt x="2" y="35"/>
                    <a:pt x="2" y="35"/>
                    <a:pt x="2" y="35"/>
                  </a:cubicBezTo>
                  <a:cubicBezTo>
                    <a:pt x="2" y="75"/>
                    <a:pt x="2" y="75"/>
                    <a:pt x="2" y="75"/>
                  </a:cubicBezTo>
                  <a:cubicBezTo>
                    <a:pt x="0" y="91"/>
                    <a:pt x="8" y="103"/>
                    <a:pt x="25" y="111"/>
                  </a:cubicBezTo>
                  <a:cubicBezTo>
                    <a:pt x="16" y="102"/>
                    <a:pt x="11" y="92"/>
                    <a:pt x="10" y="82"/>
                  </a:cubicBezTo>
                  <a:close/>
                </a:path>
              </a:pathLst>
            </a:custGeom>
            <a:solidFill>
              <a:srgbClr val="F3DDC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11" name="Freeform 11">
              <a:extLst>
                <a:ext uri="{FF2B5EF4-FFF2-40B4-BE49-F238E27FC236}">
                  <a16:creationId xmlns:a16="http://schemas.microsoft.com/office/drawing/2014/main" id="{C228FEF9-E13C-47A2-A0F6-3C01B84C71F9}"/>
                </a:ext>
              </a:extLst>
            </p:cNvPr>
            <p:cNvSpPr/>
            <p:nvPr/>
          </p:nvSpPr>
          <p:spPr bwMode="auto">
            <a:xfrm>
              <a:off x="6436" y="1001"/>
              <a:ext cx="315" cy="390"/>
            </a:xfrm>
            <a:custGeom>
              <a:avLst/>
              <a:gdLst>
                <a:gd name="T0" fmla="*/ 132 w 132"/>
                <a:gd name="T1" fmla="*/ 17 h 165"/>
                <a:gd name="T2" fmla="*/ 128 w 132"/>
                <a:gd name="T3" fmla="*/ 16 h 165"/>
                <a:gd name="T4" fmla="*/ 73 w 132"/>
                <a:gd name="T5" fmla="*/ 90 h 165"/>
                <a:gd name="T6" fmla="*/ 73 w 132"/>
                <a:gd name="T7" fmla="*/ 117 h 165"/>
                <a:gd name="T8" fmla="*/ 46 w 132"/>
                <a:gd name="T9" fmla="*/ 153 h 165"/>
                <a:gd name="T10" fmla="*/ 19 w 132"/>
                <a:gd name="T11" fmla="*/ 153 h 165"/>
                <a:gd name="T12" fmla="*/ 42 w 132"/>
                <a:gd name="T13" fmla="*/ 97 h 165"/>
                <a:gd name="T14" fmla="*/ 73 w 132"/>
                <a:gd name="T15" fmla="*/ 42 h 165"/>
                <a:gd name="T16" fmla="*/ 67 w 132"/>
                <a:gd name="T17" fmla="*/ 32 h 165"/>
                <a:gd name="T18" fmla="*/ 76 w 132"/>
                <a:gd name="T19" fmla="*/ 32 h 165"/>
                <a:gd name="T20" fmla="*/ 85 w 132"/>
                <a:gd name="T21" fmla="*/ 3 h 165"/>
                <a:gd name="T22" fmla="*/ 75 w 132"/>
                <a:gd name="T23" fmla="*/ 0 h 165"/>
                <a:gd name="T24" fmla="*/ 68 w 132"/>
                <a:gd name="T25" fmla="*/ 24 h 165"/>
                <a:gd name="T26" fmla="*/ 45 w 132"/>
                <a:gd name="T27" fmla="*/ 25 h 165"/>
                <a:gd name="T28" fmla="*/ 63 w 132"/>
                <a:gd name="T29" fmla="*/ 40 h 165"/>
                <a:gd name="T30" fmla="*/ 33 w 132"/>
                <a:gd name="T31" fmla="*/ 88 h 165"/>
                <a:gd name="T32" fmla="*/ 0 w 132"/>
                <a:gd name="T33" fmla="*/ 165 h 165"/>
                <a:gd name="T34" fmla="*/ 61 w 132"/>
                <a:gd name="T35" fmla="*/ 162 h 165"/>
                <a:gd name="T36" fmla="*/ 91 w 132"/>
                <a:gd name="T37" fmla="*/ 117 h 165"/>
                <a:gd name="T38" fmla="*/ 92 w 132"/>
                <a:gd name="T39" fmla="*/ 88 h 165"/>
                <a:gd name="T40" fmla="*/ 132 w 132"/>
                <a:gd name="T41" fmla="*/ 1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2" h="165">
                  <a:moveTo>
                    <a:pt x="132" y="17"/>
                  </a:moveTo>
                  <a:cubicBezTo>
                    <a:pt x="128" y="16"/>
                    <a:pt x="128" y="16"/>
                    <a:pt x="128" y="16"/>
                  </a:cubicBezTo>
                  <a:cubicBezTo>
                    <a:pt x="73" y="90"/>
                    <a:pt x="73" y="90"/>
                    <a:pt x="73" y="90"/>
                  </a:cubicBezTo>
                  <a:cubicBezTo>
                    <a:pt x="73" y="117"/>
                    <a:pt x="73" y="117"/>
                    <a:pt x="73" y="117"/>
                  </a:cubicBezTo>
                  <a:cubicBezTo>
                    <a:pt x="46" y="153"/>
                    <a:pt x="46" y="153"/>
                    <a:pt x="46" y="153"/>
                  </a:cubicBezTo>
                  <a:cubicBezTo>
                    <a:pt x="19" y="153"/>
                    <a:pt x="19" y="153"/>
                    <a:pt x="19" y="153"/>
                  </a:cubicBezTo>
                  <a:cubicBezTo>
                    <a:pt x="24" y="135"/>
                    <a:pt x="32" y="116"/>
                    <a:pt x="42" y="97"/>
                  </a:cubicBezTo>
                  <a:cubicBezTo>
                    <a:pt x="73" y="42"/>
                    <a:pt x="73" y="42"/>
                    <a:pt x="73" y="42"/>
                  </a:cubicBezTo>
                  <a:cubicBezTo>
                    <a:pt x="67" y="32"/>
                    <a:pt x="67" y="32"/>
                    <a:pt x="67" y="32"/>
                  </a:cubicBezTo>
                  <a:cubicBezTo>
                    <a:pt x="76" y="32"/>
                    <a:pt x="76" y="32"/>
                    <a:pt x="76" y="32"/>
                  </a:cubicBezTo>
                  <a:cubicBezTo>
                    <a:pt x="85" y="3"/>
                    <a:pt x="85" y="3"/>
                    <a:pt x="85" y="3"/>
                  </a:cubicBezTo>
                  <a:cubicBezTo>
                    <a:pt x="75" y="0"/>
                    <a:pt x="75" y="0"/>
                    <a:pt x="75" y="0"/>
                  </a:cubicBezTo>
                  <a:cubicBezTo>
                    <a:pt x="73" y="8"/>
                    <a:pt x="71" y="16"/>
                    <a:pt x="68" y="24"/>
                  </a:cubicBezTo>
                  <a:cubicBezTo>
                    <a:pt x="45" y="25"/>
                    <a:pt x="45" y="25"/>
                    <a:pt x="45" y="25"/>
                  </a:cubicBezTo>
                  <a:cubicBezTo>
                    <a:pt x="63" y="40"/>
                    <a:pt x="63" y="40"/>
                    <a:pt x="63" y="40"/>
                  </a:cubicBezTo>
                  <a:cubicBezTo>
                    <a:pt x="55" y="57"/>
                    <a:pt x="46" y="73"/>
                    <a:pt x="33" y="88"/>
                  </a:cubicBezTo>
                  <a:cubicBezTo>
                    <a:pt x="16" y="117"/>
                    <a:pt x="5" y="142"/>
                    <a:pt x="0" y="165"/>
                  </a:cubicBezTo>
                  <a:cubicBezTo>
                    <a:pt x="61" y="162"/>
                    <a:pt x="61" y="162"/>
                    <a:pt x="61" y="162"/>
                  </a:cubicBezTo>
                  <a:cubicBezTo>
                    <a:pt x="66" y="146"/>
                    <a:pt x="76" y="131"/>
                    <a:pt x="91" y="117"/>
                  </a:cubicBezTo>
                  <a:cubicBezTo>
                    <a:pt x="92" y="88"/>
                    <a:pt x="92" y="88"/>
                    <a:pt x="92" y="88"/>
                  </a:cubicBezTo>
                  <a:cubicBezTo>
                    <a:pt x="132" y="17"/>
                    <a:pt x="132" y="17"/>
                    <a:pt x="132" y="1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12" name="Freeform 12">
              <a:extLst>
                <a:ext uri="{FF2B5EF4-FFF2-40B4-BE49-F238E27FC236}">
                  <a16:creationId xmlns:a16="http://schemas.microsoft.com/office/drawing/2014/main" id="{4ADC1391-5F1E-4104-BAF1-4A425CE59D35}"/>
                </a:ext>
              </a:extLst>
            </p:cNvPr>
            <p:cNvSpPr/>
            <p:nvPr/>
          </p:nvSpPr>
          <p:spPr bwMode="auto">
            <a:xfrm>
              <a:off x="6482" y="1008"/>
              <a:ext cx="259" cy="355"/>
            </a:xfrm>
            <a:custGeom>
              <a:avLst/>
              <a:gdLst>
                <a:gd name="T0" fmla="*/ 109 w 109"/>
                <a:gd name="T1" fmla="*/ 13 h 150"/>
                <a:gd name="T2" fmla="*/ 66 w 109"/>
                <a:gd name="T3" fmla="*/ 0 h 150"/>
                <a:gd name="T4" fmla="*/ 57 w 109"/>
                <a:gd name="T5" fmla="*/ 29 h 150"/>
                <a:gd name="T6" fmla="*/ 48 w 109"/>
                <a:gd name="T7" fmla="*/ 29 h 150"/>
                <a:gd name="T8" fmla="*/ 54 w 109"/>
                <a:gd name="T9" fmla="*/ 39 h 150"/>
                <a:gd name="T10" fmla="*/ 23 w 109"/>
                <a:gd name="T11" fmla="*/ 94 h 150"/>
                <a:gd name="T12" fmla="*/ 0 w 109"/>
                <a:gd name="T13" fmla="*/ 150 h 150"/>
                <a:gd name="T14" fmla="*/ 27 w 109"/>
                <a:gd name="T15" fmla="*/ 150 h 150"/>
                <a:gd name="T16" fmla="*/ 54 w 109"/>
                <a:gd name="T17" fmla="*/ 114 h 150"/>
                <a:gd name="T18" fmla="*/ 54 w 109"/>
                <a:gd name="T19" fmla="*/ 87 h 150"/>
                <a:gd name="T20" fmla="*/ 109 w 109"/>
                <a:gd name="T21" fmla="*/ 1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150">
                  <a:moveTo>
                    <a:pt x="109" y="13"/>
                  </a:moveTo>
                  <a:cubicBezTo>
                    <a:pt x="66" y="0"/>
                    <a:pt x="66" y="0"/>
                    <a:pt x="66" y="0"/>
                  </a:cubicBezTo>
                  <a:cubicBezTo>
                    <a:pt x="57" y="29"/>
                    <a:pt x="57" y="29"/>
                    <a:pt x="57" y="29"/>
                  </a:cubicBezTo>
                  <a:cubicBezTo>
                    <a:pt x="48" y="29"/>
                    <a:pt x="48" y="29"/>
                    <a:pt x="48" y="29"/>
                  </a:cubicBezTo>
                  <a:cubicBezTo>
                    <a:pt x="54" y="39"/>
                    <a:pt x="54" y="39"/>
                    <a:pt x="54" y="39"/>
                  </a:cubicBezTo>
                  <a:cubicBezTo>
                    <a:pt x="23" y="94"/>
                    <a:pt x="23" y="94"/>
                    <a:pt x="23" y="94"/>
                  </a:cubicBezTo>
                  <a:cubicBezTo>
                    <a:pt x="13" y="113"/>
                    <a:pt x="5" y="132"/>
                    <a:pt x="0" y="150"/>
                  </a:cubicBezTo>
                  <a:cubicBezTo>
                    <a:pt x="27" y="150"/>
                    <a:pt x="27" y="150"/>
                    <a:pt x="27" y="150"/>
                  </a:cubicBezTo>
                  <a:cubicBezTo>
                    <a:pt x="54" y="114"/>
                    <a:pt x="54" y="114"/>
                    <a:pt x="54" y="114"/>
                  </a:cubicBezTo>
                  <a:cubicBezTo>
                    <a:pt x="54" y="87"/>
                    <a:pt x="54" y="87"/>
                    <a:pt x="54" y="87"/>
                  </a:cubicBezTo>
                  <a:cubicBezTo>
                    <a:pt x="109" y="13"/>
                    <a:pt x="109" y="13"/>
                    <a:pt x="109" y="13"/>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13" name="Freeform 13">
              <a:extLst>
                <a:ext uri="{FF2B5EF4-FFF2-40B4-BE49-F238E27FC236}">
                  <a16:creationId xmlns:a16="http://schemas.microsoft.com/office/drawing/2014/main" id="{7C47BC9C-62C1-416B-83B6-FE8E1D744CF8}"/>
                </a:ext>
              </a:extLst>
            </p:cNvPr>
            <p:cNvSpPr>
              <a:spLocks noEditPoints="1"/>
            </p:cNvSpPr>
            <p:nvPr/>
          </p:nvSpPr>
          <p:spPr bwMode="auto">
            <a:xfrm>
              <a:off x="6070" y="892"/>
              <a:ext cx="707" cy="644"/>
            </a:xfrm>
            <a:custGeom>
              <a:avLst/>
              <a:gdLst>
                <a:gd name="T0" fmla="*/ 166 w 297"/>
                <a:gd name="T1" fmla="*/ 1 h 272"/>
                <a:gd name="T2" fmla="*/ 166 w 297"/>
                <a:gd name="T3" fmla="*/ 26 h 272"/>
                <a:gd name="T4" fmla="*/ 156 w 297"/>
                <a:gd name="T5" fmla="*/ 80 h 272"/>
                <a:gd name="T6" fmla="*/ 152 w 297"/>
                <a:gd name="T7" fmla="*/ 94 h 272"/>
                <a:gd name="T8" fmla="*/ 148 w 297"/>
                <a:gd name="T9" fmla="*/ 111 h 272"/>
                <a:gd name="T10" fmla="*/ 146 w 297"/>
                <a:gd name="T11" fmla="*/ 116 h 272"/>
                <a:gd name="T12" fmla="*/ 132 w 297"/>
                <a:gd name="T13" fmla="*/ 212 h 272"/>
                <a:gd name="T14" fmla="*/ 113 w 297"/>
                <a:gd name="T15" fmla="*/ 213 h 272"/>
                <a:gd name="T16" fmla="*/ 104 w 297"/>
                <a:gd name="T17" fmla="*/ 166 h 272"/>
                <a:gd name="T18" fmla="*/ 95 w 297"/>
                <a:gd name="T19" fmla="*/ 131 h 272"/>
                <a:gd name="T20" fmla="*/ 86 w 297"/>
                <a:gd name="T21" fmla="*/ 97 h 272"/>
                <a:gd name="T22" fmla="*/ 82 w 297"/>
                <a:gd name="T23" fmla="*/ 84 h 272"/>
                <a:gd name="T24" fmla="*/ 72 w 297"/>
                <a:gd name="T25" fmla="*/ 53 h 272"/>
                <a:gd name="T26" fmla="*/ 63 w 297"/>
                <a:gd name="T27" fmla="*/ 4 h 272"/>
                <a:gd name="T28" fmla="*/ 63 w 297"/>
                <a:gd name="T29" fmla="*/ 0 h 272"/>
                <a:gd name="T30" fmla="*/ 0 w 297"/>
                <a:gd name="T31" fmla="*/ 51 h 272"/>
                <a:gd name="T32" fmla="*/ 13 w 297"/>
                <a:gd name="T33" fmla="*/ 74 h 272"/>
                <a:gd name="T34" fmla="*/ 39 w 297"/>
                <a:gd name="T35" fmla="*/ 73 h 272"/>
                <a:gd name="T36" fmla="*/ 22 w 297"/>
                <a:gd name="T37" fmla="*/ 89 h 272"/>
                <a:gd name="T38" fmla="*/ 94 w 297"/>
                <a:gd name="T39" fmla="*/ 214 h 272"/>
                <a:gd name="T40" fmla="*/ 94 w 297"/>
                <a:gd name="T41" fmla="*/ 255 h 272"/>
                <a:gd name="T42" fmla="*/ 94 w 297"/>
                <a:gd name="T43" fmla="*/ 272 h 272"/>
                <a:gd name="T44" fmla="*/ 269 w 297"/>
                <a:gd name="T45" fmla="*/ 270 h 272"/>
                <a:gd name="T46" fmla="*/ 291 w 297"/>
                <a:gd name="T47" fmla="*/ 195 h 272"/>
                <a:gd name="T48" fmla="*/ 249 w 297"/>
                <a:gd name="T49" fmla="*/ 202 h 272"/>
                <a:gd name="T50" fmla="*/ 247 w 297"/>
                <a:gd name="T51" fmla="*/ 202 h 272"/>
                <a:gd name="T52" fmla="*/ 237 w 297"/>
                <a:gd name="T53" fmla="*/ 204 h 272"/>
                <a:gd name="T54" fmla="*/ 215 w 297"/>
                <a:gd name="T55" fmla="*/ 208 h 272"/>
                <a:gd name="T56" fmla="*/ 154 w 297"/>
                <a:gd name="T57" fmla="*/ 211 h 272"/>
                <a:gd name="T58" fmla="*/ 187 w 297"/>
                <a:gd name="T59" fmla="*/ 134 h 272"/>
                <a:gd name="T60" fmla="*/ 217 w 297"/>
                <a:gd name="T61" fmla="*/ 86 h 272"/>
                <a:gd name="T62" fmla="*/ 199 w 297"/>
                <a:gd name="T63" fmla="*/ 71 h 272"/>
                <a:gd name="T64" fmla="*/ 222 w 297"/>
                <a:gd name="T65" fmla="*/ 70 h 272"/>
                <a:gd name="T66" fmla="*/ 229 w 297"/>
                <a:gd name="T67" fmla="*/ 46 h 272"/>
                <a:gd name="T68" fmla="*/ 166 w 297"/>
                <a:gd name="T69" fmla="*/ 1 h 272"/>
                <a:gd name="T70" fmla="*/ 166 w 297"/>
                <a:gd name="T71" fmla="*/ 1 h 272"/>
                <a:gd name="T72" fmla="*/ 220 w 297"/>
                <a:gd name="T73" fmla="*/ 51 h 272"/>
                <a:gd name="T74" fmla="*/ 178 w 297"/>
                <a:gd name="T75" fmla="*/ 37 h 272"/>
                <a:gd name="T76" fmla="*/ 163 w 297"/>
                <a:gd name="T77" fmla="*/ 109 h 272"/>
                <a:gd name="T78" fmla="*/ 145 w 297"/>
                <a:gd name="T79" fmla="*/ 205 h 272"/>
                <a:gd name="T80" fmla="*/ 138 w 297"/>
                <a:gd name="T81" fmla="*/ 205 h 272"/>
                <a:gd name="T82" fmla="*/ 154 w 297"/>
                <a:gd name="T83" fmla="*/ 112 h 272"/>
                <a:gd name="T84" fmla="*/ 173 w 297"/>
                <a:gd name="T85" fmla="*/ 22 h 272"/>
                <a:gd name="T86" fmla="*/ 220 w 297"/>
                <a:gd name="T87" fmla="*/ 51 h 272"/>
                <a:gd name="T88" fmla="*/ 59 w 297"/>
                <a:gd name="T89" fmla="*/ 12 h 272"/>
                <a:gd name="T90" fmla="*/ 59 w 297"/>
                <a:gd name="T91" fmla="*/ 21 h 272"/>
                <a:gd name="T92" fmla="*/ 10 w 297"/>
                <a:gd name="T93" fmla="*/ 60 h 272"/>
                <a:gd name="T94" fmla="*/ 7 w 297"/>
                <a:gd name="T95" fmla="*/ 53 h 272"/>
                <a:gd name="T96" fmla="*/ 59 w 297"/>
                <a:gd name="T97" fmla="*/ 12 h 272"/>
                <a:gd name="T98" fmla="*/ 45 w 297"/>
                <a:gd name="T99" fmla="*/ 74 h 272"/>
                <a:gd name="T100" fmla="*/ 39 w 297"/>
                <a:gd name="T101" fmla="*/ 93 h 272"/>
                <a:gd name="T102" fmla="*/ 103 w 297"/>
                <a:gd name="T103" fmla="*/ 207 h 272"/>
                <a:gd name="T104" fmla="*/ 97 w 297"/>
                <a:gd name="T105" fmla="*/ 208 h 272"/>
                <a:gd name="T106" fmla="*/ 28 w 297"/>
                <a:gd name="T107" fmla="*/ 89 h 272"/>
                <a:gd name="T108" fmla="*/ 45 w 297"/>
                <a:gd name="T109" fmla="*/ 74 h 272"/>
                <a:gd name="T110" fmla="*/ 100 w 297"/>
                <a:gd name="T111" fmla="*/ 228 h 272"/>
                <a:gd name="T112" fmla="*/ 100 w 297"/>
                <a:gd name="T113" fmla="*/ 217 h 272"/>
                <a:gd name="T114" fmla="*/ 285 w 297"/>
                <a:gd name="T115" fmla="*/ 209 h 272"/>
                <a:gd name="T116" fmla="*/ 279 w 297"/>
                <a:gd name="T117" fmla="*/ 217 h 272"/>
                <a:gd name="T118" fmla="*/ 100 w 297"/>
                <a:gd name="T119" fmla="*/ 22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7" h="272">
                  <a:moveTo>
                    <a:pt x="166" y="1"/>
                  </a:moveTo>
                  <a:cubicBezTo>
                    <a:pt x="166" y="26"/>
                    <a:pt x="166" y="26"/>
                    <a:pt x="166" y="26"/>
                  </a:cubicBezTo>
                  <a:cubicBezTo>
                    <a:pt x="164" y="44"/>
                    <a:pt x="160" y="62"/>
                    <a:pt x="156" y="80"/>
                  </a:cubicBezTo>
                  <a:cubicBezTo>
                    <a:pt x="155" y="85"/>
                    <a:pt x="154" y="90"/>
                    <a:pt x="152" y="94"/>
                  </a:cubicBezTo>
                  <a:cubicBezTo>
                    <a:pt x="151" y="100"/>
                    <a:pt x="149" y="105"/>
                    <a:pt x="148" y="111"/>
                  </a:cubicBezTo>
                  <a:cubicBezTo>
                    <a:pt x="147" y="113"/>
                    <a:pt x="147" y="115"/>
                    <a:pt x="146" y="116"/>
                  </a:cubicBezTo>
                  <a:cubicBezTo>
                    <a:pt x="137" y="151"/>
                    <a:pt x="132" y="183"/>
                    <a:pt x="132" y="212"/>
                  </a:cubicBezTo>
                  <a:cubicBezTo>
                    <a:pt x="113" y="213"/>
                    <a:pt x="113" y="213"/>
                    <a:pt x="113" y="213"/>
                  </a:cubicBezTo>
                  <a:cubicBezTo>
                    <a:pt x="110" y="197"/>
                    <a:pt x="107" y="182"/>
                    <a:pt x="104" y="166"/>
                  </a:cubicBezTo>
                  <a:cubicBezTo>
                    <a:pt x="101" y="155"/>
                    <a:pt x="98" y="143"/>
                    <a:pt x="95" y="131"/>
                  </a:cubicBezTo>
                  <a:cubicBezTo>
                    <a:pt x="92" y="120"/>
                    <a:pt x="89" y="109"/>
                    <a:pt x="86" y="97"/>
                  </a:cubicBezTo>
                  <a:cubicBezTo>
                    <a:pt x="84" y="93"/>
                    <a:pt x="83" y="88"/>
                    <a:pt x="82" y="84"/>
                  </a:cubicBezTo>
                  <a:cubicBezTo>
                    <a:pt x="79" y="74"/>
                    <a:pt x="75" y="63"/>
                    <a:pt x="72" y="53"/>
                  </a:cubicBezTo>
                  <a:cubicBezTo>
                    <a:pt x="65" y="38"/>
                    <a:pt x="62" y="21"/>
                    <a:pt x="63" y="4"/>
                  </a:cubicBezTo>
                  <a:cubicBezTo>
                    <a:pt x="63" y="3"/>
                    <a:pt x="63" y="1"/>
                    <a:pt x="63" y="0"/>
                  </a:cubicBezTo>
                  <a:cubicBezTo>
                    <a:pt x="48" y="22"/>
                    <a:pt x="27" y="39"/>
                    <a:pt x="0" y="51"/>
                  </a:cubicBezTo>
                  <a:cubicBezTo>
                    <a:pt x="13" y="74"/>
                    <a:pt x="13" y="74"/>
                    <a:pt x="13" y="74"/>
                  </a:cubicBezTo>
                  <a:cubicBezTo>
                    <a:pt x="39" y="73"/>
                    <a:pt x="39" y="73"/>
                    <a:pt x="39" y="73"/>
                  </a:cubicBezTo>
                  <a:cubicBezTo>
                    <a:pt x="22" y="89"/>
                    <a:pt x="22" y="89"/>
                    <a:pt x="22" y="89"/>
                  </a:cubicBezTo>
                  <a:cubicBezTo>
                    <a:pt x="94" y="214"/>
                    <a:pt x="94" y="214"/>
                    <a:pt x="94" y="214"/>
                  </a:cubicBezTo>
                  <a:cubicBezTo>
                    <a:pt x="94" y="255"/>
                    <a:pt x="94" y="255"/>
                    <a:pt x="94" y="255"/>
                  </a:cubicBezTo>
                  <a:cubicBezTo>
                    <a:pt x="94" y="272"/>
                    <a:pt x="94" y="272"/>
                    <a:pt x="94" y="272"/>
                  </a:cubicBezTo>
                  <a:cubicBezTo>
                    <a:pt x="269" y="270"/>
                    <a:pt x="269" y="270"/>
                    <a:pt x="269" y="270"/>
                  </a:cubicBezTo>
                  <a:cubicBezTo>
                    <a:pt x="289" y="255"/>
                    <a:pt x="297" y="231"/>
                    <a:pt x="291" y="195"/>
                  </a:cubicBezTo>
                  <a:cubicBezTo>
                    <a:pt x="280" y="202"/>
                    <a:pt x="266" y="205"/>
                    <a:pt x="249" y="202"/>
                  </a:cubicBezTo>
                  <a:cubicBezTo>
                    <a:pt x="248" y="202"/>
                    <a:pt x="247" y="202"/>
                    <a:pt x="247" y="202"/>
                  </a:cubicBezTo>
                  <a:cubicBezTo>
                    <a:pt x="237" y="204"/>
                    <a:pt x="237" y="204"/>
                    <a:pt x="237" y="204"/>
                  </a:cubicBezTo>
                  <a:cubicBezTo>
                    <a:pt x="215" y="208"/>
                    <a:pt x="215" y="208"/>
                    <a:pt x="215" y="208"/>
                  </a:cubicBezTo>
                  <a:cubicBezTo>
                    <a:pt x="154" y="211"/>
                    <a:pt x="154" y="211"/>
                    <a:pt x="154" y="211"/>
                  </a:cubicBezTo>
                  <a:cubicBezTo>
                    <a:pt x="159" y="188"/>
                    <a:pt x="170" y="163"/>
                    <a:pt x="187" y="134"/>
                  </a:cubicBezTo>
                  <a:cubicBezTo>
                    <a:pt x="200" y="119"/>
                    <a:pt x="209" y="103"/>
                    <a:pt x="217" y="86"/>
                  </a:cubicBezTo>
                  <a:cubicBezTo>
                    <a:pt x="199" y="71"/>
                    <a:pt x="199" y="71"/>
                    <a:pt x="199" y="71"/>
                  </a:cubicBezTo>
                  <a:cubicBezTo>
                    <a:pt x="222" y="70"/>
                    <a:pt x="222" y="70"/>
                    <a:pt x="222" y="70"/>
                  </a:cubicBezTo>
                  <a:cubicBezTo>
                    <a:pt x="225" y="62"/>
                    <a:pt x="227" y="54"/>
                    <a:pt x="229" y="46"/>
                  </a:cubicBezTo>
                  <a:cubicBezTo>
                    <a:pt x="198" y="37"/>
                    <a:pt x="177" y="22"/>
                    <a:pt x="166" y="1"/>
                  </a:cubicBezTo>
                  <a:cubicBezTo>
                    <a:pt x="166" y="1"/>
                    <a:pt x="166" y="1"/>
                    <a:pt x="166" y="1"/>
                  </a:cubicBezTo>
                  <a:close/>
                  <a:moveTo>
                    <a:pt x="220" y="51"/>
                  </a:moveTo>
                  <a:cubicBezTo>
                    <a:pt x="178" y="37"/>
                    <a:pt x="178" y="37"/>
                    <a:pt x="178" y="37"/>
                  </a:cubicBezTo>
                  <a:cubicBezTo>
                    <a:pt x="163" y="109"/>
                    <a:pt x="163" y="109"/>
                    <a:pt x="163" y="109"/>
                  </a:cubicBezTo>
                  <a:cubicBezTo>
                    <a:pt x="153" y="142"/>
                    <a:pt x="147" y="174"/>
                    <a:pt x="145" y="205"/>
                  </a:cubicBezTo>
                  <a:cubicBezTo>
                    <a:pt x="138" y="205"/>
                    <a:pt x="138" y="205"/>
                    <a:pt x="138" y="205"/>
                  </a:cubicBezTo>
                  <a:cubicBezTo>
                    <a:pt x="139" y="174"/>
                    <a:pt x="145" y="143"/>
                    <a:pt x="154" y="112"/>
                  </a:cubicBezTo>
                  <a:cubicBezTo>
                    <a:pt x="173" y="22"/>
                    <a:pt x="173" y="22"/>
                    <a:pt x="173" y="22"/>
                  </a:cubicBezTo>
                  <a:cubicBezTo>
                    <a:pt x="220" y="51"/>
                    <a:pt x="220" y="51"/>
                    <a:pt x="220" y="51"/>
                  </a:cubicBezTo>
                  <a:close/>
                  <a:moveTo>
                    <a:pt x="59" y="12"/>
                  </a:moveTo>
                  <a:cubicBezTo>
                    <a:pt x="59" y="21"/>
                    <a:pt x="59" y="21"/>
                    <a:pt x="59" y="21"/>
                  </a:cubicBezTo>
                  <a:cubicBezTo>
                    <a:pt x="43" y="36"/>
                    <a:pt x="27" y="48"/>
                    <a:pt x="10" y="60"/>
                  </a:cubicBezTo>
                  <a:cubicBezTo>
                    <a:pt x="7" y="53"/>
                    <a:pt x="7" y="53"/>
                    <a:pt x="7" y="53"/>
                  </a:cubicBezTo>
                  <a:cubicBezTo>
                    <a:pt x="25" y="42"/>
                    <a:pt x="43" y="28"/>
                    <a:pt x="59" y="12"/>
                  </a:cubicBezTo>
                  <a:close/>
                  <a:moveTo>
                    <a:pt x="45" y="74"/>
                  </a:moveTo>
                  <a:cubicBezTo>
                    <a:pt x="39" y="93"/>
                    <a:pt x="39" y="93"/>
                    <a:pt x="39" y="93"/>
                  </a:cubicBezTo>
                  <a:cubicBezTo>
                    <a:pt x="103" y="207"/>
                    <a:pt x="103" y="207"/>
                    <a:pt x="103" y="207"/>
                  </a:cubicBezTo>
                  <a:cubicBezTo>
                    <a:pt x="97" y="208"/>
                    <a:pt x="97" y="208"/>
                    <a:pt x="97" y="208"/>
                  </a:cubicBezTo>
                  <a:cubicBezTo>
                    <a:pt x="28" y="89"/>
                    <a:pt x="28" y="89"/>
                    <a:pt x="28" y="89"/>
                  </a:cubicBezTo>
                  <a:cubicBezTo>
                    <a:pt x="45" y="74"/>
                    <a:pt x="45" y="74"/>
                    <a:pt x="45" y="74"/>
                  </a:cubicBezTo>
                  <a:close/>
                  <a:moveTo>
                    <a:pt x="100" y="228"/>
                  </a:moveTo>
                  <a:cubicBezTo>
                    <a:pt x="100" y="217"/>
                    <a:pt x="100" y="217"/>
                    <a:pt x="100" y="217"/>
                  </a:cubicBezTo>
                  <a:cubicBezTo>
                    <a:pt x="285" y="209"/>
                    <a:pt x="285" y="209"/>
                    <a:pt x="285" y="209"/>
                  </a:cubicBezTo>
                  <a:cubicBezTo>
                    <a:pt x="279" y="217"/>
                    <a:pt x="279" y="217"/>
                    <a:pt x="279" y="217"/>
                  </a:cubicBezTo>
                  <a:cubicBezTo>
                    <a:pt x="100" y="228"/>
                    <a:pt x="100" y="228"/>
                    <a:pt x="100" y="228"/>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14" name="Freeform 14">
              <a:extLst>
                <a:ext uri="{FF2B5EF4-FFF2-40B4-BE49-F238E27FC236}">
                  <a16:creationId xmlns:a16="http://schemas.microsoft.com/office/drawing/2014/main" id="{6FF71DA1-609E-4141-AC49-38A11A526134}"/>
                </a:ext>
              </a:extLst>
            </p:cNvPr>
            <p:cNvSpPr/>
            <p:nvPr/>
          </p:nvSpPr>
          <p:spPr bwMode="auto">
            <a:xfrm>
              <a:off x="6398" y="944"/>
              <a:ext cx="196" cy="433"/>
            </a:xfrm>
            <a:custGeom>
              <a:avLst/>
              <a:gdLst>
                <a:gd name="T0" fmla="*/ 40 w 82"/>
                <a:gd name="T1" fmla="*/ 15 h 183"/>
                <a:gd name="T2" fmla="*/ 82 w 82"/>
                <a:gd name="T3" fmla="*/ 29 h 183"/>
                <a:gd name="T4" fmla="*/ 35 w 82"/>
                <a:gd name="T5" fmla="*/ 0 h 183"/>
                <a:gd name="T6" fmla="*/ 16 w 82"/>
                <a:gd name="T7" fmla="*/ 90 h 183"/>
                <a:gd name="T8" fmla="*/ 0 w 82"/>
                <a:gd name="T9" fmla="*/ 183 h 183"/>
                <a:gd name="T10" fmla="*/ 7 w 82"/>
                <a:gd name="T11" fmla="*/ 183 h 183"/>
                <a:gd name="T12" fmla="*/ 25 w 82"/>
                <a:gd name="T13" fmla="*/ 87 h 183"/>
                <a:gd name="T14" fmla="*/ 40 w 82"/>
                <a:gd name="T15" fmla="*/ 15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83">
                  <a:moveTo>
                    <a:pt x="40" y="15"/>
                  </a:moveTo>
                  <a:cubicBezTo>
                    <a:pt x="82" y="29"/>
                    <a:pt x="82" y="29"/>
                    <a:pt x="82" y="29"/>
                  </a:cubicBezTo>
                  <a:cubicBezTo>
                    <a:pt x="35" y="0"/>
                    <a:pt x="35" y="0"/>
                    <a:pt x="35" y="0"/>
                  </a:cubicBezTo>
                  <a:cubicBezTo>
                    <a:pt x="16" y="90"/>
                    <a:pt x="16" y="90"/>
                    <a:pt x="16" y="90"/>
                  </a:cubicBezTo>
                  <a:cubicBezTo>
                    <a:pt x="7" y="121"/>
                    <a:pt x="1" y="152"/>
                    <a:pt x="0" y="183"/>
                  </a:cubicBezTo>
                  <a:cubicBezTo>
                    <a:pt x="7" y="183"/>
                    <a:pt x="7" y="183"/>
                    <a:pt x="7" y="183"/>
                  </a:cubicBezTo>
                  <a:cubicBezTo>
                    <a:pt x="9" y="152"/>
                    <a:pt x="15" y="120"/>
                    <a:pt x="25" y="87"/>
                  </a:cubicBezTo>
                  <a:cubicBezTo>
                    <a:pt x="40" y="15"/>
                    <a:pt x="40" y="15"/>
                    <a:pt x="40" y="15"/>
                  </a:cubicBezTo>
                  <a:close/>
                </a:path>
              </a:pathLst>
            </a:custGeom>
            <a:solidFill>
              <a:srgbClr val="9999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15" name="Freeform 15">
              <a:extLst>
                <a:ext uri="{FF2B5EF4-FFF2-40B4-BE49-F238E27FC236}">
                  <a16:creationId xmlns:a16="http://schemas.microsoft.com/office/drawing/2014/main" id="{95A17B53-9D2E-433F-A5FB-F9E9C809F353}"/>
                </a:ext>
              </a:extLst>
            </p:cNvPr>
            <p:cNvSpPr/>
            <p:nvPr/>
          </p:nvSpPr>
          <p:spPr bwMode="auto">
            <a:xfrm>
              <a:off x="6086" y="920"/>
              <a:ext cx="124" cy="114"/>
            </a:xfrm>
            <a:custGeom>
              <a:avLst/>
              <a:gdLst>
                <a:gd name="T0" fmla="*/ 52 w 52"/>
                <a:gd name="T1" fmla="*/ 9 h 48"/>
                <a:gd name="T2" fmla="*/ 52 w 52"/>
                <a:gd name="T3" fmla="*/ 0 h 48"/>
                <a:gd name="T4" fmla="*/ 0 w 52"/>
                <a:gd name="T5" fmla="*/ 41 h 48"/>
                <a:gd name="T6" fmla="*/ 3 w 52"/>
                <a:gd name="T7" fmla="*/ 48 h 48"/>
                <a:gd name="T8" fmla="*/ 52 w 52"/>
                <a:gd name="T9" fmla="*/ 9 h 48"/>
              </a:gdLst>
              <a:ahLst/>
              <a:cxnLst>
                <a:cxn ang="0">
                  <a:pos x="T0" y="T1"/>
                </a:cxn>
                <a:cxn ang="0">
                  <a:pos x="T2" y="T3"/>
                </a:cxn>
                <a:cxn ang="0">
                  <a:pos x="T4" y="T5"/>
                </a:cxn>
                <a:cxn ang="0">
                  <a:pos x="T6" y="T7"/>
                </a:cxn>
                <a:cxn ang="0">
                  <a:pos x="T8" y="T9"/>
                </a:cxn>
              </a:cxnLst>
              <a:rect l="0" t="0" r="r" b="b"/>
              <a:pathLst>
                <a:path w="52" h="48">
                  <a:moveTo>
                    <a:pt x="52" y="9"/>
                  </a:moveTo>
                  <a:cubicBezTo>
                    <a:pt x="52" y="0"/>
                    <a:pt x="52" y="0"/>
                    <a:pt x="52" y="0"/>
                  </a:cubicBezTo>
                  <a:cubicBezTo>
                    <a:pt x="36" y="16"/>
                    <a:pt x="18" y="30"/>
                    <a:pt x="0" y="41"/>
                  </a:cubicBezTo>
                  <a:cubicBezTo>
                    <a:pt x="3" y="48"/>
                    <a:pt x="3" y="48"/>
                    <a:pt x="3" y="48"/>
                  </a:cubicBezTo>
                  <a:cubicBezTo>
                    <a:pt x="20" y="36"/>
                    <a:pt x="36" y="24"/>
                    <a:pt x="52" y="9"/>
                  </a:cubicBezTo>
                  <a:close/>
                </a:path>
              </a:pathLst>
            </a:custGeom>
            <a:solidFill>
              <a:srgbClr val="9999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16" name="Freeform 16">
              <a:extLst>
                <a:ext uri="{FF2B5EF4-FFF2-40B4-BE49-F238E27FC236}">
                  <a16:creationId xmlns:a16="http://schemas.microsoft.com/office/drawing/2014/main" id="{012C79CE-C09C-4D1A-B7A4-50D2FEB71BBE}"/>
                </a:ext>
              </a:extLst>
            </p:cNvPr>
            <p:cNvSpPr/>
            <p:nvPr/>
          </p:nvSpPr>
          <p:spPr bwMode="auto">
            <a:xfrm>
              <a:off x="6136" y="1067"/>
              <a:ext cx="179" cy="317"/>
            </a:xfrm>
            <a:custGeom>
              <a:avLst/>
              <a:gdLst>
                <a:gd name="T0" fmla="*/ 27 w 179"/>
                <a:gd name="T1" fmla="*/ 45 h 317"/>
                <a:gd name="T2" fmla="*/ 41 w 179"/>
                <a:gd name="T3" fmla="*/ 0 h 317"/>
                <a:gd name="T4" fmla="*/ 0 w 179"/>
                <a:gd name="T5" fmla="*/ 35 h 317"/>
                <a:gd name="T6" fmla="*/ 165 w 179"/>
                <a:gd name="T7" fmla="*/ 317 h 317"/>
                <a:gd name="T8" fmla="*/ 179 w 179"/>
                <a:gd name="T9" fmla="*/ 315 h 317"/>
                <a:gd name="T10" fmla="*/ 27 w 179"/>
                <a:gd name="T11" fmla="*/ 45 h 317"/>
                <a:gd name="T12" fmla="*/ 27 w 179"/>
                <a:gd name="T13" fmla="*/ 45 h 317"/>
              </a:gdLst>
              <a:ahLst/>
              <a:cxnLst>
                <a:cxn ang="0">
                  <a:pos x="T0" y="T1"/>
                </a:cxn>
                <a:cxn ang="0">
                  <a:pos x="T2" y="T3"/>
                </a:cxn>
                <a:cxn ang="0">
                  <a:pos x="T4" y="T5"/>
                </a:cxn>
                <a:cxn ang="0">
                  <a:pos x="T6" y="T7"/>
                </a:cxn>
                <a:cxn ang="0">
                  <a:pos x="T8" y="T9"/>
                </a:cxn>
                <a:cxn ang="0">
                  <a:pos x="T10" y="T11"/>
                </a:cxn>
                <a:cxn ang="0">
                  <a:pos x="T12" y="T13"/>
                </a:cxn>
              </a:cxnLst>
              <a:rect l="0" t="0" r="r" b="b"/>
              <a:pathLst>
                <a:path w="179" h="317">
                  <a:moveTo>
                    <a:pt x="27" y="45"/>
                  </a:moveTo>
                  <a:lnTo>
                    <a:pt x="41" y="0"/>
                  </a:lnTo>
                  <a:lnTo>
                    <a:pt x="0" y="35"/>
                  </a:lnTo>
                  <a:lnTo>
                    <a:pt x="165" y="317"/>
                  </a:lnTo>
                  <a:lnTo>
                    <a:pt x="179" y="315"/>
                  </a:lnTo>
                  <a:lnTo>
                    <a:pt x="27" y="45"/>
                  </a:lnTo>
                  <a:lnTo>
                    <a:pt x="27" y="45"/>
                  </a:lnTo>
                  <a:close/>
                </a:path>
              </a:pathLst>
            </a:custGeom>
            <a:solidFill>
              <a:srgbClr val="9999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17" name="Freeform 17">
              <a:extLst>
                <a:ext uri="{FF2B5EF4-FFF2-40B4-BE49-F238E27FC236}">
                  <a16:creationId xmlns:a16="http://schemas.microsoft.com/office/drawing/2014/main" id="{CE865067-1631-46BB-84A6-E37963AEC2BE}"/>
                </a:ext>
              </a:extLst>
            </p:cNvPr>
            <p:cNvSpPr/>
            <p:nvPr/>
          </p:nvSpPr>
          <p:spPr bwMode="auto">
            <a:xfrm>
              <a:off x="6308" y="1386"/>
              <a:ext cx="440" cy="45"/>
            </a:xfrm>
            <a:custGeom>
              <a:avLst/>
              <a:gdLst>
                <a:gd name="T0" fmla="*/ 0 w 440"/>
                <a:gd name="T1" fmla="*/ 19 h 45"/>
                <a:gd name="T2" fmla="*/ 0 w 440"/>
                <a:gd name="T3" fmla="*/ 45 h 45"/>
                <a:gd name="T4" fmla="*/ 426 w 440"/>
                <a:gd name="T5" fmla="*/ 19 h 45"/>
                <a:gd name="T6" fmla="*/ 440 w 440"/>
                <a:gd name="T7" fmla="*/ 0 h 45"/>
                <a:gd name="T8" fmla="*/ 0 w 440"/>
                <a:gd name="T9" fmla="*/ 19 h 45"/>
                <a:gd name="T10" fmla="*/ 0 w 440"/>
                <a:gd name="T11" fmla="*/ 19 h 45"/>
              </a:gdLst>
              <a:ahLst/>
              <a:cxnLst>
                <a:cxn ang="0">
                  <a:pos x="T0" y="T1"/>
                </a:cxn>
                <a:cxn ang="0">
                  <a:pos x="T2" y="T3"/>
                </a:cxn>
                <a:cxn ang="0">
                  <a:pos x="T4" y="T5"/>
                </a:cxn>
                <a:cxn ang="0">
                  <a:pos x="T6" y="T7"/>
                </a:cxn>
                <a:cxn ang="0">
                  <a:pos x="T8" y="T9"/>
                </a:cxn>
                <a:cxn ang="0">
                  <a:pos x="T10" y="T11"/>
                </a:cxn>
              </a:cxnLst>
              <a:rect l="0" t="0" r="r" b="b"/>
              <a:pathLst>
                <a:path w="440" h="45">
                  <a:moveTo>
                    <a:pt x="0" y="19"/>
                  </a:moveTo>
                  <a:lnTo>
                    <a:pt x="0" y="45"/>
                  </a:lnTo>
                  <a:lnTo>
                    <a:pt x="426" y="19"/>
                  </a:lnTo>
                  <a:lnTo>
                    <a:pt x="440" y="0"/>
                  </a:lnTo>
                  <a:lnTo>
                    <a:pt x="0" y="19"/>
                  </a:lnTo>
                  <a:lnTo>
                    <a:pt x="0" y="19"/>
                  </a:lnTo>
                  <a:close/>
                </a:path>
              </a:pathLst>
            </a:custGeom>
            <a:solidFill>
              <a:srgbClr val="9999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18" name="Freeform 18">
              <a:extLst>
                <a:ext uri="{FF2B5EF4-FFF2-40B4-BE49-F238E27FC236}">
                  <a16:creationId xmlns:a16="http://schemas.microsoft.com/office/drawing/2014/main" id="{353B5D88-8198-478B-8093-A25B61128DE5}"/>
                </a:ext>
              </a:extLst>
            </p:cNvPr>
            <p:cNvSpPr/>
            <p:nvPr/>
          </p:nvSpPr>
          <p:spPr bwMode="auto">
            <a:xfrm>
              <a:off x="6358" y="894"/>
              <a:ext cx="107" cy="187"/>
            </a:xfrm>
            <a:custGeom>
              <a:avLst/>
              <a:gdLst>
                <a:gd name="T0" fmla="*/ 45 w 45"/>
                <a:gd name="T1" fmla="*/ 25 h 79"/>
                <a:gd name="T2" fmla="*/ 45 w 45"/>
                <a:gd name="T3" fmla="*/ 0 h 79"/>
                <a:gd name="T4" fmla="*/ 21 w 45"/>
                <a:gd name="T5" fmla="*/ 28 h 79"/>
                <a:gd name="T6" fmla="*/ 0 w 45"/>
                <a:gd name="T7" fmla="*/ 44 h 79"/>
                <a:gd name="T8" fmla="*/ 18 w 45"/>
                <a:gd name="T9" fmla="*/ 62 h 79"/>
                <a:gd name="T10" fmla="*/ 35 w 45"/>
                <a:gd name="T11" fmla="*/ 79 h 79"/>
                <a:gd name="T12" fmla="*/ 45 w 45"/>
                <a:gd name="T13" fmla="*/ 25 h 79"/>
              </a:gdLst>
              <a:ahLst/>
              <a:cxnLst>
                <a:cxn ang="0">
                  <a:pos x="T0" y="T1"/>
                </a:cxn>
                <a:cxn ang="0">
                  <a:pos x="T2" y="T3"/>
                </a:cxn>
                <a:cxn ang="0">
                  <a:pos x="T4" y="T5"/>
                </a:cxn>
                <a:cxn ang="0">
                  <a:pos x="T6" y="T7"/>
                </a:cxn>
                <a:cxn ang="0">
                  <a:pos x="T8" y="T9"/>
                </a:cxn>
                <a:cxn ang="0">
                  <a:pos x="T10" y="T11"/>
                </a:cxn>
                <a:cxn ang="0">
                  <a:pos x="T12" y="T13"/>
                </a:cxn>
              </a:cxnLst>
              <a:rect l="0" t="0" r="r" b="b"/>
              <a:pathLst>
                <a:path w="45" h="79">
                  <a:moveTo>
                    <a:pt x="45" y="25"/>
                  </a:moveTo>
                  <a:cubicBezTo>
                    <a:pt x="45" y="0"/>
                    <a:pt x="45" y="0"/>
                    <a:pt x="45" y="0"/>
                  </a:cubicBezTo>
                  <a:cubicBezTo>
                    <a:pt x="38" y="11"/>
                    <a:pt x="30" y="20"/>
                    <a:pt x="21" y="28"/>
                  </a:cubicBezTo>
                  <a:cubicBezTo>
                    <a:pt x="14" y="34"/>
                    <a:pt x="7" y="39"/>
                    <a:pt x="0" y="44"/>
                  </a:cubicBezTo>
                  <a:cubicBezTo>
                    <a:pt x="18" y="62"/>
                    <a:pt x="18" y="62"/>
                    <a:pt x="18" y="62"/>
                  </a:cubicBezTo>
                  <a:cubicBezTo>
                    <a:pt x="35" y="79"/>
                    <a:pt x="35" y="79"/>
                    <a:pt x="35" y="79"/>
                  </a:cubicBezTo>
                  <a:cubicBezTo>
                    <a:pt x="39" y="61"/>
                    <a:pt x="43" y="43"/>
                    <a:pt x="45" y="25"/>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19" name="Freeform 19">
              <a:extLst>
                <a:ext uri="{FF2B5EF4-FFF2-40B4-BE49-F238E27FC236}">
                  <a16:creationId xmlns:a16="http://schemas.microsoft.com/office/drawing/2014/main" id="{B789366B-78A9-4E47-AB3E-638A6C40B937}"/>
                </a:ext>
              </a:extLst>
            </p:cNvPr>
            <p:cNvSpPr/>
            <p:nvPr/>
          </p:nvSpPr>
          <p:spPr bwMode="auto">
            <a:xfrm>
              <a:off x="6389" y="1041"/>
              <a:ext cx="52" cy="73"/>
            </a:xfrm>
            <a:custGeom>
              <a:avLst/>
              <a:gdLst>
                <a:gd name="T0" fmla="*/ 18 w 22"/>
                <a:gd name="T1" fmla="*/ 31 h 31"/>
                <a:gd name="T2" fmla="*/ 22 w 22"/>
                <a:gd name="T3" fmla="*/ 17 h 31"/>
                <a:gd name="T4" fmla="*/ 5 w 22"/>
                <a:gd name="T5" fmla="*/ 0 h 31"/>
                <a:gd name="T6" fmla="*/ 0 w 22"/>
                <a:gd name="T7" fmla="*/ 8 h 31"/>
                <a:gd name="T8" fmla="*/ 18 w 22"/>
                <a:gd name="T9" fmla="*/ 31 h 31"/>
              </a:gdLst>
              <a:ahLst/>
              <a:cxnLst>
                <a:cxn ang="0">
                  <a:pos x="T0" y="T1"/>
                </a:cxn>
                <a:cxn ang="0">
                  <a:pos x="T2" y="T3"/>
                </a:cxn>
                <a:cxn ang="0">
                  <a:pos x="T4" y="T5"/>
                </a:cxn>
                <a:cxn ang="0">
                  <a:pos x="T6" y="T7"/>
                </a:cxn>
                <a:cxn ang="0">
                  <a:pos x="T8" y="T9"/>
                </a:cxn>
              </a:cxnLst>
              <a:rect l="0" t="0" r="r" b="b"/>
              <a:pathLst>
                <a:path w="22" h="31">
                  <a:moveTo>
                    <a:pt x="18" y="31"/>
                  </a:moveTo>
                  <a:cubicBezTo>
                    <a:pt x="20" y="27"/>
                    <a:pt x="21" y="22"/>
                    <a:pt x="22" y="17"/>
                  </a:cubicBezTo>
                  <a:cubicBezTo>
                    <a:pt x="5" y="0"/>
                    <a:pt x="5" y="0"/>
                    <a:pt x="5" y="0"/>
                  </a:cubicBezTo>
                  <a:cubicBezTo>
                    <a:pt x="0" y="8"/>
                    <a:pt x="0" y="8"/>
                    <a:pt x="0" y="8"/>
                  </a:cubicBezTo>
                  <a:cubicBezTo>
                    <a:pt x="18" y="31"/>
                    <a:pt x="18" y="31"/>
                    <a:pt x="18" y="31"/>
                  </a:cubicBezTo>
                  <a:close/>
                </a:path>
              </a:pathLst>
            </a:custGeom>
            <a:solidFill>
              <a:srgbClr val="C8C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20" name="Freeform 20">
              <a:extLst>
                <a:ext uri="{FF2B5EF4-FFF2-40B4-BE49-F238E27FC236}">
                  <a16:creationId xmlns:a16="http://schemas.microsoft.com/office/drawing/2014/main" id="{761A194E-DA65-4739-BED3-4E5DD245B3B0}"/>
                </a:ext>
              </a:extLst>
            </p:cNvPr>
            <p:cNvSpPr/>
            <p:nvPr/>
          </p:nvSpPr>
          <p:spPr bwMode="auto">
            <a:xfrm>
              <a:off x="6294" y="1041"/>
              <a:ext cx="550" cy="2996"/>
            </a:xfrm>
            <a:custGeom>
              <a:avLst/>
              <a:gdLst>
                <a:gd name="T0" fmla="*/ 204 w 231"/>
                <a:gd name="T1" fmla="*/ 100 h 1266"/>
                <a:gd name="T2" fmla="*/ 194 w 231"/>
                <a:gd name="T3" fmla="*/ 108 h 1266"/>
                <a:gd name="T4" fmla="*/ 211 w 231"/>
                <a:gd name="T5" fmla="*/ 107 h 1266"/>
                <a:gd name="T6" fmla="*/ 212 w 231"/>
                <a:gd name="T7" fmla="*/ 114 h 1266"/>
                <a:gd name="T8" fmla="*/ 208 w 231"/>
                <a:gd name="T9" fmla="*/ 119 h 1266"/>
                <a:gd name="T10" fmla="*/ 216 w 231"/>
                <a:gd name="T11" fmla="*/ 118 h 1266"/>
                <a:gd name="T12" fmla="*/ 214 w 231"/>
                <a:gd name="T13" fmla="*/ 123 h 1266"/>
                <a:gd name="T14" fmla="*/ 202 w 231"/>
                <a:gd name="T15" fmla="*/ 129 h 1266"/>
                <a:gd name="T16" fmla="*/ 199 w 231"/>
                <a:gd name="T17" fmla="*/ 132 h 1266"/>
                <a:gd name="T18" fmla="*/ 197 w 231"/>
                <a:gd name="T19" fmla="*/ 132 h 1266"/>
                <a:gd name="T20" fmla="*/ 175 w 231"/>
                <a:gd name="T21" fmla="*/ 207 h 1266"/>
                <a:gd name="T22" fmla="*/ 0 w 231"/>
                <a:gd name="T23" fmla="*/ 209 h 1266"/>
                <a:gd name="T24" fmla="*/ 0 w 231"/>
                <a:gd name="T25" fmla="*/ 228 h 1266"/>
                <a:gd name="T26" fmla="*/ 0 w 231"/>
                <a:gd name="T27" fmla="*/ 234 h 1266"/>
                <a:gd name="T28" fmla="*/ 91 w 231"/>
                <a:gd name="T29" fmla="*/ 240 h 1266"/>
                <a:gd name="T30" fmla="*/ 102 w 231"/>
                <a:gd name="T31" fmla="*/ 240 h 1266"/>
                <a:gd name="T32" fmla="*/ 101 w 231"/>
                <a:gd name="T33" fmla="*/ 257 h 1266"/>
                <a:gd name="T34" fmla="*/ 139 w 231"/>
                <a:gd name="T35" fmla="*/ 390 h 1266"/>
                <a:gd name="T36" fmla="*/ 159 w 231"/>
                <a:gd name="T37" fmla="*/ 489 h 1266"/>
                <a:gd name="T38" fmla="*/ 55 w 231"/>
                <a:gd name="T39" fmla="*/ 439 h 1266"/>
                <a:gd name="T40" fmla="*/ 62 w 231"/>
                <a:gd name="T41" fmla="*/ 482 h 1266"/>
                <a:gd name="T42" fmla="*/ 147 w 231"/>
                <a:gd name="T43" fmla="*/ 563 h 1266"/>
                <a:gd name="T44" fmla="*/ 161 w 231"/>
                <a:gd name="T45" fmla="*/ 559 h 1266"/>
                <a:gd name="T46" fmla="*/ 142 w 231"/>
                <a:gd name="T47" fmla="*/ 718 h 1266"/>
                <a:gd name="T48" fmla="*/ 142 w 231"/>
                <a:gd name="T49" fmla="*/ 898 h 1266"/>
                <a:gd name="T50" fmla="*/ 171 w 231"/>
                <a:gd name="T51" fmla="*/ 1095 h 1266"/>
                <a:gd name="T52" fmla="*/ 169 w 231"/>
                <a:gd name="T53" fmla="*/ 1154 h 1266"/>
                <a:gd name="T54" fmla="*/ 120 w 231"/>
                <a:gd name="T55" fmla="*/ 1191 h 1266"/>
                <a:gd name="T56" fmla="*/ 119 w 231"/>
                <a:gd name="T57" fmla="*/ 1192 h 1266"/>
                <a:gd name="T58" fmla="*/ 112 w 231"/>
                <a:gd name="T59" fmla="*/ 1224 h 1266"/>
                <a:gd name="T60" fmla="*/ 139 w 231"/>
                <a:gd name="T61" fmla="*/ 1237 h 1266"/>
                <a:gd name="T62" fmla="*/ 139 w 231"/>
                <a:gd name="T63" fmla="*/ 1256 h 1266"/>
                <a:gd name="T64" fmla="*/ 210 w 231"/>
                <a:gd name="T65" fmla="*/ 1266 h 1266"/>
                <a:gd name="T66" fmla="*/ 228 w 231"/>
                <a:gd name="T67" fmla="*/ 1252 h 1266"/>
                <a:gd name="T68" fmla="*/ 219 w 231"/>
                <a:gd name="T69" fmla="*/ 1223 h 1266"/>
                <a:gd name="T70" fmla="*/ 199 w 231"/>
                <a:gd name="T71" fmla="*/ 1171 h 1266"/>
                <a:gd name="T72" fmla="*/ 199 w 231"/>
                <a:gd name="T73" fmla="*/ 1055 h 1266"/>
                <a:gd name="T74" fmla="*/ 181 w 231"/>
                <a:gd name="T75" fmla="*/ 874 h 1266"/>
                <a:gd name="T76" fmla="*/ 181 w 231"/>
                <a:gd name="T77" fmla="*/ 682 h 1266"/>
                <a:gd name="T78" fmla="*/ 189 w 231"/>
                <a:gd name="T79" fmla="*/ 549 h 1266"/>
                <a:gd name="T80" fmla="*/ 231 w 231"/>
                <a:gd name="T81" fmla="*/ 535 h 1266"/>
                <a:gd name="T82" fmla="*/ 199 w 231"/>
                <a:gd name="T83" fmla="*/ 410 h 1266"/>
                <a:gd name="T84" fmla="*/ 168 w 231"/>
                <a:gd name="T85" fmla="*/ 236 h 1266"/>
                <a:gd name="T86" fmla="*/ 217 w 231"/>
                <a:gd name="T87" fmla="*/ 217 h 1266"/>
                <a:gd name="T88" fmla="*/ 217 w 231"/>
                <a:gd name="T89" fmla="*/ 196 h 1266"/>
                <a:gd name="T90" fmla="*/ 224 w 231"/>
                <a:gd name="T91" fmla="*/ 183 h 1266"/>
                <a:gd name="T92" fmla="*/ 224 w 231"/>
                <a:gd name="T93" fmla="*/ 112 h 1266"/>
                <a:gd name="T94" fmla="*/ 208 w 231"/>
                <a:gd name="T95" fmla="*/ 41 h 1266"/>
                <a:gd name="T96" fmla="*/ 192 w 231"/>
                <a:gd name="T97" fmla="*/ 0 h 1266"/>
                <a:gd name="T98" fmla="*/ 203 w 231"/>
                <a:gd name="T99" fmla="*/ 93 h 1266"/>
                <a:gd name="T100" fmla="*/ 204 w 231"/>
                <a:gd name="T101" fmla="*/ 100 h 1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1" h="1266">
                  <a:moveTo>
                    <a:pt x="204" y="100"/>
                  </a:moveTo>
                  <a:cubicBezTo>
                    <a:pt x="202" y="103"/>
                    <a:pt x="199" y="106"/>
                    <a:pt x="194" y="108"/>
                  </a:cubicBezTo>
                  <a:cubicBezTo>
                    <a:pt x="211" y="107"/>
                    <a:pt x="211" y="107"/>
                    <a:pt x="211" y="107"/>
                  </a:cubicBezTo>
                  <a:cubicBezTo>
                    <a:pt x="212" y="110"/>
                    <a:pt x="212" y="112"/>
                    <a:pt x="212" y="114"/>
                  </a:cubicBezTo>
                  <a:cubicBezTo>
                    <a:pt x="211" y="116"/>
                    <a:pt x="210" y="117"/>
                    <a:pt x="208" y="119"/>
                  </a:cubicBezTo>
                  <a:cubicBezTo>
                    <a:pt x="216" y="118"/>
                    <a:pt x="216" y="118"/>
                    <a:pt x="216" y="118"/>
                  </a:cubicBezTo>
                  <a:cubicBezTo>
                    <a:pt x="216" y="120"/>
                    <a:pt x="215" y="122"/>
                    <a:pt x="214" y="123"/>
                  </a:cubicBezTo>
                  <a:cubicBezTo>
                    <a:pt x="212" y="127"/>
                    <a:pt x="208" y="129"/>
                    <a:pt x="202" y="129"/>
                  </a:cubicBezTo>
                  <a:cubicBezTo>
                    <a:pt x="201" y="130"/>
                    <a:pt x="200" y="131"/>
                    <a:pt x="199" y="132"/>
                  </a:cubicBezTo>
                  <a:cubicBezTo>
                    <a:pt x="198" y="132"/>
                    <a:pt x="198" y="132"/>
                    <a:pt x="197" y="132"/>
                  </a:cubicBezTo>
                  <a:cubicBezTo>
                    <a:pt x="203" y="168"/>
                    <a:pt x="195" y="192"/>
                    <a:pt x="175" y="207"/>
                  </a:cubicBezTo>
                  <a:cubicBezTo>
                    <a:pt x="0" y="209"/>
                    <a:pt x="0" y="209"/>
                    <a:pt x="0" y="209"/>
                  </a:cubicBezTo>
                  <a:cubicBezTo>
                    <a:pt x="0" y="228"/>
                    <a:pt x="0" y="228"/>
                    <a:pt x="0" y="228"/>
                  </a:cubicBezTo>
                  <a:cubicBezTo>
                    <a:pt x="0" y="234"/>
                    <a:pt x="0" y="234"/>
                    <a:pt x="0" y="234"/>
                  </a:cubicBezTo>
                  <a:cubicBezTo>
                    <a:pt x="31" y="238"/>
                    <a:pt x="62" y="240"/>
                    <a:pt x="91" y="240"/>
                  </a:cubicBezTo>
                  <a:cubicBezTo>
                    <a:pt x="95" y="240"/>
                    <a:pt x="98" y="240"/>
                    <a:pt x="102" y="240"/>
                  </a:cubicBezTo>
                  <a:cubicBezTo>
                    <a:pt x="101" y="257"/>
                    <a:pt x="101" y="257"/>
                    <a:pt x="101" y="257"/>
                  </a:cubicBezTo>
                  <a:cubicBezTo>
                    <a:pt x="139" y="390"/>
                    <a:pt x="139" y="390"/>
                    <a:pt x="139" y="390"/>
                  </a:cubicBezTo>
                  <a:cubicBezTo>
                    <a:pt x="153" y="425"/>
                    <a:pt x="160" y="458"/>
                    <a:pt x="159" y="489"/>
                  </a:cubicBezTo>
                  <a:cubicBezTo>
                    <a:pt x="118" y="525"/>
                    <a:pt x="84" y="508"/>
                    <a:pt x="55" y="439"/>
                  </a:cubicBezTo>
                  <a:cubicBezTo>
                    <a:pt x="62" y="482"/>
                    <a:pt x="62" y="482"/>
                    <a:pt x="62" y="482"/>
                  </a:cubicBezTo>
                  <a:cubicBezTo>
                    <a:pt x="76" y="548"/>
                    <a:pt x="105" y="575"/>
                    <a:pt x="147" y="563"/>
                  </a:cubicBezTo>
                  <a:cubicBezTo>
                    <a:pt x="161" y="559"/>
                    <a:pt x="161" y="559"/>
                    <a:pt x="161" y="559"/>
                  </a:cubicBezTo>
                  <a:cubicBezTo>
                    <a:pt x="142" y="718"/>
                    <a:pt x="142" y="718"/>
                    <a:pt x="142" y="718"/>
                  </a:cubicBezTo>
                  <a:cubicBezTo>
                    <a:pt x="142" y="898"/>
                    <a:pt x="142" y="898"/>
                    <a:pt x="142" y="898"/>
                  </a:cubicBezTo>
                  <a:cubicBezTo>
                    <a:pt x="171" y="1095"/>
                    <a:pt x="171" y="1095"/>
                    <a:pt x="171" y="1095"/>
                  </a:cubicBezTo>
                  <a:cubicBezTo>
                    <a:pt x="169" y="1154"/>
                    <a:pt x="169" y="1154"/>
                    <a:pt x="169" y="1154"/>
                  </a:cubicBezTo>
                  <a:cubicBezTo>
                    <a:pt x="120" y="1191"/>
                    <a:pt x="120" y="1191"/>
                    <a:pt x="120" y="1191"/>
                  </a:cubicBezTo>
                  <a:cubicBezTo>
                    <a:pt x="120" y="1191"/>
                    <a:pt x="120" y="1191"/>
                    <a:pt x="119" y="1192"/>
                  </a:cubicBezTo>
                  <a:cubicBezTo>
                    <a:pt x="112" y="1224"/>
                    <a:pt x="112" y="1224"/>
                    <a:pt x="112" y="1224"/>
                  </a:cubicBezTo>
                  <a:cubicBezTo>
                    <a:pt x="139" y="1237"/>
                    <a:pt x="139" y="1237"/>
                    <a:pt x="139" y="1237"/>
                  </a:cubicBezTo>
                  <a:cubicBezTo>
                    <a:pt x="139" y="1256"/>
                    <a:pt x="139" y="1256"/>
                    <a:pt x="139" y="1256"/>
                  </a:cubicBezTo>
                  <a:cubicBezTo>
                    <a:pt x="210" y="1266"/>
                    <a:pt x="210" y="1266"/>
                    <a:pt x="210" y="1266"/>
                  </a:cubicBezTo>
                  <a:cubicBezTo>
                    <a:pt x="222" y="1266"/>
                    <a:pt x="228" y="1261"/>
                    <a:pt x="228" y="1252"/>
                  </a:cubicBezTo>
                  <a:cubicBezTo>
                    <a:pt x="228" y="1244"/>
                    <a:pt x="225" y="1235"/>
                    <a:pt x="219" y="1223"/>
                  </a:cubicBezTo>
                  <a:cubicBezTo>
                    <a:pt x="199" y="1171"/>
                    <a:pt x="199" y="1171"/>
                    <a:pt x="199" y="1171"/>
                  </a:cubicBezTo>
                  <a:cubicBezTo>
                    <a:pt x="203" y="1137"/>
                    <a:pt x="203" y="1098"/>
                    <a:pt x="199" y="1055"/>
                  </a:cubicBezTo>
                  <a:cubicBezTo>
                    <a:pt x="181" y="874"/>
                    <a:pt x="181" y="874"/>
                    <a:pt x="181" y="874"/>
                  </a:cubicBezTo>
                  <a:cubicBezTo>
                    <a:pt x="181" y="682"/>
                    <a:pt x="181" y="682"/>
                    <a:pt x="181" y="682"/>
                  </a:cubicBezTo>
                  <a:cubicBezTo>
                    <a:pt x="189" y="549"/>
                    <a:pt x="189" y="549"/>
                    <a:pt x="189" y="549"/>
                  </a:cubicBezTo>
                  <a:cubicBezTo>
                    <a:pt x="231" y="535"/>
                    <a:pt x="231" y="535"/>
                    <a:pt x="231" y="535"/>
                  </a:cubicBezTo>
                  <a:cubicBezTo>
                    <a:pt x="199" y="410"/>
                    <a:pt x="199" y="410"/>
                    <a:pt x="199" y="410"/>
                  </a:cubicBezTo>
                  <a:cubicBezTo>
                    <a:pt x="168" y="236"/>
                    <a:pt x="168" y="236"/>
                    <a:pt x="168" y="236"/>
                  </a:cubicBezTo>
                  <a:cubicBezTo>
                    <a:pt x="193" y="239"/>
                    <a:pt x="210" y="233"/>
                    <a:pt x="217" y="217"/>
                  </a:cubicBezTo>
                  <a:cubicBezTo>
                    <a:pt x="217" y="196"/>
                    <a:pt x="217" y="196"/>
                    <a:pt x="217" y="196"/>
                  </a:cubicBezTo>
                  <a:cubicBezTo>
                    <a:pt x="224" y="183"/>
                    <a:pt x="224" y="183"/>
                    <a:pt x="224" y="183"/>
                  </a:cubicBezTo>
                  <a:cubicBezTo>
                    <a:pt x="224" y="112"/>
                    <a:pt x="224" y="112"/>
                    <a:pt x="224" y="112"/>
                  </a:cubicBezTo>
                  <a:cubicBezTo>
                    <a:pt x="208" y="41"/>
                    <a:pt x="208" y="41"/>
                    <a:pt x="208" y="41"/>
                  </a:cubicBezTo>
                  <a:cubicBezTo>
                    <a:pt x="205" y="21"/>
                    <a:pt x="200" y="8"/>
                    <a:pt x="192" y="0"/>
                  </a:cubicBezTo>
                  <a:cubicBezTo>
                    <a:pt x="199" y="31"/>
                    <a:pt x="202" y="62"/>
                    <a:pt x="203" y="93"/>
                  </a:cubicBezTo>
                  <a:cubicBezTo>
                    <a:pt x="204" y="96"/>
                    <a:pt x="204" y="98"/>
                    <a:pt x="204" y="10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21" name="Freeform 21">
              <a:extLst>
                <a:ext uri="{FF2B5EF4-FFF2-40B4-BE49-F238E27FC236}">
                  <a16:creationId xmlns:a16="http://schemas.microsoft.com/office/drawing/2014/main" id="{A190B2DA-5321-456B-BC6C-7A1287C74AFC}"/>
                </a:ext>
              </a:extLst>
            </p:cNvPr>
            <p:cNvSpPr/>
            <p:nvPr/>
          </p:nvSpPr>
          <p:spPr bwMode="auto">
            <a:xfrm>
              <a:off x="6620" y="1278"/>
              <a:ext cx="159" cy="78"/>
            </a:xfrm>
            <a:custGeom>
              <a:avLst/>
              <a:gdLst>
                <a:gd name="T0" fmla="*/ 57 w 67"/>
                <a:gd name="T1" fmla="*/ 8 h 33"/>
                <a:gd name="T2" fmla="*/ 67 w 67"/>
                <a:gd name="T3" fmla="*/ 0 h 33"/>
                <a:gd name="T4" fmla="*/ 19 w 67"/>
                <a:gd name="T5" fmla="*/ 6 h 33"/>
                <a:gd name="T6" fmla="*/ 0 w 67"/>
                <a:gd name="T7" fmla="*/ 33 h 33"/>
                <a:gd name="T8" fmla="*/ 26 w 67"/>
                <a:gd name="T9" fmla="*/ 10 h 33"/>
                <a:gd name="T10" fmla="*/ 57 w 67"/>
                <a:gd name="T11" fmla="*/ 8 h 33"/>
              </a:gdLst>
              <a:ahLst/>
              <a:cxnLst>
                <a:cxn ang="0">
                  <a:pos x="T0" y="T1"/>
                </a:cxn>
                <a:cxn ang="0">
                  <a:pos x="T2" y="T3"/>
                </a:cxn>
                <a:cxn ang="0">
                  <a:pos x="T4" y="T5"/>
                </a:cxn>
                <a:cxn ang="0">
                  <a:pos x="T6" y="T7"/>
                </a:cxn>
                <a:cxn ang="0">
                  <a:pos x="T8" y="T9"/>
                </a:cxn>
                <a:cxn ang="0">
                  <a:pos x="T10" y="T11"/>
                </a:cxn>
              </a:cxnLst>
              <a:rect l="0" t="0" r="r" b="b"/>
              <a:pathLst>
                <a:path w="67" h="33">
                  <a:moveTo>
                    <a:pt x="57" y="8"/>
                  </a:moveTo>
                  <a:cubicBezTo>
                    <a:pt x="62" y="6"/>
                    <a:pt x="65" y="3"/>
                    <a:pt x="67" y="0"/>
                  </a:cubicBezTo>
                  <a:cubicBezTo>
                    <a:pt x="19" y="6"/>
                    <a:pt x="19" y="6"/>
                    <a:pt x="19" y="6"/>
                  </a:cubicBezTo>
                  <a:cubicBezTo>
                    <a:pt x="0" y="33"/>
                    <a:pt x="0" y="33"/>
                    <a:pt x="0" y="33"/>
                  </a:cubicBezTo>
                  <a:cubicBezTo>
                    <a:pt x="26" y="10"/>
                    <a:pt x="26" y="10"/>
                    <a:pt x="26" y="10"/>
                  </a:cubicBezTo>
                  <a:cubicBezTo>
                    <a:pt x="57" y="8"/>
                    <a:pt x="57" y="8"/>
                    <a:pt x="57" y="8"/>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22" name="Freeform 22">
              <a:extLst>
                <a:ext uri="{FF2B5EF4-FFF2-40B4-BE49-F238E27FC236}">
                  <a16:creationId xmlns:a16="http://schemas.microsoft.com/office/drawing/2014/main" id="{C44DD6B6-9D4A-4155-A6C6-9963374F2E73}"/>
                </a:ext>
              </a:extLst>
            </p:cNvPr>
            <p:cNvSpPr/>
            <p:nvPr/>
          </p:nvSpPr>
          <p:spPr bwMode="auto">
            <a:xfrm>
              <a:off x="6582" y="1261"/>
              <a:ext cx="216" cy="123"/>
            </a:xfrm>
            <a:custGeom>
              <a:avLst/>
              <a:gdLst>
                <a:gd name="T0" fmla="*/ 90 w 91"/>
                <a:gd name="T1" fmla="*/ 14 h 52"/>
                <a:gd name="T2" fmla="*/ 73 w 91"/>
                <a:gd name="T3" fmla="*/ 15 h 52"/>
                <a:gd name="T4" fmla="*/ 42 w 91"/>
                <a:gd name="T5" fmla="*/ 17 h 52"/>
                <a:gd name="T6" fmla="*/ 16 w 91"/>
                <a:gd name="T7" fmla="*/ 40 h 52"/>
                <a:gd name="T8" fmla="*/ 35 w 91"/>
                <a:gd name="T9" fmla="*/ 13 h 52"/>
                <a:gd name="T10" fmla="*/ 83 w 91"/>
                <a:gd name="T11" fmla="*/ 7 h 52"/>
                <a:gd name="T12" fmla="*/ 82 w 91"/>
                <a:gd name="T13" fmla="*/ 0 h 52"/>
                <a:gd name="T14" fmla="*/ 35 w 91"/>
                <a:gd name="T15" fmla="*/ 3 h 52"/>
                <a:gd name="T16" fmla="*/ 30 w 91"/>
                <a:gd name="T17" fmla="*/ 7 h 52"/>
                <a:gd name="T18" fmla="*/ 0 w 91"/>
                <a:gd name="T19" fmla="*/ 52 h 52"/>
                <a:gd name="T20" fmla="*/ 22 w 91"/>
                <a:gd name="T21" fmla="*/ 48 h 52"/>
                <a:gd name="T22" fmla="*/ 46 w 91"/>
                <a:gd name="T23" fmla="*/ 21 h 52"/>
                <a:gd name="T24" fmla="*/ 91 w 91"/>
                <a:gd name="T25" fmla="*/ 21 h 52"/>
                <a:gd name="T26" fmla="*/ 90 w 91"/>
                <a:gd name="T27" fmla="*/ 1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52">
                  <a:moveTo>
                    <a:pt x="90" y="14"/>
                  </a:moveTo>
                  <a:cubicBezTo>
                    <a:pt x="73" y="15"/>
                    <a:pt x="73" y="15"/>
                    <a:pt x="73" y="15"/>
                  </a:cubicBezTo>
                  <a:cubicBezTo>
                    <a:pt x="42" y="17"/>
                    <a:pt x="42" y="17"/>
                    <a:pt x="42" y="17"/>
                  </a:cubicBezTo>
                  <a:cubicBezTo>
                    <a:pt x="16" y="40"/>
                    <a:pt x="16" y="40"/>
                    <a:pt x="16" y="40"/>
                  </a:cubicBezTo>
                  <a:cubicBezTo>
                    <a:pt x="35" y="13"/>
                    <a:pt x="35" y="13"/>
                    <a:pt x="35" y="13"/>
                  </a:cubicBezTo>
                  <a:cubicBezTo>
                    <a:pt x="83" y="7"/>
                    <a:pt x="83" y="7"/>
                    <a:pt x="83" y="7"/>
                  </a:cubicBezTo>
                  <a:cubicBezTo>
                    <a:pt x="83" y="5"/>
                    <a:pt x="83" y="3"/>
                    <a:pt x="82" y="0"/>
                  </a:cubicBezTo>
                  <a:cubicBezTo>
                    <a:pt x="35" y="3"/>
                    <a:pt x="35" y="3"/>
                    <a:pt x="35" y="3"/>
                  </a:cubicBezTo>
                  <a:cubicBezTo>
                    <a:pt x="33" y="4"/>
                    <a:pt x="32" y="6"/>
                    <a:pt x="30" y="7"/>
                  </a:cubicBezTo>
                  <a:cubicBezTo>
                    <a:pt x="15" y="21"/>
                    <a:pt x="5" y="36"/>
                    <a:pt x="0" y="52"/>
                  </a:cubicBezTo>
                  <a:cubicBezTo>
                    <a:pt x="22" y="48"/>
                    <a:pt x="22" y="48"/>
                    <a:pt x="22" y="48"/>
                  </a:cubicBezTo>
                  <a:cubicBezTo>
                    <a:pt x="46" y="21"/>
                    <a:pt x="46" y="21"/>
                    <a:pt x="46" y="21"/>
                  </a:cubicBezTo>
                  <a:cubicBezTo>
                    <a:pt x="91" y="21"/>
                    <a:pt x="91" y="21"/>
                    <a:pt x="91" y="21"/>
                  </a:cubicBezTo>
                  <a:cubicBezTo>
                    <a:pt x="91" y="19"/>
                    <a:pt x="91" y="17"/>
                    <a:pt x="90" y="14"/>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23" name="Freeform 23">
              <a:extLst>
                <a:ext uri="{FF2B5EF4-FFF2-40B4-BE49-F238E27FC236}">
                  <a16:creationId xmlns:a16="http://schemas.microsoft.com/office/drawing/2014/main" id="{4566A9D8-1A4C-4B28-A254-0B184ECB19E3}"/>
                </a:ext>
              </a:extLst>
            </p:cNvPr>
            <p:cNvSpPr/>
            <p:nvPr/>
          </p:nvSpPr>
          <p:spPr bwMode="auto">
            <a:xfrm>
              <a:off x="6653" y="1041"/>
              <a:ext cx="124" cy="237"/>
            </a:xfrm>
            <a:custGeom>
              <a:avLst/>
              <a:gdLst>
                <a:gd name="T0" fmla="*/ 5 w 52"/>
                <a:gd name="T1" fmla="*/ 96 h 100"/>
                <a:gd name="T2" fmla="*/ 52 w 52"/>
                <a:gd name="T3" fmla="*/ 93 h 100"/>
                <a:gd name="T4" fmla="*/ 41 w 52"/>
                <a:gd name="T5" fmla="*/ 0 h 100"/>
                <a:gd name="T6" fmla="*/ 1 w 52"/>
                <a:gd name="T7" fmla="*/ 71 h 100"/>
                <a:gd name="T8" fmla="*/ 0 w 52"/>
                <a:gd name="T9" fmla="*/ 100 h 100"/>
                <a:gd name="T10" fmla="*/ 5 w 52"/>
                <a:gd name="T11" fmla="*/ 96 h 100"/>
              </a:gdLst>
              <a:ahLst/>
              <a:cxnLst>
                <a:cxn ang="0">
                  <a:pos x="T0" y="T1"/>
                </a:cxn>
                <a:cxn ang="0">
                  <a:pos x="T2" y="T3"/>
                </a:cxn>
                <a:cxn ang="0">
                  <a:pos x="T4" y="T5"/>
                </a:cxn>
                <a:cxn ang="0">
                  <a:pos x="T6" y="T7"/>
                </a:cxn>
                <a:cxn ang="0">
                  <a:pos x="T8" y="T9"/>
                </a:cxn>
                <a:cxn ang="0">
                  <a:pos x="T10" y="T11"/>
                </a:cxn>
              </a:cxnLst>
              <a:rect l="0" t="0" r="r" b="b"/>
              <a:pathLst>
                <a:path w="52" h="100">
                  <a:moveTo>
                    <a:pt x="5" y="96"/>
                  </a:moveTo>
                  <a:cubicBezTo>
                    <a:pt x="52" y="93"/>
                    <a:pt x="52" y="93"/>
                    <a:pt x="52" y="93"/>
                  </a:cubicBezTo>
                  <a:cubicBezTo>
                    <a:pt x="51" y="62"/>
                    <a:pt x="48" y="31"/>
                    <a:pt x="41" y="0"/>
                  </a:cubicBezTo>
                  <a:cubicBezTo>
                    <a:pt x="1" y="71"/>
                    <a:pt x="1" y="71"/>
                    <a:pt x="1" y="71"/>
                  </a:cubicBezTo>
                  <a:cubicBezTo>
                    <a:pt x="0" y="100"/>
                    <a:pt x="0" y="100"/>
                    <a:pt x="0" y="100"/>
                  </a:cubicBezTo>
                  <a:cubicBezTo>
                    <a:pt x="2" y="99"/>
                    <a:pt x="3" y="97"/>
                    <a:pt x="5" y="96"/>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24" name="Freeform 24">
              <a:extLst>
                <a:ext uri="{FF2B5EF4-FFF2-40B4-BE49-F238E27FC236}">
                  <a16:creationId xmlns:a16="http://schemas.microsoft.com/office/drawing/2014/main" id="{381988D1-9058-4719-ACBA-7FA16BB8C9A0}"/>
                </a:ext>
              </a:extLst>
            </p:cNvPr>
            <p:cNvSpPr/>
            <p:nvPr/>
          </p:nvSpPr>
          <p:spPr bwMode="auto">
            <a:xfrm>
              <a:off x="6160" y="669"/>
              <a:ext cx="22" cy="90"/>
            </a:xfrm>
            <a:custGeom>
              <a:avLst/>
              <a:gdLst>
                <a:gd name="T0" fmla="*/ 1 w 9"/>
                <a:gd name="T1" fmla="*/ 0 h 38"/>
                <a:gd name="T2" fmla="*/ 1 w 9"/>
                <a:gd name="T3" fmla="*/ 10 h 38"/>
                <a:gd name="T4" fmla="*/ 6 w 9"/>
                <a:gd name="T5" fmla="*/ 38 h 38"/>
                <a:gd name="T6" fmla="*/ 5 w 9"/>
                <a:gd name="T7" fmla="*/ 10 h 38"/>
                <a:gd name="T8" fmla="*/ 1 w 9"/>
                <a:gd name="T9" fmla="*/ 0 h 38"/>
              </a:gdLst>
              <a:ahLst/>
              <a:cxnLst>
                <a:cxn ang="0">
                  <a:pos x="T0" y="T1"/>
                </a:cxn>
                <a:cxn ang="0">
                  <a:pos x="T2" y="T3"/>
                </a:cxn>
                <a:cxn ang="0">
                  <a:pos x="T4" y="T5"/>
                </a:cxn>
                <a:cxn ang="0">
                  <a:pos x="T6" y="T7"/>
                </a:cxn>
                <a:cxn ang="0">
                  <a:pos x="T8" y="T9"/>
                </a:cxn>
              </a:cxnLst>
              <a:rect l="0" t="0" r="r" b="b"/>
              <a:pathLst>
                <a:path w="9" h="38">
                  <a:moveTo>
                    <a:pt x="1" y="0"/>
                  </a:moveTo>
                  <a:cubicBezTo>
                    <a:pt x="1" y="10"/>
                    <a:pt x="1" y="10"/>
                    <a:pt x="1" y="10"/>
                  </a:cubicBezTo>
                  <a:cubicBezTo>
                    <a:pt x="0" y="23"/>
                    <a:pt x="2" y="33"/>
                    <a:pt x="6" y="38"/>
                  </a:cubicBezTo>
                  <a:cubicBezTo>
                    <a:pt x="9" y="34"/>
                    <a:pt x="9" y="24"/>
                    <a:pt x="5" y="10"/>
                  </a:cubicBezTo>
                  <a:cubicBezTo>
                    <a:pt x="1" y="0"/>
                    <a:pt x="1" y="0"/>
                    <a:pt x="1" y="0"/>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25" name="Freeform 25">
              <a:extLst>
                <a:ext uri="{FF2B5EF4-FFF2-40B4-BE49-F238E27FC236}">
                  <a16:creationId xmlns:a16="http://schemas.microsoft.com/office/drawing/2014/main" id="{0F3D15EC-0D4F-4485-85A0-71C1DED4E726}"/>
                </a:ext>
              </a:extLst>
            </p:cNvPr>
            <p:cNvSpPr/>
            <p:nvPr/>
          </p:nvSpPr>
          <p:spPr bwMode="auto">
            <a:xfrm>
              <a:off x="6172" y="693"/>
              <a:ext cx="22" cy="76"/>
            </a:xfrm>
            <a:custGeom>
              <a:avLst/>
              <a:gdLst>
                <a:gd name="T0" fmla="*/ 9 w 9"/>
                <a:gd name="T1" fmla="*/ 32 h 32"/>
                <a:gd name="T2" fmla="*/ 9 w 9"/>
                <a:gd name="T3" fmla="*/ 21 h 32"/>
                <a:gd name="T4" fmla="*/ 0 w 9"/>
                <a:gd name="T5" fmla="*/ 0 h 32"/>
                <a:gd name="T6" fmla="*/ 1 w 9"/>
                <a:gd name="T7" fmla="*/ 28 h 32"/>
                <a:gd name="T8" fmla="*/ 9 w 9"/>
                <a:gd name="T9" fmla="*/ 32 h 32"/>
              </a:gdLst>
              <a:ahLst/>
              <a:cxnLst>
                <a:cxn ang="0">
                  <a:pos x="T0" y="T1"/>
                </a:cxn>
                <a:cxn ang="0">
                  <a:pos x="T2" y="T3"/>
                </a:cxn>
                <a:cxn ang="0">
                  <a:pos x="T4" y="T5"/>
                </a:cxn>
                <a:cxn ang="0">
                  <a:pos x="T6" y="T7"/>
                </a:cxn>
                <a:cxn ang="0">
                  <a:pos x="T8" y="T9"/>
                </a:cxn>
              </a:cxnLst>
              <a:rect l="0" t="0" r="r" b="b"/>
              <a:pathLst>
                <a:path w="9" h="32">
                  <a:moveTo>
                    <a:pt x="9" y="32"/>
                  </a:moveTo>
                  <a:cubicBezTo>
                    <a:pt x="9" y="21"/>
                    <a:pt x="9" y="21"/>
                    <a:pt x="9" y="21"/>
                  </a:cubicBezTo>
                  <a:cubicBezTo>
                    <a:pt x="0" y="0"/>
                    <a:pt x="0" y="0"/>
                    <a:pt x="0" y="0"/>
                  </a:cubicBezTo>
                  <a:cubicBezTo>
                    <a:pt x="4" y="14"/>
                    <a:pt x="4" y="24"/>
                    <a:pt x="1" y="28"/>
                  </a:cubicBezTo>
                  <a:cubicBezTo>
                    <a:pt x="3" y="31"/>
                    <a:pt x="6" y="32"/>
                    <a:pt x="9" y="32"/>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26" name="Freeform 26">
              <a:extLst>
                <a:ext uri="{FF2B5EF4-FFF2-40B4-BE49-F238E27FC236}">
                  <a16:creationId xmlns:a16="http://schemas.microsoft.com/office/drawing/2014/main" id="{7AD26F3A-DF73-4260-8ED8-4618AB567942}"/>
                </a:ext>
              </a:extLst>
            </p:cNvPr>
            <p:cNvSpPr/>
            <p:nvPr/>
          </p:nvSpPr>
          <p:spPr bwMode="auto">
            <a:xfrm>
              <a:off x="5936" y="1074"/>
              <a:ext cx="153" cy="289"/>
            </a:xfrm>
            <a:custGeom>
              <a:avLst/>
              <a:gdLst>
                <a:gd name="T0" fmla="*/ 6 w 64"/>
                <a:gd name="T1" fmla="*/ 0 h 122"/>
                <a:gd name="T2" fmla="*/ 0 w 64"/>
                <a:gd name="T3" fmla="*/ 6 h 122"/>
                <a:gd name="T4" fmla="*/ 32 w 64"/>
                <a:gd name="T5" fmla="*/ 116 h 122"/>
                <a:gd name="T6" fmla="*/ 64 w 64"/>
                <a:gd name="T7" fmla="*/ 122 h 122"/>
                <a:gd name="T8" fmla="*/ 6 w 64"/>
                <a:gd name="T9" fmla="*/ 0 h 122"/>
              </a:gdLst>
              <a:ahLst/>
              <a:cxnLst>
                <a:cxn ang="0">
                  <a:pos x="T0" y="T1"/>
                </a:cxn>
                <a:cxn ang="0">
                  <a:pos x="T2" y="T3"/>
                </a:cxn>
                <a:cxn ang="0">
                  <a:pos x="T4" y="T5"/>
                </a:cxn>
                <a:cxn ang="0">
                  <a:pos x="T6" y="T7"/>
                </a:cxn>
                <a:cxn ang="0">
                  <a:pos x="T8" y="T9"/>
                </a:cxn>
              </a:cxnLst>
              <a:rect l="0" t="0" r="r" b="b"/>
              <a:pathLst>
                <a:path w="64" h="122">
                  <a:moveTo>
                    <a:pt x="6" y="0"/>
                  </a:moveTo>
                  <a:cubicBezTo>
                    <a:pt x="4" y="2"/>
                    <a:pt x="2" y="4"/>
                    <a:pt x="0" y="6"/>
                  </a:cubicBezTo>
                  <a:cubicBezTo>
                    <a:pt x="22" y="33"/>
                    <a:pt x="33" y="70"/>
                    <a:pt x="32" y="116"/>
                  </a:cubicBezTo>
                  <a:cubicBezTo>
                    <a:pt x="42" y="120"/>
                    <a:pt x="53" y="122"/>
                    <a:pt x="64" y="122"/>
                  </a:cubicBezTo>
                  <a:cubicBezTo>
                    <a:pt x="51" y="78"/>
                    <a:pt x="32" y="37"/>
                    <a:pt x="6"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27" name="Freeform 27">
              <a:extLst>
                <a:ext uri="{FF2B5EF4-FFF2-40B4-BE49-F238E27FC236}">
                  <a16:creationId xmlns:a16="http://schemas.microsoft.com/office/drawing/2014/main" id="{A644567C-8BB4-4729-A616-5CB72CEB5BCA}"/>
                </a:ext>
              </a:extLst>
            </p:cNvPr>
            <p:cNvSpPr>
              <a:spLocks noEditPoints="1"/>
            </p:cNvSpPr>
            <p:nvPr/>
          </p:nvSpPr>
          <p:spPr bwMode="auto">
            <a:xfrm>
              <a:off x="5910" y="1088"/>
              <a:ext cx="105" cy="327"/>
            </a:xfrm>
            <a:custGeom>
              <a:avLst/>
              <a:gdLst>
                <a:gd name="T0" fmla="*/ 11 w 44"/>
                <a:gd name="T1" fmla="*/ 0 h 138"/>
                <a:gd name="T2" fmla="*/ 3 w 44"/>
                <a:gd name="T3" fmla="*/ 46 h 138"/>
                <a:gd name="T4" fmla="*/ 6 w 44"/>
                <a:gd name="T5" fmla="*/ 138 h 138"/>
                <a:gd name="T6" fmla="*/ 30 w 44"/>
                <a:gd name="T7" fmla="*/ 128 h 138"/>
                <a:gd name="T8" fmla="*/ 43 w 44"/>
                <a:gd name="T9" fmla="*/ 127 h 138"/>
                <a:gd name="T10" fmla="*/ 30 w 44"/>
                <a:gd name="T11" fmla="*/ 110 h 138"/>
                <a:gd name="T12" fmla="*/ 32 w 44"/>
                <a:gd name="T13" fmla="*/ 106 h 138"/>
                <a:gd name="T14" fmla="*/ 43 w 44"/>
                <a:gd name="T15" fmla="*/ 110 h 138"/>
                <a:gd name="T16" fmla="*/ 11 w 44"/>
                <a:gd name="T17" fmla="*/ 0 h 138"/>
                <a:gd name="T18" fmla="*/ 12 w 44"/>
                <a:gd name="T19" fmla="*/ 11 h 138"/>
                <a:gd name="T20" fmla="*/ 19 w 44"/>
                <a:gd name="T21" fmla="*/ 25 h 138"/>
                <a:gd name="T22" fmla="*/ 19 w 44"/>
                <a:gd name="T23" fmla="*/ 125 h 138"/>
                <a:gd name="T24" fmla="*/ 12 w 44"/>
                <a:gd name="T25" fmla="*/ 128 h 138"/>
                <a:gd name="T26" fmla="*/ 12 w 44"/>
                <a:gd name="T27" fmla="*/ 1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138">
                  <a:moveTo>
                    <a:pt x="11" y="0"/>
                  </a:moveTo>
                  <a:cubicBezTo>
                    <a:pt x="3" y="11"/>
                    <a:pt x="0" y="26"/>
                    <a:pt x="3" y="46"/>
                  </a:cubicBezTo>
                  <a:cubicBezTo>
                    <a:pt x="6" y="138"/>
                    <a:pt x="6" y="138"/>
                    <a:pt x="6" y="138"/>
                  </a:cubicBezTo>
                  <a:cubicBezTo>
                    <a:pt x="11" y="134"/>
                    <a:pt x="19" y="131"/>
                    <a:pt x="30" y="128"/>
                  </a:cubicBezTo>
                  <a:cubicBezTo>
                    <a:pt x="43" y="127"/>
                    <a:pt x="43" y="127"/>
                    <a:pt x="43" y="127"/>
                  </a:cubicBezTo>
                  <a:cubicBezTo>
                    <a:pt x="31" y="123"/>
                    <a:pt x="27" y="117"/>
                    <a:pt x="30" y="110"/>
                  </a:cubicBezTo>
                  <a:cubicBezTo>
                    <a:pt x="31" y="109"/>
                    <a:pt x="31" y="107"/>
                    <a:pt x="32" y="106"/>
                  </a:cubicBezTo>
                  <a:cubicBezTo>
                    <a:pt x="36" y="108"/>
                    <a:pt x="40" y="109"/>
                    <a:pt x="43" y="110"/>
                  </a:cubicBezTo>
                  <a:cubicBezTo>
                    <a:pt x="44" y="64"/>
                    <a:pt x="33" y="27"/>
                    <a:pt x="11" y="0"/>
                  </a:cubicBezTo>
                  <a:close/>
                  <a:moveTo>
                    <a:pt x="12" y="11"/>
                  </a:moveTo>
                  <a:cubicBezTo>
                    <a:pt x="19" y="25"/>
                    <a:pt x="19" y="25"/>
                    <a:pt x="19" y="25"/>
                  </a:cubicBezTo>
                  <a:cubicBezTo>
                    <a:pt x="16" y="51"/>
                    <a:pt x="16" y="84"/>
                    <a:pt x="19" y="125"/>
                  </a:cubicBezTo>
                  <a:cubicBezTo>
                    <a:pt x="12" y="128"/>
                    <a:pt x="12" y="128"/>
                    <a:pt x="12" y="128"/>
                  </a:cubicBezTo>
                  <a:cubicBezTo>
                    <a:pt x="7" y="78"/>
                    <a:pt x="7" y="39"/>
                    <a:pt x="12" y="11"/>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28" name="Freeform 28">
              <a:extLst>
                <a:ext uri="{FF2B5EF4-FFF2-40B4-BE49-F238E27FC236}">
                  <a16:creationId xmlns:a16="http://schemas.microsoft.com/office/drawing/2014/main" id="{05111DAF-EB15-41C1-B6E4-A87AC10FE312}"/>
                </a:ext>
              </a:extLst>
            </p:cNvPr>
            <p:cNvSpPr/>
            <p:nvPr/>
          </p:nvSpPr>
          <p:spPr bwMode="auto">
            <a:xfrm>
              <a:off x="5927" y="1114"/>
              <a:ext cx="29" cy="277"/>
            </a:xfrm>
            <a:custGeom>
              <a:avLst/>
              <a:gdLst>
                <a:gd name="T0" fmla="*/ 12 w 12"/>
                <a:gd name="T1" fmla="*/ 14 h 117"/>
                <a:gd name="T2" fmla="*/ 5 w 12"/>
                <a:gd name="T3" fmla="*/ 0 h 117"/>
                <a:gd name="T4" fmla="*/ 5 w 12"/>
                <a:gd name="T5" fmla="*/ 117 h 117"/>
                <a:gd name="T6" fmla="*/ 12 w 12"/>
                <a:gd name="T7" fmla="*/ 114 h 117"/>
                <a:gd name="T8" fmla="*/ 12 w 12"/>
                <a:gd name="T9" fmla="*/ 14 h 117"/>
              </a:gdLst>
              <a:ahLst/>
              <a:cxnLst>
                <a:cxn ang="0">
                  <a:pos x="T0" y="T1"/>
                </a:cxn>
                <a:cxn ang="0">
                  <a:pos x="T2" y="T3"/>
                </a:cxn>
                <a:cxn ang="0">
                  <a:pos x="T4" y="T5"/>
                </a:cxn>
                <a:cxn ang="0">
                  <a:pos x="T6" y="T7"/>
                </a:cxn>
                <a:cxn ang="0">
                  <a:pos x="T8" y="T9"/>
                </a:cxn>
              </a:cxnLst>
              <a:rect l="0" t="0" r="r" b="b"/>
              <a:pathLst>
                <a:path w="12" h="117">
                  <a:moveTo>
                    <a:pt x="12" y="14"/>
                  </a:moveTo>
                  <a:cubicBezTo>
                    <a:pt x="5" y="0"/>
                    <a:pt x="5" y="0"/>
                    <a:pt x="5" y="0"/>
                  </a:cubicBezTo>
                  <a:cubicBezTo>
                    <a:pt x="0" y="28"/>
                    <a:pt x="0" y="67"/>
                    <a:pt x="5" y="117"/>
                  </a:cubicBezTo>
                  <a:cubicBezTo>
                    <a:pt x="12" y="114"/>
                    <a:pt x="12" y="114"/>
                    <a:pt x="12" y="114"/>
                  </a:cubicBezTo>
                  <a:cubicBezTo>
                    <a:pt x="9" y="73"/>
                    <a:pt x="9" y="40"/>
                    <a:pt x="12" y="14"/>
                  </a:cubicBezTo>
                  <a:close/>
                </a:path>
              </a:pathLst>
            </a:custGeom>
            <a:solidFill>
              <a:srgbClr val="9999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29" name="Freeform 29">
              <a:extLst>
                <a:ext uri="{FF2B5EF4-FFF2-40B4-BE49-F238E27FC236}">
                  <a16:creationId xmlns:a16="http://schemas.microsoft.com/office/drawing/2014/main" id="{62CCF19B-9958-47D7-A065-10F1B8B6906B}"/>
                </a:ext>
              </a:extLst>
            </p:cNvPr>
            <p:cNvSpPr>
              <a:spLocks noEditPoints="1"/>
            </p:cNvSpPr>
            <p:nvPr/>
          </p:nvSpPr>
          <p:spPr bwMode="auto">
            <a:xfrm>
              <a:off x="6220" y="852"/>
              <a:ext cx="188" cy="146"/>
            </a:xfrm>
            <a:custGeom>
              <a:avLst/>
              <a:gdLst>
                <a:gd name="T0" fmla="*/ 27 w 79"/>
                <a:gd name="T1" fmla="*/ 21 h 62"/>
                <a:gd name="T2" fmla="*/ 9 w 79"/>
                <a:gd name="T3" fmla="*/ 5 h 62"/>
                <a:gd name="T4" fmla="*/ 2 w 79"/>
                <a:gd name="T5" fmla="*/ 0 h 62"/>
                <a:gd name="T6" fmla="*/ 0 w 79"/>
                <a:gd name="T7" fmla="*/ 21 h 62"/>
                <a:gd name="T8" fmla="*/ 58 w 79"/>
                <a:gd name="T9" fmla="*/ 62 h 62"/>
                <a:gd name="T10" fmla="*/ 79 w 79"/>
                <a:gd name="T11" fmla="*/ 46 h 62"/>
                <a:gd name="T12" fmla="*/ 75 w 79"/>
                <a:gd name="T13" fmla="*/ 18 h 62"/>
                <a:gd name="T14" fmla="*/ 27 w 79"/>
                <a:gd name="T15" fmla="*/ 21 h 62"/>
                <a:gd name="T16" fmla="*/ 11 w 79"/>
                <a:gd name="T17" fmla="*/ 12 h 62"/>
                <a:gd name="T18" fmla="*/ 15 w 79"/>
                <a:gd name="T19" fmla="*/ 32 h 62"/>
                <a:gd name="T20" fmla="*/ 5 w 79"/>
                <a:gd name="T21" fmla="*/ 21 h 62"/>
                <a:gd name="T22" fmla="*/ 5 w 79"/>
                <a:gd name="T23" fmla="*/ 8 h 62"/>
                <a:gd name="T24" fmla="*/ 11 w 79"/>
                <a:gd name="T25" fmla="*/ 1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62">
                  <a:moveTo>
                    <a:pt x="27" y="21"/>
                  </a:moveTo>
                  <a:cubicBezTo>
                    <a:pt x="9" y="5"/>
                    <a:pt x="9" y="5"/>
                    <a:pt x="9" y="5"/>
                  </a:cubicBezTo>
                  <a:cubicBezTo>
                    <a:pt x="6" y="4"/>
                    <a:pt x="4" y="2"/>
                    <a:pt x="2" y="0"/>
                  </a:cubicBezTo>
                  <a:cubicBezTo>
                    <a:pt x="0" y="21"/>
                    <a:pt x="0" y="21"/>
                    <a:pt x="0" y="21"/>
                  </a:cubicBezTo>
                  <a:cubicBezTo>
                    <a:pt x="16" y="38"/>
                    <a:pt x="36" y="52"/>
                    <a:pt x="58" y="62"/>
                  </a:cubicBezTo>
                  <a:cubicBezTo>
                    <a:pt x="65" y="57"/>
                    <a:pt x="72" y="52"/>
                    <a:pt x="79" y="46"/>
                  </a:cubicBezTo>
                  <a:cubicBezTo>
                    <a:pt x="75" y="18"/>
                    <a:pt x="75" y="18"/>
                    <a:pt x="75" y="18"/>
                  </a:cubicBezTo>
                  <a:cubicBezTo>
                    <a:pt x="59" y="29"/>
                    <a:pt x="42" y="30"/>
                    <a:pt x="27" y="21"/>
                  </a:cubicBezTo>
                  <a:close/>
                  <a:moveTo>
                    <a:pt x="11" y="12"/>
                  </a:moveTo>
                  <a:cubicBezTo>
                    <a:pt x="15" y="32"/>
                    <a:pt x="15" y="32"/>
                    <a:pt x="15" y="32"/>
                  </a:cubicBezTo>
                  <a:cubicBezTo>
                    <a:pt x="5" y="21"/>
                    <a:pt x="5" y="21"/>
                    <a:pt x="5" y="21"/>
                  </a:cubicBezTo>
                  <a:cubicBezTo>
                    <a:pt x="5" y="8"/>
                    <a:pt x="5" y="8"/>
                    <a:pt x="5" y="8"/>
                  </a:cubicBezTo>
                  <a:cubicBezTo>
                    <a:pt x="11" y="12"/>
                    <a:pt x="11" y="12"/>
                    <a:pt x="11" y="12"/>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30" name="Freeform 30">
              <a:extLst>
                <a:ext uri="{FF2B5EF4-FFF2-40B4-BE49-F238E27FC236}">
                  <a16:creationId xmlns:a16="http://schemas.microsoft.com/office/drawing/2014/main" id="{AE6C3F6A-45E7-4D8B-9860-CF0C33632CC0}"/>
                </a:ext>
              </a:extLst>
            </p:cNvPr>
            <p:cNvSpPr/>
            <p:nvPr/>
          </p:nvSpPr>
          <p:spPr bwMode="auto">
            <a:xfrm>
              <a:off x="6232" y="871"/>
              <a:ext cx="24" cy="56"/>
            </a:xfrm>
            <a:custGeom>
              <a:avLst/>
              <a:gdLst>
                <a:gd name="T0" fmla="*/ 24 w 24"/>
                <a:gd name="T1" fmla="*/ 56 h 56"/>
                <a:gd name="T2" fmla="*/ 14 w 24"/>
                <a:gd name="T3" fmla="*/ 9 h 56"/>
                <a:gd name="T4" fmla="*/ 0 w 24"/>
                <a:gd name="T5" fmla="*/ 0 h 56"/>
                <a:gd name="T6" fmla="*/ 0 w 24"/>
                <a:gd name="T7" fmla="*/ 30 h 56"/>
                <a:gd name="T8" fmla="*/ 24 w 24"/>
                <a:gd name="T9" fmla="*/ 56 h 56"/>
                <a:gd name="T10" fmla="*/ 24 w 24"/>
                <a:gd name="T11" fmla="*/ 56 h 56"/>
              </a:gdLst>
              <a:ahLst/>
              <a:cxnLst>
                <a:cxn ang="0">
                  <a:pos x="T0" y="T1"/>
                </a:cxn>
                <a:cxn ang="0">
                  <a:pos x="T2" y="T3"/>
                </a:cxn>
                <a:cxn ang="0">
                  <a:pos x="T4" y="T5"/>
                </a:cxn>
                <a:cxn ang="0">
                  <a:pos x="T6" y="T7"/>
                </a:cxn>
                <a:cxn ang="0">
                  <a:pos x="T8" y="T9"/>
                </a:cxn>
                <a:cxn ang="0">
                  <a:pos x="T10" y="T11"/>
                </a:cxn>
              </a:cxnLst>
              <a:rect l="0" t="0" r="r" b="b"/>
              <a:pathLst>
                <a:path w="24" h="56">
                  <a:moveTo>
                    <a:pt x="24" y="56"/>
                  </a:moveTo>
                  <a:lnTo>
                    <a:pt x="14" y="9"/>
                  </a:lnTo>
                  <a:lnTo>
                    <a:pt x="0" y="0"/>
                  </a:lnTo>
                  <a:lnTo>
                    <a:pt x="0" y="30"/>
                  </a:lnTo>
                  <a:lnTo>
                    <a:pt x="24" y="56"/>
                  </a:lnTo>
                  <a:lnTo>
                    <a:pt x="24" y="56"/>
                  </a:lnTo>
                  <a:close/>
                </a:path>
              </a:pathLst>
            </a:custGeom>
            <a:solidFill>
              <a:srgbClr val="F3DDC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31" name="Freeform 31">
              <a:extLst>
                <a:ext uri="{FF2B5EF4-FFF2-40B4-BE49-F238E27FC236}">
                  <a16:creationId xmlns:a16="http://schemas.microsoft.com/office/drawing/2014/main" id="{D4520577-B2D9-40F4-B70A-127144227B52}"/>
                </a:ext>
              </a:extLst>
            </p:cNvPr>
            <p:cNvSpPr/>
            <p:nvPr/>
          </p:nvSpPr>
          <p:spPr bwMode="auto">
            <a:xfrm>
              <a:off x="6265" y="1046"/>
              <a:ext cx="62" cy="75"/>
            </a:xfrm>
            <a:custGeom>
              <a:avLst/>
              <a:gdLst>
                <a:gd name="T0" fmla="*/ 26 w 26"/>
                <a:gd name="T1" fmla="*/ 7 h 32"/>
                <a:gd name="T2" fmla="*/ 19 w 26"/>
                <a:gd name="T3" fmla="*/ 0 h 32"/>
                <a:gd name="T4" fmla="*/ 0 w 26"/>
                <a:gd name="T5" fmla="*/ 19 h 32"/>
                <a:gd name="T6" fmla="*/ 4 w 26"/>
                <a:gd name="T7" fmla="*/ 32 h 32"/>
                <a:gd name="T8" fmla="*/ 26 w 26"/>
                <a:gd name="T9" fmla="*/ 7 h 32"/>
              </a:gdLst>
              <a:ahLst/>
              <a:cxnLst>
                <a:cxn ang="0">
                  <a:pos x="T0" y="T1"/>
                </a:cxn>
                <a:cxn ang="0">
                  <a:pos x="T2" y="T3"/>
                </a:cxn>
                <a:cxn ang="0">
                  <a:pos x="T4" y="T5"/>
                </a:cxn>
                <a:cxn ang="0">
                  <a:pos x="T6" y="T7"/>
                </a:cxn>
                <a:cxn ang="0">
                  <a:pos x="T8" y="T9"/>
                </a:cxn>
              </a:cxnLst>
              <a:rect l="0" t="0" r="r" b="b"/>
              <a:pathLst>
                <a:path w="26" h="32">
                  <a:moveTo>
                    <a:pt x="26" y="7"/>
                  </a:moveTo>
                  <a:cubicBezTo>
                    <a:pt x="19" y="0"/>
                    <a:pt x="19" y="0"/>
                    <a:pt x="19" y="0"/>
                  </a:cubicBezTo>
                  <a:cubicBezTo>
                    <a:pt x="0" y="19"/>
                    <a:pt x="0" y="19"/>
                    <a:pt x="0" y="19"/>
                  </a:cubicBezTo>
                  <a:cubicBezTo>
                    <a:pt x="1" y="23"/>
                    <a:pt x="2" y="28"/>
                    <a:pt x="4" y="32"/>
                  </a:cubicBezTo>
                  <a:cubicBezTo>
                    <a:pt x="26" y="7"/>
                    <a:pt x="26" y="7"/>
                    <a:pt x="26" y="7"/>
                  </a:cubicBezTo>
                  <a:close/>
                </a:path>
              </a:pathLst>
            </a:custGeom>
            <a:solidFill>
              <a:srgbClr val="C8C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32" name="Freeform 32">
              <a:extLst>
                <a:ext uri="{FF2B5EF4-FFF2-40B4-BE49-F238E27FC236}">
                  <a16:creationId xmlns:a16="http://schemas.microsoft.com/office/drawing/2014/main" id="{C798FE5A-50C3-46A8-BCA4-06BA28E0BB20}"/>
                </a:ext>
              </a:extLst>
            </p:cNvPr>
            <p:cNvSpPr/>
            <p:nvPr/>
          </p:nvSpPr>
          <p:spPr bwMode="auto">
            <a:xfrm>
              <a:off x="6310" y="1010"/>
              <a:ext cx="57" cy="69"/>
            </a:xfrm>
            <a:custGeom>
              <a:avLst/>
              <a:gdLst>
                <a:gd name="T0" fmla="*/ 0 w 57"/>
                <a:gd name="T1" fmla="*/ 36 h 69"/>
                <a:gd name="T2" fmla="*/ 17 w 57"/>
                <a:gd name="T3" fmla="*/ 52 h 69"/>
                <a:gd name="T4" fmla="*/ 31 w 57"/>
                <a:gd name="T5" fmla="*/ 69 h 69"/>
                <a:gd name="T6" fmla="*/ 57 w 57"/>
                <a:gd name="T7" fmla="*/ 26 h 69"/>
                <a:gd name="T8" fmla="*/ 36 w 57"/>
                <a:gd name="T9" fmla="*/ 0 h 69"/>
                <a:gd name="T10" fmla="*/ 0 w 57"/>
                <a:gd name="T11" fmla="*/ 36 h 69"/>
                <a:gd name="T12" fmla="*/ 0 w 57"/>
                <a:gd name="T13" fmla="*/ 36 h 69"/>
              </a:gdLst>
              <a:ahLst/>
              <a:cxnLst>
                <a:cxn ang="0">
                  <a:pos x="T0" y="T1"/>
                </a:cxn>
                <a:cxn ang="0">
                  <a:pos x="T2" y="T3"/>
                </a:cxn>
                <a:cxn ang="0">
                  <a:pos x="T4" y="T5"/>
                </a:cxn>
                <a:cxn ang="0">
                  <a:pos x="T6" y="T7"/>
                </a:cxn>
                <a:cxn ang="0">
                  <a:pos x="T8" y="T9"/>
                </a:cxn>
                <a:cxn ang="0">
                  <a:pos x="T10" y="T11"/>
                </a:cxn>
                <a:cxn ang="0">
                  <a:pos x="T12" y="T13"/>
                </a:cxn>
              </a:cxnLst>
              <a:rect l="0" t="0" r="r" b="b"/>
              <a:pathLst>
                <a:path w="57" h="69">
                  <a:moveTo>
                    <a:pt x="0" y="36"/>
                  </a:moveTo>
                  <a:lnTo>
                    <a:pt x="17" y="52"/>
                  </a:lnTo>
                  <a:lnTo>
                    <a:pt x="31" y="69"/>
                  </a:lnTo>
                  <a:lnTo>
                    <a:pt x="57" y="26"/>
                  </a:lnTo>
                  <a:lnTo>
                    <a:pt x="36" y="0"/>
                  </a:lnTo>
                  <a:lnTo>
                    <a:pt x="0" y="36"/>
                  </a:lnTo>
                  <a:lnTo>
                    <a:pt x="0" y="36"/>
                  </a:lnTo>
                  <a:close/>
                </a:path>
              </a:pathLst>
            </a:custGeom>
            <a:solidFill>
              <a:srgbClr val="847C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33" name="Freeform 33">
              <a:extLst>
                <a:ext uri="{FF2B5EF4-FFF2-40B4-BE49-F238E27FC236}">
                  <a16:creationId xmlns:a16="http://schemas.microsoft.com/office/drawing/2014/main" id="{26FB1B9C-726D-47CB-9D85-93C423324A92}"/>
                </a:ext>
              </a:extLst>
            </p:cNvPr>
            <p:cNvSpPr/>
            <p:nvPr/>
          </p:nvSpPr>
          <p:spPr bwMode="auto">
            <a:xfrm>
              <a:off x="6317" y="998"/>
              <a:ext cx="100" cy="398"/>
            </a:xfrm>
            <a:custGeom>
              <a:avLst/>
              <a:gdLst>
                <a:gd name="T0" fmla="*/ 30 w 42"/>
                <a:gd name="T1" fmla="*/ 26 h 168"/>
                <a:gd name="T2" fmla="*/ 35 w 42"/>
                <a:gd name="T3" fmla="*/ 18 h 168"/>
                <a:gd name="T4" fmla="*/ 17 w 42"/>
                <a:gd name="T5" fmla="*/ 0 h 168"/>
                <a:gd name="T6" fmla="*/ 12 w 42"/>
                <a:gd name="T7" fmla="*/ 5 h 168"/>
                <a:gd name="T8" fmla="*/ 21 w 42"/>
                <a:gd name="T9" fmla="*/ 16 h 168"/>
                <a:gd name="T10" fmla="*/ 10 w 42"/>
                <a:gd name="T11" fmla="*/ 34 h 168"/>
                <a:gd name="T12" fmla="*/ 32 w 42"/>
                <a:gd name="T13" fmla="*/ 74 h 168"/>
                <a:gd name="T14" fmla="*/ 0 w 42"/>
                <a:gd name="T15" fmla="*/ 121 h 168"/>
                <a:gd name="T16" fmla="*/ 9 w 42"/>
                <a:gd name="T17" fmla="*/ 168 h 168"/>
                <a:gd name="T18" fmla="*/ 28 w 42"/>
                <a:gd name="T19" fmla="*/ 167 h 168"/>
                <a:gd name="T20" fmla="*/ 42 w 42"/>
                <a:gd name="T21" fmla="*/ 71 h 168"/>
                <a:gd name="T22" fmla="*/ 25 w 42"/>
                <a:gd name="T23" fmla="*/ 33 h 168"/>
                <a:gd name="T24" fmla="*/ 30 w 42"/>
                <a:gd name="T25" fmla="*/ 2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168">
                  <a:moveTo>
                    <a:pt x="30" y="26"/>
                  </a:moveTo>
                  <a:cubicBezTo>
                    <a:pt x="35" y="18"/>
                    <a:pt x="35" y="18"/>
                    <a:pt x="35" y="18"/>
                  </a:cubicBezTo>
                  <a:cubicBezTo>
                    <a:pt x="17" y="0"/>
                    <a:pt x="17" y="0"/>
                    <a:pt x="17" y="0"/>
                  </a:cubicBezTo>
                  <a:cubicBezTo>
                    <a:pt x="12" y="5"/>
                    <a:pt x="12" y="5"/>
                    <a:pt x="12" y="5"/>
                  </a:cubicBezTo>
                  <a:cubicBezTo>
                    <a:pt x="21" y="16"/>
                    <a:pt x="21" y="16"/>
                    <a:pt x="21" y="16"/>
                  </a:cubicBezTo>
                  <a:cubicBezTo>
                    <a:pt x="10" y="34"/>
                    <a:pt x="10" y="34"/>
                    <a:pt x="10" y="34"/>
                  </a:cubicBezTo>
                  <a:cubicBezTo>
                    <a:pt x="32" y="74"/>
                    <a:pt x="32" y="74"/>
                    <a:pt x="32" y="74"/>
                  </a:cubicBezTo>
                  <a:cubicBezTo>
                    <a:pt x="16" y="86"/>
                    <a:pt x="6" y="102"/>
                    <a:pt x="0" y="121"/>
                  </a:cubicBezTo>
                  <a:cubicBezTo>
                    <a:pt x="3" y="137"/>
                    <a:pt x="6" y="152"/>
                    <a:pt x="9" y="168"/>
                  </a:cubicBezTo>
                  <a:cubicBezTo>
                    <a:pt x="28" y="167"/>
                    <a:pt x="28" y="167"/>
                    <a:pt x="28" y="167"/>
                  </a:cubicBezTo>
                  <a:cubicBezTo>
                    <a:pt x="28" y="138"/>
                    <a:pt x="33" y="106"/>
                    <a:pt x="42" y="71"/>
                  </a:cubicBezTo>
                  <a:cubicBezTo>
                    <a:pt x="25" y="33"/>
                    <a:pt x="25" y="33"/>
                    <a:pt x="25" y="33"/>
                  </a:cubicBezTo>
                  <a:cubicBezTo>
                    <a:pt x="30" y="26"/>
                    <a:pt x="30" y="26"/>
                    <a:pt x="30" y="26"/>
                  </a:cubicBezTo>
                  <a:close/>
                </a:path>
              </a:pathLst>
            </a:custGeom>
            <a:solidFill>
              <a:srgbClr val="5551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34" name="Freeform 34">
              <a:extLst>
                <a:ext uri="{FF2B5EF4-FFF2-40B4-BE49-F238E27FC236}">
                  <a16:creationId xmlns:a16="http://schemas.microsoft.com/office/drawing/2014/main" id="{85572252-803D-4CBD-8F74-3EA86973F3D9}"/>
                </a:ext>
              </a:extLst>
            </p:cNvPr>
            <p:cNvSpPr/>
            <p:nvPr/>
          </p:nvSpPr>
          <p:spPr bwMode="auto">
            <a:xfrm>
              <a:off x="6217" y="901"/>
              <a:ext cx="141" cy="190"/>
            </a:xfrm>
            <a:custGeom>
              <a:avLst/>
              <a:gdLst>
                <a:gd name="T0" fmla="*/ 54 w 59"/>
                <a:gd name="T1" fmla="*/ 46 h 80"/>
                <a:gd name="T2" fmla="*/ 59 w 59"/>
                <a:gd name="T3" fmla="*/ 41 h 80"/>
                <a:gd name="T4" fmla="*/ 1 w 59"/>
                <a:gd name="T5" fmla="*/ 0 h 80"/>
                <a:gd name="T6" fmla="*/ 10 w 59"/>
                <a:gd name="T7" fmla="*/ 49 h 80"/>
                <a:gd name="T8" fmla="*/ 20 w 59"/>
                <a:gd name="T9" fmla="*/ 80 h 80"/>
                <a:gd name="T10" fmla="*/ 39 w 59"/>
                <a:gd name="T11" fmla="*/ 61 h 80"/>
                <a:gd name="T12" fmla="*/ 54 w 59"/>
                <a:gd name="T13" fmla="*/ 46 h 80"/>
              </a:gdLst>
              <a:ahLst/>
              <a:cxnLst>
                <a:cxn ang="0">
                  <a:pos x="T0" y="T1"/>
                </a:cxn>
                <a:cxn ang="0">
                  <a:pos x="T2" y="T3"/>
                </a:cxn>
                <a:cxn ang="0">
                  <a:pos x="T4" y="T5"/>
                </a:cxn>
                <a:cxn ang="0">
                  <a:pos x="T6" y="T7"/>
                </a:cxn>
                <a:cxn ang="0">
                  <a:pos x="T8" y="T9"/>
                </a:cxn>
                <a:cxn ang="0">
                  <a:pos x="T10" y="T11"/>
                </a:cxn>
                <a:cxn ang="0">
                  <a:pos x="T12" y="T13"/>
                </a:cxn>
              </a:cxnLst>
              <a:rect l="0" t="0" r="r" b="b"/>
              <a:pathLst>
                <a:path w="59" h="80">
                  <a:moveTo>
                    <a:pt x="54" y="46"/>
                  </a:moveTo>
                  <a:cubicBezTo>
                    <a:pt x="59" y="41"/>
                    <a:pt x="59" y="41"/>
                    <a:pt x="59" y="41"/>
                  </a:cubicBezTo>
                  <a:cubicBezTo>
                    <a:pt x="37" y="31"/>
                    <a:pt x="17" y="17"/>
                    <a:pt x="1" y="0"/>
                  </a:cubicBezTo>
                  <a:cubicBezTo>
                    <a:pt x="0" y="17"/>
                    <a:pt x="3" y="34"/>
                    <a:pt x="10" y="49"/>
                  </a:cubicBezTo>
                  <a:cubicBezTo>
                    <a:pt x="13" y="59"/>
                    <a:pt x="17" y="70"/>
                    <a:pt x="20" y="80"/>
                  </a:cubicBezTo>
                  <a:cubicBezTo>
                    <a:pt x="39" y="61"/>
                    <a:pt x="39" y="61"/>
                    <a:pt x="39" y="61"/>
                  </a:cubicBezTo>
                  <a:cubicBezTo>
                    <a:pt x="54" y="46"/>
                    <a:pt x="54" y="46"/>
                    <a:pt x="54" y="46"/>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35" name="Freeform 35">
              <a:extLst>
                <a:ext uri="{FF2B5EF4-FFF2-40B4-BE49-F238E27FC236}">
                  <a16:creationId xmlns:a16="http://schemas.microsoft.com/office/drawing/2014/main" id="{C025040D-26D0-4A87-9B02-EBC626BFC6E6}"/>
                </a:ext>
              </a:extLst>
            </p:cNvPr>
            <p:cNvSpPr/>
            <p:nvPr/>
          </p:nvSpPr>
          <p:spPr bwMode="auto">
            <a:xfrm>
              <a:off x="6046" y="1013"/>
              <a:ext cx="248" cy="388"/>
            </a:xfrm>
            <a:custGeom>
              <a:avLst/>
              <a:gdLst>
                <a:gd name="T0" fmla="*/ 24 w 248"/>
                <a:gd name="T1" fmla="*/ 0 h 388"/>
                <a:gd name="T2" fmla="*/ 0 w 248"/>
                <a:gd name="T3" fmla="*/ 11 h 388"/>
                <a:gd name="T4" fmla="*/ 36 w 248"/>
                <a:gd name="T5" fmla="*/ 78 h 388"/>
                <a:gd name="T6" fmla="*/ 64 w 248"/>
                <a:gd name="T7" fmla="*/ 78 h 388"/>
                <a:gd name="T8" fmla="*/ 48 w 248"/>
                <a:gd name="T9" fmla="*/ 106 h 388"/>
                <a:gd name="T10" fmla="*/ 114 w 248"/>
                <a:gd name="T11" fmla="*/ 215 h 388"/>
                <a:gd name="T12" fmla="*/ 207 w 248"/>
                <a:gd name="T13" fmla="*/ 388 h 388"/>
                <a:gd name="T14" fmla="*/ 248 w 248"/>
                <a:gd name="T15" fmla="*/ 385 h 388"/>
                <a:gd name="T16" fmla="*/ 76 w 248"/>
                <a:gd name="T17" fmla="*/ 89 h 388"/>
                <a:gd name="T18" fmla="*/ 117 w 248"/>
                <a:gd name="T19" fmla="*/ 52 h 388"/>
                <a:gd name="T20" fmla="*/ 55 w 248"/>
                <a:gd name="T21" fmla="*/ 54 h 388"/>
                <a:gd name="T22" fmla="*/ 24 w 248"/>
                <a:gd name="T23" fmla="*/ 0 h 388"/>
                <a:gd name="T24" fmla="*/ 24 w 248"/>
                <a:gd name="T25"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88">
                  <a:moveTo>
                    <a:pt x="24" y="0"/>
                  </a:moveTo>
                  <a:lnTo>
                    <a:pt x="0" y="11"/>
                  </a:lnTo>
                  <a:lnTo>
                    <a:pt x="36" y="78"/>
                  </a:lnTo>
                  <a:lnTo>
                    <a:pt x="64" y="78"/>
                  </a:lnTo>
                  <a:lnTo>
                    <a:pt x="48" y="106"/>
                  </a:lnTo>
                  <a:lnTo>
                    <a:pt x="114" y="215"/>
                  </a:lnTo>
                  <a:lnTo>
                    <a:pt x="207" y="388"/>
                  </a:lnTo>
                  <a:lnTo>
                    <a:pt x="248" y="385"/>
                  </a:lnTo>
                  <a:lnTo>
                    <a:pt x="76" y="89"/>
                  </a:lnTo>
                  <a:lnTo>
                    <a:pt x="117" y="52"/>
                  </a:lnTo>
                  <a:lnTo>
                    <a:pt x="55" y="54"/>
                  </a:lnTo>
                  <a:lnTo>
                    <a:pt x="24" y="0"/>
                  </a:lnTo>
                  <a:lnTo>
                    <a:pt x="2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36" name="Freeform 36">
              <a:extLst>
                <a:ext uri="{FF2B5EF4-FFF2-40B4-BE49-F238E27FC236}">
                  <a16:creationId xmlns:a16="http://schemas.microsoft.com/office/drawing/2014/main" id="{1C792F3B-DFAC-4E64-BFB8-A9398694F824}"/>
                </a:ext>
              </a:extLst>
            </p:cNvPr>
            <p:cNvSpPr>
              <a:spLocks noEditPoints="1"/>
            </p:cNvSpPr>
            <p:nvPr/>
          </p:nvSpPr>
          <p:spPr bwMode="auto">
            <a:xfrm>
              <a:off x="5951" y="1024"/>
              <a:ext cx="302" cy="379"/>
            </a:xfrm>
            <a:custGeom>
              <a:avLst/>
              <a:gdLst>
                <a:gd name="T0" fmla="*/ 67 w 127"/>
                <a:gd name="T1" fmla="*/ 28 h 160"/>
                <a:gd name="T2" fmla="*/ 55 w 127"/>
                <a:gd name="T3" fmla="*/ 28 h 160"/>
                <a:gd name="T4" fmla="*/ 40 w 127"/>
                <a:gd name="T5" fmla="*/ 0 h 160"/>
                <a:gd name="T6" fmla="*/ 0 w 127"/>
                <a:gd name="T7" fmla="*/ 21 h 160"/>
                <a:gd name="T8" fmla="*/ 58 w 127"/>
                <a:gd name="T9" fmla="*/ 143 h 160"/>
                <a:gd name="T10" fmla="*/ 69 w 127"/>
                <a:gd name="T11" fmla="*/ 144 h 160"/>
                <a:gd name="T12" fmla="*/ 95 w 127"/>
                <a:gd name="T13" fmla="*/ 160 h 160"/>
                <a:gd name="T14" fmla="*/ 127 w 127"/>
                <a:gd name="T15" fmla="*/ 159 h 160"/>
                <a:gd name="T16" fmla="*/ 88 w 127"/>
                <a:gd name="T17" fmla="*/ 86 h 160"/>
                <a:gd name="T18" fmla="*/ 60 w 127"/>
                <a:gd name="T19" fmla="*/ 40 h 160"/>
                <a:gd name="T20" fmla="*/ 67 w 127"/>
                <a:gd name="T21" fmla="*/ 28 h 160"/>
                <a:gd name="T22" fmla="*/ 10 w 127"/>
                <a:gd name="T23" fmla="*/ 27 h 160"/>
                <a:gd name="T24" fmla="*/ 6 w 127"/>
                <a:gd name="T25" fmla="*/ 22 h 160"/>
                <a:gd name="T26" fmla="*/ 39 w 127"/>
                <a:gd name="T27" fmla="*/ 5 h 160"/>
                <a:gd name="T28" fmla="*/ 42 w 127"/>
                <a:gd name="T29" fmla="*/ 11 h 160"/>
                <a:gd name="T30" fmla="*/ 10 w 127"/>
                <a:gd name="T31" fmla="*/ 2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7" h="160">
                  <a:moveTo>
                    <a:pt x="67" y="28"/>
                  </a:moveTo>
                  <a:cubicBezTo>
                    <a:pt x="55" y="28"/>
                    <a:pt x="55" y="28"/>
                    <a:pt x="55" y="28"/>
                  </a:cubicBezTo>
                  <a:cubicBezTo>
                    <a:pt x="40" y="0"/>
                    <a:pt x="40" y="0"/>
                    <a:pt x="40" y="0"/>
                  </a:cubicBezTo>
                  <a:cubicBezTo>
                    <a:pt x="0" y="21"/>
                    <a:pt x="0" y="21"/>
                    <a:pt x="0" y="21"/>
                  </a:cubicBezTo>
                  <a:cubicBezTo>
                    <a:pt x="26" y="58"/>
                    <a:pt x="45" y="99"/>
                    <a:pt x="58" y="143"/>
                  </a:cubicBezTo>
                  <a:cubicBezTo>
                    <a:pt x="61" y="144"/>
                    <a:pt x="65" y="144"/>
                    <a:pt x="69" y="144"/>
                  </a:cubicBezTo>
                  <a:cubicBezTo>
                    <a:pt x="95" y="160"/>
                    <a:pt x="95" y="160"/>
                    <a:pt x="95" y="160"/>
                  </a:cubicBezTo>
                  <a:cubicBezTo>
                    <a:pt x="127" y="159"/>
                    <a:pt x="127" y="159"/>
                    <a:pt x="127" y="159"/>
                  </a:cubicBezTo>
                  <a:cubicBezTo>
                    <a:pt x="88" y="86"/>
                    <a:pt x="88" y="86"/>
                    <a:pt x="88" y="86"/>
                  </a:cubicBezTo>
                  <a:cubicBezTo>
                    <a:pt x="60" y="40"/>
                    <a:pt x="60" y="40"/>
                    <a:pt x="60" y="40"/>
                  </a:cubicBezTo>
                  <a:cubicBezTo>
                    <a:pt x="67" y="28"/>
                    <a:pt x="67" y="28"/>
                    <a:pt x="67" y="28"/>
                  </a:cubicBezTo>
                  <a:close/>
                  <a:moveTo>
                    <a:pt x="10" y="27"/>
                  </a:moveTo>
                  <a:cubicBezTo>
                    <a:pt x="6" y="22"/>
                    <a:pt x="6" y="22"/>
                    <a:pt x="6" y="22"/>
                  </a:cubicBezTo>
                  <a:cubicBezTo>
                    <a:pt x="39" y="5"/>
                    <a:pt x="39" y="5"/>
                    <a:pt x="39" y="5"/>
                  </a:cubicBezTo>
                  <a:cubicBezTo>
                    <a:pt x="42" y="11"/>
                    <a:pt x="42" y="11"/>
                    <a:pt x="42" y="11"/>
                  </a:cubicBezTo>
                  <a:cubicBezTo>
                    <a:pt x="10" y="27"/>
                    <a:pt x="10" y="27"/>
                    <a:pt x="10" y="27"/>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37" name="Freeform 37">
              <a:extLst>
                <a:ext uri="{FF2B5EF4-FFF2-40B4-BE49-F238E27FC236}">
                  <a16:creationId xmlns:a16="http://schemas.microsoft.com/office/drawing/2014/main" id="{AEA843F8-EE46-414C-8153-3B5CD90536AF}"/>
                </a:ext>
              </a:extLst>
            </p:cNvPr>
            <p:cNvSpPr/>
            <p:nvPr/>
          </p:nvSpPr>
          <p:spPr bwMode="auto">
            <a:xfrm>
              <a:off x="5965" y="1036"/>
              <a:ext cx="86" cy="52"/>
            </a:xfrm>
            <a:custGeom>
              <a:avLst/>
              <a:gdLst>
                <a:gd name="T0" fmla="*/ 0 w 86"/>
                <a:gd name="T1" fmla="*/ 40 h 52"/>
                <a:gd name="T2" fmla="*/ 10 w 86"/>
                <a:gd name="T3" fmla="*/ 52 h 52"/>
                <a:gd name="T4" fmla="*/ 86 w 86"/>
                <a:gd name="T5" fmla="*/ 14 h 52"/>
                <a:gd name="T6" fmla="*/ 79 w 86"/>
                <a:gd name="T7" fmla="*/ 0 h 52"/>
                <a:gd name="T8" fmla="*/ 0 w 86"/>
                <a:gd name="T9" fmla="*/ 40 h 52"/>
                <a:gd name="T10" fmla="*/ 0 w 86"/>
                <a:gd name="T11" fmla="*/ 40 h 52"/>
              </a:gdLst>
              <a:ahLst/>
              <a:cxnLst>
                <a:cxn ang="0">
                  <a:pos x="T0" y="T1"/>
                </a:cxn>
                <a:cxn ang="0">
                  <a:pos x="T2" y="T3"/>
                </a:cxn>
                <a:cxn ang="0">
                  <a:pos x="T4" y="T5"/>
                </a:cxn>
                <a:cxn ang="0">
                  <a:pos x="T6" y="T7"/>
                </a:cxn>
                <a:cxn ang="0">
                  <a:pos x="T8" y="T9"/>
                </a:cxn>
                <a:cxn ang="0">
                  <a:pos x="T10" y="T11"/>
                </a:cxn>
              </a:cxnLst>
              <a:rect l="0" t="0" r="r" b="b"/>
              <a:pathLst>
                <a:path w="86" h="52">
                  <a:moveTo>
                    <a:pt x="0" y="40"/>
                  </a:moveTo>
                  <a:lnTo>
                    <a:pt x="10" y="52"/>
                  </a:lnTo>
                  <a:lnTo>
                    <a:pt x="86" y="14"/>
                  </a:lnTo>
                  <a:lnTo>
                    <a:pt x="79" y="0"/>
                  </a:lnTo>
                  <a:lnTo>
                    <a:pt x="0" y="40"/>
                  </a:lnTo>
                  <a:lnTo>
                    <a:pt x="0" y="40"/>
                  </a:lnTo>
                  <a:close/>
                </a:path>
              </a:pathLst>
            </a:custGeom>
            <a:solidFill>
              <a:srgbClr val="9999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38" name="Freeform 38">
              <a:extLst>
                <a:ext uri="{FF2B5EF4-FFF2-40B4-BE49-F238E27FC236}">
                  <a16:creationId xmlns:a16="http://schemas.microsoft.com/office/drawing/2014/main" id="{1222D818-1886-4EED-A177-D8133A08ED22}"/>
                </a:ext>
              </a:extLst>
            </p:cNvPr>
            <p:cNvSpPr/>
            <p:nvPr/>
          </p:nvSpPr>
          <p:spPr bwMode="auto">
            <a:xfrm>
              <a:off x="6377" y="1060"/>
              <a:ext cx="55" cy="106"/>
            </a:xfrm>
            <a:custGeom>
              <a:avLst/>
              <a:gdLst>
                <a:gd name="T0" fmla="*/ 17 w 23"/>
                <a:gd name="T1" fmla="*/ 45 h 45"/>
                <a:gd name="T2" fmla="*/ 19 w 23"/>
                <a:gd name="T3" fmla="*/ 40 h 45"/>
                <a:gd name="T4" fmla="*/ 23 w 23"/>
                <a:gd name="T5" fmla="*/ 23 h 45"/>
                <a:gd name="T6" fmla="*/ 5 w 23"/>
                <a:gd name="T7" fmla="*/ 0 h 45"/>
                <a:gd name="T8" fmla="*/ 0 w 23"/>
                <a:gd name="T9" fmla="*/ 7 h 45"/>
                <a:gd name="T10" fmla="*/ 17 w 23"/>
                <a:gd name="T11" fmla="*/ 45 h 45"/>
              </a:gdLst>
              <a:ahLst/>
              <a:cxnLst>
                <a:cxn ang="0">
                  <a:pos x="T0" y="T1"/>
                </a:cxn>
                <a:cxn ang="0">
                  <a:pos x="T2" y="T3"/>
                </a:cxn>
                <a:cxn ang="0">
                  <a:pos x="T4" y="T5"/>
                </a:cxn>
                <a:cxn ang="0">
                  <a:pos x="T6" y="T7"/>
                </a:cxn>
                <a:cxn ang="0">
                  <a:pos x="T8" y="T9"/>
                </a:cxn>
                <a:cxn ang="0">
                  <a:pos x="T10" y="T11"/>
                </a:cxn>
              </a:cxnLst>
              <a:rect l="0" t="0" r="r" b="b"/>
              <a:pathLst>
                <a:path w="23" h="45">
                  <a:moveTo>
                    <a:pt x="17" y="45"/>
                  </a:moveTo>
                  <a:cubicBezTo>
                    <a:pt x="18" y="44"/>
                    <a:pt x="18" y="42"/>
                    <a:pt x="19" y="40"/>
                  </a:cubicBezTo>
                  <a:cubicBezTo>
                    <a:pt x="20" y="34"/>
                    <a:pt x="22" y="29"/>
                    <a:pt x="23" y="23"/>
                  </a:cubicBezTo>
                  <a:cubicBezTo>
                    <a:pt x="5" y="0"/>
                    <a:pt x="5" y="0"/>
                    <a:pt x="5" y="0"/>
                  </a:cubicBezTo>
                  <a:cubicBezTo>
                    <a:pt x="0" y="7"/>
                    <a:pt x="0" y="7"/>
                    <a:pt x="0" y="7"/>
                  </a:cubicBezTo>
                  <a:cubicBezTo>
                    <a:pt x="17" y="45"/>
                    <a:pt x="17" y="45"/>
                    <a:pt x="17" y="45"/>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39" name="Freeform 39">
              <a:extLst>
                <a:ext uri="{FF2B5EF4-FFF2-40B4-BE49-F238E27FC236}">
                  <a16:creationId xmlns:a16="http://schemas.microsoft.com/office/drawing/2014/main" id="{705C494A-299E-4735-AF68-BA5AC61AF477}"/>
                </a:ext>
              </a:extLst>
            </p:cNvPr>
            <p:cNvSpPr/>
            <p:nvPr/>
          </p:nvSpPr>
          <p:spPr bwMode="auto">
            <a:xfrm>
              <a:off x="6296" y="1079"/>
              <a:ext cx="98" cy="206"/>
            </a:xfrm>
            <a:custGeom>
              <a:avLst/>
              <a:gdLst>
                <a:gd name="T0" fmla="*/ 41 w 41"/>
                <a:gd name="T1" fmla="*/ 40 h 87"/>
                <a:gd name="T2" fmla="*/ 19 w 41"/>
                <a:gd name="T3" fmla="*/ 0 h 87"/>
                <a:gd name="T4" fmla="*/ 6 w 41"/>
                <a:gd name="T5" fmla="*/ 22 h 87"/>
                <a:gd name="T6" fmla="*/ 0 w 41"/>
                <a:gd name="T7" fmla="*/ 52 h 87"/>
                <a:gd name="T8" fmla="*/ 9 w 41"/>
                <a:gd name="T9" fmla="*/ 87 h 87"/>
                <a:gd name="T10" fmla="*/ 41 w 41"/>
                <a:gd name="T11" fmla="*/ 40 h 87"/>
              </a:gdLst>
              <a:ahLst/>
              <a:cxnLst>
                <a:cxn ang="0">
                  <a:pos x="T0" y="T1"/>
                </a:cxn>
                <a:cxn ang="0">
                  <a:pos x="T2" y="T3"/>
                </a:cxn>
                <a:cxn ang="0">
                  <a:pos x="T4" y="T5"/>
                </a:cxn>
                <a:cxn ang="0">
                  <a:pos x="T6" y="T7"/>
                </a:cxn>
                <a:cxn ang="0">
                  <a:pos x="T8" y="T9"/>
                </a:cxn>
                <a:cxn ang="0">
                  <a:pos x="T10" y="T11"/>
                </a:cxn>
              </a:cxnLst>
              <a:rect l="0" t="0" r="r" b="b"/>
              <a:pathLst>
                <a:path w="41" h="87">
                  <a:moveTo>
                    <a:pt x="41" y="40"/>
                  </a:moveTo>
                  <a:cubicBezTo>
                    <a:pt x="19" y="0"/>
                    <a:pt x="19" y="0"/>
                    <a:pt x="19" y="0"/>
                  </a:cubicBezTo>
                  <a:cubicBezTo>
                    <a:pt x="6" y="22"/>
                    <a:pt x="6" y="22"/>
                    <a:pt x="6" y="22"/>
                  </a:cubicBezTo>
                  <a:cubicBezTo>
                    <a:pt x="0" y="52"/>
                    <a:pt x="0" y="52"/>
                    <a:pt x="0" y="52"/>
                  </a:cubicBezTo>
                  <a:cubicBezTo>
                    <a:pt x="3" y="64"/>
                    <a:pt x="6" y="76"/>
                    <a:pt x="9" y="87"/>
                  </a:cubicBezTo>
                  <a:cubicBezTo>
                    <a:pt x="15" y="68"/>
                    <a:pt x="25" y="52"/>
                    <a:pt x="41" y="40"/>
                  </a:cubicBezTo>
                  <a:close/>
                </a:path>
              </a:pathLst>
            </a:custGeom>
            <a:solidFill>
              <a:srgbClr val="847C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40" name="Freeform 40">
              <a:extLst>
                <a:ext uri="{FF2B5EF4-FFF2-40B4-BE49-F238E27FC236}">
                  <a16:creationId xmlns:a16="http://schemas.microsoft.com/office/drawing/2014/main" id="{81CAF961-4E8F-415B-9B8E-0717CA74ADB6}"/>
                </a:ext>
              </a:extLst>
            </p:cNvPr>
            <p:cNvSpPr/>
            <p:nvPr/>
          </p:nvSpPr>
          <p:spPr bwMode="auto">
            <a:xfrm>
              <a:off x="6275" y="1062"/>
              <a:ext cx="66" cy="140"/>
            </a:xfrm>
            <a:custGeom>
              <a:avLst/>
              <a:gdLst>
                <a:gd name="T0" fmla="*/ 0 w 28"/>
                <a:gd name="T1" fmla="*/ 25 h 59"/>
                <a:gd name="T2" fmla="*/ 9 w 28"/>
                <a:gd name="T3" fmla="*/ 59 h 59"/>
                <a:gd name="T4" fmla="*/ 15 w 28"/>
                <a:gd name="T5" fmla="*/ 29 h 59"/>
                <a:gd name="T6" fmla="*/ 28 w 28"/>
                <a:gd name="T7" fmla="*/ 7 h 59"/>
                <a:gd name="T8" fmla="*/ 22 w 28"/>
                <a:gd name="T9" fmla="*/ 0 h 59"/>
                <a:gd name="T10" fmla="*/ 0 w 28"/>
                <a:gd name="T11" fmla="*/ 25 h 59"/>
              </a:gdLst>
              <a:ahLst/>
              <a:cxnLst>
                <a:cxn ang="0">
                  <a:pos x="T0" y="T1"/>
                </a:cxn>
                <a:cxn ang="0">
                  <a:pos x="T2" y="T3"/>
                </a:cxn>
                <a:cxn ang="0">
                  <a:pos x="T4" y="T5"/>
                </a:cxn>
                <a:cxn ang="0">
                  <a:pos x="T6" y="T7"/>
                </a:cxn>
                <a:cxn ang="0">
                  <a:pos x="T8" y="T9"/>
                </a:cxn>
                <a:cxn ang="0">
                  <a:pos x="T10" y="T11"/>
                </a:cxn>
              </a:cxnLst>
              <a:rect l="0" t="0" r="r" b="b"/>
              <a:pathLst>
                <a:path w="28" h="59">
                  <a:moveTo>
                    <a:pt x="0" y="25"/>
                  </a:moveTo>
                  <a:cubicBezTo>
                    <a:pt x="3" y="37"/>
                    <a:pt x="6" y="48"/>
                    <a:pt x="9" y="59"/>
                  </a:cubicBezTo>
                  <a:cubicBezTo>
                    <a:pt x="15" y="29"/>
                    <a:pt x="15" y="29"/>
                    <a:pt x="15" y="29"/>
                  </a:cubicBezTo>
                  <a:cubicBezTo>
                    <a:pt x="28" y="7"/>
                    <a:pt x="28" y="7"/>
                    <a:pt x="28" y="7"/>
                  </a:cubicBezTo>
                  <a:cubicBezTo>
                    <a:pt x="22" y="0"/>
                    <a:pt x="22" y="0"/>
                    <a:pt x="22" y="0"/>
                  </a:cubicBezTo>
                  <a:cubicBezTo>
                    <a:pt x="0" y="25"/>
                    <a:pt x="0" y="25"/>
                    <a:pt x="0" y="25"/>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41" name="Freeform 41">
              <a:extLst>
                <a:ext uri="{FF2B5EF4-FFF2-40B4-BE49-F238E27FC236}">
                  <a16:creationId xmlns:a16="http://schemas.microsoft.com/office/drawing/2014/main" id="{B2EAA698-345C-4785-AC34-2F1322AFD3EC}"/>
                </a:ext>
              </a:extLst>
            </p:cNvPr>
            <p:cNvSpPr/>
            <p:nvPr/>
          </p:nvSpPr>
          <p:spPr bwMode="auto">
            <a:xfrm>
              <a:off x="6253" y="1398"/>
              <a:ext cx="41" cy="100"/>
            </a:xfrm>
            <a:custGeom>
              <a:avLst/>
              <a:gdLst>
                <a:gd name="T0" fmla="*/ 41 w 41"/>
                <a:gd name="T1" fmla="*/ 0 h 100"/>
                <a:gd name="T2" fmla="*/ 0 w 41"/>
                <a:gd name="T3" fmla="*/ 3 h 100"/>
                <a:gd name="T4" fmla="*/ 0 w 41"/>
                <a:gd name="T5" fmla="*/ 100 h 100"/>
                <a:gd name="T6" fmla="*/ 41 w 41"/>
                <a:gd name="T7" fmla="*/ 97 h 100"/>
                <a:gd name="T8" fmla="*/ 41 w 41"/>
                <a:gd name="T9" fmla="*/ 0 h 100"/>
                <a:gd name="T10" fmla="*/ 41 w 41"/>
                <a:gd name="T11" fmla="*/ 0 h 100"/>
              </a:gdLst>
              <a:ahLst/>
              <a:cxnLst>
                <a:cxn ang="0">
                  <a:pos x="T0" y="T1"/>
                </a:cxn>
                <a:cxn ang="0">
                  <a:pos x="T2" y="T3"/>
                </a:cxn>
                <a:cxn ang="0">
                  <a:pos x="T4" y="T5"/>
                </a:cxn>
                <a:cxn ang="0">
                  <a:pos x="T6" y="T7"/>
                </a:cxn>
                <a:cxn ang="0">
                  <a:pos x="T8" y="T9"/>
                </a:cxn>
                <a:cxn ang="0">
                  <a:pos x="T10" y="T11"/>
                </a:cxn>
              </a:cxnLst>
              <a:rect l="0" t="0" r="r" b="b"/>
              <a:pathLst>
                <a:path w="41" h="100">
                  <a:moveTo>
                    <a:pt x="41" y="0"/>
                  </a:moveTo>
                  <a:lnTo>
                    <a:pt x="0" y="3"/>
                  </a:lnTo>
                  <a:lnTo>
                    <a:pt x="0" y="100"/>
                  </a:lnTo>
                  <a:lnTo>
                    <a:pt x="41" y="97"/>
                  </a:lnTo>
                  <a:lnTo>
                    <a:pt x="41" y="0"/>
                  </a:lnTo>
                  <a:lnTo>
                    <a:pt x="41" y="0"/>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42" name="Freeform 42">
              <a:extLst>
                <a:ext uri="{FF2B5EF4-FFF2-40B4-BE49-F238E27FC236}">
                  <a16:creationId xmlns:a16="http://schemas.microsoft.com/office/drawing/2014/main" id="{570F7819-655B-460E-8BF7-0F5F9C4E518E}"/>
                </a:ext>
              </a:extLst>
            </p:cNvPr>
            <p:cNvSpPr/>
            <p:nvPr/>
          </p:nvSpPr>
          <p:spPr bwMode="auto">
            <a:xfrm>
              <a:off x="6253" y="1495"/>
              <a:ext cx="41" cy="85"/>
            </a:xfrm>
            <a:custGeom>
              <a:avLst/>
              <a:gdLst>
                <a:gd name="T0" fmla="*/ 41 w 41"/>
                <a:gd name="T1" fmla="*/ 41 h 85"/>
                <a:gd name="T2" fmla="*/ 41 w 41"/>
                <a:gd name="T3" fmla="*/ 0 h 85"/>
                <a:gd name="T4" fmla="*/ 0 w 41"/>
                <a:gd name="T5" fmla="*/ 3 h 85"/>
                <a:gd name="T6" fmla="*/ 0 w 41"/>
                <a:gd name="T7" fmla="*/ 31 h 85"/>
                <a:gd name="T8" fmla="*/ 0 w 41"/>
                <a:gd name="T9" fmla="*/ 83 h 85"/>
                <a:gd name="T10" fmla="*/ 41 w 41"/>
                <a:gd name="T11" fmla="*/ 85 h 85"/>
                <a:gd name="T12" fmla="*/ 41 w 41"/>
                <a:gd name="T13" fmla="*/ 41 h 85"/>
                <a:gd name="T14" fmla="*/ 41 w 41"/>
                <a:gd name="T15" fmla="*/ 41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85">
                  <a:moveTo>
                    <a:pt x="41" y="41"/>
                  </a:moveTo>
                  <a:lnTo>
                    <a:pt x="41" y="0"/>
                  </a:lnTo>
                  <a:lnTo>
                    <a:pt x="0" y="3"/>
                  </a:lnTo>
                  <a:lnTo>
                    <a:pt x="0" y="31"/>
                  </a:lnTo>
                  <a:lnTo>
                    <a:pt x="0" y="83"/>
                  </a:lnTo>
                  <a:lnTo>
                    <a:pt x="41" y="85"/>
                  </a:lnTo>
                  <a:lnTo>
                    <a:pt x="41" y="41"/>
                  </a:lnTo>
                  <a:lnTo>
                    <a:pt x="41" y="41"/>
                  </a:lnTo>
                  <a:close/>
                </a:path>
              </a:pathLst>
            </a:custGeom>
            <a:solidFill>
              <a:srgbClr val="C8C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43" name="Freeform 43">
              <a:extLst>
                <a:ext uri="{FF2B5EF4-FFF2-40B4-BE49-F238E27FC236}">
                  <a16:creationId xmlns:a16="http://schemas.microsoft.com/office/drawing/2014/main" id="{5EF88EF7-0F60-42EF-A791-36CEB6791AC3}"/>
                </a:ext>
              </a:extLst>
            </p:cNvPr>
            <p:cNvSpPr/>
            <p:nvPr/>
          </p:nvSpPr>
          <p:spPr bwMode="auto">
            <a:xfrm>
              <a:off x="5915" y="1401"/>
              <a:ext cx="338" cy="182"/>
            </a:xfrm>
            <a:custGeom>
              <a:avLst/>
              <a:gdLst>
                <a:gd name="T0" fmla="*/ 142 w 142"/>
                <a:gd name="T1" fmla="*/ 53 h 77"/>
                <a:gd name="T2" fmla="*/ 142 w 142"/>
                <a:gd name="T3" fmla="*/ 41 h 77"/>
                <a:gd name="T4" fmla="*/ 142 w 142"/>
                <a:gd name="T5" fmla="*/ 0 h 77"/>
                <a:gd name="T6" fmla="*/ 118 w 142"/>
                <a:gd name="T7" fmla="*/ 43 h 77"/>
                <a:gd name="T8" fmla="*/ 41 w 142"/>
                <a:gd name="T9" fmla="*/ 54 h 77"/>
                <a:gd name="T10" fmla="*/ 0 w 142"/>
                <a:gd name="T11" fmla="*/ 70 h 77"/>
                <a:gd name="T12" fmla="*/ 8 w 142"/>
                <a:gd name="T13" fmla="*/ 77 h 77"/>
                <a:gd name="T14" fmla="*/ 25 w 142"/>
                <a:gd name="T15" fmla="*/ 69 h 77"/>
                <a:gd name="T16" fmla="*/ 41 w 142"/>
                <a:gd name="T17" fmla="*/ 68 h 77"/>
                <a:gd name="T18" fmla="*/ 113 w 142"/>
                <a:gd name="T19" fmla="*/ 55 h 77"/>
                <a:gd name="T20" fmla="*/ 142 w 142"/>
                <a:gd name="T21" fmla="*/ 5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2" h="77">
                  <a:moveTo>
                    <a:pt x="142" y="53"/>
                  </a:moveTo>
                  <a:cubicBezTo>
                    <a:pt x="142" y="41"/>
                    <a:pt x="142" y="41"/>
                    <a:pt x="142" y="41"/>
                  </a:cubicBezTo>
                  <a:cubicBezTo>
                    <a:pt x="142" y="0"/>
                    <a:pt x="142" y="0"/>
                    <a:pt x="142" y="0"/>
                  </a:cubicBezTo>
                  <a:cubicBezTo>
                    <a:pt x="118" y="43"/>
                    <a:pt x="118" y="43"/>
                    <a:pt x="118" y="43"/>
                  </a:cubicBezTo>
                  <a:cubicBezTo>
                    <a:pt x="41" y="54"/>
                    <a:pt x="41" y="54"/>
                    <a:pt x="41" y="54"/>
                  </a:cubicBezTo>
                  <a:cubicBezTo>
                    <a:pt x="0" y="70"/>
                    <a:pt x="0" y="70"/>
                    <a:pt x="0" y="70"/>
                  </a:cubicBezTo>
                  <a:cubicBezTo>
                    <a:pt x="1" y="75"/>
                    <a:pt x="3" y="77"/>
                    <a:pt x="8" y="77"/>
                  </a:cubicBezTo>
                  <a:cubicBezTo>
                    <a:pt x="12" y="76"/>
                    <a:pt x="17" y="74"/>
                    <a:pt x="25" y="69"/>
                  </a:cubicBezTo>
                  <a:cubicBezTo>
                    <a:pt x="41" y="68"/>
                    <a:pt x="41" y="68"/>
                    <a:pt x="41" y="68"/>
                  </a:cubicBezTo>
                  <a:cubicBezTo>
                    <a:pt x="68" y="69"/>
                    <a:pt x="92" y="64"/>
                    <a:pt x="113" y="55"/>
                  </a:cubicBezTo>
                  <a:cubicBezTo>
                    <a:pt x="142" y="53"/>
                    <a:pt x="142" y="53"/>
                    <a:pt x="142" y="53"/>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44" name="Freeform 44">
              <a:extLst>
                <a:ext uri="{FF2B5EF4-FFF2-40B4-BE49-F238E27FC236}">
                  <a16:creationId xmlns:a16="http://schemas.microsoft.com/office/drawing/2014/main" id="{D9F5509E-2DE3-4AE7-8A4D-75B57401DC1C}"/>
                </a:ext>
              </a:extLst>
            </p:cNvPr>
            <p:cNvSpPr>
              <a:spLocks noEditPoints="1"/>
            </p:cNvSpPr>
            <p:nvPr/>
          </p:nvSpPr>
          <p:spPr bwMode="auto">
            <a:xfrm>
              <a:off x="5894" y="1339"/>
              <a:ext cx="359" cy="227"/>
            </a:xfrm>
            <a:custGeom>
              <a:avLst/>
              <a:gdLst>
                <a:gd name="T0" fmla="*/ 119 w 151"/>
                <a:gd name="T1" fmla="*/ 27 h 96"/>
                <a:gd name="T2" fmla="*/ 93 w 151"/>
                <a:gd name="T3" fmla="*/ 11 h 96"/>
                <a:gd name="T4" fmla="*/ 82 w 151"/>
                <a:gd name="T5" fmla="*/ 10 h 96"/>
                <a:gd name="T6" fmla="*/ 50 w 151"/>
                <a:gd name="T7" fmla="*/ 4 h 96"/>
                <a:gd name="T8" fmla="*/ 39 w 151"/>
                <a:gd name="T9" fmla="*/ 0 h 96"/>
                <a:gd name="T10" fmla="*/ 37 w 151"/>
                <a:gd name="T11" fmla="*/ 4 h 96"/>
                <a:gd name="T12" fmla="*/ 75 w 151"/>
                <a:gd name="T13" fmla="*/ 20 h 96"/>
                <a:gd name="T14" fmla="*/ 50 w 151"/>
                <a:gd name="T15" fmla="*/ 21 h 96"/>
                <a:gd name="T16" fmla="*/ 37 w 151"/>
                <a:gd name="T17" fmla="*/ 22 h 96"/>
                <a:gd name="T18" fmla="*/ 13 w 151"/>
                <a:gd name="T19" fmla="*/ 32 h 96"/>
                <a:gd name="T20" fmla="*/ 1 w 151"/>
                <a:gd name="T21" fmla="*/ 48 h 96"/>
                <a:gd name="T22" fmla="*/ 32 w 151"/>
                <a:gd name="T23" fmla="*/ 35 h 96"/>
                <a:gd name="T24" fmla="*/ 44 w 151"/>
                <a:gd name="T25" fmla="*/ 42 h 96"/>
                <a:gd name="T26" fmla="*/ 2 w 151"/>
                <a:gd name="T27" fmla="*/ 60 h 96"/>
                <a:gd name="T28" fmla="*/ 0 w 151"/>
                <a:gd name="T29" fmla="*/ 69 h 96"/>
                <a:gd name="T30" fmla="*/ 36 w 151"/>
                <a:gd name="T31" fmla="*/ 50 h 96"/>
                <a:gd name="T32" fmla="*/ 45 w 151"/>
                <a:gd name="T33" fmla="*/ 55 h 96"/>
                <a:gd name="T34" fmla="*/ 6 w 151"/>
                <a:gd name="T35" fmla="*/ 77 h 96"/>
                <a:gd name="T36" fmla="*/ 4 w 151"/>
                <a:gd name="T37" fmla="*/ 82 h 96"/>
                <a:gd name="T38" fmla="*/ 3 w 151"/>
                <a:gd name="T39" fmla="*/ 91 h 96"/>
                <a:gd name="T40" fmla="*/ 43 w 151"/>
                <a:gd name="T41" fmla="*/ 65 h 96"/>
                <a:gd name="T42" fmla="*/ 50 w 151"/>
                <a:gd name="T43" fmla="*/ 71 h 96"/>
                <a:gd name="T44" fmla="*/ 9 w 151"/>
                <a:gd name="T45" fmla="*/ 96 h 96"/>
                <a:gd name="T46" fmla="*/ 50 w 151"/>
                <a:gd name="T47" fmla="*/ 80 h 96"/>
                <a:gd name="T48" fmla="*/ 127 w 151"/>
                <a:gd name="T49" fmla="*/ 69 h 96"/>
                <a:gd name="T50" fmla="*/ 151 w 151"/>
                <a:gd name="T51" fmla="*/ 26 h 96"/>
                <a:gd name="T52" fmla="*/ 119 w 151"/>
                <a:gd name="T53" fmla="*/ 27 h 96"/>
                <a:gd name="T54" fmla="*/ 83 w 151"/>
                <a:gd name="T55" fmla="*/ 21 h 96"/>
                <a:gd name="T56" fmla="*/ 76 w 151"/>
                <a:gd name="T57" fmla="*/ 14 h 96"/>
                <a:gd name="T58" fmla="*/ 92 w 151"/>
                <a:gd name="T59" fmla="*/ 17 h 96"/>
                <a:gd name="T60" fmla="*/ 115 w 151"/>
                <a:gd name="T61" fmla="*/ 31 h 96"/>
                <a:gd name="T62" fmla="*/ 143 w 151"/>
                <a:gd name="T63" fmla="*/ 31 h 96"/>
                <a:gd name="T64" fmla="*/ 112 w 151"/>
                <a:gd name="T65" fmla="*/ 37 h 96"/>
                <a:gd name="T66" fmla="*/ 87 w 151"/>
                <a:gd name="T67" fmla="*/ 27 h 96"/>
                <a:gd name="T68" fmla="*/ 42 w 151"/>
                <a:gd name="T69" fmla="*/ 32 h 96"/>
                <a:gd name="T70" fmla="*/ 46 w 151"/>
                <a:gd name="T71" fmla="*/ 26 h 96"/>
                <a:gd name="T72" fmla="*/ 83 w 151"/>
                <a:gd name="T73" fmla="*/ 2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 h="96">
                  <a:moveTo>
                    <a:pt x="119" y="27"/>
                  </a:moveTo>
                  <a:cubicBezTo>
                    <a:pt x="93" y="11"/>
                    <a:pt x="93" y="11"/>
                    <a:pt x="93" y="11"/>
                  </a:cubicBezTo>
                  <a:cubicBezTo>
                    <a:pt x="89" y="11"/>
                    <a:pt x="85" y="11"/>
                    <a:pt x="82" y="10"/>
                  </a:cubicBezTo>
                  <a:cubicBezTo>
                    <a:pt x="71" y="10"/>
                    <a:pt x="60" y="8"/>
                    <a:pt x="50" y="4"/>
                  </a:cubicBezTo>
                  <a:cubicBezTo>
                    <a:pt x="47" y="3"/>
                    <a:pt x="43" y="2"/>
                    <a:pt x="39" y="0"/>
                  </a:cubicBezTo>
                  <a:cubicBezTo>
                    <a:pt x="38" y="1"/>
                    <a:pt x="38" y="3"/>
                    <a:pt x="37" y="4"/>
                  </a:cubicBezTo>
                  <a:cubicBezTo>
                    <a:pt x="47" y="12"/>
                    <a:pt x="59" y="17"/>
                    <a:pt x="75" y="20"/>
                  </a:cubicBezTo>
                  <a:cubicBezTo>
                    <a:pt x="50" y="21"/>
                    <a:pt x="50" y="21"/>
                    <a:pt x="50" y="21"/>
                  </a:cubicBezTo>
                  <a:cubicBezTo>
                    <a:pt x="37" y="22"/>
                    <a:pt x="37" y="22"/>
                    <a:pt x="37" y="22"/>
                  </a:cubicBezTo>
                  <a:cubicBezTo>
                    <a:pt x="26" y="25"/>
                    <a:pt x="18" y="28"/>
                    <a:pt x="13" y="32"/>
                  </a:cubicBezTo>
                  <a:cubicBezTo>
                    <a:pt x="6" y="36"/>
                    <a:pt x="2" y="42"/>
                    <a:pt x="1" y="48"/>
                  </a:cubicBezTo>
                  <a:cubicBezTo>
                    <a:pt x="10" y="41"/>
                    <a:pt x="21" y="37"/>
                    <a:pt x="32" y="35"/>
                  </a:cubicBezTo>
                  <a:cubicBezTo>
                    <a:pt x="44" y="42"/>
                    <a:pt x="44" y="42"/>
                    <a:pt x="44" y="42"/>
                  </a:cubicBezTo>
                  <a:cubicBezTo>
                    <a:pt x="25" y="42"/>
                    <a:pt x="11" y="48"/>
                    <a:pt x="2" y="60"/>
                  </a:cubicBezTo>
                  <a:cubicBezTo>
                    <a:pt x="1" y="64"/>
                    <a:pt x="0" y="66"/>
                    <a:pt x="0" y="69"/>
                  </a:cubicBezTo>
                  <a:cubicBezTo>
                    <a:pt x="10" y="57"/>
                    <a:pt x="22" y="51"/>
                    <a:pt x="36" y="50"/>
                  </a:cubicBezTo>
                  <a:cubicBezTo>
                    <a:pt x="45" y="55"/>
                    <a:pt x="45" y="55"/>
                    <a:pt x="45" y="55"/>
                  </a:cubicBezTo>
                  <a:cubicBezTo>
                    <a:pt x="25" y="58"/>
                    <a:pt x="12" y="65"/>
                    <a:pt x="6" y="77"/>
                  </a:cubicBezTo>
                  <a:cubicBezTo>
                    <a:pt x="5" y="78"/>
                    <a:pt x="5" y="80"/>
                    <a:pt x="4" y="82"/>
                  </a:cubicBezTo>
                  <a:cubicBezTo>
                    <a:pt x="3" y="86"/>
                    <a:pt x="3" y="89"/>
                    <a:pt x="3" y="91"/>
                  </a:cubicBezTo>
                  <a:cubicBezTo>
                    <a:pt x="16" y="75"/>
                    <a:pt x="29" y="66"/>
                    <a:pt x="43" y="65"/>
                  </a:cubicBezTo>
                  <a:cubicBezTo>
                    <a:pt x="50" y="71"/>
                    <a:pt x="50" y="71"/>
                    <a:pt x="50" y="71"/>
                  </a:cubicBezTo>
                  <a:cubicBezTo>
                    <a:pt x="25" y="75"/>
                    <a:pt x="12" y="83"/>
                    <a:pt x="9" y="96"/>
                  </a:cubicBezTo>
                  <a:cubicBezTo>
                    <a:pt x="50" y="80"/>
                    <a:pt x="50" y="80"/>
                    <a:pt x="50" y="80"/>
                  </a:cubicBezTo>
                  <a:cubicBezTo>
                    <a:pt x="127" y="69"/>
                    <a:pt x="127" y="69"/>
                    <a:pt x="127" y="69"/>
                  </a:cubicBezTo>
                  <a:cubicBezTo>
                    <a:pt x="151" y="26"/>
                    <a:pt x="151" y="26"/>
                    <a:pt x="151" y="26"/>
                  </a:cubicBezTo>
                  <a:cubicBezTo>
                    <a:pt x="119" y="27"/>
                    <a:pt x="119" y="27"/>
                    <a:pt x="119" y="27"/>
                  </a:cubicBezTo>
                  <a:close/>
                  <a:moveTo>
                    <a:pt x="83" y="21"/>
                  </a:moveTo>
                  <a:cubicBezTo>
                    <a:pt x="76" y="14"/>
                    <a:pt x="76" y="14"/>
                    <a:pt x="76" y="14"/>
                  </a:cubicBezTo>
                  <a:cubicBezTo>
                    <a:pt x="92" y="17"/>
                    <a:pt x="92" y="17"/>
                    <a:pt x="92" y="17"/>
                  </a:cubicBezTo>
                  <a:cubicBezTo>
                    <a:pt x="115" y="31"/>
                    <a:pt x="115" y="31"/>
                    <a:pt x="115" y="31"/>
                  </a:cubicBezTo>
                  <a:cubicBezTo>
                    <a:pt x="143" y="31"/>
                    <a:pt x="143" y="31"/>
                    <a:pt x="143" y="31"/>
                  </a:cubicBezTo>
                  <a:cubicBezTo>
                    <a:pt x="112" y="37"/>
                    <a:pt x="112" y="37"/>
                    <a:pt x="112" y="37"/>
                  </a:cubicBezTo>
                  <a:cubicBezTo>
                    <a:pt x="87" y="27"/>
                    <a:pt x="87" y="27"/>
                    <a:pt x="87" y="27"/>
                  </a:cubicBezTo>
                  <a:cubicBezTo>
                    <a:pt x="42" y="32"/>
                    <a:pt x="42" y="32"/>
                    <a:pt x="42" y="32"/>
                  </a:cubicBezTo>
                  <a:cubicBezTo>
                    <a:pt x="46" y="26"/>
                    <a:pt x="46" y="26"/>
                    <a:pt x="46" y="26"/>
                  </a:cubicBezTo>
                  <a:cubicBezTo>
                    <a:pt x="83" y="21"/>
                    <a:pt x="83" y="21"/>
                    <a:pt x="83" y="21"/>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45" name="Freeform 45">
              <a:extLst>
                <a:ext uri="{FF2B5EF4-FFF2-40B4-BE49-F238E27FC236}">
                  <a16:creationId xmlns:a16="http://schemas.microsoft.com/office/drawing/2014/main" id="{85389538-272F-4FA9-81F0-1EC16732E11F}"/>
                </a:ext>
              </a:extLst>
            </p:cNvPr>
            <p:cNvSpPr/>
            <p:nvPr/>
          </p:nvSpPr>
          <p:spPr bwMode="auto">
            <a:xfrm>
              <a:off x="5994" y="1372"/>
              <a:ext cx="240" cy="55"/>
            </a:xfrm>
            <a:custGeom>
              <a:avLst/>
              <a:gdLst>
                <a:gd name="T0" fmla="*/ 81 w 240"/>
                <a:gd name="T1" fmla="*/ 0 h 55"/>
                <a:gd name="T2" fmla="*/ 97 w 240"/>
                <a:gd name="T3" fmla="*/ 17 h 55"/>
                <a:gd name="T4" fmla="*/ 9 w 240"/>
                <a:gd name="T5" fmla="*/ 29 h 55"/>
                <a:gd name="T6" fmla="*/ 0 w 240"/>
                <a:gd name="T7" fmla="*/ 43 h 55"/>
                <a:gd name="T8" fmla="*/ 107 w 240"/>
                <a:gd name="T9" fmla="*/ 31 h 55"/>
                <a:gd name="T10" fmla="*/ 166 w 240"/>
                <a:gd name="T11" fmla="*/ 55 h 55"/>
                <a:gd name="T12" fmla="*/ 240 w 240"/>
                <a:gd name="T13" fmla="*/ 40 h 55"/>
                <a:gd name="T14" fmla="*/ 173 w 240"/>
                <a:gd name="T15" fmla="*/ 40 h 55"/>
                <a:gd name="T16" fmla="*/ 119 w 240"/>
                <a:gd name="T17" fmla="*/ 7 h 55"/>
                <a:gd name="T18" fmla="*/ 81 w 240"/>
                <a:gd name="T19" fmla="*/ 0 h 55"/>
                <a:gd name="T20" fmla="*/ 81 w 240"/>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55">
                  <a:moveTo>
                    <a:pt x="81" y="0"/>
                  </a:moveTo>
                  <a:lnTo>
                    <a:pt x="97" y="17"/>
                  </a:lnTo>
                  <a:lnTo>
                    <a:pt x="9" y="29"/>
                  </a:lnTo>
                  <a:lnTo>
                    <a:pt x="0" y="43"/>
                  </a:lnTo>
                  <a:lnTo>
                    <a:pt x="107" y="31"/>
                  </a:lnTo>
                  <a:lnTo>
                    <a:pt x="166" y="55"/>
                  </a:lnTo>
                  <a:lnTo>
                    <a:pt x="240" y="40"/>
                  </a:lnTo>
                  <a:lnTo>
                    <a:pt x="173" y="40"/>
                  </a:lnTo>
                  <a:lnTo>
                    <a:pt x="119" y="7"/>
                  </a:lnTo>
                  <a:lnTo>
                    <a:pt x="81" y="0"/>
                  </a:lnTo>
                  <a:lnTo>
                    <a:pt x="81" y="0"/>
                  </a:lnTo>
                  <a:close/>
                </a:path>
              </a:pathLst>
            </a:custGeom>
            <a:solidFill>
              <a:srgbClr val="F3DDC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46" name="Freeform 46">
              <a:extLst>
                <a:ext uri="{FF2B5EF4-FFF2-40B4-BE49-F238E27FC236}">
                  <a16:creationId xmlns:a16="http://schemas.microsoft.com/office/drawing/2014/main" id="{ADFA8A5B-3E89-482F-BCA2-FA1EE7CA1F30}"/>
                </a:ext>
              </a:extLst>
            </p:cNvPr>
            <p:cNvSpPr/>
            <p:nvPr/>
          </p:nvSpPr>
          <p:spPr bwMode="auto">
            <a:xfrm>
              <a:off x="6372" y="1649"/>
              <a:ext cx="303" cy="634"/>
            </a:xfrm>
            <a:custGeom>
              <a:avLst/>
              <a:gdLst>
                <a:gd name="T0" fmla="*/ 0 w 127"/>
                <a:gd name="T1" fmla="*/ 22 h 268"/>
                <a:gd name="T2" fmla="*/ 0 w 127"/>
                <a:gd name="T3" fmla="*/ 32 h 268"/>
                <a:gd name="T4" fmla="*/ 17 w 127"/>
                <a:gd name="T5" fmla="*/ 31 h 268"/>
                <a:gd name="T6" fmla="*/ 90 w 127"/>
                <a:gd name="T7" fmla="*/ 237 h 268"/>
                <a:gd name="T8" fmla="*/ 34 w 127"/>
                <a:gd name="T9" fmla="*/ 173 h 268"/>
                <a:gd name="T10" fmla="*/ 0 w 127"/>
                <a:gd name="T11" fmla="*/ 32 h 268"/>
                <a:gd name="T12" fmla="*/ 0 w 127"/>
                <a:gd name="T13" fmla="*/ 56 h 268"/>
                <a:gd name="T14" fmla="*/ 13 w 127"/>
                <a:gd name="T15" fmla="*/ 144 h 268"/>
                <a:gd name="T16" fmla="*/ 22 w 127"/>
                <a:gd name="T17" fmla="*/ 182 h 268"/>
                <a:gd name="T18" fmla="*/ 126 w 127"/>
                <a:gd name="T19" fmla="*/ 232 h 268"/>
                <a:gd name="T20" fmla="*/ 106 w 127"/>
                <a:gd name="T21" fmla="*/ 133 h 268"/>
                <a:gd name="T22" fmla="*/ 68 w 127"/>
                <a:gd name="T23" fmla="*/ 0 h 268"/>
                <a:gd name="T24" fmla="*/ 58 w 127"/>
                <a:gd name="T25" fmla="*/ 1 h 268"/>
                <a:gd name="T26" fmla="*/ 58 w 127"/>
                <a:gd name="T27" fmla="*/ 19 h 268"/>
                <a:gd name="T28" fmla="*/ 0 w 127"/>
                <a:gd name="T29" fmla="*/ 22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7" h="268">
                  <a:moveTo>
                    <a:pt x="0" y="22"/>
                  </a:moveTo>
                  <a:cubicBezTo>
                    <a:pt x="0" y="32"/>
                    <a:pt x="0" y="32"/>
                    <a:pt x="0" y="32"/>
                  </a:cubicBezTo>
                  <a:cubicBezTo>
                    <a:pt x="17" y="31"/>
                    <a:pt x="17" y="31"/>
                    <a:pt x="17" y="31"/>
                  </a:cubicBezTo>
                  <a:cubicBezTo>
                    <a:pt x="28" y="128"/>
                    <a:pt x="53" y="196"/>
                    <a:pt x="90" y="237"/>
                  </a:cubicBezTo>
                  <a:cubicBezTo>
                    <a:pt x="68" y="233"/>
                    <a:pt x="49" y="212"/>
                    <a:pt x="34" y="173"/>
                  </a:cubicBezTo>
                  <a:cubicBezTo>
                    <a:pt x="0" y="32"/>
                    <a:pt x="0" y="32"/>
                    <a:pt x="0" y="32"/>
                  </a:cubicBezTo>
                  <a:cubicBezTo>
                    <a:pt x="0" y="56"/>
                    <a:pt x="0" y="56"/>
                    <a:pt x="0" y="56"/>
                  </a:cubicBezTo>
                  <a:cubicBezTo>
                    <a:pt x="13" y="144"/>
                    <a:pt x="13" y="144"/>
                    <a:pt x="13" y="144"/>
                  </a:cubicBezTo>
                  <a:cubicBezTo>
                    <a:pt x="22" y="182"/>
                    <a:pt x="22" y="182"/>
                    <a:pt x="22" y="182"/>
                  </a:cubicBezTo>
                  <a:cubicBezTo>
                    <a:pt x="51" y="251"/>
                    <a:pt x="85" y="268"/>
                    <a:pt x="126" y="232"/>
                  </a:cubicBezTo>
                  <a:cubicBezTo>
                    <a:pt x="127" y="201"/>
                    <a:pt x="120" y="168"/>
                    <a:pt x="106" y="133"/>
                  </a:cubicBezTo>
                  <a:cubicBezTo>
                    <a:pt x="68" y="0"/>
                    <a:pt x="68" y="0"/>
                    <a:pt x="68" y="0"/>
                  </a:cubicBezTo>
                  <a:cubicBezTo>
                    <a:pt x="58" y="1"/>
                    <a:pt x="58" y="1"/>
                    <a:pt x="58" y="1"/>
                  </a:cubicBezTo>
                  <a:cubicBezTo>
                    <a:pt x="58" y="19"/>
                    <a:pt x="58" y="19"/>
                    <a:pt x="58" y="19"/>
                  </a:cubicBezTo>
                  <a:cubicBezTo>
                    <a:pt x="39" y="20"/>
                    <a:pt x="19" y="22"/>
                    <a:pt x="0" y="22"/>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47" name="Freeform 47">
              <a:extLst>
                <a:ext uri="{FF2B5EF4-FFF2-40B4-BE49-F238E27FC236}">
                  <a16:creationId xmlns:a16="http://schemas.microsoft.com/office/drawing/2014/main" id="{6322B7D8-DFC3-4406-B2AE-1D8DCAAC6CB7}"/>
                </a:ext>
              </a:extLst>
            </p:cNvPr>
            <p:cNvSpPr/>
            <p:nvPr/>
          </p:nvSpPr>
          <p:spPr bwMode="auto">
            <a:xfrm>
              <a:off x="5891" y="1562"/>
              <a:ext cx="619" cy="840"/>
            </a:xfrm>
            <a:custGeom>
              <a:avLst/>
              <a:gdLst>
                <a:gd name="T0" fmla="*/ 202 w 260"/>
                <a:gd name="T1" fmla="*/ 69 h 355"/>
                <a:gd name="T2" fmla="*/ 202 w 260"/>
                <a:gd name="T3" fmla="*/ 59 h 355"/>
                <a:gd name="T4" fmla="*/ 260 w 260"/>
                <a:gd name="T5" fmla="*/ 56 h 355"/>
                <a:gd name="T6" fmla="*/ 260 w 260"/>
                <a:gd name="T7" fmla="*/ 38 h 355"/>
                <a:gd name="T8" fmla="*/ 149 w 260"/>
                <a:gd name="T9" fmla="*/ 38 h 355"/>
                <a:gd name="T10" fmla="*/ 51 w 260"/>
                <a:gd name="T11" fmla="*/ 0 h 355"/>
                <a:gd name="T12" fmla="*/ 35 w 260"/>
                <a:gd name="T13" fmla="*/ 1 h 355"/>
                <a:gd name="T14" fmla="*/ 18 w 260"/>
                <a:gd name="T15" fmla="*/ 9 h 355"/>
                <a:gd name="T16" fmla="*/ 53 w 260"/>
                <a:gd name="T17" fmla="*/ 56 h 355"/>
                <a:gd name="T18" fmla="*/ 86 w 260"/>
                <a:gd name="T19" fmla="*/ 58 h 355"/>
                <a:gd name="T20" fmla="*/ 189 w 260"/>
                <a:gd name="T21" fmla="*/ 60 h 355"/>
                <a:gd name="T22" fmla="*/ 147 w 260"/>
                <a:gd name="T23" fmla="*/ 248 h 355"/>
                <a:gd name="T24" fmla="*/ 10 w 260"/>
                <a:gd name="T25" fmla="*/ 287 h 355"/>
                <a:gd name="T26" fmla="*/ 0 w 260"/>
                <a:gd name="T27" fmla="*/ 326 h 355"/>
                <a:gd name="T28" fmla="*/ 47 w 260"/>
                <a:gd name="T29" fmla="*/ 335 h 355"/>
                <a:gd name="T30" fmla="*/ 95 w 260"/>
                <a:gd name="T31" fmla="*/ 343 h 355"/>
                <a:gd name="T32" fmla="*/ 187 w 260"/>
                <a:gd name="T33" fmla="*/ 230 h 355"/>
                <a:gd name="T34" fmla="*/ 188 w 260"/>
                <a:gd name="T35" fmla="*/ 218 h 355"/>
                <a:gd name="T36" fmla="*/ 224 w 260"/>
                <a:gd name="T37" fmla="*/ 219 h 355"/>
                <a:gd name="T38" fmla="*/ 215 w 260"/>
                <a:gd name="T39" fmla="*/ 181 h 355"/>
                <a:gd name="T40" fmla="*/ 192 w 260"/>
                <a:gd name="T41" fmla="*/ 182 h 355"/>
                <a:gd name="T42" fmla="*/ 202 w 260"/>
                <a:gd name="T43" fmla="*/ 93 h 355"/>
                <a:gd name="T44" fmla="*/ 202 w 260"/>
                <a:gd name="T45" fmla="*/ 6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0" h="355">
                  <a:moveTo>
                    <a:pt x="202" y="69"/>
                  </a:moveTo>
                  <a:cubicBezTo>
                    <a:pt x="202" y="59"/>
                    <a:pt x="202" y="59"/>
                    <a:pt x="202" y="59"/>
                  </a:cubicBezTo>
                  <a:cubicBezTo>
                    <a:pt x="221" y="59"/>
                    <a:pt x="241" y="57"/>
                    <a:pt x="260" y="56"/>
                  </a:cubicBezTo>
                  <a:cubicBezTo>
                    <a:pt x="260" y="38"/>
                    <a:pt x="260" y="38"/>
                    <a:pt x="260" y="38"/>
                  </a:cubicBezTo>
                  <a:cubicBezTo>
                    <a:pt x="149" y="38"/>
                    <a:pt x="149" y="38"/>
                    <a:pt x="149" y="38"/>
                  </a:cubicBezTo>
                  <a:cubicBezTo>
                    <a:pt x="90" y="39"/>
                    <a:pt x="57" y="26"/>
                    <a:pt x="51" y="0"/>
                  </a:cubicBezTo>
                  <a:cubicBezTo>
                    <a:pt x="35" y="1"/>
                    <a:pt x="35" y="1"/>
                    <a:pt x="35" y="1"/>
                  </a:cubicBezTo>
                  <a:cubicBezTo>
                    <a:pt x="27" y="6"/>
                    <a:pt x="22" y="8"/>
                    <a:pt x="18" y="9"/>
                  </a:cubicBezTo>
                  <a:cubicBezTo>
                    <a:pt x="16" y="34"/>
                    <a:pt x="27" y="50"/>
                    <a:pt x="53" y="56"/>
                  </a:cubicBezTo>
                  <a:cubicBezTo>
                    <a:pt x="62" y="58"/>
                    <a:pt x="73" y="59"/>
                    <a:pt x="86" y="58"/>
                  </a:cubicBezTo>
                  <a:cubicBezTo>
                    <a:pt x="121" y="60"/>
                    <a:pt x="155" y="61"/>
                    <a:pt x="189" y="60"/>
                  </a:cubicBezTo>
                  <a:cubicBezTo>
                    <a:pt x="147" y="248"/>
                    <a:pt x="147" y="248"/>
                    <a:pt x="147" y="248"/>
                  </a:cubicBezTo>
                  <a:cubicBezTo>
                    <a:pt x="118" y="294"/>
                    <a:pt x="72" y="307"/>
                    <a:pt x="10" y="287"/>
                  </a:cubicBezTo>
                  <a:cubicBezTo>
                    <a:pt x="0" y="326"/>
                    <a:pt x="0" y="326"/>
                    <a:pt x="0" y="326"/>
                  </a:cubicBezTo>
                  <a:cubicBezTo>
                    <a:pt x="47" y="335"/>
                    <a:pt x="47" y="335"/>
                    <a:pt x="47" y="335"/>
                  </a:cubicBezTo>
                  <a:cubicBezTo>
                    <a:pt x="95" y="343"/>
                    <a:pt x="95" y="343"/>
                    <a:pt x="95" y="343"/>
                  </a:cubicBezTo>
                  <a:cubicBezTo>
                    <a:pt x="149" y="355"/>
                    <a:pt x="179" y="318"/>
                    <a:pt x="187" y="230"/>
                  </a:cubicBezTo>
                  <a:cubicBezTo>
                    <a:pt x="188" y="218"/>
                    <a:pt x="188" y="218"/>
                    <a:pt x="188" y="218"/>
                  </a:cubicBezTo>
                  <a:cubicBezTo>
                    <a:pt x="224" y="219"/>
                    <a:pt x="224" y="219"/>
                    <a:pt x="224" y="219"/>
                  </a:cubicBezTo>
                  <a:cubicBezTo>
                    <a:pt x="215" y="181"/>
                    <a:pt x="215" y="181"/>
                    <a:pt x="215" y="181"/>
                  </a:cubicBezTo>
                  <a:cubicBezTo>
                    <a:pt x="192" y="182"/>
                    <a:pt x="192" y="182"/>
                    <a:pt x="192" y="182"/>
                  </a:cubicBezTo>
                  <a:cubicBezTo>
                    <a:pt x="202" y="93"/>
                    <a:pt x="202" y="93"/>
                    <a:pt x="202" y="93"/>
                  </a:cubicBezTo>
                  <a:cubicBezTo>
                    <a:pt x="202" y="69"/>
                    <a:pt x="202" y="69"/>
                    <a:pt x="202" y="6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48" name="Freeform 48">
              <a:extLst>
                <a:ext uri="{FF2B5EF4-FFF2-40B4-BE49-F238E27FC236}">
                  <a16:creationId xmlns:a16="http://schemas.microsoft.com/office/drawing/2014/main" id="{E3143582-656F-4B4F-B5FE-4AAC83D50FFB}"/>
                </a:ext>
              </a:extLst>
            </p:cNvPr>
            <p:cNvSpPr/>
            <p:nvPr/>
          </p:nvSpPr>
          <p:spPr bwMode="auto">
            <a:xfrm>
              <a:off x="6372" y="1722"/>
              <a:ext cx="214" cy="488"/>
            </a:xfrm>
            <a:custGeom>
              <a:avLst/>
              <a:gdLst>
                <a:gd name="T0" fmla="*/ 17 w 90"/>
                <a:gd name="T1" fmla="*/ 0 h 206"/>
                <a:gd name="T2" fmla="*/ 0 w 90"/>
                <a:gd name="T3" fmla="*/ 1 h 206"/>
                <a:gd name="T4" fmla="*/ 34 w 90"/>
                <a:gd name="T5" fmla="*/ 142 h 206"/>
                <a:gd name="T6" fmla="*/ 90 w 90"/>
                <a:gd name="T7" fmla="*/ 206 h 206"/>
                <a:gd name="T8" fmla="*/ 17 w 90"/>
                <a:gd name="T9" fmla="*/ 0 h 206"/>
              </a:gdLst>
              <a:ahLst/>
              <a:cxnLst>
                <a:cxn ang="0">
                  <a:pos x="T0" y="T1"/>
                </a:cxn>
                <a:cxn ang="0">
                  <a:pos x="T2" y="T3"/>
                </a:cxn>
                <a:cxn ang="0">
                  <a:pos x="T4" y="T5"/>
                </a:cxn>
                <a:cxn ang="0">
                  <a:pos x="T6" y="T7"/>
                </a:cxn>
                <a:cxn ang="0">
                  <a:pos x="T8" y="T9"/>
                </a:cxn>
              </a:cxnLst>
              <a:rect l="0" t="0" r="r" b="b"/>
              <a:pathLst>
                <a:path w="90" h="206">
                  <a:moveTo>
                    <a:pt x="17" y="0"/>
                  </a:moveTo>
                  <a:cubicBezTo>
                    <a:pt x="0" y="1"/>
                    <a:pt x="0" y="1"/>
                    <a:pt x="0" y="1"/>
                  </a:cubicBezTo>
                  <a:cubicBezTo>
                    <a:pt x="34" y="142"/>
                    <a:pt x="34" y="142"/>
                    <a:pt x="34" y="142"/>
                  </a:cubicBezTo>
                  <a:cubicBezTo>
                    <a:pt x="49" y="181"/>
                    <a:pt x="68" y="202"/>
                    <a:pt x="90" y="206"/>
                  </a:cubicBezTo>
                  <a:cubicBezTo>
                    <a:pt x="53" y="165"/>
                    <a:pt x="28" y="97"/>
                    <a:pt x="17" y="0"/>
                  </a:cubicBezTo>
                  <a:close/>
                </a:path>
              </a:pathLst>
            </a:custGeom>
            <a:solidFill>
              <a:srgbClr val="9999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49" name="Freeform 49">
              <a:extLst>
                <a:ext uri="{FF2B5EF4-FFF2-40B4-BE49-F238E27FC236}">
                  <a16:creationId xmlns:a16="http://schemas.microsoft.com/office/drawing/2014/main" id="{6FC3756E-6A3C-4C1B-B6C5-644DE8A8FE7A}"/>
                </a:ext>
              </a:extLst>
            </p:cNvPr>
            <p:cNvSpPr/>
            <p:nvPr/>
          </p:nvSpPr>
          <p:spPr bwMode="auto">
            <a:xfrm>
              <a:off x="6013" y="1526"/>
              <a:ext cx="497" cy="128"/>
            </a:xfrm>
            <a:custGeom>
              <a:avLst/>
              <a:gdLst>
                <a:gd name="T0" fmla="*/ 118 w 209"/>
                <a:gd name="T1" fmla="*/ 23 h 54"/>
                <a:gd name="T2" fmla="*/ 101 w 209"/>
                <a:gd name="T3" fmla="*/ 22 h 54"/>
                <a:gd name="T4" fmla="*/ 101 w 209"/>
                <a:gd name="T5" fmla="*/ 0 h 54"/>
                <a:gd name="T6" fmla="*/ 72 w 209"/>
                <a:gd name="T7" fmla="*/ 2 h 54"/>
                <a:gd name="T8" fmla="*/ 0 w 209"/>
                <a:gd name="T9" fmla="*/ 15 h 54"/>
                <a:gd name="T10" fmla="*/ 98 w 209"/>
                <a:gd name="T11" fmla="*/ 53 h 54"/>
                <a:gd name="T12" fmla="*/ 209 w 209"/>
                <a:gd name="T13" fmla="*/ 53 h 54"/>
                <a:gd name="T14" fmla="*/ 209 w 209"/>
                <a:gd name="T15" fmla="*/ 35 h 54"/>
                <a:gd name="T16" fmla="*/ 118 w 209"/>
                <a:gd name="T17" fmla="*/ 29 h 54"/>
                <a:gd name="T18" fmla="*/ 118 w 209"/>
                <a:gd name="T19" fmla="*/ 2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54">
                  <a:moveTo>
                    <a:pt x="118" y="23"/>
                  </a:moveTo>
                  <a:cubicBezTo>
                    <a:pt x="101" y="22"/>
                    <a:pt x="101" y="22"/>
                    <a:pt x="101" y="22"/>
                  </a:cubicBezTo>
                  <a:cubicBezTo>
                    <a:pt x="101" y="0"/>
                    <a:pt x="101" y="0"/>
                    <a:pt x="101" y="0"/>
                  </a:cubicBezTo>
                  <a:cubicBezTo>
                    <a:pt x="72" y="2"/>
                    <a:pt x="72" y="2"/>
                    <a:pt x="72" y="2"/>
                  </a:cubicBezTo>
                  <a:cubicBezTo>
                    <a:pt x="51" y="11"/>
                    <a:pt x="27" y="16"/>
                    <a:pt x="0" y="15"/>
                  </a:cubicBezTo>
                  <a:cubicBezTo>
                    <a:pt x="6" y="41"/>
                    <a:pt x="39" y="54"/>
                    <a:pt x="98" y="53"/>
                  </a:cubicBezTo>
                  <a:cubicBezTo>
                    <a:pt x="209" y="53"/>
                    <a:pt x="209" y="53"/>
                    <a:pt x="209" y="53"/>
                  </a:cubicBezTo>
                  <a:cubicBezTo>
                    <a:pt x="209" y="35"/>
                    <a:pt x="209" y="35"/>
                    <a:pt x="209" y="35"/>
                  </a:cubicBezTo>
                  <a:cubicBezTo>
                    <a:pt x="180" y="35"/>
                    <a:pt x="149" y="33"/>
                    <a:pt x="118" y="29"/>
                  </a:cubicBezTo>
                  <a:cubicBezTo>
                    <a:pt x="118" y="23"/>
                    <a:pt x="118" y="23"/>
                    <a:pt x="118" y="23"/>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50" name="Freeform 50">
              <a:extLst>
                <a:ext uri="{FF2B5EF4-FFF2-40B4-BE49-F238E27FC236}">
                  <a16:creationId xmlns:a16="http://schemas.microsoft.com/office/drawing/2014/main" id="{419D34B5-4E78-48E2-9FAB-3F9FB3E430E9}"/>
                </a:ext>
              </a:extLst>
            </p:cNvPr>
            <p:cNvSpPr>
              <a:spLocks noEditPoints="1"/>
            </p:cNvSpPr>
            <p:nvPr/>
          </p:nvSpPr>
          <p:spPr bwMode="auto">
            <a:xfrm>
              <a:off x="5915" y="1694"/>
              <a:ext cx="426" cy="594"/>
            </a:xfrm>
            <a:custGeom>
              <a:avLst/>
              <a:gdLst>
                <a:gd name="T0" fmla="*/ 179 w 179"/>
                <a:gd name="T1" fmla="*/ 4 h 251"/>
                <a:gd name="T2" fmla="*/ 76 w 179"/>
                <a:gd name="T3" fmla="*/ 2 h 251"/>
                <a:gd name="T4" fmla="*/ 43 w 179"/>
                <a:gd name="T5" fmla="*/ 0 h 251"/>
                <a:gd name="T6" fmla="*/ 27 w 179"/>
                <a:gd name="T7" fmla="*/ 116 h 251"/>
                <a:gd name="T8" fmla="*/ 0 w 179"/>
                <a:gd name="T9" fmla="*/ 231 h 251"/>
                <a:gd name="T10" fmla="*/ 137 w 179"/>
                <a:gd name="T11" fmla="*/ 192 h 251"/>
                <a:gd name="T12" fmla="*/ 179 w 179"/>
                <a:gd name="T13" fmla="*/ 4 h 251"/>
                <a:gd name="T14" fmla="*/ 29 w 179"/>
                <a:gd name="T15" fmla="*/ 225 h 251"/>
                <a:gd name="T16" fmla="*/ 13 w 179"/>
                <a:gd name="T17" fmla="*/ 225 h 251"/>
                <a:gd name="T18" fmla="*/ 35 w 179"/>
                <a:gd name="T19" fmla="*/ 124 h 251"/>
                <a:gd name="T20" fmla="*/ 51 w 179"/>
                <a:gd name="T21" fmla="*/ 11 h 251"/>
                <a:gd name="T22" fmla="*/ 65 w 179"/>
                <a:gd name="T23" fmla="*/ 10 h 251"/>
                <a:gd name="T24" fmla="*/ 51 w 179"/>
                <a:gd name="T25" fmla="*/ 125 h 251"/>
                <a:gd name="T26" fmla="*/ 29 w 179"/>
                <a:gd name="T27" fmla="*/ 22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 h="251">
                  <a:moveTo>
                    <a:pt x="179" y="4"/>
                  </a:moveTo>
                  <a:cubicBezTo>
                    <a:pt x="145" y="5"/>
                    <a:pt x="111" y="4"/>
                    <a:pt x="76" y="2"/>
                  </a:cubicBezTo>
                  <a:cubicBezTo>
                    <a:pt x="63" y="3"/>
                    <a:pt x="52" y="2"/>
                    <a:pt x="43" y="0"/>
                  </a:cubicBezTo>
                  <a:cubicBezTo>
                    <a:pt x="27" y="116"/>
                    <a:pt x="27" y="116"/>
                    <a:pt x="27" y="116"/>
                  </a:cubicBezTo>
                  <a:cubicBezTo>
                    <a:pt x="0" y="231"/>
                    <a:pt x="0" y="231"/>
                    <a:pt x="0" y="231"/>
                  </a:cubicBezTo>
                  <a:cubicBezTo>
                    <a:pt x="62" y="251"/>
                    <a:pt x="108" y="238"/>
                    <a:pt x="137" y="192"/>
                  </a:cubicBezTo>
                  <a:cubicBezTo>
                    <a:pt x="179" y="4"/>
                    <a:pt x="179" y="4"/>
                    <a:pt x="179" y="4"/>
                  </a:cubicBezTo>
                  <a:close/>
                  <a:moveTo>
                    <a:pt x="29" y="225"/>
                  </a:moveTo>
                  <a:cubicBezTo>
                    <a:pt x="13" y="225"/>
                    <a:pt x="13" y="225"/>
                    <a:pt x="13" y="225"/>
                  </a:cubicBezTo>
                  <a:cubicBezTo>
                    <a:pt x="35" y="124"/>
                    <a:pt x="35" y="124"/>
                    <a:pt x="35" y="124"/>
                  </a:cubicBezTo>
                  <a:cubicBezTo>
                    <a:pt x="51" y="11"/>
                    <a:pt x="51" y="11"/>
                    <a:pt x="51" y="11"/>
                  </a:cubicBezTo>
                  <a:cubicBezTo>
                    <a:pt x="65" y="10"/>
                    <a:pt x="65" y="10"/>
                    <a:pt x="65" y="10"/>
                  </a:cubicBezTo>
                  <a:cubicBezTo>
                    <a:pt x="51" y="125"/>
                    <a:pt x="51" y="125"/>
                    <a:pt x="51" y="125"/>
                  </a:cubicBezTo>
                  <a:cubicBezTo>
                    <a:pt x="29" y="225"/>
                    <a:pt x="29" y="225"/>
                    <a:pt x="29" y="225"/>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51" name="Freeform 51">
              <a:extLst>
                <a:ext uri="{FF2B5EF4-FFF2-40B4-BE49-F238E27FC236}">
                  <a16:creationId xmlns:a16="http://schemas.microsoft.com/office/drawing/2014/main" id="{C7A0EBBF-3117-4243-86AF-B8E281898972}"/>
                </a:ext>
              </a:extLst>
            </p:cNvPr>
            <p:cNvSpPr/>
            <p:nvPr/>
          </p:nvSpPr>
          <p:spPr bwMode="auto">
            <a:xfrm>
              <a:off x="5946" y="1718"/>
              <a:ext cx="124" cy="508"/>
            </a:xfrm>
            <a:custGeom>
              <a:avLst/>
              <a:gdLst>
                <a:gd name="T0" fmla="*/ 0 w 124"/>
                <a:gd name="T1" fmla="*/ 508 h 508"/>
                <a:gd name="T2" fmla="*/ 38 w 124"/>
                <a:gd name="T3" fmla="*/ 508 h 508"/>
                <a:gd name="T4" fmla="*/ 90 w 124"/>
                <a:gd name="T5" fmla="*/ 272 h 508"/>
                <a:gd name="T6" fmla="*/ 124 w 124"/>
                <a:gd name="T7" fmla="*/ 0 h 508"/>
                <a:gd name="T8" fmla="*/ 90 w 124"/>
                <a:gd name="T9" fmla="*/ 2 h 508"/>
                <a:gd name="T10" fmla="*/ 52 w 124"/>
                <a:gd name="T11" fmla="*/ 269 h 508"/>
                <a:gd name="T12" fmla="*/ 0 w 124"/>
                <a:gd name="T13" fmla="*/ 508 h 508"/>
                <a:gd name="T14" fmla="*/ 0 w 124"/>
                <a:gd name="T15" fmla="*/ 508 h 5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508">
                  <a:moveTo>
                    <a:pt x="0" y="508"/>
                  </a:moveTo>
                  <a:lnTo>
                    <a:pt x="38" y="508"/>
                  </a:lnTo>
                  <a:lnTo>
                    <a:pt x="90" y="272"/>
                  </a:lnTo>
                  <a:lnTo>
                    <a:pt x="124" y="0"/>
                  </a:lnTo>
                  <a:lnTo>
                    <a:pt x="90" y="2"/>
                  </a:lnTo>
                  <a:lnTo>
                    <a:pt x="52" y="269"/>
                  </a:lnTo>
                  <a:lnTo>
                    <a:pt x="0" y="508"/>
                  </a:lnTo>
                  <a:lnTo>
                    <a:pt x="0" y="508"/>
                  </a:lnTo>
                  <a:close/>
                </a:path>
              </a:pathLst>
            </a:custGeom>
            <a:solidFill>
              <a:srgbClr val="9999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52" name="Freeform 52">
              <a:extLst>
                <a:ext uri="{FF2B5EF4-FFF2-40B4-BE49-F238E27FC236}">
                  <a16:creationId xmlns:a16="http://schemas.microsoft.com/office/drawing/2014/main" id="{A89DCEF6-2452-4DC5-85B1-000B928F8ED5}"/>
                </a:ext>
              </a:extLst>
            </p:cNvPr>
            <p:cNvSpPr/>
            <p:nvPr/>
          </p:nvSpPr>
          <p:spPr bwMode="auto">
            <a:xfrm>
              <a:off x="5975" y="1349"/>
              <a:ext cx="97" cy="40"/>
            </a:xfrm>
            <a:custGeom>
              <a:avLst/>
              <a:gdLst>
                <a:gd name="T0" fmla="*/ 3 w 41"/>
                <a:gd name="T1" fmla="*/ 0 h 17"/>
                <a:gd name="T2" fmla="*/ 16 w 41"/>
                <a:gd name="T3" fmla="*/ 17 h 17"/>
                <a:gd name="T4" fmla="*/ 41 w 41"/>
                <a:gd name="T5" fmla="*/ 16 h 17"/>
                <a:gd name="T6" fmla="*/ 3 w 41"/>
                <a:gd name="T7" fmla="*/ 0 h 17"/>
              </a:gdLst>
              <a:ahLst/>
              <a:cxnLst>
                <a:cxn ang="0">
                  <a:pos x="T0" y="T1"/>
                </a:cxn>
                <a:cxn ang="0">
                  <a:pos x="T2" y="T3"/>
                </a:cxn>
                <a:cxn ang="0">
                  <a:pos x="T4" y="T5"/>
                </a:cxn>
                <a:cxn ang="0">
                  <a:pos x="T6" y="T7"/>
                </a:cxn>
              </a:cxnLst>
              <a:rect l="0" t="0" r="r" b="b"/>
              <a:pathLst>
                <a:path w="41" h="17">
                  <a:moveTo>
                    <a:pt x="3" y="0"/>
                  </a:moveTo>
                  <a:cubicBezTo>
                    <a:pt x="0" y="7"/>
                    <a:pt x="4" y="13"/>
                    <a:pt x="16" y="17"/>
                  </a:cubicBezTo>
                  <a:cubicBezTo>
                    <a:pt x="41" y="16"/>
                    <a:pt x="41" y="16"/>
                    <a:pt x="41" y="16"/>
                  </a:cubicBezTo>
                  <a:cubicBezTo>
                    <a:pt x="25" y="13"/>
                    <a:pt x="13" y="8"/>
                    <a:pt x="3" y="0"/>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53" name="Freeform 53">
              <a:extLst>
                <a:ext uri="{FF2B5EF4-FFF2-40B4-BE49-F238E27FC236}">
                  <a16:creationId xmlns:a16="http://schemas.microsoft.com/office/drawing/2014/main" id="{4CB2BB71-D4F5-409D-85A8-BFE9D776FF53}"/>
                </a:ext>
              </a:extLst>
            </p:cNvPr>
            <p:cNvSpPr/>
            <p:nvPr/>
          </p:nvSpPr>
          <p:spPr bwMode="auto">
            <a:xfrm>
              <a:off x="5894" y="1457"/>
              <a:ext cx="107" cy="64"/>
            </a:xfrm>
            <a:custGeom>
              <a:avLst/>
              <a:gdLst>
                <a:gd name="T0" fmla="*/ 0 w 45"/>
                <a:gd name="T1" fmla="*/ 19 h 27"/>
                <a:gd name="T2" fmla="*/ 6 w 45"/>
                <a:gd name="T3" fmla="*/ 27 h 27"/>
                <a:gd name="T4" fmla="*/ 45 w 45"/>
                <a:gd name="T5" fmla="*/ 5 h 27"/>
                <a:gd name="T6" fmla="*/ 36 w 45"/>
                <a:gd name="T7" fmla="*/ 0 h 27"/>
                <a:gd name="T8" fmla="*/ 0 w 45"/>
                <a:gd name="T9" fmla="*/ 19 h 27"/>
              </a:gdLst>
              <a:ahLst/>
              <a:cxnLst>
                <a:cxn ang="0">
                  <a:pos x="T0" y="T1"/>
                </a:cxn>
                <a:cxn ang="0">
                  <a:pos x="T2" y="T3"/>
                </a:cxn>
                <a:cxn ang="0">
                  <a:pos x="T4" y="T5"/>
                </a:cxn>
                <a:cxn ang="0">
                  <a:pos x="T6" y="T7"/>
                </a:cxn>
                <a:cxn ang="0">
                  <a:pos x="T8" y="T9"/>
                </a:cxn>
              </a:cxnLst>
              <a:rect l="0" t="0" r="r" b="b"/>
              <a:pathLst>
                <a:path w="45" h="27">
                  <a:moveTo>
                    <a:pt x="0" y="19"/>
                  </a:moveTo>
                  <a:cubicBezTo>
                    <a:pt x="0" y="24"/>
                    <a:pt x="2" y="26"/>
                    <a:pt x="6" y="27"/>
                  </a:cubicBezTo>
                  <a:cubicBezTo>
                    <a:pt x="12" y="15"/>
                    <a:pt x="25" y="8"/>
                    <a:pt x="45" y="5"/>
                  </a:cubicBezTo>
                  <a:cubicBezTo>
                    <a:pt x="36" y="0"/>
                    <a:pt x="36" y="0"/>
                    <a:pt x="36" y="0"/>
                  </a:cubicBezTo>
                  <a:cubicBezTo>
                    <a:pt x="22" y="1"/>
                    <a:pt x="10" y="7"/>
                    <a:pt x="0" y="19"/>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54" name="Freeform 54">
              <a:extLst>
                <a:ext uri="{FF2B5EF4-FFF2-40B4-BE49-F238E27FC236}">
                  <a16:creationId xmlns:a16="http://schemas.microsoft.com/office/drawing/2014/main" id="{11ECB160-C44A-40F2-9AC0-FAC3B4093E43}"/>
                </a:ext>
              </a:extLst>
            </p:cNvPr>
            <p:cNvSpPr/>
            <p:nvPr/>
          </p:nvSpPr>
          <p:spPr bwMode="auto">
            <a:xfrm>
              <a:off x="5896" y="1422"/>
              <a:ext cx="102" cy="59"/>
            </a:xfrm>
            <a:custGeom>
              <a:avLst/>
              <a:gdLst>
                <a:gd name="T0" fmla="*/ 0 w 43"/>
                <a:gd name="T1" fmla="*/ 18 h 25"/>
                <a:gd name="T2" fmla="*/ 1 w 43"/>
                <a:gd name="T3" fmla="*/ 25 h 25"/>
                <a:gd name="T4" fmla="*/ 43 w 43"/>
                <a:gd name="T5" fmla="*/ 7 h 25"/>
                <a:gd name="T6" fmla="*/ 31 w 43"/>
                <a:gd name="T7" fmla="*/ 0 h 25"/>
                <a:gd name="T8" fmla="*/ 0 w 43"/>
                <a:gd name="T9" fmla="*/ 13 h 25"/>
                <a:gd name="T10" fmla="*/ 0 w 43"/>
                <a:gd name="T11" fmla="*/ 18 h 25"/>
              </a:gdLst>
              <a:ahLst/>
              <a:cxnLst>
                <a:cxn ang="0">
                  <a:pos x="T0" y="T1"/>
                </a:cxn>
                <a:cxn ang="0">
                  <a:pos x="T2" y="T3"/>
                </a:cxn>
                <a:cxn ang="0">
                  <a:pos x="T4" y="T5"/>
                </a:cxn>
                <a:cxn ang="0">
                  <a:pos x="T6" y="T7"/>
                </a:cxn>
                <a:cxn ang="0">
                  <a:pos x="T8" y="T9"/>
                </a:cxn>
                <a:cxn ang="0">
                  <a:pos x="T10" y="T11"/>
                </a:cxn>
              </a:cxnLst>
              <a:rect l="0" t="0" r="r" b="b"/>
              <a:pathLst>
                <a:path w="43" h="25">
                  <a:moveTo>
                    <a:pt x="0" y="18"/>
                  </a:moveTo>
                  <a:cubicBezTo>
                    <a:pt x="0" y="20"/>
                    <a:pt x="0" y="22"/>
                    <a:pt x="1" y="25"/>
                  </a:cubicBezTo>
                  <a:cubicBezTo>
                    <a:pt x="10" y="13"/>
                    <a:pt x="24" y="7"/>
                    <a:pt x="43" y="7"/>
                  </a:cubicBezTo>
                  <a:cubicBezTo>
                    <a:pt x="31" y="0"/>
                    <a:pt x="31" y="0"/>
                    <a:pt x="31" y="0"/>
                  </a:cubicBezTo>
                  <a:cubicBezTo>
                    <a:pt x="20" y="2"/>
                    <a:pt x="9" y="6"/>
                    <a:pt x="0" y="13"/>
                  </a:cubicBezTo>
                  <a:cubicBezTo>
                    <a:pt x="0" y="14"/>
                    <a:pt x="0" y="16"/>
                    <a:pt x="0" y="18"/>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55" name="Freeform 55">
              <a:extLst>
                <a:ext uri="{FF2B5EF4-FFF2-40B4-BE49-F238E27FC236}">
                  <a16:creationId xmlns:a16="http://schemas.microsoft.com/office/drawing/2014/main" id="{CDA290E6-266C-46BB-9138-D3A20D92FA3A}"/>
                </a:ext>
              </a:extLst>
            </p:cNvPr>
            <p:cNvSpPr/>
            <p:nvPr/>
          </p:nvSpPr>
          <p:spPr bwMode="auto">
            <a:xfrm>
              <a:off x="5901" y="1493"/>
              <a:ext cx="112" cy="73"/>
            </a:xfrm>
            <a:custGeom>
              <a:avLst/>
              <a:gdLst>
                <a:gd name="T0" fmla="*/ 47 w 47"/>
                <a:gd name="T1" fmla="*/ 6 h 31"/>
                <a:gd name="T2" fmla="*/ 40 w 47"/>
                <a:gd name="T3" fmla="*/ 0 h 31"/>
                <a:gd name="T4" fmla="*/ 0 w 47"/>
                <a:gd name="T5" fmla="*/ 26 h 31"/>
                <a:gd name="T6" fmla="*/ 6 w 47"/>
                <a:gd name="T7" fmla="*/ 31 h 31"/>
                <a:gd name="T8" fmla="*/ 47 w 47"/>
                <a:gd name="T9" fmla="*/ 6 h 31"/>
              </a:gdLst>
              <a:ahLst/>
              <a:cxnLst>
                <a:cxn ang="0">
                  <a:pos x="T0" y="T1"/>
                </a:cxn>
                <a:cxn ang="0">
                  <a:pos x="T2" y="T3"/>
                </a:cxn>
                <a:cxn ang="0">
                  <a:pos x="T4" y="T5"/>
                </a:cxn>
                <a:cxn ang="0">
                  <a:pos x="T6" y="T7"/>
                </a:cxn>
                <a:cxn ang="0">
                  <a:pos x="T8" y="T9"/>
                </a:cxn>
              </a:cxnLst>
              <a:rect l="0" t="0" r="r" b="b"/>
              <a:pathLst>
                <a:path w="47" h="31">
                  <a:moveTo>
                    <a:pt x="47" y="6"/>
                  </a:moveTo>
                  <a:cubicBezTo>
                    <a:pt x="40" y="0"/>
                    <a:pt x="40" y="0"/>
                    <a:pt x="40" y="0"/>
                  </a:cubicBezTo>
                  <a:cubicBezTo>
                    <a:pt x="26" y="1"/>
                    <a:pt x="13" y="10"/>
                    <a:pt x="0" y="26"/>
                  </a:cubicBezTo>
                  <a:cubicBezTo>
                    <a:pt x="1" y="30"/>
                    <a:pt x="3" y="31"/>
                    <a:pt x="6" y="31"/>
                  </a:cubicBezTo>
                  <a:cubicBezTo>
                    <a:pt x="9" y="18"/>
                    <a:pt x="22" y="10"/>
                    <a:pt x="47" y="6"/>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56" name="Freeform 56">
              <a:extLst>
                <a:ext uri="{FF2B5EF4-FFF2-40B4-BE49-F238E27FC236}">
                  <a16:creationId xmlns:a16="http://schemas.microsoft.com/office/drawing/2014/main" id="{2E8CBE99-A2D4-435A-94B4-576184CCAE30}"/>
                </a:ext>
              </a:extLst>
            </p:cNvPr>
            <p:cNvSpPr/>
            <p:nvPr/>
          </p:nvSpPr>
          <p:spPr bwMode="auto">
            <a:xfrm>
              <a:off x="6348" y="1782"/>
              <a:ext cx="55" cy="210"/>
            </a:xfrm>
            <a:custGeom>
              <a:avLst/>
              <a:gdLst>
                <a:gd name="T0" fmla="*/ 0 w 55"/>
                <a:gd name="T1" fmla="*/ 210 h 210"/>
                <a:gd name="T2" fmla="*/ 55 w 55"/>
                <a:gd name="T3" fmla="*/ 208 h 210"/>
                <a:gd name="T4" fmla="*/ 24 w 55"/>
                <a:gd name="T5" fmla="*/ 0 h 210"/>
                <a:gd name="T6" fmla="*/ 0 w 55"/>
                <a:gd name="T7" fmla="*/ 210 h 210"/>
                <a:gd name="T8" fmla="*/ 0 w 55"/>
                <a:gd name="T9" fmla="*/ 210 h 210"/>
              </a:gdLst>
              <a:ahLst/>
              <a:cxnLst>
                <a:cxn ang="0">
                  <a:pos x="T0" y="T1"/>
                </a:cxn>
                <a:cxn ang="0">
                  <a:pos x="T2" y="T3"/>
                </a:cxn>
                <a:cxn ang="0">
                  <a:pos x="T4" y="T5"/>
                </a:cxn>
                <a:cxn ang="0">
                  <a:pos x="T6" y="T7"/>
                </a:cxn>
                <a:cxn ang="0">
                  <a:pos x="T8" y="T9"/>
                </a:cxn>
              </a:cxnLst>
              <a:rect l="0" t="0" r="r" b="b"/>
              <a:pathLst>
                <a:path w="55" h="210">
                  <a:moveTo>
                    <a:pt x="0" y="210"/>
                  </a:moveTo>
                  <a:lnTo>
                    <a:pt x="55" y="208"/>
                  </a:lnTo>
                  <a:lnTo>
                    <a:pt x="24" y="0"/>
                  </a:lnTo>
                  <a:lnTo>
                    <a:pt x="0" y="210"/>
                  </a:lnTo>
                  <a:lnTo>
                    <a:pt x="0" y="210"/>
                  </a:lnTo>
                  <a:close/>
                </a:path>
              </a:pathLst>
            </a:custGeom>
            <a:solidFill>
              <a:srgbClr val="847C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57" name="Freeform 57">
              <a:extLst>
                <a:ext uri="{FF2B5EF4-FFF2-40B4-BE49-F238E27FC236}">
                  <a16:creationId xmlns:a16="http://schemas.microsoft.com/office/drawing/2014/main" id="{26040FB0-EEBC-42DE-BA13-3014319D510C}"/>
                </a:ext>
              </a:extLst>
            </p:cNvPr>
            <p:cNvSpPr>
              <a:spLocks noEditPoints="1"/>
            </p:cNvSpPr>
            <p:nvPr/>
          </p:nvSpPr>
          <p:spPr bwMode="auto">
            <a:xfrm>
              <a:off x="6003" y="2077"/>
              <a:ext cx="698" cy="1785"/>
            </a:xfrm>
            <a:custGeom>
              <a:avLst/>
              <a:gdLst>
                <a:gd name="T0" fmla="*/ 141 w 293"/>
                <a:gd name="T1" fmla="*/ 0 h 754"/>
                <a:gd name="T2" fmla="*/ 140 w 293"/>
                <a:gd name="T3" fmla="*/ 12 h 754"/>
                <a:gd name="T4" fmla="*/ 48 w 293"/>
                <a:gd name="T5" fmla="*/ 125 h 754"/>
                <a:gd name="T6" fmla="*/ 0 w 293"/>
                <a:gd name="T7" fmla="*/ 117 h 754"/>
                <a:gd name="T8" fmla="*/ 15 w 293"/>
                <a:gd name="T9" fmla="*/ 237 h 754"/>
                <a:gd name="T10" fmla="*/ 28 w 293"/>
                <a:gd name="T11" fmla="*/ 415 h 754"/>
                <a:gd name="T12" fmla="*/ 19 w 293"/>
                <a:gd name="T13" fmla="*/ 570 h 754"/>
                <a:gd name="T14" fmla="*/ 19 w 293"/>
                <a:gd name="T15" fmla="*/ 675 h 754"/>
                <a:gd name="T16" fmla="*/ 4 w 293"/>
                <a:gd name="T17" fmla="*/ 692 h 754"/>
                <a:gd name="T18" fmla="*/ 14 w 293"/>
                <a:gd name="T19" fmla="*/ 738 h 754"/>
                <a:gd name="T20" fmla="*/ 61 w 293"/>
                <a:gd name="T21" fmla="*/ 690 h 754"/>
                <a:gd name="T22" fmla="*/ 98 w 293"/>
                <a:gd name="T23" fmla="*/ 331 h 754"/>
                <a:gd name="T24" fmla="*/ 118 w 293"/>
                <a:gd name="T25" fmla="*/ 184 h 754"/>
                <a:gd name="T26" fmla="*/ 164 w 293"/>
                <a:gd name="T27" fmla="*/ 17 h 754"/>
                <a:gd name="T28" fmla="*/ 164 w 293"/>
                <a:gd name="T29" fmla="*/ 155 h 754"/>
                <a:gd name="T30" fmla="*/ 177 w 293"/>
                <a:gd name="T31" fmla="*/ 204 h 754"/>
                <a:gd name="T32" fmla="*/ 195 w 293"/>
                <a:gd name="T33" fmla="*/ 402 h 754"/>
                <a:gd name="T34" fmla="*/ 216 w 293"/>
                <a:gd name="T35" fmla="*/ 574 h 754"/>
                <a:gd name="T36" fmla="*/ 228 w 293"/>
                <a:gd name="T37" fmla="*/ 640 h 754"/>
                <a:gd name="T38" fmla="*/ 240 w 293"/>
                <a:gd name="T39" fmla="*/ 661 h 754"/>
                <a:gd name="T40" fmla="*/ 220 w 293"/>
                <a:gd name="T41" fmla="*/ 696 h 754"/>
                <a:gd name="T42" fmla="*/ 241 w 293"/>
                <a:gd name="T43" fmla="*/ 754 h 754"/>
                <a:gd name="T44" fmla="*/ 242 w 293"/>
                <a:gd name="T45" fmla="*/ 753 h 754"/>
                <a:gd name="T46" fmla="*/ 291 w 293"/>
                <a:gd name="T47" fmla="*/ 716 h 754"/>
                <a:gd name="T48" fmla="*/ 293 w 293"/>
                <a:gd name="T49" fmla="*/ 657 h 754"/>
                <a:gd name="T50" fmla="*/ 264 w 293"/>
                <a:gd name="T51" fmla="*/ 460 h 754"/>
                <a:gd name="T52" fmla="*/ 264 w 293"/>
                <a:gd name="T53" fmla="*/ 280 h 754"/>
                <a:gd name="T54" fmla="*/ 283 w 293"/>
                <a:gd name="T55" fmla="*/ 121 h 754"/>
                <a:gd name="T56" fmla="*/ 269 w 293"/>
                <a:gd name="T57" fmla="*/ 125 h 754"/>
                <a:gd name="T58" fmla="*/ 184 w 293"/>
                <a:gd name="T59" fmla="*/ 44 h 754"/>
                <a:gd name="T60" fmla="*/ 177 w 293"/>
                <a:gd name="T61" fmla="*/ 1 h 754"/>
                <a:gd name="T62" fmla="*/ 141 w 293"/>
                <a:gd name="T63" fmla="*/ 0 h 754"/>
                <a:gd name="T64" fmla="*/ 194 w 293"/>
                <a:gd name="T65" fmla="*/ 198 h 754"/>
                <a:gd name="T66" fmla="*/ 194 w 293"/>
                <a:gd name="T67" fmla="*/ 236 h 754"/>
                <a:gd name="T68" fmla="*/ 220 w 293"/>
                <a:gd name="T69" fmla="*/ 439 h 754"/>
                <a:gd name="T70" fmla="*/ 250 w 293"/>
                <a:gd name="T71" fmla="*/ 622 h 754"/>
                <a:gd name="T72" fmla="*/ 264 w 293"/>
                <a:gd name="T73" fmla="*/ 647 h 754"/>
                <a:gd name="T74" fmla="*/ 254 w 293"/>
                <a:gd name="T75" fmla="*/ 738 h 754"/>
                <a:gd name="T76" fmla="*/ 246 w 293"/>
                <a:gd name="T77" fmla="*/ 738 h 754"/>
                <a:gd name="T78" fmla="*/ 233 w 293"/>
                <a:gd name="T79" fmla="*/ 699 h 754"/>
                <a:gd name="T80" fmla="*/ 255 w 293"/>
                <a:gd name="T81" fmla="*/ 653 h 754"/>
                <a:gd name="T82" fmla="*/ 237 w 293"/>
                <a:gd name="T83" fmla="*/ 627 h 754"/>
                <a:gd name="T84" fmla="*/ 210 w 293"/>
                <a:gd name="T85" fmla="*/ 443 h 754"/>
                <a:gd name="T86" fmla="*/ 185 w 293"/>
                <a:gd name="T87" fmla="*/ 238 h 754"/>
                <a:gd name="T88" fmla="*/ 185 w 293"/>
                <a:gd name="T89" fmla="*/ 204 h 754"/>
                <a:gd name="T90" fmla="*/ 170 w 293"/>
                <a:gd name="T91" fmla="*/ 151 h 754"/>
                <a:gd name="T92" fmla="*/ 170 w 293"/>
                <a:gd name="T93" fmla="*/ 101 h 754"/>
                <a:gd name="T94" fmla="*/ 180 w 293"/>
                <a:gd name="T95" fmla="*/ 156 h 754"/>
                <a:gd name="T96" fmla="*/ 194 w 293"/>
                <a:gd name="T97" fmla="*/ 198 h 754"/>
                <a:gd name="T98" fmla="*/ 18 w 293"/>
                <a:gd name="T99" fmla="*/ 127 h 754"/>
                <a:gd name="T100" fmla="*/ 29 w 293"/>
                <a:gd name="T101" fmla="*/ 193 h 754"/>
                <a:gd name="T102" fmla="*/ 51 w 293"/>
                <a:gd name="T103" fmla="*/ 415 h 754"/>
                <a:gd name="T104" fmla="*/ 42 w 293"/>
                <a:gd name="T105" fmla="*/ 672 h 754"/>
                <a:gd name="T106" fmla="*/ 18 w 293"/>
                <a:gd name="T107" fmla="*/ 715 h 754"/>
                <a:gd name="T108" fmla="*/ 18 w 293"/>
                <a:gd name="T109" fmla="*/ 695 h 754"/>
                <a:gd name="T110" fmla="*/ 29 w 293"/>
                <a:gd name="T111" fmla="*/ 672 h 754"/>
                <a:gd name="T112" fmla="*/ 40 w 293"/>
                <a:gd name="T113" fmla="*/ 417 h 754"/>
                <a:gd name="T114" fmla="*/ 18 w 293"/>
                <a:gd name="T115" fmla="*/ 194 h 754"/>
                <a:gd name="T116" fmla="*/ 8 w 293"/>
                <a:gd name="T117" fmla="*/ 127 h 754"/>
                <a:gd name="T118" fmla="*/ 18 w 293"/>
                <a:gd name="T119" fmla="*/ 127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3" h="754">
                  <a:moveTo>
                    <a:pt x="141" y="0"/>
                  </a:moveTo>
                  <a:cubicBezTo>
                    <a:pt x="140" y="12"/>
                    <a:pt x="140" y="12"/>
                    <a:pt x="140" y="12"/>
                  </a:cubicBezTo>
                  <a:cubicBezTo>
                    <a:pt x="132" y="100"/>
                    <a:pt x="102" y="137"/>
                    <a:pt x="48" y="125"/>
                  </a:cubicBezTo>
                  <a:cubicBezTo>
                    <a:pt x="0" y="117"/>
                    <a:pt x="0" y="117"/>
                    <a:pt x="0" y="117"/>
                  </a:cubicBezTo>
                  <a:cubicBezTo>
                    <a:pt x="15" y="237"/>
                    <a:pt x="15" y="237"/>
                    <a:pt x="15" y="237"/>
                  </a:cubicBezTo>
                  <a:cubicBezTo>
                    <a:pt x="28" y="415"/>
                    <a:pt x="28" y="415"/>
                    <a:pt x="28" y="415"/>
                  </a:cubicBezTo>
                  <a:cubicBezTo>
                    <a:pt x="19" y="570"/>
                    <a:pt x="19" y="570"/>
                    <a:pt x="19" y="570"/>
                  </a:cubicBezTo>
                  <a:cubicBezTo>
                    <a:pt x="19" y="675"/>
                    <a:pt x="19" y="675"/>
                    <a:pt x="19" y="675"/>
                  </a:cubicBezTo>
                  <a:cubicBezTo>
                    <a:pt x="4" y="692"/>
                    <a:pt x="4" y="692"/>
                    <a:pt x="4" y="692"/>
                  </a:cubicBezTo>
                  <a:cubicBezTo>
                    <a:pt x="14" y="738"/>
                    <a:pt x="14" y="738"/>
                    <a:pt x="14" y="738"/>
                  </a:cubicBezTo>
                  <a:cubicBezTo>
                    <a:pt x="61" y="690"/>
                    <a:pt x="61" y="690"/>
                    <a:pt x="61" y="690"/>
                  </a:cubicBezTo>
                  <a:cubicBezTo>
                    <a:pt x="86" y="589"/>
                    <a:pt x="99" y="469"/>
                    <a:pt x="98" y="331"/>
                  </a:cubicBezTo>
                  <a:cubicBezTo>
                    <a:pt x="118" y="184"/>
                    <a:pt x="118" y="184"/>
                    <a:pt x="118" y="184"/>
                  </a:cubicBezTo>
                  <a:cubicBezTo>
                    <a:pt x="164" y="17"/>
                    <a:pt x="164" y="17"/>
                    <a:pt x="164" y="17"/>
                  </a:cubicBezTo>
                  <a:cubicBezTo>
                    <a:pt x="164" y="155"/>
                    <a:pt x="164" y="155"/>
                    <a:pt x="164" y="155"/>
                  </a:cubicBezTo>
                  <a:cubicBezTo>
                    <a:pt x="177" y="204"/>
                    <a:pt x="177" y="204"/>
                    <a:pt x="177" y="204"/>
                  </a:cubicBezTo>
                  <a:cubicBezTo>
                    <a:pt x="195" y="402"/>
                    <a:pt x="195" y="402"/>
                    <a:pt x="195" y="402"/>
                  </a:cubicBezTo>
                  <a:cubicBezTo>
                    <a:pt x="216" y="574"/>
                    <a:pt x="216" y="574"/>
                    <a:pt x="216" y="574"/>
                  </a:cubicBezTo>
                  <a:cubicBezTo>
                    <a:pt x="228" y="640"/>
                    <a:pt x="228" y="640"/>
                    <a:pt x="228" y="640"/>
                  </a:cubicBezTo>
                  <a:cubicBezTo>
                    <a:pt x="240" y="661"/>
                    <a:pt x="240" y="661"/>
                    <a:pt x="240" y="661"/>
                  </a:cubicBezTo>
                  <a:cubicBezTo>
                    <a:pt x="220" y="696"/>
                    <a:pt x="220" y="696"/>
                    <a:pt x="220" y="696"/>
                  </a:cubicBezTo>
                  <a:cubicBezTo>
                    <a:pt x="219" y="719"/>
                    <a:pt x="226" y="738"/>
                    <a:pt x="241" y="754"/>
                  </a:cubicBezTo>
                  <a:cubicBezTo>
                    <a:pt x="242" y="753"/>
                    <a:pt x="242" y="753"/>
                    <a:pt x="242" y="753"/>
                  </a:cubicBezTo>
                  <a:cubicBezTo>
                    <a:pt x="291" y="716"/>
                    <a:pt x="291" y="716"/>
                    <a:pt x="291" y="716"/>
                  </a:cubicBezTo>
                  <a:cubicBezTo>
                    <a:pt x="293" y="657"/>
                    <a:pt x="293" y="657"/>
                    <a:pt x="293" y="657"/>
                  </a:cubicBezTo>
                  <a:cubicBezTo>
                    <a:pt x="264" y="460"/>
                    <a:pt x="264" y="460"/>
                    <a:pt x="264" y="460"/>
                  </a:cubicBezTo>
                  <a:cubicBezTo>
                    <a:pt x="264" y="280"/>
                    <a:pt x="264" y="280"/>
                    <a:pt x="264" y="280"/>
                  </a:cubicBezTo>
                  <a:cubicBezTo>
                    <a:pt x="283" y="121"/>
                    <a:pt x="283" y="121"/>
                    <a:pt x="283" y="121"/>
                  </a:cubicBezTo>
                  <a:cubicBezTo>
                    <a:pt x="269" y="125"/>
                    <a:pt x="269" y="125"/>
                    <a:pt x="269" y="125"/>
                  </a:cubicBezTo>
                  <a:cubicBezTo>
                    <a:pt x="227" y="137"/>
                    <a:pt x="198" y="110"/>
                    <a:pt x="184" y="44"/>
                  </a:cubicBezTo>
                  <a:cubicBezTo>
                    <a:pt x="177" y="1"/>
                    <a:pt x="177" y="1"/>
                    <a:pt x="177" y="1"/>
                  </a:cubicBezTo>
                  <a:cubicBezTo>
                    <a:pt x="141" y="0"/>
                    <a:pt x="141" y="0"/>
                    <a:pt x="141" y="0"/>
                  </a:cubicBezTo>
                  <a:close/>
                  <a:moveTo>
                    <a:pt x="194" y="198"/>
                  </a:moveTo>
                  <a:cubicBezTo>
                    <a:pt x="194" y="236"/>
                    <a:pt x="194" y="236"/>
                    <a:pt x="194" y="236"/>
                  </a:cubicBezTo>
                  <a:cubicBezTo>
                    <a:pt x="220" y="439"/>
                    <a:pt x="220" y="439"/>
                    <a:pt x="220" y="439"/>
                  </a:cubicBezTo>
                  <a:cubicBezTo>
                    <a:pt x="250" y="622"/>
                    <a:pt x="250" y="622"/>
                    <a:pt x="250" y="622"/>
                  </a:cubicBezTo>
                  <a:cubicBezTo>
                    <a:pt x="264" y="647"/>
                    <a:pt x="264" y="647"/>
                    <a:pt x="264" y="647"/>
                  </a:cubicBezTo>
                  <a:cubicBezTo>
                    <a:pt x="251" y="680"/>
                    <a:pt x="248" y="710"/>
                    <a:pt x="254" y="738"/>
                  </a:cubicBezTo>
                  <a:cubicBezTo>
                    <a:pt x="246" y="738"/>
                    <a:pt x="246" y="738"/>
                    <a:pt x="246" y="738"/>
                  </a:cubicBezTo>
                  <a:cubicBezTo>
                    <a:pt x="233" y="699"/>
                    <a:pt x="233" y="699"/>
                    <a:pt x="233" y="699"/>
                  </a:cubicBezTo>
                  <a:cubicBezTo>
                    <a:pt x="255" y="653"/>
                    <a:pt x="255" y="653"/>
                    <a:pt x="255" y="653"/>
                  </a:cubicBezTo>
                  <a:cubicBezTo>
                    <a:pt x="237" y="627"/>
                    <a:pt x="237" y="627"/>
                    <a:pt x="237" y="627"/>
                  </a:cubicBezTo>
                  <a:cubicBezTo>
                    <a:pt x="210" y="443"/>
                    <a:pt x="210" y="443"/>
                    <a:pt x="210" y="443"/>
                  </a:cubicBezTo>
                  <a:cubicBezTo>
                    <a:pt x="185" y="238"/>
                    <a:pt x="185" y="238"/>
                    <a:pt x="185" y="238"/>
                  </a:cubicBezTo>
                  <a:cubicBezTo>
                    <a:pt x="185" y="204"/>
                    <a:pt x="185" y="204"/>
                    <a:pt x="185" y="204"/>
                  </a:cubicBezTo>
                  <a:cubicBezTo>
                    <a:pt x="170" y="151"/>
                    <a:pt x="170" y="151"/>
                    <a:pt x="170" y="151"/>
                  </a:cubicBezTo>
                  <a:cubicBezTo>
                    <a:pt x="170" y="101"/>
                    <a:pt x="170" y="101"/>
                    <a:pt x="170" y="101"/>
                  </a:cubicBezTo>
                  <a:cubicBezTo>
                    <a:pt x="180" y="156"/>
                    <a:pt x="180" y="156"/>
                    <a:pt x="180" y="156"/>
                  </a:cubicBezTo>
                  <a:cubicBezTo>
                    <a:pt x="194" y="198"/>
                    <a:pt x="194" y="198"/>
                    <a:pt x="194" y="198"/>
                  </a:cubicBezTo>
                  <a:close/>
                  <a:moveTo>
                    <a:pt x="18" y="127"/>
                  </a:moveTo>
                  <a:cubicBezTo>
                    <a:pt x="29" y="193"/>
                    <a:pt x="29" y="193"/>
                    <a:pt x="29" y="193"/>
                  </a:cubicBezTo>
                  <a:cubicBezTo>
                    <a:pt x="51" y="415"/>
                    <a:pt x="51" y="415"/>
                    <a:pt x="51" y="415"/>
                  </a:cubicBezTo>
                  <a:cubicBezTo>
                    <a:pt x="42" y="672"/>
                    <a:pt x="42" y="672"/>
                    <a:pt x="42" y="672"/>
                  </a:cubicBezTo>
                  <a:cubicBezTo>
                    <a:pt x="18" y="715"/>
                    <a:pt x="18" y="715"/>
                    <a:pt x="18" y="715"/>
                  </a:cubicBezTo>
                  <a:cubicBezTo>
                    <a:pt x="18" y="695"/>
                    <a:pt x="18" y="695"/>
                    <a:pt x="18" y="695"/>
                  </a:cubicBezTo>
                  <a:cubicBezTo>
                    <a:pt x="29" y="672"/>
                    <a:pt x="29" y="672"/>
                    <a:pt x="29" y="672"/>
                  </a:cubicBezTo>
                  <a:cubicBezTo>
                    <a:pt x="40" y="417"/>
                    <a:pt x="40" y="417"/>
                    <a:pt x="40" y="417"/>
                  </a:cubicBezTo>
                  <a:cubicBezTo>
                    <a:pt x="18" y="194"/>
                    <a:pt x="18" y="194"/>
                    <a:pt x="18" y="194"/>
                  </a:cubicBezTo>
                  <a:cubicBezTo>
                    <a:pt x="8" y="127"/>
                    <a:pt x="8" y="127"/>
                    <a:pt x="8" y="127"/>
                  </a:cubicBezTo>
                  <a:cubicBezTo>
                    <a:pt x="18" y="127"/>
                    <a:pt x="18" y="127"/>
                    <a:pt x="18" y="127"/>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58" name="Freeform 58">
              <a:extLst>
                <a:ext uri="{FF2B5EF4-FFF2-40B4-BE49-F238E27FC236}">
                  <a16:creationId xmlns:a16="http://schemas.microsoft.com/office/drawing/2014/main" id="{6FDE1BE3-EC08-4852-9A67-D89CA7C1EADE}"/>
                </a:ext>
              </a:extLst>
            </p:cNvPr>
            <p:cNvSpPr/>
            <p:nvPr/>
          </p:nvSpPr>
          <p:spPr bwMode="auto">
            <a:xfrm>
              <a:off x="6408" y="2316"/>
              <a:ext cx="224" cy="1508"/>
            </a:xfrm>
            <a:custGeom>
              <a:avLst/>
              <a:gdLst>
                <a:gd name="T0" fmla="*/ 24 w 94"/>
                <a:gd name="T1" fmla="*/ 135 h 637"/>
                <a:gd name="T2" fmla="*/ 24 w 94"/>
                <a:gd name="T3" fmla="*/ 97 h 637"/>
                <a:gd name="T4" fmla="*/ 10 w 94"/>
                <a:gd name="T5" fmla="*/ 55 h 637"/>
                <a:gd name="T6" fmla="*/ 0 w 94"/>
                <a:gd name="T7" fmla="*/ 0 h 637"/>
                <a:gd name="T8" fmla="*/ 0 w 94"/>
                <a:gd name="T9" fmla="*/ 50 h 637"/>
                <a:gd name="T10" fmla="*/ 15 w 94"/>
                <a:gd name="T11" fmla="*/ 103 h 637"/>
                <a:gd name="T12" fmla="*/ 15 w 94"/>
                <a:gd name="T13" fmla="*/ 137 h 637"/>
                <a:gd name="T14" fmla="*/ 40 w 94"/>
                <a:gd name="T15" fmla="*/ 342 h 637"/>
                <a:gd name="T16" fmla="*/ 67 w 94"/>
                <a:gd name="T17" fmla="*/ 526 h 637"/>
                <a:gd name="T18" fmla="*/ 85 w 94"/>
                <a:gd name="T19" fmla="*/ 552 h 637"/>
                <a:gd name="T20" fmla="*/ 63 w 94"/>
                <a:gd name="T21" fmla="*/ 598 h 637"/>
                <a:gd name="T22" fmla="*/ 76 w 94"/>
                <a:gd name="T23" fmla="*/ 637 h 637"/>
                <a:gd name="T24" fmla="*/ 84 w 94"/>
                <a:gd name="T25" fmla="*/ 637 h 637"/>
                <a:gd name="T26" fmla="*/ 94 w 94"/>
                <a:gd name="T27" fmla="*/ 546 h 637"/>
                <a:gd name="T28" fmla="*/ 80 w 94"/>
                <a:gd name="T29" fmla="*/ 521 h 637"/>
                <a:gd name="T30" fmla="*/ 50 w 94"/>
                <a:gd name="T31" fmla="*/ 338 h 637"/>
                <a:gd name="T32" fmla="*/ 24 w 94"/>
                <a:gd name="T33" fmla="*/ 135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637">
                  <a:moveTo>
                    <a:pt x="24" y="135"/>
                  </a:moveTo>
                  <a:cubicBezTo>
                    <a:pt x="24" y="97"/>
                    <a:pt x="24" y="97"/>
                    <a:pt x="24" y="97"/>
                  </a:cubicBezTo>
                  <a:cubicBezTo>
                    <a:pt x="10" y="55"/>
                    <a:pt x="10" y="55"/>
                    <a:pt x="10" y="55"/>
                  </a:cubicBezTo>
                  <a:cubicBezTo>
                    <a:pt x="0" y="0"/>
                    <a:pt x="0" y="0"/>
                    <a:pt x="0" y="0"/>
                  </a:cubicBezTo>
                  <a:cubicBezTo>
                    <a:pt x="0" y="50"/>
                    <a:pt x="0" y="50"/>
                    <a:pt x="0" y="50"/>
                  </a:cubicBezTo>
                  <a:cubicBezTo>
                    <a:pt x="15" y="103"/>
                    <a:pt x="15" y="103"/>
                    <a:pt x="15" y="103"/>
                  </a:cubicBezTo>
                  <a:cubicBezTo>
                    <a:pt x="15" y="137"/>
                    <a:pt x="15" y="137"/>
                    <a:pt x="15" y="137"/>
                  </a:cubicBezTo>
                  <a:cubicBezTo>
                    <a:pt x="40" y="342"/>
                    <a:pt x="40" y="342"/>
                    <a:pt x="40" y="342"/>
                  </a:cubicBezTo>
                  <a:cubicBezTo>
                    <a:pt x="67" y="526"/>
                    <a:pt x="67" y="526"/>
                    <a:pt x="67" y="526"/>
                  </a:cubicBezTo>
                  <a:cubicBezTo>
                    <a:pt x="85" y="552"/>
                    <a:pt x="85" y="552"/>
                    <a:pt x="85" y="552"/>
                  </a:cubicBezTo>
                  <a:cubicBezTo>
                    <a:pt x="63" y="598"/>
                    <a:pt x="63" y="598"/>
                    <a:pt x="63" y="598"/>
                  </a:cubicBezTo>
                  <a:cubicBezTo>
                    <a:pt x="76" y="637"/>
                    <a:pt x="76" y="637"/>
                    <a:pt x="76" y="637"/>
                  </a:cubicBezTo>
                  <a:cubicBezTo>
                    <a:pt x="84" y="637"/>
                    <a:pt x="84" y="637"/>
                    <a:pt x="84" y="637"/>
                  </a:cubicBezTo>
                  <a:cubicBezTo>
                    <a:pt x="78" y="609"/>
                    <a:pt x="81" y="579"/>
                    <a:pt x="94" y="546"/>
                  </a:cubicBezTo>
                  <a:cubicBezTo>
                    <a:pt x="80" y="521"/>
                    <a:pt x="80" y="521"/>
                    <a:pt x="80" y="521"/>
                  </a:cubicBezTo>
                  <a:cubicBezTo>
                    <a:pt x="50" y="338"/>
                    <a:pt x="50" y="338"/>
                    <a:pt x="50" y="338"/>
                  </a:cubicBezTo>
                  <a:cubicBezTo>
                    <a:pt x="24" y="135"/>
                    <a:pt x="24" y="135"/>
                    <a:pt x="24" y="135"/>
                  </a:cubicBezTo>
                  <a:close/>
                </a:path>
              </a:pathLst>
            </a:custGeom>
            <a:solidFill>
              <a:srgbClr val="9999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59" name="Freeform 59">
              <a:extLst>
                <a:ext uri="{FF2B5EF4-FFF2-40B4-BE49-F238E27FC236}">
                  <a16:creationId xmlns:a16="http://schemas.microsoft.com/office/drawing/2014/main" id="{A0B265AF-19B7-47BD-8B7A-54139982B72E}"/>
                </a:ext>
              </a:extLst>
            </p:cNvPr>
            <p:cNvSpPr/>
            <p:nvPr/>
          </p:nvSpPr>
          <p:spPr bwMode="auto">
            <a:xfrm>
              <a:off x="6022" y="2378"/>
              <a:ext cx="103" cy="1391"/>
            </a:xfrm>
            <a:custGeom>
              <a:avLst/>
              <a:gdLst>
                <a:gd name="T0" fmla="*/ 50 w 103"/>
                <a:gd name="T1" fmla="*/ 156 h 1391"/>
                <a:gd name="T2" fmla="*/ 24 w 103"/>
                <a:gd name="T3" fmla="*/ 0 h 1391"/>
                <a:gd name="T4" fmla="*/ 0 w 103"/>
                <a:gd name="T5" fmla="*/ 0 h 1391"/>
                <a:gd name="T6" fmla="*/ 24 w 103"/>
                <a:gd name="T7" fmla="*/ 159 h 1391"/>
                <a:gd name="T8" fmla="*/ 76 w 103"/>
                <a:gd name="T9" fmla="*/ 686 h 1391"/>
                <a:gd name="T10" fmla="*/ 50 w 103"/>
                <a:gd name="T11" fmla="*/ 1290 h 1391"/>
                <a:gd name="T12" fmla="*/ 24 w 103"/>
                <a:gd name="T13" fmla="*/ 1344 h 1391"/>
                <a:gd name="T14" fmla="*/ 24 w 103"/>
                <a:gd name="T15" fmla="*/ 1391 h 1391"/>
                <a:gd name="T16" fmla="*/ 81 w 103"/>
                <a:gd name="T17" fmla="*/ 1290 h 1391"/>
                <a:gd name="T18" fmla="*/ 103 w 103"/>
                <a:gd name="T19" fmla="*/ 682 h 1391"/>
                <a:gd name="T20" fmla="*/ 50 w 103"/>
                <a:gd name="T21" fmla="*/ 156 h 1391"/>
                <a:gd name="T22" fmla="*/ 50 w 103"/>
                <a:gd name="T23" fmla="*/ 156 h 1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 h="1391">
                  <a:moveTo>
                    <a:pt x="50" y="156"/>
                  </a:moveTo>
                  <a:lnTo>
                    <a:pt x="24" y="0"/>
                  </a:lnTo>
                  <a:lnTo>
                    <a:pt x="0" y="0"/>
                  </a:lnTo>
                  <a:lnTo>
                    <a:pt x="24" y="159"/>
                  </a:lnTo>
                  <a:lnTo>
                    <a:pt x="76" y="686"/>
                  </a:lnTo>
                  <a:lnTo>
                    <a:pt x="50" y="1290"/>
                  </a:lnTo>
                  <a:lnTo>
                    <a:pt x="24" y="1344"/>
                  </a:lnTo>
                  <a:lnTo>
                    <a:pt x="24" y="1391"/>
                  </a:lnTo>
                  <a:lnTo>
                    <a:pt x="81" y="1290"/>
                  </a:lnTo>
                  <a:lnTo>
                    <a:pt x="103" y="682"/>
                  </a:lnTo>
                  <a:lnTo>
                    <a:pt x="50" y="156"/>
                  </a:lnTo>
                  <a:lnTo>
                    <a:pt x="50" y="156"/>
                  </a:lnTo>
                  <a:close/>
                </a:path>
              </a:pathLst>
            </a:custGeom>
            <a:solidFill>
              <a:srgbClr val="9999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60" name="Freeform 60">
              <a:extLst>
                <a:ext uri="{FF2B5EF4-FFF2-40B4-BE49-F238E27FC236}">
                  <a16:creationId xmlns:a16="http://schemas.microsoft.com/office/drawing/2014/main" id="{46DFECA4-1E41-4A4C-9346-2CD232E473A8}"/>
                </a:ext>
              </a:extLst>
            </p:cNvPr>
            <p:cNvSpPr/>
            <p:nvPr/>
          </p:nvSpPr>
          <p:spPr bwMode="auto">
            <a:xfrm>
              <a:off x="6634" y="1311"/>
              <a:ext cx="164" cy="64"/>
            </a:xfrm>
            <a:custGeom>
              <a:avLst/>
              <a:gdLst>
                <a:gd name="T0" fmla="*/ 65 w 69"/>
                <a:gd name="T1" fmla="*/ 5 h 27"/>
                <a:gd name="T2" fmla="*/ 69 w 69"/>
                <a:gd name="T3" fmla="*/ 0 h 27"/>
                <a:gd name="T4" fmla="*/ 24 w 69"/>
                <a:gd name="T5" fmla="*/ 0 h 27"/>
                <a:gd name="T6" fmla="*/ 0 w 69"/>
                <a:gd name="T7" fmla="*/ 27 h 27"/>
                <a:gd name="T8" fmla="*/ 24 w 69"/>
                <a:gd name="T9" fmla="*/ 7 h 27"/>
                <a:gd name="T10" fmla="*/ 65 w 69"/>
                <a:gd name="T11" fmla="*/ 5 h 27"/>
              </a:gdLst>
              <a:ahLst/>
              <a:cxnLst>
                <a:cxn ang="0">
                  <a:pos x="T0" y="T1"/>
                </a:cxn>
                <a:cxn ang="0">
                  <a:pos x="T2" y="T3"/>
                </a:cxn>
                <a:cxn ang="0">
                  <a:pos x="T4" y="T5"/>
                </a:cxn>
                <a:cxn ang="0">
                  <a:pos x="T6" y="T7"/>
                </a:cxn>
                <a:cxn ang="0">
                  <a:pos x="T8" y="T9"/>
                </a:cxn>
                <a:cxn ang="0">
                  <a:pos x="T10" y="T11"/>
                </a:cxn>
              </a:cxnLst>
              <a:rect l="0" t="0" r="r" b="b"/>
              <a:pathLst>
                <a:path w="69" h="27">
                  <a:moveTo>
                    <a:pt x="65" y="5"/>
                  </a:moveTo>
                  <a:cubicBezTo>
                    <a:pt x="67" y="3"/>
                    <a:pt x="68" y="2"/>
                    <a:pt x="69" y="0"/>
                  </a:cubicBezTo>
                  <a:cubicBezTo>
                    <a:pt x="24" y="0"/>
                    <a:pt x="24" y="0"/>
                    <a:pt x="24" y="0"/>
                  </a:cubicBezTo>
                  <a:cubicBezTo>
                    <a:pt x="0" y="27"/>
                    <a:pt x="0" y="27"/>
                    <a:pt x="0" y="27"/>
                  </a:cubicBezTo>
                  <a:cubicBezTo>
                    <a:pt x="24" y="7"/>
                    <a:pt x="24" y="7"/>
                    <a:pt x="24" y="7"/>
                  </a:cubicBezTo>
                  <a:cubicBezTo>
                    <a:pt x="65" y="5"/>
                    <a:pt x="65" y="5"/>
                    <a:pt x="65" y="5"/>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61" name="Freeform 61">
              <a:extLst>
                <a:ext uri="{FF2B5EF4-FFF2-40B4-BE49-F238E27FC236}">
                  <a16:creationId xmlns:a16="http://schemas.microsoft.com/office/drawing/2014/main" id="{D56C3D16-71AE-49FB-91BE-26642629F3D9}"/>
                </a:ext>
              </a:extLst>
            </p:cNvPr>
            <p:cNvSpPr/>
            <p:nvPr/>
          </p:nvSpPr>
          <p:spPr bwMode="auto">
            <a:xfrm>
              <a:off x="6634" y="1320"/>
              <a:ext cx="174" cy="55"/>
            </a:xfrm>
            <a:custGeom>
              <a:avLst/>
              <a:gdLst>
                <a:gd name="T0" fmla="*/ 73 w 73"/>
                <a:gd name="T1" fmla="*/ 0 h 23"/>
                <a:gd name="T2" fmla="*/ 65 w 73"/>
                <a:gd name="T3" fmla="*/ 1 h 23"/>
                <a:gd name="T4" fmla="*/ 24 w 73"/>
                <a:gd name="T5" fmla="*/ 3 h 23"/>
                <a:gd name="T6" fmla="*/ 0 w 73"/>
                <a:gd name="T7" fmla="*/ 23 h 23"/>
                <a:gd name="T8" fmla="*/ 10 w 73"/>
                <a:gd name="T9" fmla="*/ 21 h 23"/>
                <a:gd name="T10" fmla="*/ 19 w 73"/>
                <a:gd name="T11" fmla="*/ 10 h 23"/>
                <a:gd name="T12" fmla="*/ 25 w 73"/>
                <a:gd name="T13" fmla="*/ 7 h 23"/>
                <a:gd name="T14" fmla="*/ 71 w 73"/>
                <a:gd name="T15" fmla="*/ 5 h 23"/>
                <a:gd name="T16" fmla="*/ 73 w 73"/>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23">
                  <a:moveTo>
                    <a:pt x="73" y="0"/>
                  </a:moveTo>
                  <a:cubicBezTo>
                    <a:pt x="65" y="1"/>
                    <a:pt x="65" y="1"/>
                    <a:pt x="65" y="1"/>
                  </a:cubicBezTo>
                  <a:cubicBezTo>
                    <a:pt x="24" y="3"/>
                    <a:pt x="24" y="3"/>
                    <a:pt x="24" y="3"/>
                  </a:cubicBezTo>
                  <a:cubicBezTo>
                    <a:pt x="0" y="23"/>
                    <a:pt x="0" y="23"/>
                    <a:pt x="0" y="23"/>
                  </a:cubicBezTo>
                  <a:cubicBezTo>
                    <a:pt x="10" y="21"/>
                    <a:pt x="10" y="21"/>
                    <a:pt x="10" y="21"/>
                  </a:cubicBezTo>
                  <a:cubicBezTo>
                    <a:pt x="19" y="10"/>
                    <a:pt x="19" y="10"/>
                    <a:pt x="19" y="10"/>
                  </a:cubicBezTo>
                  <a:cubicBezTo>
                    <a:pt x="25" y="7"/>
                    <a:pt x="25" y="7"/>
                    <a:pt x="25" y="7"/>
                  </a:cubicBezTo>
                  <a:cubicBezTo>
                    <a:pt x="71" y="5"/>
                    <a:pt x="71" y="5"/>
                    <a:pt x="71" y="5"/>
                  </a:cubicBezTo>
                  <a:cubicBezTo>
                    <a:pt x="72" y="4"/>
                    <a:pt x="73" y="2"/>
                    <a:pt x="73" y="0"/>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62" name="Freeform 62">
              <a:extLst>
                <a:ext uri="{FF2B5EF4-FFF2-40B4-BE49-F238E27FC236}">
                  <a16:creationId xmlns:a16="http://schemas.microsoft.com/office/drawing/2014/main" id="{F44ABD0E-2DC2-4B5B-98F2-2DA7E70E354A}"/>
                </a:ext>
              </a:extLst>
            </p:cNvPr>
            <p:cNvSpPr/>
            <p:nvPr/>
          </p:nvSpPr>
          <p:spPr bwMode="auto">
            <a:xfrm>
              <a:off x="6658" y="1332"/>
              <a:ext cx="145" cy="38"/>
            </a:xfrm>
            <a:custGeom>
              <a:avLst/>
              <a:gdLst>
                <a:gd name="T0" fmla="*/ 49 w 61"/>
                <a:gd name="T1" fmla="*/ 6 h 16"/>
                <a:gd name="T2" fmla="*/ 61 w 61"/>
                <a:gd name="T3" fmla="*/ 0 h 16"/>
                <a:gd name="T4" fmla="*/ 15 w 61"/>
                <a:gd name="T5" fmla="*/ 2 h 16"/>
                <a:gd name="T6" fmla="*/ 9 w 61"/>
                <a:gd name="T7" fmla="*/ 5 h 16"/>
                <a:gd name="T8" fmla="*/ 0 w 61"/>
                <a:gd name="T9" fmla="*/ 16 h 16"/>
                <a:gd name="T10" fmla="*/ 8 w 61"/>
                <a:gd name="T11" fmla="*/ 8 h 16"/>
                <a:gd name="T12" fmla="*/ 49 w 61"/>
                <a:gd name="T13" fmla="*/ 6 h 16"/>
              </a:gdLst>
              <a:ahLst/>
              <a:cxnLst>
                <a:cxn ang="0">
                  <a:pos x="T0" y="T1"/>
                </a:cxn>
                <a:cxn ang="0">
                  <a:pos x="T2" y="T3"/>
                </a:cxn>
                <a:cxn ang="0">
                  <a:pos x="T4" y="T5"/>
                </a:cxn>
                <a:cxn ang="0">
                  <a:pos x="T6" y="T7"/>
                </a:cxn>
                <a:cxn ang="0">
                  <a:pos x="T8" y="T9"/>
                </a:cxn>
                <a:cxn ang="0">
                  <a:pos x="T10" y="T11"/>
                </a:cxn>
                <a:cxn ang="0">
                  <a:pos x="T12" y="T13"/>
                </a:cxn>
              </a:cxnLst>
              <a:rect l="0" t="0" r="r" b="b"/>
              <a:pathLst>
                <a:path w="61" h="16">
                  <a:moveTo>
                    <a:pt x="49" y="6"/>
                  </a:moveTo>
                  <a:cubicBezTo>
                    <a:pt x="55" y="6"/>
                    <a:pt x="59" y="4"/>
                    <a:pt x="61" y="0"/>
                  </a:cubicBezTo>
                  <a:cubicBezTo>
                    <a:pt x="15" y="2"/>
                    <a:pt x="15" y="2"/>
                    <a:pt x="15" y="2"/>
                  </a:cubicBezTo>
                  <a:cubicBezTo>
                    <a:pt x="9" y="5"/>
                    <a:pt x="9" y="5"/>
                    <a:pt x="9" y="5"/>
                  </a:cubicBezTo>
                  <a:cubicBezTo>
                    <a:pt x="0" y="16"/>
                    <a:pt x="0" y="16"/>
                    <a:pt x="0" y="16"/>
                  </a:cubicBezTo>
                  <a:cubicBezTo>
                    <a:pt x="8" y="8"/>
                    <a:pt x="8" y="8"/>
                    <a:pt x="8" y="8"/>
                  </a:cubicBezTo>
                  <a:cubicBezTo>
                    <a:pt x="23" y="3"/>
                    <a:pt x="36" y="2"/>
                    <a:pt x="49" y="6"/>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63" name="Freeform 63">
              <a:extLst>
                <a:ext uri="{FF2B5EF4-FFF2-40B4-BE49-F238E27FC236}">
                  <a16:creationId xmlns:a16="http://schemas.microsoft.com/office/drawing/2014/main" id="{E1283AC0-FE6A-4756-978E-5276234690CC}"/>
                </a:ext>
              </a:extLst>
            </p:cNvPr>
            <p:cNvSpPr/>
            <p:nvPr/>
          </p:nvSpPr>
          <p:spPr bwMode="auto">
            <a:xfrm>
              <a:off x="6658" y="1337"/>
              <a:ext cx="117" cy="33"/>
            </a:xfrm>
            <a:custGeom>
              <a:avLst/>
              <a:gdLst>
                <a:gd name="T0" fmla="*/ 46 w 49"/>
                <a:gd name="T1" fmla="*/ 7 h 14"/>
                <a:gd name="T2" fmla="*/ 49 w 49"/>
                <a:gd name="T3" fmla="*/ 4 h 14"/>
                <a:gd name="T4" fmla="*/ 8 w 49"/>
                <a:gd name="T5" fmla="*/ 6 h 14"/>
                <a:gd name="T6" fmla="*/ 0 w 49"/>
                <a:gd name="T7" fmla="*/ 14 h 14"/>
                <a:gd name="T8" fmla="*/ 2 w 49"/>
                <a:gd name="T9" fmla="*/ 14 h 14"/>
                <a:gd name="T10" fmla="*/ 46 w 49"/>
                <a:gd name="T11" fmla="*/ 7 h 14"/>
              </a:gdLst>
              <a:ahLst/>
              <a:cxnLst>
                <a:cxn ang="0">
                  <a:pos x="T0" y="T1"/>
                </a:cxn>
                <a:cxn ang="0">
                  <a:pos x="T2" y="T3"/>
                </a:cxn>
                <a:cxn ang="0">
                  <a:pos x="T4" y="T5"/>
                </a:cxn>
                <a:cxn ang="0">
                  <a:pos x="T6" y="T7"/>
                </a:cxn>
                <a:cxn ang="0">
                  <a:pos x="T8" y="T9"/>
                </a:cxn>
                <a:cxn ang="0">
                  <a:pos x="T10" y="T11"/>
                </a:cxn>
              </a:cxnLst>
              <a:rect l="0" t="0" r="r" b="b"/>
              <a:pathLst>
                <a:path w="49" h="14">
                  <a:moveTo>
                    <a:pt x="46" y="7"/>
                  </a:moveTo>
                  <a:cubicBezTo>
                    <a:pt x="47" y="6"/>
                    <a:pt x="48" y="5"/>
                    <a:pt x="49" y="4"/>
                  </a:cubicBezTo>
                  <a:cubicBezTo>
                    <a:pt x="36" y="0"/>
                    <a:pt x="23" y="1"/>
                    <a:pt x="8" y="6"/>
                  </a:cubicBezTo>
                  <a:cubicBezTo>
                    <a:pt x="0" y="14"/>
                    <a:pt x="0" y="14"/>
                    <a:pt x="0" y="14"/>
                  </a:cubicBezTo>
                  <a:cubicBezTo>
                    <a:pt x="0" y="14"/>
                    <a:pt x="1" y="14"/>
                    <a:pt x="2" y="14"/>
                  </a:cubicBezTo>
                  <a:cubicBezTo>
                    <a:pt x="46" y="7"/>
                    <a:pt x="46" y="7"/>
                    <a:pt x="46" y="7"/>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64" name="Freeform 64">
              <a:extLst>
                <a:ext uri="{FF2B5EF4-FFF2-40B4-BE49-F238E27FC236}">
                  <a16:creationId xmlns:a16="http://schemas.microsoft.com/office/drawing/2014/main" id="{F0390D51-22E6-4F3C-AC0A-E880276ACCC3}"/>
                </a:ext>
              </a:extLst>
            </p:cNvPr>
            <p:cNvSpPr/>
            <p:nvPr/>
          </p:nvSpPr>
          <p:spPr bwMode="auto">
            <a:xfrm>
              <a:off x="6663" y="1353"/>
              <a:ext cx="104" cy="24"/>
            </a:xfrm>
            <a:custGeom>
              <a:avLst/>
              <a:gdLst>
                <a:gd name="T0" fmla="*/ 42 w 44"/>
                <a:gd name="T1" fmla="*/ 0 h 10"/>
                <a:gd name="T2" fmla="*/ 44 w 44"/>
                <a:gd name="T3" fmla="*/ 0 h 10"/>
                <a:gd name="T4" fmla="*/ 0 w 44"/>
                <a:gd name="T5" fmla="*/ 7 h 10"/>
                <a:gd name="T6" fmla="*/ 42 w 44"/>
                <a:gd name="T7" fmla="*/ 0 h 10"/>
              </a:gdLst>
              <a:ahLst/>
              <a:cxnLst>
                <a:cxn ang="0">
                  <a:pos x="T0" y="T1"/>
                </a:cxn>
                <a:cxn ang="0">
                  <a:pos x="T2" y="T3"/>
                </a:cxn>
                <a:cxn ang="0">
                  <a:pos x="T4" y="T5"/>
                </a:cxn>
                <a:cxn ang="0">
                  <a:pos x="T6" y="T7"/>
                </a:cxn>
              </a:cxnLst>
              <a:rect l="0" t="0" r="r" b="b"/>
              <a:pathLst>
                <a:path w="44" h="10">
                  <a:moveTo>
                    <a:pt x="42" y="0"/>
                  </a:moveTo>
                  <a:cubicBezTo>
                    <a:pt x="43" y="0"/>
                    <a:pt x="43" y="0"/>
                    <a:pt x="44" y="0"/>
                  </a:cubicBezTo>
                  <a:cubicBezTo>
                    <a:pt x="0" y="7"/>
                    <a:pt x="0" y="7"/>
                    <a:pt x="0" y="7"/>
                  </a:cubicBezTo>
                  <a:cubicBezTo>
                    <a:pt x="17" y="10"/>
                    <a:pt x="31" y="7"/>
                    <a:pt x="42" y="0"/>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65" name="Freeform 65">
              <a:extLst>
                <a:ext uri="{FF2B5EF4-FFF2-40B4-BE49-F238E27FC236}">
                  <a16:creationId xmlns:a16="http://schemas.microsoft.com/office/drawing/2014/main" id="{8C65F84A-567F-4B57-AEEF-F0E5C2A27A26}"/>
                </a:ext>
              </a:extLst>
            </p:cNvPr>
            <p:cNvSpPr/>
            <p:nvPr/>
          </p:nvSpPr>
          <p:spPr bwMode="auto">
            <a:xfrm>
              <a:off x="6510" y="1609"/>
              <a:ext cx="26" cy="42"/>
            </a:xfrm>
            <a:custGeom>
              <a:avLst/>
              <a:gdLst>
                <a:gd name="T0" fmla="*/ 0 w 11"/>
                <a:gd name="T1" fmla="*/ 18 h 18"/>
                <a:gd name="T2" fmla="*/ 10 w 11"/>
                <a:gd name="T3" fmla="*/ 17 h 18"/>
                <a:gd name="T4" fmla="*/ 11 w 11"/>
                <a:gd name="T5" fmla="*/ 0 h 18"/>
                <a:gd name="T6" fmla="*/ 0 w 11"/>
                <a:gd name="T7" fmla="*/ 0 h 18"/>
                <a:gd name="T8" fmla="*/ 0 w 11"/>
                <a:gd name="T9" fmla="*/ 18 h 18"/>
              </a:gdLst>
              <a:ahLst/>
              <a:cxnLst>
                <a:cxn ang="0">
                  <a:pos x="T0" y="T1"/>
                </a:cxn>
                <a:cxn ang="0">
                  <a:pos x="T2" y="T3"/>
                </a:cxn>
                <a:cxn ang="0">
                  <a:pos x="T4" y="T5"/>
                </a:cxn>
                <a:cxn ang="0">
                  <a:pos x="T6" y="T7"/>
                </a:cxn>
                <a:cxn ang="0">
                  <a:pos x="T8" y="T9"/>
                </a:cxn>
              </a:cxnLst>
              <a:rect l="0" t="0" r="r" b="b"/>
              <a:pathLst>
                <a:path w="11" h="18">
                  <a:moveTo>
                    <a:pt x="0" y="18"/>
                  </a:moveTo>
                  <a:cubicBezTo>
                    <a:pt x="10" y="17"/>
                    <a:pt x="10" y="17"/>
                    <a:pt x="10" y="17"/>
                  </a:cubicBezTo>
                  <a:cubicBezTo>
                    <a:pt x="11" y="0"/>
                    <a:pt x="11" y="0"/>
                    <a:pt x="11" y="0"/>
                  </a:cubicBezTo>
                  <a:cubicBezTo>
                    <a:pt x="7" y="0"/>
                    <a:pt x="4" y="0"/>
                    <a:pt x="0" y="0"/>
                  </a:cubicBezTo>
                  <a:cubicBezTo>
                    <a:pt x="0" y="18"/>
                    <a:pt x="0" y="18"/>
                    <a:pt x="0" y="18"/>
                  </a:cubicBezTo>
                  <a:close/>
                </a:path>
              </a:pathLst>
            </a:custGeom>
            <a:solidFill>
              <a:srgbClr val="C8C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66" name="Freeform 66">
              <a:extLst>
                <a:ext uri="{FF2B5EF4-FFF2-40B4-BE49-F238E27FC236}">
                  <a16:creationId xmlns:a16="http://schemas.microsoft.com/office/drawing/2014/main" id="{69C01C6C-8A3F-470A-8B14-653FD8004DDB}"/>
                </a:ext>
              </a:extLst>
            </p:cNvPr>
            <p:cNvSpPr/>
            <p:nvPr/>
          </p:nvSpPr>
          <p:spPr bwMode="auto">
            <a:xfrm>
              <a:off x="5963" y="2118"/>
              <a:ext cx="431" cy="1900"/>
            </a:xfrm>
            <a:custGeom>
              <a:avLst/>
              <a:gdLst>
                <a:gd name="T0" fmla="*/ 166 w 181"/>
                <a:gd name="T1" fmla="*/ 200 h 803"/>
                <a:gd name="T2" fmla="*/ 181 w 181"/>
                <a:gd name="T3" fmla="*/ 138 h 803"/>
                <a:gd name="T4" fmla="*/ 181 w 181"/>
                <a:gd name="T5" fmla="*/ 0 h 803"/>
                <a:gd name="T6" fmla="*/ 135 w 181"/>
                <a:gd name="T7" fmla="*/ 167 h 803"/>
                <a:gd name="T8" fmla="*/ 115 w 181"/>
                <a:gd name="T9" fmla="*/ 314 h 803"/>
                <a:gd name="T10" fmla="*/ 78 w 181"/>
                <a:gd name="T11" fmla="*/ 673 h 803"/>
                <a:gd name="T12" fmla="*/ 31 w 181"/>
                <a:gd name="T13" fmla="*/ 721 h 803"/>
                <a:gd name="T14" fmla="*/ 17 w 181"/>
                <a:gd name="T15" fmla="*/ 752 h 803"/>
                <a:gd name="T16" fmla="*/ 6 w 181"/>
                <a:gd name="T17" fmla="*/ 799 h 803"/>
                <a:gd name="T18" fmla="*/ 34 w 181"/>
                <a:gd name="T19" fmla="*/ 803 h 803"/>
                <a:gd name="T20" fmla="*/ 92 w 181"/>
                <a:gd name="T21" fmla="*/ 785 h 803"/>
                <a:gd name="T22" fmla="*/ 92 w 181"/>
                <a:gd name="T23" fmla="*/ 766 h 803"/>
                <a:gd name="T24" fmla="*/ 112 w 181"/>
                <a:gd name="T25" fmla="*/ 766 h 803"/>
                <a:gd name="T26" fmla="*/ 111 w 181"/>
                <a:gd name="T27" fmla="*/ 689 h 803"/>
                <a:gd name="T28" fmla="*/ 143 w 181"/>
                <a:gd name="T29" fmla="*/ 600 h 803"/>
                <a:gd name="T30" fmla="*/ 142 w 181"/>
                <a:gd name="T31" fmla="*/ 593 h 803"/>
                <a:gd name="T32" fmla="*/ 143 w 181"/>
                <a:gd name="T33" fmla="*/ 392 h 803"/>
                <a:gd name="T34" fmla="*/ 166 w 181"/>
                <a:gd name="T35" fmla="*/ 200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1" h="803">
                  <a:moveTo>
                    <a:pt x="166" y="200"/>
                  </a:moveTo>
                  <a:cubicBezTo>
                    <a:pt x="181" y="138"/>
                    <a:pt x="181" y="138"/>
                    <a:pt x="181" y="138"/>
                  </a:cubicBezTo>
                  <a:cubicBezTo>
                    <a:pt x="181" y="0"/>
                    <a:pt x="181" y="0"/>
                    <a:pt x="181" y="0"/>
                  </a:cubicBezTo>
                  <a:cubicBezTo>
                    <a:pt x="135" y="167"/>
                    <a:pt x="135" y="167"/>
                    <a:pt x="135" y="167"/>
                  </a:cubicBezTo>
                  <a:cubicBezTo>
                    <a:pt x="115" y="314"/>
                    <a:pt x="115" y="314"/>
                    <a:pt x="115" y="314"/>
                  </a:cubicBezTo>
                  <a:cubicBezTo>
                    <a:pt x="116" y="452"/>
                    <a:pt x="103" y="572"/>
                    <a:pt x="78" y="673"/>
                  </a:cubicBezTo>
                  <a:cubicBezTo>
                    <a:pt x="31" y="721"/>
                    <a:pt x="31" y="721"/>
                    <a:pt x="31" y="721"/>
                  </a:cubicBezTo>
                  <a:cubicBezTo>
                    <a:pt x="17" y="752"/>
                    <a:pt x="17" y="752"/>
                    <a:pt x="17" y="752"/>
                  </a:cubicBezTo>
                  <a:cubicBezTo>
                    <a:pt x="3" y="768"/>
                    <a:pt x="0" y="784"/>
                    <a:pt x="6" y="799"/>
                  </a:cubicBezTo>
                  <a:cubicBezTo>
                    <a:pt x="15" y="802"/>
                    <a:pt x="25" y="803"/>
                    <a:pt x="34" y="803"/>
                  </a:cubicBezTo>
                  <a:cubicBezTo>
                    <a:pt x="53" y="803"/>
                    <a:pt x="73" y="797"/>
                    <a:pt x="92" y="785"/>
                  </a:cubicBezTo>
                  <a:cubicBezTo>
                    <a:pt x="92" y="766"/>
                    <a:pt x="92" y="766"/>
                    <a:pt x="92" y="766"/>
                  </a:cubicBezTo>
                  <a:cubicBezTo>
                    <a:pt x="112" y="766"/>
                    <a:pt x="112" y="766"/>
                    <a:pt x="112" y="766"/>
                  </a:cubicBezTo>
                  <a:cubicBezTo>
                    <a:pt x="111" y="689"/>
                    <a:pt x="111" y="689"/>
                    <a:pt x="111" y="689"/>
                  </a:cubicBezTo>
                  <a:cubicBezTo>
                    <a:pt x="132" y="670"/>
                    <a:pt x="142" y="641"/>
                    <a:pt x="143" y="600"/>
                  </a:cubicBezTo>
                  <a:cubicBezTo>
                    <a:pt x="142" y="598"/>
                    <a:pt x="142" y="595"/>
                    <a:pt x="142" y="593"/>
                  </a:cubicBezTo>
                  <a:cubicBezTo>
                    <a:pt x="137" y="528"/>
                    <a:pt x="137" y="461"/>
                    <a:pt x="143" y="392"/>
                  </a:cubicBezTo>
                  <a:cubicBezTo>
                    <a:pt x="166" y="200"/>
                    <a:pt x="166" y="200"/>
                    <a:pt x="166" y="20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grpSp>
    </p:spTree>
    <p:extLst>
      <p:ext uri="{BB962C8B-B14F-4D97-AF65-F5344CB8AC3E}">
        <p14:creationId xmlns:p14="http://schemas.microsoft.com/office/powerpoint/2010/main" val="107431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659F9F-11B6-42A3-8CE5-91623BC48457}"/>
              </a:ext>
            </a:extLst>
          </p:cNvPr>
          <p:cNvSpPr>
            <a:spLocks noGrp="1"/>
          </p:cNvSpPr>
          <p:nvPr>
            <p:ph type="title"/>
          </p:nvPr>
        </p:nvSpPr>
        <p:spPr/>
        <p:txBody>
          <a:bodyPr/>
          <a:lstStyle/>
          <a:p>
            <a:r>
              <a:rPr lang="zh-CN" altLang="en-US" dirty="0"/>
              <a:t>为金融业提供专属定制化数据中心</a:t>
            </a:r>
          </a:p>
        </p:txBody>
      </p:sp>
      <p:sp>
        <p:nvSpPr>
          <p:cNvPr id="3" name="内容占位符 2">
            <a:extLst>
              <a:ext uri="{FF2B5EF4-FFF2-40B4-BE49-F238E27FC236}">
                <a16:creationId xmlns:a16="http://schemas.microsoft.com/office/drawing/2014/main" id="{9C276C72-63EA-46DC-B558-BD29EE7069E8}"/>
              </a:ext>
            </a:extLst>
          </p:cNvPr>
          <p:cNvSpPr>
            <a:spLocks noGrp="1"/>
          </p:cNvSpPr>
          <p:nvPr>
            <p:ph idx="1"/>
          </p:nvPr>
        </p:nvSpPr>
        <p:spPr/>
        <p:txBody>
          <a:bodyPr>
            <a:noAutofit/>
          </a:bodyPr>
          <a:lstStyle/>
          <a:p>
            <a:pPr marL="360000" indent="-360000">
              <a:lnSpc>
                <a:spcPct val="200000"/>
              </a:lnSpc>
              <a:spcBef>
                <a:spcPts val="1200"/>
              </a:spcBef>
            </a:pPr>
            <a:r>
              <a:rPr lang="zh-CN" altLang="en-US" dirty="0"/>
              <a:t>助银行快速部署大数据中心：省掉购买土地，建筑设计、规划、立项审批等</a:t>
            </a:r>
            <a:r>
              <a:rPr lang="en-US" altLang="zh-CN" dirty="0"/>
              <a:t>100</a:t>
            </a:r>
            <a:r>
              <a:rPr lang="zh-CN" altLang="en-US" dirty="0"/>
              <a:t>多个环节。最快</a:t>
            </a:r>
            <a:r>
              <a:rPr lang="en-US" altLang="zh-CN" dirty="0"/>
              <a:t>3</a:t>
            </a:r>
            <a:r>
              <a:rPr lang="zh-CN" altLang="en-US" dirty="0"/>
              <a:t>个月完成部署，快速获得部署和专业级别设施需求。</a:t>
            </a:r>
            <a:endParaRPr lang="en-US" altLang="zh-CN" dirty="0"/>
          </a:p>
          <a:p>
            <a:pPr marL="360000" indent="-360000">
              <a:lnSpc>
                <a:spcPct val="200000"/>
              </a:lnSpc>
              <a:spcBef>
                <a:spcPts val="1200"/>
              </a:spcBef>
            </a:pPr>
            <a:r>
              <a:rPr lang="zh-CN" altLang="en-US" dirty="0"/>
              <a:t>符合银行业的机房模块：</a:t>
            </a:r>
            <a:r>
              <a:rPr lang="en-US" altLang="zh-CN" dirty="0"/>
              <a:t>1</a:t>
            </a:r>
            <a:r>
              <a:rPr lang="zh-CN" altLang="en-US" dirty="0"/>
              <a:t>个模块可建设</a:t>
            </a:r>
            <a:r>
              <a:rPr lang="en-US" altLang="zh-CN" dirty="0"/>
              <a:t>256</a:t>
            </a:r>
            <a:r>
              <a:rPr lang="zh-CN" altLang="en-US" dirty="0"/>
              <a:t>个机柜，一幢楼</a:t>
            </a:r>
            <a:r>
              <a:rPr lang="en-US" altLang="zh-CN" dirty="0"/>
              <a:t>1536</a:t>
            </a:r>
            <a:r>
              <a:rPr lang="zh-CN" altLang="en-US" dirty="0"/>
              <a:t>个机柜，定制中国</a:t>
            </a:r>
            <a:r>
              <a:rPr lang="en-US" altLang="zh-CN" dirty="0"/>
              <a:t>A</a:t>
            </a:r>
            <a:r>
              <a:rPr lang="zh-CN" altLang="en-US" dirty="0"/>
              <a:t>类或国际</a:t>
            </a:r>
            <a:r>
              <a:rPr lang="en-US" altLang="zh-CN" dirty="0"/>
              <a:t>T3~T4</a:t>
            </a:r>
            <a:r>
              <a:rPr lang="zh-CN" altLang="en-US" dirty="0"/>
              <a:t>级。</a:t>
            </a:r>
            <a:endParaRPr lang="en-US" altLang="zh-CN" dirty="0"/>
          </a:p>
          <a:p>
            <a:pPr marL="360000" indent="-360000">
              <a:lnSpc>
                <a:spcPct val="200000"/>
              </a:lnSpc>
              <a:spcBef>
                <a:spcPts val="1200"/>
              </a:spcBef>
            </a:pPr>
            <a:r>
              <a:rPr lang="zh-CN" altLang="en-US" dirty="0"/>
              <a:t>灵活：适合各种规模的银行的定制。</a:t>
            </a:r>
          </a:p>
        </p:txBody>
      </p:sp>
    </p:spTree>
    <p:extLst>
      <p:ext uri="{BB962C8B-B14F-4D97-AF65-F5344CB8AC3E}">
        <p14:creationId xmlns:p14="http://schemas.microsoft.com/office/powerpoint/2010/main" val="1136411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CEE87-5023-4E76-958D-DCE4BAE0DB2D}"/>
              </a:ext>
            </a:extLst>
          </p:cNvPr>
          <p:cNvSpPr>
            <a:spLocks noGrp="1"/>
          </p:cNvSpPr>
          <p:nvPr>
            <p:ph type="title"/>
          </p:nvPr>
        </p:nvSpPr>
        <p:spPr/>
        <p:txBody>
          <a:bodyPr/>
          <a:lstStyle/>
          <a:p>
            <a:r>
              <a:rPr lang="en-US" altLang="zh-CN" dirty="0"/>
              <a:t>7×24</a:t>
            </a:r>
            <a:r>
              <a:rPr lang="zh-CN" altLang="en-US" dirty="0"/>
              <a:t>动力环境监控系统监控定制</a:t>
            </a:r>
          </a:p>
        </p:txBody>
      </p:sp>
      <p:sp>
        <p:nvSpPr>
          <p:cNvPr id="3" name="内容占位符 2">
            <a:extLst>
              <a:ext uri="{FF2B5EF4-FFF2-40B4-BE49-F238E27FC236}">
                <a16:creationId xmlns:a16="http://schemas.microsoft.com/office/drawing/2014/main" id="{7448424C-ADD0-4605-98BA-DE226A390E39}"/>
              </a:ext>
            </a:extLst>
          </p:cNvPr>
          <p:cNvSpPr>
            <a:spLocks noGrp="1"/>
          </p:cNvSpPr>
          <p:nvPr>
            <p:ph idx="1"/>
          </p:nvPr>
        </p:nvSpPr>
        <p:spPr>
          <a:xfrm>
            <a:off x="677334" y="2160589"/>
            <a:ext cx="8022231" cy="3880773"/>
          </a:xfrm>
        </p:spPr>
        <p:txBody>
          <a:bodyPr>
            <a:normAutofit fontScale="85000" lnSpcReduction="10000"/>
          </a:bodyPr>
          <a:lstStyle/>
          <a:p>
            <a:pPr>
              <a:lnSpc>
                <a:spcPts val="2800"/>
              </a:lnSpc>
            </a:pPr>
            <a:r>
              <a:rPr lang="zh-CN" altLang="en-US" dirty="0"/>
              <a:t>重要电力供电回路的开关状态、故障状态、电流电压、有功功率、功率因数、谐波含量等</a:t>
            </a:r>
          </a:p>
          <a:p>
            <a:pPr>
              <a:lnSpc>
                <a:spcPts val="2800"/>
              </a:lnSpc>
            </a:pPr>
            <a:r>
              <a:rPr lang="zh-CN" altLang="en-US" dirty="0"/>
              <a:t>单机柜</a:t>
            </a:r>
            <a:r>
              <a:rPr lang="en-US" altLang="zh-CN" dirty="0"/>
              <a:t>PDU</a:t>
            </a:r>
            <a:r>
              <a:rPr lang="zh-CN" altLang="en-US" dirty="0"/>
              <a:t>用电数据</a:t>
            </a:r>
          </a:p>
          <a:p>
            <a:pPr>
              <a:lnSpc>
                <a:spcPts val="2800"/>
              </a:lnSpc>
            </a:pPr>
            <a:r>
              <a:rPr lang="en-US" altLang="zh-CN" dirty="0"/>
              <a:t>UPS </a:t>
            </a:r>
            <a:r>
              <a:rPr lang="zh-CN" altLang="en-US" dirty="0"/>
              <a:t>的运行状态、故障状态、电流电压，输入和输出功率、频率、功率因数、负荷率、电池容量、同步状态、系统</a:t>
            </a:r>
            <a:r>
              <a:rPr lang="en-US" altLang="zh-CN" dirty="0"/>
              <a:t>/</a:t>
            </a:r>
            <a:r>
              <a:rPr lang="zh-CN" altLang="en-US" dirty="0"/>
              <a:t>旁路供电状态、市电故障</a:t>
            </a:r>
          </a:p>
          <a:p>
            <a:pPr>
              <a:lnSpc>
                <a:spcPts val="2800"/>
              </a:lnSpc>
            </a:pPr>
            <a:r>
              <a:rPr lang="zh-CN" altLang="en-US" dirty="0"/>
              <a:t>燃气气压流量、发电机转速、输出功率、频率、电压、功率因数</a:t>
            </a:r>
          </a:p>
          <a:p>
            <a:pPr>
              <a:lnSpc>
                <a:spcPts val="2800"/>
              </a:lnSpc>
            </a:pPr>
            <a:r>
              <a:rPr lang="zh-CN" altLang="en-US" dirty="0"/>
              <a:t>恒温恒湿空调机组的运行状况和参数：开关、制冷、加热、加湿、除湿报警参数、温度、相对湿度、传感器故障、压缩机压力、加湿器水位、风量</a:t>
            </a:r>
          </a:p>
          <a:p>
            <a:pPr>
              <a:lnSpc>
                <a:spcPts val="2800"/>
              </a:lnSpc>
            </a:pPr>
            <a:r>
              <a:rPr lang="zh-CN" altLang="en-US" dirty="0"/>
              <a:t>机房环境状况参数：机房温度，湿度、机房漏水报警</a:t>
            </a:r>
          </a:p>
        </p:txBody>
      </p:sp>
      <p:grpSp>
        <p:nvGrpSpPr>
          <p:cNvPr id="4" name="Group 33">
            <a:extLst>
              <a:ext uri="{FF2B5EF4-FFF2-40B4-BE49-F238E27FC236}">
                <a16:creationId xmlns:a16="http://schemas.microsoft.com/office/drawing/2014/main" id="{E77C228D-7AD7-4FA1-ACE4-47C0F5C919E7}"/>
              </a:ext>
            </a:extLst>
          </p:cNvPr>
          <p:cNvGrpSpPr>
            <a:grpSpLocks noChangeAspect="1"/>
          </p:cNvGrpSpPr>
          <p:nvPr/>
        </p:nvGrpSpPr>
        <p:grpSpPr bwMode="auto">
          <a:xfrm>
            <a:off x="8695357" y="2249425"/>
            <a:ext cx="1157289" cy="2678176"/>
            <a:chOff x="3656" y="840"/>
            <a:chExt cx="1375" cy="3182"/>
          </a:xfrm>
        </p:grpSpPr>
        <p:sp>
          <p:nvSpPr>
            <p:cNvPr id="5" name="AutoShape 32">
              <a:extLst>
                <a:ext uri="{FF2B5EF4-FFF2-40B4-BE49-F238E27FC236}">
                  <a16:creationId xmlns:a16="http://schemas.microsoft.com/office/drawing/2014/main" id="{590424DD-1A1C-40EB-A860-4358E69750CC}"/>
                </a:ext>
              </a:extLst>
            </p:cNvPr>
            <p:cNvSpPr>
              <a:spLocks noChangeAspect="1" noChangeArrowheads="1" noTextEdit="1"/>
            </p:cNvSpPr>
            <p:nvPr/>
          </p:nvSpPr>
          <p:spPr bwMode="auto">
            <a:xfrm>
              <a:off x="3656" y="840"/>
              <a:ext cx="1375" cy="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 name="Freeform 34">
              <a:extLst>
                <a:ext uri="{FF2B5EF4-FFF2-40B4-BE49-F238E27FC236}">
                  <a16:creationId xmlns:a16="http://schemas.microsoft.com/office/drawing/2014/main" id="{6E0BEB48-196C-40B9-A55D-DB6DB3E75DB1}"/>
                </a:ext>
              </a:extLst>
            </p:cNvPr>
            <p:cNvSpPr>
              <a:spLocks noEditPoints="1"/>
            </p:cNvSpPr>
            <p:nvPr/>
          </p:nvSpPr>
          <p:spPr bwMode="auto">
            <a:xfrm>
              <a:off x="4048" y="3125"/>
              <a:ext cx="990" cy="871"/>
            </a:xfrm>
            <a:custGeom>
              <a:avLst/>
              <a:gdLst>
                <a:gd name="T0" fmla="*/ 246 w 417"/>
                <a:gd name="T1" fmla="*/ 41 h 368"/>
                <a:gd name="T2" fmla="*/ 229 w 417"/>
                <a:gd name="T3" fmla="*/ 49 h 368"/>
                <a:gd name="T4" fmla="*/ 224 w 417"/>
                <a:gd name="T5" fmla="*/ 51 h 368"/>
                <a:gd name="T6" fmla="*/ 121 w 417"/>
                <a:gd name="T7" fmla="*/ 65 h 368"/>
                <a:gd name="T8" fmla="*/ 44 w 417"/>
                <a:gd name="T9" fmla="*/ 147 h 368"/>
                <a:gd name="T10" fmla="*/ 64 w 417"/>
                <a:gd name="T11" fmla="*/ 184 h 368"/>
                <a:gd name="T12" fmla="*/ 72 w 417"/>
                <a:gd name="T13" fmla="*/ 192 h 368"/>
                <a:gd name="T14" fmla="*/ 53 w 417"/>
                <a:gd name="T15" fmla="*/ 256 h 368"/>
                <a:gd name="T16" fmla="*/ 11 w 417"/>
                <a:gd name="T17" fmla="*/ 327 h 368"/>
                <a:gd name="T18" fmla="*/ 4 w 417"/>
                <a:gd name="T19" fmla="*/ 345 h 368"/>
                <a:gd name="T20" fmla="*/ 3 w 417"/>
                <a:gd name="T21" fmla="*/ 352 h 368"/>
                <a:gd name="T22" fmla="*/ 0 w 417"/>
                <a:gd name="T23" fmla="*/ 359 h 368"/>
                <a:gd name="T24" fmla="*/ 29 w 417"/>
                <a:gd name="T25" fmla="*/ 363 h 368"/>
                <a:gd name="T26" fmla="*/ 131 w 417"/>
                <a:gd name="T27" fmla="*/ 348 h 368"/>
                <a:gd name="T28" fmla="*/ 120 w 417"/>
                <a:gd name="T29" fmla="*/ 340 h 368"/>
                <a:gd name="T30" fmla="*/ 264 w 417"/>
                <a:gd name="T31" fmla="*/ 340 h 368"/>
                <a:gd name="T32" fmla="*/ 203 w 417"/>
                <a:gd name="T33" fmla="*/ 328 h 368"/>
                <a:gd name="T34" fmla="*/ 207 w 417"/>
                <a:gd name="T35" fmla="*/ 312 h 368"/>
                <a:gd name="T36" fmla="*/ 291 w 417"/>
                <a:gd name="T37" fmla="*/ 259 h 368"/>
                <a:gd name="T38" fmla="*/ 336 w 417"/>
                <a:gd name="T39" fmla="*/ 211 h 368"/>
                <a:gd name="T40" fmla="*/ 390 w 417"/>
                <a:gd name="T41" fmla="*/ 188 h 368"/>
                <a:gd name="T42" fmla="*/ 405 w 417"/>
                <a:gd name="T43" fmla="*/ 170 h 368"/>
                <a:gd name="T44" fmla="*/ 379 w 417"/>
                <a:gd name="T45" fmla="*/ 61 h 368"/>
                <a:gd name="T46" fmla="*/ 348 w 417"/>
                <a:gd name="T47" fmla="*/ 51 h 368"/>
                <a:gd name="T48" fmla="*/ 340 w 417"/>
                <a:gd name="T49" fmla="*/ 45 h 368"/>
                <a:gd name="T50" fmla="*/ 372 w 417"/>
                <a:gd name="T51" fmla="*/ 27 h 368"/>
                <a:gd name="T52" fmla="*/ 367 w 417"/>
                <a:gd name="T53" fmla="*/ 23 h 368"/>
                <a:gd name="T54" fmla="*/ 356 w 417"/>
                <a:gd name="T55" fmla="*/ 0 h 368"/>
                <a:gd name="T56" fmla="*/ 351 w 417"/>
                <a:gd name="T57" fmla="*/ 0 h 368"/>
                <a:gd name="T58" fmla="*/ 240 w 417"/>
                <a:gd name="T59" fmla="*/ 16 h 368"/>
                <a:gd name="T60" fmla="*/ 238 w 417"/>
                <a:gd name="T61" fmla="*/ 31 h 368"/>
                <a:gd name="T62" fmla="*/ 331 w 417"/>
                <a:gd name="T63" fmla="*/ 155 h 368"/>
                <a:gd name="T64" fmla="*/ 330 w 417"/>
                <a:gd name="T65" fmla="*/ 165 h 368"/>
                <a:gd name="T66" fmla="*/ 331 w 417"/>
                <a:gd name="T67" fmla="*/ 184 h 368"/>
                <a:gd name="T68" fmla="*/ 332 w 417"/>
                <a:gd name="T69" fmla="*/ 185 h 368"/>
                <a:gd name="T70" fmla="*/ 320 w 417"/>
                <a:gd name="T71" fmla="*/ 194 h 368"/>
                <a:gd name="T72" fmla="*/ 323 w 417"/>
                <a:gd name="T73" fmla="*/ 187 h 368"/>
                <a:gd name="T74" fmla="*/ 342 w 417"/>
                <a:gd name="T75" fmla="*/ 195 h 368"/>
                <a:gd name="T76" fmla="*/ 332 w 417"/>
                <a:gd name="T77" fmla="*/ 203 h 368"/>
                <a:gd name="T78" fmla="*/ 341 w 417"/>
                <a:gd name="T79" fmla="*/ 195 h 368"/>
                <a:gd name="T80" fmla="*/ 130 w 417"/>
                <a:gd name="T81" fmla="*/ 125 h 368"/>
                <a:gd name="T82" fmla="*/ 109 w 417"/>
                <a:gd name="T83" fmla="*/ 124 h 368"/>
                <a:gd name="T84" fmla="*/ 155 w 417"/>
                <a:gd name="T85" fmla="*/ 265 h 368"/>
                <a:gd name="T86" fmla="*/ 178 w 417"/>
                <a:gd name="T87" fmla="*/ 257 h 368"/>
                <a:gd name="T88" fmla="*/ 186 w 417"/>
                <a:gd name="T89" fmla="*/ 239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7" h="368">
                  <a:moveTo>
                    <a:pt x="248" y="36"/>
                  </a:moveTo>
                  <a:cubicBezTo>
                    <a:pt x="246" y="39"/>
                    <a:pt x="246" y="39"/>
                    <a:pt x="246" y="39"/>
                  </a:cubicBezTo>
                  <a:cubicBezTo>
                    <a:pt x="246" y="40"/>
                    <a:pt x="246" y="41"/>
                    <a:pt x="246" y="41"/>
                  </a:cubicBezTo>
                  <a:cubicBezTo>
                    <a:pt x="242" y="46"/>
                    <a:pt x="242" y="46"/>
                    <a:pt x="242" y="46"/>
                  </a:cubicBezTo>
                  <a:cubicBezTo>
                    <a:pt x="231" y="49"/>
                    <a:pt x="231" y="49"/>
                    <a:pt x="231" y="49"/>
                  </a:cubicBezTo>
                  <a:cubicBezTo>
                    <a:pt x="230" y="49"/>
                    <a:pt x="229" y="49"/>
                    <a:pt x="229" y="49"/>
                  </a:cubicBezTo>
                  <a:cubicBezTo>
                    <a:pt x="229" y="49"/>
                    <a:pt x="229" y="50"/>
                    <a:pt x="229" y="50"/>
                  </a:cubicBezTo>
                  <a:cubicBezTo>
                    <a:pt x="229" y="51"/>
                    <a:pt x="229" y="51"/>
                    <a:pt x="229" y="51"/>
                  </a:cubicBezTo>
                  <a:cubicBezTo>
                    <a:pt x="228" y="51"/>
                    <a:pt x="226" y="51"/>
                    <a:pt x="224" y="51"/>
                  </a:cubicBezTo>
                  <a:cubicBezTo>
                    <a:pt x="224" y="52"/>
                    <a:pt x="224" y="52"/>
                    <a:pt x="224" y="52"/>
                  </a:cubicBezTo>
                  <a:cubicBezTo>
                    <a:pt x="194" y="57"/>
                    <a:pt x="161" y="61"/>
                    <a:pt x="124" y="64"/>
                  </a:cubicBezTo>
                  <a:cubicBezTo>
                    <a:pt x="123" y="64"/>
                    <a:pt x="122" y="65"/>
                    <a:pt x="121" y="65"/>
                  </a:cubicBezTo>
                  <a:cubicBezTo>
                    <a:pt x="79" y="81"/>
                    <a:pt x="47" y="98"/>
                    <a:pt x="24" y="115"/>
                  </a:cubicBezTo>
                  <a:cubicBezTo>
                    <a:pt x="23" y="115"/>
                    <a:pt x="23" y="115"/>
                    <a:pt x="23" y="115"/>
                  </a:cubicBezTo>
                  <a:cubicBezTo>
                    <a:pt x="8" y="130"/>
                    <a:pt x="15" y="140"/>
                    <a:pt x="44" y="147"/>
                  </a:cubicBezTo>
                  <a:cubicBezTo>
                    <a:pt x="92" y="164"/>
                    <a:pt x="92" y="164"/>
                    <a:pt x="92" y="164"/>
                  </a:cubicBezTo>
                  <a:cubicBezTo>
                    <a:pt x="82" y="175"/>
                    <a:pt x="82" y="175"/>
                    <a:pt x="82" y="175"/>
                  </a:cubicBezTo>
                  <a:cubicBezTo>
                    <a:pt x="64" y="184"/>
                    <a:pt x="64" y="184"/>
                    <a:pt x="64" y="184"/>
                  </a:cubicBezTo>
                  <a:cubicBezTo>
                    <a:pt x="63" y="184"/>
                    <a:pt x="63" y="184"/>
                    <a:pt x="63" y="184"/>
                  </a:cubicBezTo>
                  <a:cubicBezTo>
                    <a:pt x="61" y="189"/>
                    <a:pt x="65" y="192"/>
                    <a:pt x="72" y="193"/>
                  </a:cubicBezTo>
                  <a:cubicBezTo>
                    <a:pt x="72" y="192"/>
                    <a:pt x="72" y="192"/>
                    <a:pt x="72" y="192"/>
                  </a:cubicBezTo>
                  <a:cubicBezTo>
                    <a:pt x="75" y="193"/>
                    <a:pt x="78" y="193"/>
                    <a:pt x="82" y="193"/>
                  </a:cubicBezTo>
                  <a:cubicBezTo>
                    <a:pt x="85" y="204"/>
                    <a:pt x="85" y="204"/>
                    <a:pt x="85" y="204"/>
                  </a:cubicBezTo>
                  <a:cubicBezTo>
                    <a:pt x="81" y="219"/>
                    <a:pt x="70" y="236"/>
                    <a:pt x="53" y="256"/>
                  </a:cubicBezTo>
                  <a:cubicBezTo>
                    <a:pt x="53" y="256"/>
                    <a:pt x="53" y="256"/>
                    <a:pt x="53" y="256"/>
                  </a:cubicBezTo>
                  <a:cubicBezTo>
                    <a:pt x="52" y="257"/>
                    <a:pt x="52" y="257"/>
                    <a:pt x="52" y="257"/>
                  </a:cubicBezTo>
                  <a:cubicBezTo>
                    <a:pt x="30" y="281"/>
                    <a:pt x="16" y="304"/>
                    <a:pt x="11" y="327"/>
                  </a:cubicBezTo>
                  <a:cubicBezTo>
                    <a:pt x="16" y="340"/>
                    <a:pt x="16" y="340"/>
                    <a:pt x="16" y="340"/>
                  </a:cubicBezTo>
                  <a:cubicBezTo>
                    <a:pt x="5" y="345"/>
                    <a:pt x="5" y="345"/>
                    <a:pt x="5" y="345"/>
                  </a:cubicBezTo>
                  <a:cubicBezTo>
                    <a:pt x="5" y="345"/>
                    <a:pt x="5" y="345"/>
                    <a:pt x="4" y="345"/>
                  </a:cubicBezTo>
                  <a:cubicBezTo>
                    <a:pt x="0" y="351"/>
                    <a:pt x="0" y="351"/>
                    <a:pt x="0" y="351"/>
                  </a:cubicBezTo>
                  <a:cubicBezTo>
                    <a:pt x="0" y="351"/>
                    <a:pt x="0" y="351"/>
                    <a:pt x="1" y="352"/>
                  </a:cubicBezTo>
                  <a:cubicBezTo>
                    <a:pt x="1" y="352"/>
                    <a:pt x="2" y="352"/>
                    <a:pt x="3" y="352"/>
                  </a:cubicBezTo>
                  <a:cubicBezTo>
                    <a:pt x="4" y="352"/>
                    <a:pt x="5" y="352"/>
                    <a:pt x="7" y="352"/>
                  </a:cubicBezTo>
                  <a:cubicBezTo>
                    <a:pt x="0" y="358"/>
                    <a:pt x="0" y="358"/>
                    <a:pt x="0" y="358"/>
                  </a:cubicBezTo>
                  <a:cubicBezTo>
                    <a:pt x="0" y="359"/>
                    <a:pt x="0" y="359"/>
                    <a:pt x="0" y="359"/>
                  </a:cubicBezTo>
                  <a:cubicBezTo>
                    <a:pt x="0" y="359"/>
                    <a:pt x="1" y="359"/>
                    <a:pt x="2" y="359"/>
                  </a:cubicBezTo>
                  <a:cubicBezTo>
                    <a:pt x="28" y="363"/>
                    <a:pt x="28" y="363"/>
                    <a:pt x="28" y="363"/>
                  </a:cubicBezTo>
                  <a:cubicBezTo>
                    <a:pt x="29" y="363"/>
                    <a:pt x="29" y="363"/>
                    <a:pt x="29" y="363"/>
                  </a:cubicBezTo>
                  <a:cubicBezTo>
                    <a:pt x="120" y="368"/>
                    <a:pt x="120" y="368"/>
                    <a:pt x="120" y="368"/>
                  </a:cubicBezTo>
                  <a:cubicBezTo>
                    <a:pt x="120" y="352"/>
                    <a:pt x="120" y="352"/>
                    <a:pt x="120" y="352"/>
                  </a:cubicBezTo>
                  <a:cubicBezTo>
                    <a:pt x="127" y="350"/>
                    <a:pt x="131" y="349"/>
                    <a:pt x="131" y="348"/>
                  </a:cubicBezTo>
                  <a:cubicBezTo>
                    <a:pt x="133" y="346"/>
                    <a:pt x="130" y="344"/>
                    <a:pt x="124" y="343"/>
                  </a:cubicBezTo>
                  <a:cubicBezTo>
                    <a:pt x="120" y="340"/>
                    <a:pt x="120" y="340"/>
                    <a:pt x="120" y="340"/>
                  </a:cubicBezTo>
                  <a:cubicBezTo>
                    <a:pt x="120" y="340"/>
                    <a:pt x="120" y="340"/>
                    <a:pt x="120" y="340"/>
                  </a:cubicBezTo>
                  <a:cubicBezTo>
                    <a:pt x="161" y="341"/>
                    <a:pt x="161" y="341"/>
                    <a:pt x="161" y="341"/>
                  </a:cubicBezTo>
                  <a:cubicBezTo>
                    <a:pt x="195" y="343"/>
                    <a:pt x="229" y="343"/>
                    <a:pt x="262" y="340"/>
                  </a:cubicBezTo>
                  <a:cubicBezTo>
                    <a:pt x="263" y="340"/>
                    <a:pt x="264" y="340"/>
                    <a:pt x="264" y="340"/>
                  </a:cubicBezTo>
                  <a:cubicBezTo>
                    <a:pt x="265" y="340"/>
                    <a:pt x="265" y="340"/>
                    <a:pt x="265" y="339"/>
                  </a:cubicBezTo>
                  <a:cubicBezTo>
                    <a:pt x="272" y="336"/>
                    <a:pt x="269" y="333"/>
                    <a:pt x="257" y="331"/>
                  </a:cubicBezTo>
                  <a:cubicBezTo>
                    <a:pt x="247" y="330"/>
                    <a:pt x="229" y="329"/>
                    <a:pt x="203" y="328"/>
                  </a:cubicBezTo>
                  <a:cubicBezTo>
                    <a:pt x="184" y="324"/>
                    <a:pt x="184" y="324"/>
                    <a:pt x="184" y="324"/>
                  </a:cubicBezTo>
                  <a:cubicBezTo>
                    <a:pt x="191" y="324"/>
                    <a:pt x="191" y="324"/>
                    <a:pt x="191" y="324"/>
                  </a:cubicBezTo>
                  <a:cubicBezTo>
                    <a:pt x="207" y="312"/>
                    <a:pt x="207" y="312"/>
                    <a:pt x="207" y="312"/>
                  </a:cubicBezTo>
                  <a:cubicBezTo>
                    <a:pt x="245" y="280"/>
                    <a:pt x="245" y="280"/>
                    <a:pt x="245" y="280"/>
                  </a:cubicBezTo>
                  <a:cubicBezTo>
                    <a:pt x="290" y="260"/>
                    <a:pt x="290" y="260"/>
                    <a:pt x="290" y="260"/>
                  </a:cubicBezTo>
                  <a:cubicBezTo>
                    <a:pt x="291" y="260"/>
                    <a:pt x="291" y="259"/>
                    <a:pt x="291" y="259"/>
                  </a:cubicBezTo>
                  <a:cubicBezTo>
                    <a:pt x="327" y="211"/>
                    <a:pt x="327" y="211"/>
                    <a:pt x="327" y="211"/>
                  </a:cubicBezTo>
                  <a:cubicBezTo>
                    <a:pt x="333" y="211"/>
                    <a:pt x="333" y="211"/>
                    <a:pt x="333" y="211"/>
                  </a:cubicBezTo>
                  <a:cubicBezTo>
                    <a:pt x="334" y="211"/>
                    <a:pt x="335" y="211"/>
                    <a:pt x="336" y="211"/>
                  </a:cubicBezTo>
                  <a:cubicBezTo>
                    <a:pt x="367" y="205"/>
                    <a:pt x="367" y="205"/>
                    <a:pt x="367" y="205"/>
                  </a:cubicBezTo>
                  <a:cubicBezTo>
                    <a:pt x="368" y="205"/>
                    <a:pt x="369" y="205"/>
                    <a:pt x="369" y="205"/>
                  </a:cubicBezTo>
                  <a:cubicBezTo>
                    <a:pt x="379" y="200"/>
                    <a:pt x="386" y="194"/>
                    <a:pt x="390" y="188"/>
                  </a:cubicBezTo>
                  <a:cubicBezTo>
                    <a:pt x="390" y="188"/>
                    <a:pt x="391" y="188"/>
                    <a:pt x="391" y="187"/>
                  </a:cubicBezTo>
                  <a:cubicBezTo>
                    <a:pt x="392" y="187"/>
                    <a:pt x="392" y="187"/>
                    <a:pt x="393" y="187"/>
                  </a:cubicBezTo>
                  <a:cubicBezTo>
                    <a:pt x="405" y="170"/>
                    <a:pt x="405" y="170"/>
                    <a:pt x="405" y="170"/>
                  </a:cubicBezTo>
                  <a:cubicBezTo>
                    <a:pt x="417" y="150"/>
                    <a:pt x="416" y="132"/>
                    <a:pt x="402" y="115"/>
                  </a:cubicBezTo>
                  <a:cubicBezTo>
                    <a:pt x="408" y="92"/>
                    <a:pt x="400" y="74"/>
                    <a:pt x="380" y="61"/>
                  </a:cubicBezTo>
                  <a:cubicBezTo>
                    <a:pt x="380" y="61"/>
                    <a:pt x="380" y="61"/>
                    <a:pt x="379" y="61"/>
                  </a:cubicBezTo>
                  <a:cubicBezTo>
                    <a:pt x="349" y="55"/>
                    <a:pt x="349" y="55"/>
                    <a:pt x="349" y="55"/>
                  </a:cubicBezTo>
                  <a:cubicBezTo>
                    <a:pt x="348" y="52"/>
                    <a:pt x="348" y="52"/>
                    <a:pt x="348" y="52"/>
                  </a:cubicBezTo>
                  <a:cubicBezTo>
                    <a:pt x="348" y="51"/>
                    <a:pt x="348" y="51"/>
                    <a:pt x="348" y="51"/>
                  </a:cubicBezTo>
                  <a:cubicBezTo>
                    <a:pt x="337" y="47"/>
                    <a:pt x="337" y="47"/>
                    <a:pt x="337" y="47"/>
                  </a:cubicBezTo>
                  <a:cubicBezTo>
                    <a:pt x="338" y="46"/>
                    <a:pt x="338" y="46"/>
                    <a:pt x="338" y="46"/>
                  </a:cubicBezTo>
                  <a:cubicBezTo>
                    <a:pt x="340" y="45"/>
                    <a:pt x="340" y="45"/>
                    <a:pt x="340" y="45"/>
                  </a:cubicBezTo>
                  <a:cubicBezTo>
                    <a:pt x="340" y="45"/>
                    <a:pt x="340" y="45"/>
                    <a:pt x="341" y="45"/>
                  </a:cubicBezTo>
                  <a:cubicBezTo>
                    <a:pt x="348" y="42"/>
                    <a:pt x="353" y="38"/>
                    <a:pt x="356" y="35"/>
                  </a:cubicBezTo>
                  <a:cubicBezTo>
                    <a:pt x="365" y="33"/>
                    <a:pt x="370" y="31"/>
                    <a:pt x="372" y="27"/>
                  </a:cubicBezTo>
                  <a:cubicBezTo>
                    <a:pt x="372" y="27"/>
                    <a:pt x="372" y="27"/>
                    <a:pt x="372" y="26"/>
                  </a:cubicBezTo>
                  <a:cubicBezTo>
                    <a:pt x="372" y="26"/>
                    <a:pt x="372" y="26"/>
                    <a:pt x="372" y="26"/>
                  </a:cubicBezTo>
                  <a:cubicBezTo>
                    <a:pt x="371" y="24"/>
                    <a:pt x="370" y="23"/>
                    <a:pt x="367" y="23"/>
                  </a:cubicBezTo>
                  <a:cubicBezTo>
                    <a:pt x="368" y="22"/>
                    <a:pt x="368" y="22"/>
                    <a:pt x="368" y="22"/>
                  </a:cubicBezTo>
                  <a:cubicBezTo>
                    <a:pt x="377" y="15"/>
                    <a:pt x="377" y="15"/>
                    <a:pt x="377" y="15"/>
                  </a:cubicBezTo>
                  <a:cubicBezTo>
                    <a:pt x="387" y="7"/>
                    <a:pt x="380" y="2"/>
                    <a:pt x="356" y="0"/>
                  </a:cubicBezTo>
                  <a:cubicBezTo>
                    <a:pt x="356" y="0"/>
                    <a:pt x="356" y="0"/>
                    <a:pt x="356" y="0"/>
                  </a:cubicBezTo>
                  <a:cubicBezTo>
                    <a:pt x="354" y="0"/>
                    <a:pt x="353" y="0"/>
                    <a:pt x="352" y="0"/>
                  </a:cubicBezTo>
                  <a:cubicBezTo>
                    <a:pt x="351" y="0"/>
                    <a:pt x="351" y="0"/>
                    <a:pt x="351" y="0"/>
                  </a:cubicBezTo>
                  <a:cubicBezTo>
                    <a:pt x="323" y="0"/>
                    <a:pt x="300" y="0"/>
                    <a:pt x="284" y="2"/>
                  </a:cubicBezTo>
                  <a:cubicBezTo>
                    <a:pt x="269" y="4"/>
                    <a:pt x="259" y="7"/>
                    <a:pt x="255" y="11"/>
                  </a:cubicBezTo>
                  <a:cubicBezTo>
                    <a:pt x="248" y="11"/>
                    <a:pt x="243" y="13"/>
                    <a:pt x="240" y="16"/>
                  </a:cubicBezTo>
                  <a:cubicBezTo>
                    <a:pt x="238" y="18"/>
                    <a:pt x="238" y="21"/>
                    <a:pt x="238" y="25"/>
                  </a:cubicBezTo>
                  <a:cubicBezTo>
                    <a:pt x="238" y="26"/>
                    <a:pt x="238" y="26"/>
                    <a:pt x="238" y="27"/>
                  </a:cubicBezTo>
                  <a:cubicBezTo>
                    <a:pt x="237" y="28"/>
                    <a:pt x="237" y="29"/>
                    <a:pt x="238" y="31"/>
                  </a:cubicBezTo>
                  <a:cubicBezTo>
                    <a:pt x="237" y="31"/>
                    <a:pt x="237" y="32"/>
                    <a:pt x="238" y="32"/>
                  </a:cubicBezTo>
                  <a:cubicBezTo>
                    <a:pt x="238" y="34"/>
                    <a:pt x="242" y="35"/>
                    <a:pt x="248" y="36"/>
                  </a:cubicBezTo>
                  <a:close/>
                  <a:moveTo>
                    <a:pt x="331" y="155"/>
                  </a:moveTo>
                  <a:cubicBezTo>
                    <a:pt x="334" y="158"/>
                    <a:pt x="334" y="158"/>
                    <a:pt x="334" y="158"/>
                  </a:cubicBezTo>
                  <a:cubicBezTo>
                    <a:pt x="330" y="164"/>
                    <a:pt x="330" y="164"/>
                    <a:pt x="330" y="164"/>
                  </a:cubicBezTo>
                  <a:cubicBezTo>
                    <a:pt x="330" y="164"/>
                    <a:pt x="330" y="164"/>
                    <a:pt x="330" y="165"/>
                  </a:cubicBezTo>
                  <a:cubicBezTo>
                    <a:pt x="343" y="176"/>
                    <a:pt x="343" y="176"/>
                    <a:pt x="343" y="176"/>
                  </a:cubicBezTo>
                  <a:cubicBezTo>
                    <a:pt x="331" y="184"/>
                    <a:pt x="331" y="184"/>
                    <a:pt x="331" y="184"/>
                  </a:cubicBezTo>
                  <a:cubicBezTo>
                    <a:pt x="331" y="184"/>
                    <a:pt x="331" y="184"/>
                    <a:pt x="331" y="184"/>
                  </a:cubicBezTo>
                  <a:cubicBezTo>
                    <a:pt x="331" y="184"/>
                    <a:pt x="331" y="184"/>
                    <a:pt x="331" y="184"/>
                  </a:cubicBezTo>
                  <a:cubicBezTo>
                    <a:pt x="331" y="184"/>
                    <a:pt x="331" y="185"/>
                    <a:pt x="331" y="185"/>
                  </a:cubicBezTo>
                  <a:cubicBezTo>
                    <a:pt x="332" y="185"/>
                    <a:pt x="332" y="185"/>
                    <a:pt x="332" y="185"/>
                  </a:cubicBezTo>
                  <a:cubicBezTo>
                    <a:pt x="325" y="188"/>
                    <a:pt x="325" y="188"/>
                    <a:pt x="325" y="188"/>
                  </a:cubicBezTo>
                  <a:cubicBezTo>
                    <a:pt x="324" y="188"/>
                    <a:pt x="324" y="188"/>
                    <a:pt x="324" y="189"/>
                  </a:cubicBezTo>
                  <a:cubicBezTo>
                    <a:pt x="323" y="190"/>
                    <a:pt x="322" y="192"/>
                    <a:pt x="320" y="194"/>
                  </a:cubicBezTo>
                  <a:cubicBezTo>
                    <a:pt x="318" y="188"/>
                    <a:pt x="318" y="188"/>
                    <a:pt x="318" y="188"/>
                  </a:cubicBezTo>
                  <a:cubicBezTo>
                    <a:pt x="319" y="188"/>
                    <a:pt x="320" y="188"/>
                    <a:pt x="322" y="187"/>
                  </a:cubicBezTo>
                  <a:cubicBezTo>
                    <a:pt x="322" y="187"/>
                    <a:pt x="323" y="187"/>
                    <a:pt x="323" y="187"/>
                  </a:cubicBezTo>
                  <a:cubicBezTo>
                    <a:pt x="331" y="155"/>
                    <a:pt x="331" y="155"/>
                    <a:pt x="331" y="155"/>
                  </a:cubicBezTo>
                  <a:close/>
                  <a:moveTo>
                    <a:pt x="341" y="195"/>
                  </a:moveTo>
                  <a:cubicBezTo>
                    <a:pt x="342" y="195"/>
                    <a:pt x="342" y="195"/>
                    <a:pt x="342" y="195"/>
                  </a:cubicBezTo>
                  <a:cubicBezTo>
                    <a:pt x="339" y="200"/>
                    <a:pt x="339" y="200"/>
                    <a:pt x="339" y="200"/>
                  </a:cubicBezTo>
                  <a:cubicBezTo>
                    <a:pt x="334" y="203"/>
                    <a:pt x="334" y="203"/>
                    <a:pt x="334" y="203"/>
                  </a:cubicBezTo>
                  <a:cubicBezTo>
                    <a:pt x="333" y="203"/>
                    <a:pt x="333" y="203"/>
                    <a:pt x="332" y="203"/>
                  </a:cubicBezTo>
                  <a:cubicBezTo>
                    <a:pt x="328" y="203"/>
                    <a:pt x="325" y="203"/>
                    <a:pt x="324" y="204"/>
                  </a:cubicBezTo>
                  <a:cubicBezTo>
                    <a:pt x="324" y="204"/>
                    <a:pt x="324" y="204"/>
                    <a:pt x="324" y="204"/>
                  </a:cubicBezTo>
                  <a:cubicBezTo>
                    <a:pt x="331" y="203"/>
                    <a:pt x="337" y="200"/>
                    <a:pt x="341" y="195"/>
                  </a:cubicBezTo>
                  <a:close/>
                  <a:moveTo>
                    <a:pt x="135" y="116"/>
                  </a:moveTo>
                  <a:cubicBezTo>
                    <a:pt x="129" y="124"/>
                    <a:pt x="129" y="124"/>
                    <a:pt x="129" y="124"/>
                  </a:cubicBezTo>
                  <a:cubicBezTo>
                    <a:pt x="129" y="124"/>
                    <a:pt x="129" y="125"/>
                    <a:pt x="130" y="125"/>
                  </a:cubicBezTo>
                  <a:cubicBezTo>
                    <a:pt x="144" y="132"/>
                    <a:pt x="144" y="132"/>
                    <a:pt x="144" y="132"/>
                  </a:cubicBezTo>
                  <a:cubicBezTo>
                    <a:pt x="131" y="134"/>
                    <a:pt x="131" y="134"/>
                    <a:pt x="131" y="134"/>
                  </a:cubicBezTo>
                  <a:cubicBezTo>
                    <a:pt x="109" y="124"/>
                    <a:pt x="109" y="124"/>
                    <a:pt x="109" y="124"/>
                  </a:cubicBezTo>
                  <a:cubicBezTo>
                    <a:pt x="130" y="114"/>
                    <a:pt x="130" y="114"/>
                    <a:pt x="130" y="114"/>
                  </a:cubicBezTo>
                  <a:cubicBezTo>
                    <a:pt x="135" y="116"/>
                    <a:pt x="135" y="116"/>
                    <a:pt x="135" y="116"/>
                  </a:cubicBezTo>
                  <a:close/>
                  <a:moveTo>
                    <a:pt x="155" y="265"/>
                  </a:moveTo>
                  <a:cubicBezTo>
                    <a:pt x="156" y="263"/>
                    <a:pt x="158" y="262"/>
                    <a:pt x="159" y="260"/>
                  </a:cubicBezTo>
                  <a:cubicBezTo>
                    <a:pt x="166" y="257"/>
                    <a:pt x="171" y="254"/>
                    <a:pt x="175" y="252"/>
                  </a:cubicBezTo>
                  <a:cubicBezTo>
                    <a:pt x="175" y="253"/>
                    <a:pt x="175" y="255"/>
                    <a:pt x="178" y="257"/>
                  </a:cubicBezTo>
                  <a:cubicBezTo>
                    <a:pt x="155" y="265"/>
                    <a:pt x="155" y="265"/>
                    <a:pt x="155" y="265"/>
                  </a:cubicBezTo>
                  <a:close/>
                  <a:moveTo>
                    <a:pt x="182" y="247"/>
                  </a:moveTo>
                  <a:cubicBezTo>
                    <a:pt x="184" y="244"/>
                    <a:pt x="186" y="242"/>
                    <a:pt x="186" y="239"/>
                  </a:cubicBezTo>
                  <a:cubicBezTo>
                    <a:pt x="194" y="243"/>
                    <a:pt x="194" y="243"/>
                    <a:pt x="194" y="243"/>
                  </a:cubicBezTo>
                  <a:cubicBezTo>
                    <a:pt x="189" y="244"/>
                    <a:pt x="185" y="245"/>
                    <a:pt x="182" y="247"/>
                  </a:cubicBezTo>
                  <a:close/>
                </a:path>
              </a:pathLst>
            </a:custGeom>
            <a:solidFill>
              <a:srgbClr val="CCCCCC"/>
            </a:solidFill>
            <a:ln>
              <a:noFill/>
            </a:ln>
            <a:effectLst>
              <a:softEdge rad="1270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 name="Freeform 35">
              <a:extLst>
                <a:ext uri="{FF2B5EF4-FFF2-40B4-BE49-F238E27FC236}">
                  <a16:creationId xmlns:a16="http://schemas.microsoft.com/office/drawing/2014/main" id="{C7B8C68D-5F88-40F3-B0AC-4D7DD5D41A58}"/>
                </a:ext>
              </a:extLst>
            </p:cNvPr>
            <p:cNvSpPr>
              <a:spLocks noEditPoints="1"/>
            </p:cNvSpPr>
            <p:nvPr/>
          </p:nvSpPr>
          <p:spPr bwMode="auto">
            <a:xfrm>
              <a:off x="3644" y="840"/>
              <a:ext cx="1031" cy="3184"/>
            </a:xfrm>
            <a:custGeom>
              <a:avLst/>
              <a:gdLst>
                <a:gd name="T0" fmla="*/ 154 w 434"/>
                <a:gd name="T1" fmla="*/ 93 h 1345"/>
                <a:gd name="T2" fmla="*/ 157 w 434"/>
                <a:gd name="T3" fmla="*/ 115 h 1345"/>
                <a:gd name="T4" fmla="*/ 172 w 434"/>
                <a:gd name="T5" fmla="*/ 143 h 1345"/>
                <a:gd name="T6" fmla="*/ 163 w 434"/>
                <a:gd name="T7" fmla="*/ 179 h 1345"/>
                <a:gd name="T8" fmla="*/ 163 w 434"/>
                <a:gd name="T9" fmla="*/ 186 h 1345"/>
                <a:gd name="T10" fmla="*/ 68 w 434"/>
                <a:gd name="T11" fmla="*/ 236 h 1345"/>
                <a:gd name="T12" fmla="*/ 5 w 434"/>
                <a:gd name="T13" fmla="*/ 422 h 1345"/>
                <a:gd name="T14" fmla="*/ 109 w 434"/>
                <a:gd name="T15" fmla="*/ 601 h 1345"/>
                <a:gd name="T16" fmla="*/ 95 w 434"/>
                <a:gd name="T17" fmla="*/ 674 h 1345"/>
                <a:gd name="T18" fmla="*/ 121 w 434"/>
                <a:gd name="T19" fmla="*/ 706 h 1345"/>
                <a:gd name="T20" fmla="*/ 138 w 434"/>
                <a:gd name="T21" fmla="*/ 936 h 1345"/>
                <a:gd name="T22" fmla="*/ 148 w 434"/>
                <a:gd name="T23" fmla="*/ 1195 h 1345"/>
                <a:gd name="T24" fmla="*/ 156 w 434"/>
                <a:gd name="T25" fmla="*/ 1262 h 1345"/>
                <a:gd name="T26" fmla="*/ 156 w 434"/>
                <a:gd name="T27" fmla="*/ 1287 h 1345"/>
                <a:gd name="T28" fmla="*/ 160 w 434"/>
                <a:gd name="T29" fmla="*/ 1311 h 1345"/>
                <a:gd name="T30" fmla="*/ 192 w 434"/>
                <a:gd name="T31" fmla="*/ 1328 h 1345"/>
                <a:gd name="T32" fmla="*/ 289 w 434"/>
                <a:gd name="T33" fmla="*/ 1345 h 1345"/>
                <a:gd name="T34" fmla="*/ 291 w 434"/>
                <a:gd name="T35" fmla="*/ 1308 h 1345"/>
                <a:gd name="T36" fmla="*/ 428 w 434"/>
                <a:gd name="T37" fmla="*/ 1299 h 1345"/>
                <a:gd name="T38" fmla="*/ 416 w 434"/>
                <a:gd name="T39" fmla="*/ 1267 h 1345"/>
                <a:gd name="T40" fmla="*/ 342 w 434"/>
                <a:gd name="T41" fmla="*/ 1234 h 1345"/>
                <a:gd name="T42" fmla="*/ 326 w 434"/>
                <a:gd name="T43" fmla="*/ 1207 h 1345"/>
                <a:gd name="T44" fmla="*/ 321 w 434"/>
                <a:gd name="T45" fmla="*/ 1206 h 1345"/>
                <a:gd name="T46" fmla="*/ 348 w 434"/>
                <a:gd name="T47" fmla="*/ 1026 h 1345"/>
                <a:gd name="T48" fmla="*/ 379 w 434"/>
                <a:gd name="T49" fmla="*/ 772 h 1345"/>
                <a:gd name="T50" fmla="*/ 415 w 434"/>
                <a:gd name="T51" fmla="*/ 751 h 1345"/>
                <a:gd name="T52" fmla="*/ 425 w 434"/>
                <a:gd name="T53" fmla="*/ 686 h 1345"/>
                <a:gd name="T54" fmla="*/ 384 w 434"/>
                <a:gd name="T55" fmla="*/ 423 h 1345"/>
                <a:gd name="T56" fmla="*/ 286 w 434"/>
                <a:gd name="T57" fmla="*/ 201 h 1345"/>
                <a:gd name="T58" fmla="*/ 268 w 434"/>
                <a:gd name="T59" fmla="*/ 173 h 1345"/>
                <a:gd name="T60" fmla="*/ 270 w 434"/>
                <a:gd name="T61" fmla="*/ 164 h 1345"/>
                <a:gd name="T62" fmla="*/ 288 w 434"/>
                <a:gd name="T63" fmla="*/ 98 h 1345"/>
                <a:gd name="T64" fmla="*/ 281 w 434"/>
                <a:gd name="T65" fmla="*/ 84 h 1345"/>
                <a:gd name="T66" fmla="*/ 253 w 434"/>
                <a:gd name="T67" fmla="*/ 2 h 1345"/>
                <a:gd name="T68" fmla="*/ 248 w 434"/>
                <a:gd name="T69" fmla="*/ 1 h 1345"/>
                <a:gd name="T70" fmla="*/ 111 w 434"/>
                <a:gd name="T71" fmla="*/ 418 h 1345"/>
                <a:gd name="T72" fmla="*/ 118 w 434"/>
                <a:gd name="T73" fmla="*/ 458 h 1345"/>
                <a:gd name="T74" fmla="*/ 96 w 434"/>
                <a:gd name="T75" fmla="*/ 453 h 1345"/>
                <a:gd name="T76" fmla="*/ 347 w 434"/>
                <a:gd name="T77" fmla="*/ 579 h 1345"/>
                <a:gd name="T78" fmla="*/ 369 w 434"/>
                <a:gd name="T79" fmla="*/ 643 h 1345"/>
                <a:gd name="T80" fmla="*/ 363 w 434"/>
                <a:gd name="T81" fmla="*/ 674 h 1345"/>
                <a:gd name="T82" fmla="*/ 360 w 434"/>
                <a:gd name="T83" fmla="*/ 689 h 1345"/>
                <a:gd name="T84" fmla="*/ 353 w 434"/>
                <a:gd name="T85" fmla="*/ 689 h 1345"/>
                <a:gd name="T86" fmla="*/ 341 w 434"/>
                <a:gd name="T87" fmla="*/ 567 h 1345"/>
                <a:gd name="T88" fmla="*/ 381 w 434"/>
                <a:gd name="T89" fmla="*/ 715 h 1345"/>
                <a:gd name="T90" fmla="*/ 380 w 434"/>
                <a:gd name="T91" fmla="*/ 742 h 1345"/>
                <a:gd name="T92" fmla="*/ 257 w 434"/>
                <a:gd name="T93" fmla="*/ 922 h 1345"/>
                <a:gd name="T94" fmla="*/ 247 w 434"/>
                <a:gd name="T95" fmla="*/ 952 h 1345"/>
                <a:gd name="T96" fmla="*/ 259 w 434"/>
                <a:gd name="T97" fmla="*/ 877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4" h="1345">
                  <a:moveTo>
                    <a:pt x="160" y="41"/>
                  </a:moveTo>
                  <a:cubicBezTo>
                    <a:pt x="153" y="43"/>
                    <a:pt x="149" y="49"/>
                    <a:pt x="149" y="61"/>
                  </a:cubicBezTo>
                  <a:cubicBezTo>
                    <a:pt x="148" y="66"/>
                    <a:pt x="150" y="77"/>
                    <a:pt x="154" y="93"/>
                  </a:cubicBezTo>
                  <a:cubicBezTo>
                    <a:pt x="154" y="93"/>
                    <a:pt x="154" y="93"/>
                    <a:pt x="154" y="93"/>
                  </a:cubicBezTo>
                  <a:cubicBezTo>
                    <a:pt x="154" y="95"/>
                    <a:pt x="154" y="97"/>
                    <a:pt x="155" y="99"/>
                  </a:cubicBezTo>
                  <a:cubicBezTo>
                    <a:pt x="154" y="103"/>
                    <a:pt x="155" y="108"/>
                    <a:pt x="157" y="115"/>
                  </a:cubicBezTo>
                  <a:cubicBezTo>
                    <a:pt x="157" y="116"/>
                    <a:pt x="158" y="117"/>
                    <a:pt x="158" y="118"/>
                  </a:cubicBezTo>
                  <a:cubicBezTo>
                    <a:pt x="160" y="125"/>
                    <a:pt x="165" y="131"/>
                    <a:pt x="172" y="135"/>
                  </a:cubicBezTo>
                  <a:cubicBezTo>
                    <a:pt x="172" y="143"/>
                    <a:pt x="172" y="143"/>
                    <a:pt x="172" y="143"/>
                  </a:cubicBezTo>
                  <a:cubicBezTo>
                    <a:pt x="172" y="147"/>
                    <a:pt x="172" y="150"/>
                    <a:pt x="173" y="153"/>
                  </a:cubicBezTo>
                  <a:cubicBezTo>
                    <a:pt x="173" y="170"/>
                    <a:pt x="173" y="170"/>
                    <a:pt x="173" y="170"/>
                  </a:cubicBezTo>
                  <a:cubicBezTo>
                    <a:pt x="163" y="179"/>
                    <a:pt x="163" y="179"/>
                    <a:pt x="163" y="179"/>
                  </a:cubicBezTo>
                  <a:cubicBezTo>
                    <a:pt x="163" y="180"/>
                    <a:pt x="162" y="180"/>
                    <a:pt x="162" y="181"/>
                  </a:cubicBezTo>
                  <a:cubicBezTo>
                    <a:pt x="162" y="182"/>
                    <a:pt x="162" y="183"/>
                    <a:pt x="162" y="184"/>
                  </a:cubicBezTo>
                  <a:cubicBezTo>
                    <a:pt x="163" y="186"/>
                    <a:pt x="163" y="186"/>
                    <a:pt x="163" y="186"/>
                  </a:cubicBezTo>
                  <a:cubicBezTo>
                    <a:pt x="162" y="187"/>
                    <a:pt x="161" y="189"/>
                    <a:pt x="159" y="190"/>
                  </a:cubicBezTo>
                  <a:cubicBezTo>
                    <a:pt x="159" y="190"/>
                    <a:pt x="159" y="190"/>
                    <a:pt x="159" y="190"/>
                  </a:cubicBezTo>
                  <a:cubicBezTo>
                    <a:pt x="133" y="209"/>
                    <a:pt x="103" y="224"/>
                    <a:pt x="68" y="236"/>
                  </a:cubicBezTo>
                  <a:cubicBezTo>
                    <a:pt x="67" y="237"/>
                    <a:pt x="66" y="237"/>
                    <a:pt x="66" y="238"/>
                  </a:cubicBezTo>
                  <a:cubicBezTo>
                    <a:pt x="36" y="298"/>
                    <a:pt x="15" y="359"/>
                    <a:pt x="5" y="422"/>
                  </a:cubicBezTo>
                  <a:cubicBezTo>
                    <a:pt x="5" y="422"/>
                    <a:pt x="5" y="422"/>
                    <a:pt x="5" y="422"/>
                  </a:cubicBezTo>
                  <a:cubicBezTo>
                    <a:pt x="0" y="475"/>
                    <a:pt x="15" y="513"/>
                    <a:pt x="48" y="537"/>
                  </a:cubicBezTo>
                  <a:cubicBezTo>
                    <a:pt x="47" y="537"/>
                    <a:pt x="47" y="537"/>
                    <a:pt x="47" y="537"/>
                  </a:cubicBezTo>
                  <a:cubicBezTo>
                    <a:pt x="109" y="601"/>
                    <a:pt x="109" y="601"/>
                    <a:pt x="109" y="601"/>
                  </a:cubicBezTo>
                  <a:cubicBezTo>
                    <a:pt x="108" y="641"/>
                    <a:pt x="108" y="641"/>
                    <a:pt x="108" y="641"/>
                  </a:cubicBezTo>
                  <a:cubicBezTo>
                    <a:pt x="95" y="672"/>
                    <a:pt x="95" y="672"/>
                    <a:pt x="95" y="672"/>
                  </a:cubicBezTo>
                  <a:cubicBezTo>
                    <a:pt x="95" y="673"/>
                    <a:pt x="95" y="674"/>
                    <a:pt x="95" y="674"/>
                  </a:cubicBezTo>
                  <a:cubicBezTo>
                    <a:pt x="97" y="691"/>
                    <a:pt x="102" y="701"/>
                    <a:pt x="111" y="705"/>
                  </a:cubicBezTo>
                  <a:cubicBezTo>
                    <a:pt x="111" y="704"/>
                    <a:pt x="111" y="704"/>
                    <a:pt x="111" y="704"/>
                  </a:cubicBezTo>
                  <a:cubicBezTo>
                    <a:pt x="114" y="706"/>
                    <a:pt x="117" y="706"/>
                    <a:pt x="121" y="706"/>
                  </a:cubicBezTo>
                  <a:cubicBezTo>
                    <a:pt x="132" y="746"/>
                    <a:pt x="132" y="746"/>
                    <a:pt x="132" y="746"/>
                  </a:cubicBezTo>
                  <a:cubicBezTo>
                    <a:pt x="132" y="746"/>
                    <a:pt x="132" y="746"/>
                    <a:pt x="132" y="746"/>
                  </a:cubicBezTo>
                  <a:cubicBezTo>
                    <a:pt x="139" y="802"/>
                    <a:pt x="141" y="865"/>
                    <a:pt x="138" y="936"/>
                  </a:cubicBezTo>
                  <a:cubicBezTo>
                    <a:pt x="138" y="936"/>
                    <a:pt x="138" y="936"/>
                    <a:pt x="138" y="936"/>
                  </a:cubicBezTo>
                  <a:cubicBezTo>
                    <a:pt x="138" y="943"/>
                    <a:pt x="138" y="943"/>
                    <a:pt x="138" y="943"/>
                  </a:cubicBezTo>
                  <a:cubicBezTo>
                    <a:pt x="133" y="1029"/>
                    <a:pt x="137" y="1113"/>
                    <a:pt x="148" y="1195"/>
                  </a:cubicBezTo>
                  <a:cubicBezTo>
                    <a:pt x="148" y="1195"/>
                    <a:pt x="148" y="1196"/>
                    <a:pt x="148" y="1196"/>
                  </a:cubicBezTo>
                  <a:cubicBezTo>
                    <a:pt x="163" y="1245"/>
                    <a:pt x="163" y="1245"/>
                    <a:pt x="163" y="1245"/>
                  </a:cubicBezTo>
                  <a:cubicBezTo>
                    <a:pt x="156" y="1262"/>
                    <a:pt x="156" y="1262"/>
                    <a:pt x="156" y="1262"/>
                  </a:cubicBezTo>
                  <a:cubicBezTo>
                    <a:pt x="155" y="1263"/>
                    <a:pt x="155" y="1263"/>
                    <a:pt x="155" y="1264"/>
                  </a:cubicBezTo>
                  <a:cubicBezTo>
                    <a:pt x="155" y="1284"/>
                    <a:pt x="155" y="1284"/>
                    <a:pt x="155" y="1284"/>
                  </a:cubicBezTo>
                  <a:cubicBezTo>
                    <a:pt x="155" y="1285"/>
                    <a:pt x="156" y="1286"/>
                    <a:pt x="156" y="1287"/>
                  </a:cubicBezTo>
                  <a:cubicBezTo>
                    <a:pt x="157" y="1287"/>
                    <a:pt x="158" y="1288"/>
                    <a:pt x="159" y="1288"/>
                  </a:cubicBezTo>
                  <a:cubicBezTo>
                    <a:pt x="160" y="1288"/>
                    <a:pt x="161" y="1288"/>
                    <a:pt x="162" y="1289"/>
                  </a:cubicBezTo>
                  <a:cubicBezTo>
                    <a:pt x="160" y="1311"/>
                    <a:pt x="160" y="1311"/>
                    <a:pt x="160" y="1311"/>
                  </a:cubicBezTo>
                  <a:cubicBezTo>
                    <a:pt x="160" y="1312"/>
                    <a:pt x="160" y="1313"/>
                    <a:pt x="161" y="1313"/>
                  </a:cubicBezTo>
                  <a:cubicBezTo>
                    <a:pt x="161" y="1314"/>
                    <a:pt x="162" y="1315"/>
                    <a:pt x="163" y="1315"/>
                  </a:cubicBezTo>
                  <a:cubicBezTo>
                    <a:pt x="192" y="1328"/>
                    <a:pt x="192" y="1328"/>
                    <a:pt x="192" y="1328"/>
                  </a:cubicBezTo>
                  <a:cubicBezTo>
                    <a:pt x="192" y="1328"/>
                    <a:pt x="193" y="1328"/>
                    <a:pt x="193" y="1328"/>
                  </a:cubicBezTo>
                  <a:cubicBezTo>
                    <a:pt x="288" y="1345"/>
                    <a:pt x="288" y="1345"/>
                    <a:pt x="288" y="1345"/>
                  </a:cubicBezTo>
                  <a:cubicBezTo>
                    <a:pt x="288" y="1345"/>
                    <a:pt x="289" y="1345"/>
                    <a:pt x="289" y="1345"/>
                  </a:cubicBezTo>
                  <a:cubicBezTo>
                    <a:pt x="290" y="1345"/>
                    <a:pt x="290" y="1345"/>
                    <a:pt x="291" y="1344"/>
                  </a:cubicBezTo>
                  <a:cubicBezTo>
                    <a:pt x="299" y="1338"/>
                    <a:pt x="303" y="1332"/>
                    <a:pt x="302" y="1326"/>
                  </a:cubicBezTo>
                  <a:cubicBezTo>
                    <a:pt x="303" y="1320"/>
                    <a:pt x="299" y="1314"/>
                    <a:pt x="291" y="1308"/>
                  </a:cubicBezTo>
                  <a:cubicBezTo>
                    <a:pt x="283" y="1296"/>
                    <a:pt x="283" y="1296"/>
                    <a:pt x="283" y="1296"/>
                  </a:cubicBezTo>
                  <a:cubicBezTo>
                    <a:pt x="327" y="1301"/>
                    <a:pt x="327" y="1301"/>
                    <a:pt x="327" y="1301"/>
                  </a:cubicBezTo>
                  <a:cubicBezTo>
                    <a:pt x="363" y="1311"/>
                    <a:pt x="397" y="1310"/>
                    <a:pt x="428" y="1299"/>
                  </a:cubicBezTo>
                  <a:cubicBezTo>
                    <a:pt x="428" y="1298"/>
                    <a:pt x="429" y="1298"/>
                    <a:pt x="429" y="1298"/>
                  </a:cubicBezTo>
                  <a:cubicBezTo>
                    <a:pt x="430" y="1297"/>
                    <a:pt x="430" y="1297"/>
                    <a:pt x="430" y="1296"/>
                  </a:cubicBezTo>
                  <a:cubicBezTo>
                    <a:pt x="434" y="1283"/>
                    <a:pt x="429" y="1274"/>
                    <a:pt x="416" y="1267"/>
                  </a:cubicBezTo>
                  <a:cubicBezTo>
                    <a:pt x="405" y="1260"/>
                    <a:pt x="386" y="1257"/>
                    <a:pt x="360" y="1256"/>
                  </a:cubicBezTo>
                  <a:cubicBezTo>
                    <a:pt x="338" y="1238"/>
                    <a:pt x="338" y="1238"/>
                    <a:pt x="338" y="1238"/>
                  </a:cubicBezTo>
                  <a:cubicBezTo>
                    <a:pt x="339" y="1237"/>
                    <a:pt x="341" y="1235"/>
                    <a:pt x="342" y="1234"/>
                  </a:cubicBezTo>
                  <a:cubicBezTo>
                    <a:pt x="342" y="1233"/>
                    <a:pt x="343" y="1232"/>
                    <a:pt x="343" y="1231"/>
                  </a:cubicBezTo>
                  <a:cubicBezTo>
                    <a:pt x="343" y="1230"/>
                    <a:pt x="343" y="1229"/>
                    <a:pt x="342" y="1229"/>
                  </a:cubicBezTo>
                  <a:cubicBezTo>
                    <a:pt x="326" y="1207"/>
                    <a:pt x="326" y="1207"/>
                    <a:pt x="326" y="1207"/>
                  </a:cubicBezTo>
                  <a:cubicBezTo>
                    <a:pt x="325" y="1207"/>
                    <a:pt x="325" y="1206"/>
                    <a:pt x="324" y="1206"/>
                  </a:cubicBezTo>
                  <a:cubicBezTo>
                    <a:pt x="324" y="1206"/>
                    <a:pt x="323" y="1206"/>
                    <a:pt x="323" y="1206"/>
                  </a:cubicBezTo>
                  <a:cubicBezTo>
                    <a:pt x="321" y="1206"/>
                    <a:pt x="321" y="1206"/>
                    <a:pt x="321" y="1206"/>
                  </a:cubicBezTo>
                  <a:cubicBezTo>
                    <a:pt x="334" y="1143"/>
                    <a:pt x="334" y="1143"/>
                    <a:pt x="334" y="1143"/>
                  </a:cubicBezTo>
                  <a:cubicBezTo>
                    <a:pt x="334" y="1143"/>
                    <a:pt x="334" y="1143"/>
                    <a:pt x="334" y="1143"/>
                  </a:cubicBezTo>
                  <a:cubicBezTo>
                    <a:pt x="348" y="1026"/>
                    <a:pt x="348" y="1026"/>
                    <a:pt x="348" y="1026"/>
                  </a:cubicBezTo>
                  <a:cubicBezTo>
                    <a:pt x="378" y="951"/>
                    <a:pt x="378" y="951"/>
                    <a:pt x="378" y="951"/>
                  </a:cubicBezTo>
                  <a:cubicBezTo>
                    <a:pt x="378" y="950"/>
                    <a:pt x="378" y="950"/>
                    <a:pt x="378" y="949"/>
                  </a:cubicBezTo>
                  <a:cubicBezTo>
                    <a:pt x="379" y="772"/>
                    <a:pt x="379" y="772"/>
                    <a:pt x="379" y="772"/>
                  </a:cubicBezTo>
                  <a:cubicBezTo>
                    <a:pt x="385" y="772"/>
                    <a:pt x="385" y="772"/>
                    <a:pt x="385" y="772"/>
                  </a:cubicBezTo>
                  <a:cubicBezTo>
                    <a:pt x="386" y="772"/>
                    <a:pt x="387" y="772"/>
                    <a:pt x="387" y="772"/>
                  </a:cubicBezTo>
                  <a:cubicBezTo>
                    <a:pt x="415" y="751"/>
                    <a:pt x="415" y="751"/>
                    <a:pt x="415" y="751"/>
                  </a:cubicBezTo>
                  <a:cubicBezTo>
                    <a:pt x="415" y="751"/>
                    <a:pt x="416" y="750"/>
                    <a:pt x="416" y="749"/>
                  </a:cubicBezTo>
                  <a:cubicBezTo>
                    <a:pt x="423" y="732"/>
                    <a:pt x="425" y="711"/>
                    <a:pt x="425" y="687"/>
                  </a:cubicBezTo>
                  <a:cubicBezTo>
                    <a:pt x="425" y="687"/>
                    <a:pt x="425" y="687"/>
                    <a:pt x="425" y="686"/>
                  </a:cubicBezTo>
                  <a:cubicBezTo>
                    <a:pt x="426" y="686"/>
                    <a:pt x="427" y="685"/>
                    <a:pt x="427" y="684"/>
                  </a:cubicBezTo>
                  <a:cubicBezTo>
                    <a:pt x="427" y="621"/>
                    <a:pt x="427" y="621"/>
                    <a:pt x="427" y="621"/>
                  </a:cubicBezTo>
                  <a:cubicBezTo>
                    <a:pt x="423" y="548"/>
                    <a:pt x="409" y="482"/>
                    <a:pt x="384" y="423"/>
                  </a:cubicBezTo>
                  <a:cubicBezTo>
                    <a:pt x="372" y="338"/>
                    <a:pt x="351" y="272"/>
                    <a:pt x="322" y="225"/>
                  </a:cubicBezTo>
                  <a:cubicBezTo>
                    <a:pt x="322" y="224"/>
                    <a:pt x="321" y="224"/>
                    <a:pt x="321" y="224"/>
                  </a:cubicBezTo>
                  <a:cubicBezTo>
                    <a:pt x="286" y="201"/>
                    <a:pt x="286" y="201"/>
                    <a:pt x="286" y="201"/>
                  </a:cubicBezTo>
                  <a:cubicBezTo>
                    <a:pt x="283" y="190"/>
                    <a:pt x="283" y="190"/>
                    <a:pt x="283" y="190"/>
                  </a:cubicBezTo>
                  <a:cubicBezTo>
                    <a:pt x="283" y="190"/>
                    <a:pt x="283" y="189"/>
                    <a:pt x="282" y="189"/>
                  </a:cubicBezTo>
                  <a:cubicBezTo>
                    <a:pt x="268" y="173"/>
                    <a:pt x="268" y="173"/>
                    <a:pt x="268" y="173"/>
                  </a:cubicBezTo>
                  <a:cubicBezTo>
                    <a:pt x="268" y="168"/>
                    <a:pt x="268" y="168"/>
                    <a:pt x="268" y="168"/>
                  </a:cubicBezTo>
                  <a:cubicBezTo>
                    <a:pt x="270" y="165"/>
                    <a:pt x="270" y="165"/>
                    <a:pt x="270" y="165"/>
                  </a:cubicBezTo>
                  <a:cubicBezTo>
                    <a:pt x="270" y="165"/>
                    <a:pt x="270" y="164"/>
                    <a:pt x="270" y="164"/>
                  </a:cubicBezTo>
                  <a:cubicBezTo>
                    <a:pt x="275" y="153"/>
                    <a:pt x="278" y="141"/>
                    <a:pt x="279" y="128"/>
                  </a:cubicBezTo>
                  <a:cubicBezTo>
                    <a:pt x="286" y="123"/>
                    <a:pt x="289" y="113"/>
                    <a:pt x="288" y="99"/>
                  </a:cubicBezTo>
                  <a:cubicBezTo>
                    <a:pt x="288" y="99"/>
                    <a:pt x="288" y="98"/>
                    <a:pt x="288" y="98"/>
                  </a:cubicBezTo>
                  <a:cubicBezTo>
                    <a:pt x="288" y="98"/>
                    <a:pt x="288" y="98"/>
                    <a:pt x="288" y="98"/>
                  </a:cubicBezTo>
                  <a:cubicBezTo>
                    <a:pt x="288" y="97"/>
                    <a:pt x="288" y="97"/>
                    <a:pt x="288" y="96"/>
                  </a:cubicBezTo>
                  <a:cubicBezTo>
                    <a:pt x="286" y="90"/>
                    <a:pt x="284" y="86"/>
                    <a:pt x="281" y="84"/>
                  </a:cubicBezTo>
                  <a:cubicBezTo>
                    <a:pt x="281" y="82"/>
                    <a:pt x="281" y="82"/>
                    <a:pt x="281" y="82"/>
                  </a:cubicBezTo>
                  <a:cubicBezTo>
                    <a:pt x="285" y="56"/>
                    <a:pt x="285" y="56"/>
                    <a:pt x="285" y="56"/>
                  </a:cubicBezTo>
                  <a:cubicBezTo>
                    <a:pt x="289" y="26"/>
                    <a:pt x="278" y="8"/>
                    <a:pt x="253" y="2"/>
                  </a:cubicBezTo>
                  <a:cubicBezTo>
                    <a:pt x="253" y="2"/>
                    <a:pt x="253" y="2"/>
                    <a:pt x="253" y="2"/>
                  </a:cubicBezTo>
                  <a:cubicBezTo>
                    <a:pt x="251" y="1"/>
                    <a:pt x="250" y="1"/>
                    <a:pt x="249" y="1"/>
                  </a:cubicBezTo>
                  <a:cubicBezTo>
                    <a:pt x="248" y="1"/>
                    <a:pt x="248" y="1"/>
                    <a:pt x="248" y="1"/>
                  </a:cubicBezTo>
                  <a:cubicBezTo>
                    <a:pt x="219" y="0"/>
                    <a:pt x="197" y="2"/>
                    <a:pt x="183" y="9"/>
                  </a:cubicBezTo>
                  <a:cubicBezTo>
                    <a:pt x="168" y="16"/>
                    <a:pt x="161" y="26"/>
                    <a:pt x="160" y="41"/>
                  </a:cubicBezTo>
                  <a:close/>
                  <a:moveTo>
                    <a:pt x="111" y="418"/>
                  </a:moveTo>
                  <a:cubicBezTo>
                    <a:pt x="117" y="427"/>
                    <a:pt x="117" y="427"/>
                    <a:pt x="117" y="427"/>
                  </a:cubicBezTo>
                  <a:cubicBezTo>
                    <a:pt x="117" y="455"/>
                    <a:pt x="117" y="455"/>
                    <a:pt x="117" y="455"/>
                  </a:cubicBezTo>
                  <a:cubicBezTo>
                    <a:pt x="117" y="456"/>
                    <a:pt x="118" y="457"/>
                    <a:pt x="118" y="458"/>
                  </a:cubicBezTo>
                  <a:cubicBezTo>
                    <a:pt x="138" y="482"/>
                    <a:pt x="138" y="482"/>
                    <a:pt x="138" y="482"/>
                  </a:cubicBezTo>
                  <a:cubicBezTo>
                    <a:pt x="126" y="492"/>
                    <a:pt x="126" y="492"/>
                    <a:pt x="126" y="492"/>
                  </a:cubicBezTo>
                  <a:cubicBezTo>
                    <a:pt x="96" y="453"/>
                    <a:pt x="96" y="453"/>
                    <a:pt x="96" y="453"/>
                  </a:cubicBezTo>
                  <a:cubicBezTo>
                    <a:pt x="111" y="418"/>
                    <a:pt x="111" y="418"/>
                    <a:pt x="111" y="418"/>
                  </a:cubicBezTo>
                  <a:close/>
                  <a:moveTo>
                    <a:pt x="341" y="567"/>
                  </a:moveTo>
                  <a:cubicBezTo>
                    <a:pt x="347" y="579"/>
                    <a:pt x="347" y="579"/>
                    <a:pt x="347" y="579"/>
                  </a:cubicBezTo>
                  <a:cubicBezTo>
                    <a:pt x="347" y="601"/>
                    <a:pt x="347" y="601"/>
                    <a:pt x="347" y="601"/>
                  </a:cubicBezTo>
                  <a:cubicBezTo>
                    <a:pt x="347" y="602"/>
                    <a:pt x="347" y="602"/>
                    <a:pt x="348" y="603"/>
                  </a:cubicBezTo>
                  <a:cubicBezTo>
                    <a:pt x="369" y="643"/>
                    <a:pt x="369" y="643"/>
                    <a:pt x="369" y="643"/>
                  </a:cubicBezTo>
                  <a:cubicBezTo>
                    <a:pt x="363" y="673"/>
                    <a:pt x="363" y="673"/>
                    <a:pt x="363" y="673"/>
                  </a:cubicBezTo>
                  <a:cubicBezTo>
                    <a:pt x="363" y="674"/>
                    <a:pt x="363" y="674"/>
                    <a:pt x="363" y="674"/>
                  </a:cubicBezTo>
                  <a:cubicBezTo>
                    <a:pt x="363" y="674"/>
                    <a:pt x="363" y="674"/>
                    <a:pt x="363" y="674"/>
                  </a:cubicBezTo>
                  <a:cubicBezTo>
                    <a:pt x="363" y="675"/>
                    <a:pt x="363" y="676"/>
                    <a:pt x="364" y="677"/>
                  </a:cubicBezTo>
                  <a:cubicBezTo>
                    <a:pt x="364" y="677"/>
                    <a:pt x="364" y="677"/>
                    <a:pt x="365" y="677"/>
                  </a:cubicBezTo>
                  <a:cubicBezTo>
                    <a:pt x="360" y="689"/>
                    <a:pt x="360" y="689"/>
                    <a:pt x="360" y="689"/>
                  </a:cubicBezTo>
                  <a:cubicBezTo>
                    <a:pt x="359" y="689"/>
                    <a:pt x="359" y="690"/>
                    <a:pt x="359" y="691"/>
                  </a:cubicBezTo>
                  <a:cubicBezTo>
                    <a:pt x="360" y="697"/>
                    <a:pt x="360" y="703"/>
                    <a:pt x="359" y="710"/>
                  </a:cubicBezTo>
                  <a:cubicBezTo>
                    <a:pt x="353" y="689"/>
                    <a:pt x="353" y="689"/>
                    <a:pt x="353" y="689"/>
                  </a:cubicBezTo>
                  <a:cubicBezTo>
                    <a:pt x="354" y="688"/>
                    <a:pt x="355" y="687"/>
                    <a:pt x="356" y="686"/>
                  </a:cubicBezTo>
                  <a:cubicBezTo>
                    <a:pt x="357" y="685"/>
                    <a:pt x="357" y="684"/>
                    <a:pt x="357" y="683"/>
                  </a:cubicBezTo>
                  <a:cubicBezTo>
                    <a:pt x="341" y="567"/>
                    <a:pt x="341" y="567"/>
                    <a:pt x="341" y="567"/>
                  </a:cubicBezTo>
                  <a:close/>
                  <a:moveTo>
                    <a:pt x="370" y="747"/>
                  </a:moveTo>
                  <a:cubicBezTo>
                    <a:pt x="370" y="745"/>
                    <a:pt x="370" y="745"/>
                    <a:pt x="370" y="745"/>
                  </a:cubicBezTo>
                  <a:cubicBezTo>
                    <a:pt x="377" y="742"/>
                    <a:pt x="380" y="732"/>
                    <a:pt x="381" y="715"/>
                  </a:cubicBezTo>
                  <a:cubicBezTo>
                    <a:pt x="382" y="715"/>
                    <a:pt x="382" y="715"/>
                    <a:pt x="382" y="715"/>
                  </a:cubicBezTo>
                  <a:cubicBezTo>
                    <a:pt x="383" y="734"/>
                    <a:pt x="383" y="734"/>
                    <a:pt x="383" y="734"/>
                  </a:cubicBezTo>
                  <a:cubicBezTo>
                    <a:pt x="380" y="742"/>
                    <a:pt x="380" y="742"/>
                    <a:pt x="380" y="742"/>
                  </a:cubicBezTo>
                  <a:cubicBezTo>
                    <a:pt x="379" y="742"/>
                    <a:pt x="379" y="742"/>
                    <a:pt x="378" y="742"/>
                  </a:cubicBezTo>
                  <a:cubicBezTo>
                    <a:pt x="374" y="743"/>
                    <a:pt x="372" y="744"/>
                    <a:pt x="370" y="747"/>
                  </a:cubicBezTo>
                  <a:close/>
                  <a:moveTo>
                    <a:pt x="257" y="922"/>
                  </a:moveTo>
                  <a:cubicBezTo>
                    <a:pt x="258" y="928"/>
                    <a:pt x="260" y="934"/>
                    <a:pt x="264" y="941"/>
                  </a:cubicBezTo>
                  <a:cubicBezTo>
                    <a:pt x="246" y="971"/>
                    <a:pt x="246" y="971"/>
                    <a:pt x="246" y="971"/>
                  </a:cubicBezTo>
                  <a:cubicBezTo>
                    <a:pt x="247" y="965"/>
                    <a:pt x="247" y="958"/>
                    <a:pt x="247" y="952"/>
                  </a:cubicBezTo>
                  <a:cubicBezTo>
                    <a:pt x="252" y="941"/>
                    <a:pt x="255" y="931"/>
                    <a:pt x="257" y="922"/>
                  </a:cubicBezTo>
                  <a:close/>
                  <a:moveTo>
                    <a:pt x="260" y="904"/>
                  </a:moveTo>
                  <a:cubicBezTo>
                    <a:pt x="261" y="894"/>
                    <a:pt x="261" y="885"/>
                    <a:pt x="259" y="877"/>
                  </a:cubicBezTo>
                  <a:cubicBezTo>
                    <a:pt x="270" y="890"/>
                    <a:pt x="270" y="890"/>
                    <a:pt x="270" y="890"/>
                  </a:cubicBezTo>
                  <a:cubicBezTo>
                    <a:pt x="265" y="894"/>
                    <a:pt x="262" y="899"/>
                    <a:pt x="260" y="90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 name="Freeform 36">
              <a:extLst>
                <a:ext uri="{FF2B5EF4-FFF2-40B4-BE49-F238E27FC236}">
                  <a16:creationId xmlns:a16="http://schemas.microsoft.com/office/drawing/2014/main" id="{A1BE9030-FB16-4763-B2C7-6AE641DF3C8E}"/>
                </a:ext>
              </a:extLst>
            </p:cNvPr>
            <p:cNvSpPr/>
            <p:nvPr/>
          </p:nvSpPr>
          <p:spPr bwMode="auto">
            <a:xfrm>
              <a:off x="4174" y="852"/>
              <a:ext cx="147" cy="232"/>
            </a:xfrm>
            <a:custGeom>
              <a:avLst/>
              <a:gdLst>
                <a:gd name="T0" fmla="*/ 29 w 62"/>
                <a:gd name="T1" fmla="*/ 1 h 98"/>
                <a:gd name="T2" fmla="*/ 25 w 62"/>
                <a:gd name="T3" fmla="*/ 0 h 98"/>
                <a:gd name="T4" fmla="*/ 28 w 62"/>
                <a:gd name="T5" fmla="*/ 29 h 98"/>
                <a:gd name="T6" fmla="*/ 0 w 62"/>
                <a:gd name="T7" fmla="*/ 52 h 98"/>
                <a:gd name="T8" fmla="*/ 28 w 62"/>
                <a:gd name="T9" fmla="*/ 43 h 98"/>
                <a:gd name="T10" fmla="*/ 29 w 62"/>
                <a:gd name="T11" fmla="*/ 42 h 98"/>
                <a:gd name="T12" fmla="*/ 45 w 62"/>
                <a:gd name="T13" fmla="*/ 65 h 98"/>
                <a:gd name="T14" fmla="*/ 47 w 62"/>
                <a:gd name="T15" fmla="*/ 90 h 98"/>
                <a:gd name="T16" fmla="*/ 54 w 62"/>
                <a:gd name="T17" fmla="*/ 98 h 98"/>
                <a:gd name="T18" fmla="*/ 54 w 62"/>
                <a:gd name="T19" fmla="*/ 83 h 98"/>
                <a:gd name="T20" fmla="*/ 54 w 62"/>
                <a:gd name="T21" fmla="*/ 76 h 98"/>
                <a:gd name="T22" fmla="*/ 58 w 62"/>
                <a:gd name="T23" fmla="*/ 51 h 98"/>
                <a:gd name="T24" fmla="*/ 29 w 62"/>
                <a:gd name="T25" fmla="*/ 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98">
                  <a:moveTo>
                    <a:pt x="29" y="1"/>
                  </a:moveTo>
                  <a:cubicBezTo>
                    <a:pt x="28" y="0"/>
                    <a:pt x="27" y="0"/>
                    <a:pt x="25" y="0"/>
                  </a:cubicBezTo>
                  <a:cubicBezTo>
                    <a:pt x="53" y="25"/>
                    <a:pt x="54" y="35"/>
                    <a:pt x="28" y="29"/>
                  </a:cubicBezTo>
                  <a:cubicBezTo>
                    <a:pt x="23" y="39"/>
                    <a:pt x="13" y="47"/>
                    <a:pt x="0" y="52"/>
                  </a:cubicBezTo>
                  <a:cubicBezTo>
                    <a:pt x="11" y="52"/>
                    <a:pt x="21" y="49"/>
                    <a:pt x="28" y="43"/>
                  </a:cubicBezTo>
                  <a:cubicBezTo>
                    <a:pt x="28" y="42"/>
                    <a:pt x="28" y="42"/>
                    <a:pt x="29" y="42"/>
                  </a:cubicBezTo>
                  <a:cubicBezTo>
                    <a:pt x="41" y="42"/>
                    <a:pt x="46" y="49"/>
                    <a:pt x="45" y="65"/>
                  </a:cubicBezTo>
                  <a:cubicBezTo>
                    <a:pt x="47" y="90"/>
                    <a:pt x="47" y="90"/>
                    <a:pt x="47" y="90"/>
                  </a:cubicBezTo>
                  <a:cubicBezTo>
                    <a:pt x="54" y="98"/>
                    <a:pt x="54" y="98"/>
                    <a:pt x="54" y="98"/>
                  </a:cubicBezTo>
                  <a:cubicBezTo>
                    <a:pt x="54" y="83"/>
                    <a:pt x="54" y="83"/>
                    <a:pt x="54" y="83"/>
                  </a:cubicBezTo>
                  <a:cubicBezTo>
                    <a:pt x="54" y="76"/>
                    <a:pt x="54" y="76"/>
                    <a:pt x="54" y="76"/>
                  </a:cubicBezTo>
                  <a:cubicBezTo>
                    <a:pt x="58" y="51"/>
                    <a:pt x="58" y="51"/>
                    <a:pt x="58" y="51"/>
                  </a:cubicBezTo>
                  <a:cubicBezTo>
                    <a:pt x="62" y="23"/>
                    <a:pt x="52" y="7"/>
                    <a:pt x="29" y="1"/>
                  </a:cubicBezTo>
                  <a:close/>
                </a:path>
              </a:pathLst>
            </a:custGeom>
            <a:solidFill>
              <a:srgbClr val="1111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 name="Freeform 37">
              <a:extLst>
                <a:ext uri="{FF2B5EF4-FFF2-40B4-BE49-F238E27FC236}">
                  <a16:creationId xmlns:a16="http://schemas.microsoft.com/office/drawing/2014/main" id="{1046C39B-2F1B-402E-9E52-C16A17F8BDF6}"/>
                </a:ext>
              </a:extLst>
            </p:cNvPr>
            <p:cNvSpPr/>
            <p:nvPr/>
          </p:nvSpPr>
          <p:spPr bwMode="auto">
            <a:xfrm>
              <a:off x="4029" y="1285"/>
              <a:ext cx="620" cy="1210"/>
            </a:xfrm>
            <a:custGeom>
              <a:avLst/>
              <a:gdLst>
                <a:gd name="T0" fmla="*/ 139 w 261"/>
                <a:gd name="T1" fmla="*/ 65 h 511"/>
                <a:gd name="T2" fmla="*/ 139 w 261"/>
                <a:gd name="T3" fmla="*/ 40 h 511"/>
                <a:gd name="T4" fmla="*/ 187 w 261"/>
                <a:gd name="T5" fmla="*/ 132 h 511"/>
                <a:gd name="T6" fmla="*/ 199 w 261"/>
                <a:gd name="T7" fmla="*/ 191 h 511"/>
                <a:gd name="T8" fmla="*/ 207 w 261"/>
                <a:gd name="T9" fmla="*/ 243 h 511"/>
                <a:gd name="T10" fmla="*/ 230 w 261"/>
                <a:gd name="T11" fmla="*/ 304 h 511"/>
                <a:gd name="T12" fmla="*/ 251 w 261"/>
                <a:gd name="T13" fmla="*/ 439 h 511"/>
                <a:gd name="T14" fmla="*/ 247 w 261"/>
                <a:gd name="T15" fmla="*/ 469 h 511"/>
                <a:gd name="T16" fmla="*/ 207 w 261"/>
                <a:gd name="T17" fmla="*/ 477 h 511"/>
                <a:gd name="T18" fmla="*/ 205 w 261"/>
                <a:gd name="T19" fmla="*/ 486 h 511"/>
                <a:gd name="T20" fmla="*/ 208 w 261"/>
                <a:gd name="T21" fmla="*/ 487 h 511"/>
                <a:gd name="T22" fmla="*/ 258 w 261"/>
                <a:gd name="T23" fmla="*/ 496 h 511"/>
                <a:gd name="T24" fmla="*/ 261 w 261"/>
                <a:gd name="T25" fmla="*/ 496 h 511"/>
                <a:gd name="T26" fmla="*/ 261 w 261"/>
                <a:gd name="T27" fmla="*/ 433 h 511"/>
                <a:gd name="T28" fmla="*/ 218 w 261"/>
                <a:gd name="T29" fmla="*/ 236 h 511"/>
                <a:gd name="T30" fmla="*/ 157 w 261"/>
                <a:gd name="T31" fmla="*/ 39 h 511"/>
                <a:gd name="T32" fmla="*/ 121 w 261"/>
                <a:gd name="T33" fmla="*/ 15 h 511"/>
                <a:gd name="T34" fmla="*/ 131 w 261"/>
                <a:gd name="T35" fmla="*/ 56 h 511"/>
                <a:gd name="T36" fmla="*/ 111 w 261"/>
                <a:gd name="T37" fmla="*/ 36 h 511"/>
                <a:gd name="T38" fmla="*/ 94 w 261"/>
                <a:gd name="T39" fmla="*/ 89 h 511"/>
                <a:gd name="T40" fmla="*/ 88 w 261"/>
                <a:gd name="T41" fmla="*/ 81 h 511"/>
                <a:gd name="T42" fmla="*/ 53 w 261"/>
                <a:gd name="T43" fmla="*/ 41 h 511"/>
                <a:gd name="T44" fmla="*/ 30 w 261"/>
                <a:gd name="T45" fmla="*/ 62 h 511"/>
                <a:gd name="T46" fmla="*/ 6 w 261"/>
                <a:gd name="T47" fmla="*/ 0 h 511"/>
                <a:gd name="T48" fmla="*/ 0 w 261"/>
                <a:gd name="T49" fmla="*/ 5 h 511"/>
                <a:gd name="T50" fmla="*/ 25 w 261"/>
                <a:gd name="T51" fmla="*/ 76 h 511"/>
                <a:gd name="T52" fmla="*/ 50 w 261"/>
                <a:gd name="T53" fmla="*/ 55 h 511"/>
                <a:gd name="T54" fmla="*/ 85 w 261"/>
                <a:gd name="T55" fmla="*/ 95 h 511"/>
                <a:gd name="T56" fmla="*/ 118 w 261"/>
                <a:gd name="T57" fmla="*/ 216 h 511"/>
                <a:gd name="T58" fmla="*/ 144 w 261"/>
                <a:gd name="T59" fmla="*/ 459 h 511"/>
                <a:gd name="T60" fmla="*/ 117 w 261"/>
                <a:gd name="T61" fmla="*/ 500 h 511"/>
                <a:gd name="T62" fmla="*/ 128 w 261"/>
                <a:gd name="T63" fmla="*/ 511 h 511"/>
                <a:gd name="T64" fmla="*/ 148 w 261"/>
                <a:gd name="T65" fmla="*/ 476 h 511"/>
                <a:gd name="T66" fmla="*/ 154 w 261"/>
                <a:gd name="T67" fmla="*/ 464 h 511"/>
                <a:gd name="T68" fmla="*/ 144 w 261"/>
                <a:gd name="T69" fmla="*/ 329 h 511"/>
                <a:gd name="T70" fmla="*/ 119 w 261"/>
                <a:gd name="T71" fmla="*/ 165 h 511"/>
                <a:gd name="T72" fmla="*/ 95 w 261"/>
                <a:gd name="T73" fmla="*/ 92 h 511"/>
                <a:gd name="T74" fmla="*/ 117 w 261"/>
                <a:gd name="T75" fmla="*/ 54 h 511"/>
                <a:gd name="T76" fmla="*/ 139 w 261"/>
                <a:gd name="T77" fmla="*/ 6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1" h="511">
                  <a:moveTo>
                    <a:pt x="139" y="65"/>
                  </a:moveTo>
                  <a:cubicBezTo>
                    <a:pt x="139" y="40"/>
                    <a:pt x="139" y="40"/>
                    <a:pt x="139" y="40"/>
                  </a:cubicBezTo>
                  <a:cubicBezTo>
                    <a:pt x="161" y="66"/>
                    <a:pt x="177" y="96"/>
                    <a:pt x="187" y="132"/>
                  </a:cubicBezTo>
                  <a:cubicBezTo>
                    <a:pt x="199" y="191"/>
                    <a:pt x="199" y="191"/>
                    <a:pt x="199" y="191"/>
                  </a:cubicBezTo>
                  <a:cubicBezTo>
                    <a:pt x="207" y="243"/>
                    <a:pt x="207" y="243"/>
                    <a:pt x="207" y="243"/>
                  </a:cubicBezTo>
                  <a:cubicBezTo>
                    <a:pt x="230" y="304"/>
                    <a:pt x="230" y="304"/>
                    <a:pt x="230" y="304"/>
                  </a:cubicBezTo>
                  <a:cubicBezTo>
                    <a:pt x="251" y="439"/>
                    <a:pt x="251" y="439"/>
                    <a:pt x="251" y="439"/>
                  </a:cubicBezTo>
                  <a:cubicBezTo>
                    <a:pt x="247" y="469"/>
                    <a:pt x="247" y="469"/>
                    <a:pt x="247" y="469"/>
                  </a:cubicBezTo>
                  <a:cubicBezTo>
                    <a:pt x="207" y="477"/>
                    <a:pt x="207" y="477"/>
                    <a:pt x="207" y="477"/>
                  </a:cubicBezTo>
                  <a:cubicBezTo>
                    <a:pt x="205" y="486"/>
                    <a:pt x="205" y="486"/>
                    <a:pt x="205" y="486"/>
                  </a:cubicBezTo>
                  <a:cubicBezTo>
                    <a:pt x="208" y="487"/>
                    <a:pt x="208" y="487"/>
                    <a:pt x="208" y="487"/>
                  </a:cubicBezTo>
                  <a:cubicBezTo>
                    <a:pt x="226" y="482"/>
                    <a:pt x="243" y="485"/>
                    <a:pt x="258" y="496"/>
                  </a:cubicBezTo>
                  <a:cubicBezTo>
                    <a:pt x="261" y="496"/>
                    <a:pt x="261" y="496"/>
                    <a:pt x="261" y="496"/>
                  </a:cubicBezTo>
                  <a:cubicBezTo>
                    <a:pt x="261" y="433"/>
                    <a:pt x="261" y="433"/>
                    <a:pt x="261" y="433"/>
                  </a:cubicBezTo>
                  <a:cubicBezTo>
                    <a:pt x="257" y="360"/>
                    <a:pt x="243" y="295"/>
                    <a:pt x="218" y="236"/>
                  </a:cubicBezTo>
                  <a:cubicBezTo>
                    <a:pt x="206" y="151"/>
                    <a:pt x="186" y="86"/>
                    <a:pt x="157" y="39"/>
                  </a:cubicBezTo>
                  <a:cubicBezTo>
                    <a:pt x="121" y="15"/>
                    <a:pt x="121" y="15"/>
                    <a:pt x="121" y="15"/>
                  </a:cubicBezTo>
                  <a:cubicBezTo>
                    <a:pt x="131" y="56"/>
                    <a:pt x="131" y="56"/>
                    <a:pt x="131" y="56"/>
                  </a:cubicBezTo>
                  <a:cubicBezTo>
                    <a:pt x="111" y="36"/>
                    <a:pt x="111" y="36"/>
                    <a:pt x="111" y="36"/>
                  </a:cubicBezTo>
                  <a:cubicBezTo>
                    <a:pt x="94" y="89"/>
                    <a:pt x="94" y="89"/>
                    <a:pt x="94" y="89"/>
                  </a:cubicBezTo>
                  <a:cubicBezTo>
                    <a:pt x="88" y="81"/>
                    <a:pt x="88" y="81"/>
                    <a:pt x="88" y="81"/>
                  </a:cubicBezTo>
                  <a:cubicBezTo>
                    <a:pt x="53" y="41"/>
                    <a:pt x="53" y="41"/>
                    <a:pt x="53" y="41"/>
                  </a:cubicBezTo>
                  <a:cubicBezTo>
                    <a:pt x="43" y="45"/>
                    <a:pt x="35" y="52"/>
                    <a:pt x="30" y="62"/>
                  </a:cubicBezTo>
                  <a:cubicBezTo>
                    <a:pt x="6" y="0"/>
                    <a:pt x="6" y="0"/>
                    <a:pt x="6" y="0"/>
                  </a:cubicBezTo>
                  <a:cubicBezTo>
                    <a:pt x="4" y="1"/>
                    <a:pt x="2" y="3"/>
                    <a:pt x="0" y="5"/>
                  </a:cubicBezTo>
                  <a:cubicBezTo>
                    <a:pt x="25" y="76"/>
                    <a:pt x="25" y="76"/>
                    <a:pt x="25" y="76"/>
                  </a:cubicBezTo>
                  <a:cubicBezTo>
                    <a:pt x="50" y="55"/>
                    <a:pt x="50" y="55"/>
                    <a:pt x="50" y="55"/>
                  </a:cubicBezTo>
                  <a:cubicBezTo>
                    <a:pt x="85" y="95"/>
                    <a:pt x="85" y="95"/>
                    <a:pt x="85" y="95"/>
                  </a:cubicBezTo>
                  <a:cubicBezTo>
                    <a:pt x="118" y="216"/>
                    <a:pt x="118" y="216"/>
                    <a:pt x="118" y="216"/>
                  </a:cubicBezTo>
                  <a:cubicBezTo>
                    <a:pt x="144" y="459"/>
                    <a:pt x="144" y="459"/>
                    <a:pt x="144" y="459"/>
                  </a:cubicBezTo>
                  <a:cubicBezTo>
                    <a:pt x="117" y="500"/>
                    <a:pt x="117" y="500"/>
                    <a:pt x="117" y="500"/>
                  </a:cubicBezTo>
                  <a:cubicBezTo>
                    <a:pt x="120" y="505"/>
                    <a:pt x="124" y="509"/>
                    <a:pt x="128" y="511"/>
                  </a:cubicBezTo>
                  <a:cubicBezTo>
                    <a:pt x="148" y="476"/>
                    <a:pt x="148" y="476"/>
                    <a:pt x="148" y="476"/>
                  </a:cubicBezTo>
                  <a:cubicBezTo>
                    <a:pt x="154" y="464"/>
                    <a:pt x="154" y="464"/>
                    <a:pt x="154" y="464"/>
                  </a:cubicBezTo>
                  <a:cubicBezTo>
                    <a:pt x="144" y="329"/>
                    <a:pt x="144" y="329"/>
                    <a:pt x="144" y="329"/>
                  </a:cubicBezTo>
                  <a:cubicBezTo>
                    <a:pt x="119" y="165"/>
                    <a:pt x="119" y="165"/>
                    <a:pt x="119" y="165"/>
                  </a:cubicBezTo>
                  <a:cubicBezTo>
                    <a:pt x="95" y="92"/>
                    <a:pt x="95" y="92"/>
                    <a:pt x="95" y="92"/>
                  </a:cubicBezTo>
                  <a:cubicBezTo>
                    <a:pt x="117" y="54"/>
                    <a:pt x="117" y="54"/>
                    <a:pt x="117" y="54"/>
                  </a:cubicBezTo>
                  <a:cubicBezTo>
                    <a:pt x="139" y="65"/>
                    <a:pt x="139" y="65"/>
                    <a:pt x="139" y="65"/>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 name="Freeform 38">
              <a:extLst>
                <a:ext uri="{FF2B5EF4-FFF2-40B4-BE49-F238E27FC236}">
                  <a16:creationId xmlns:a16="http://schemas.microsoft.com/office/drawing/2014/main" id="{8C48D0A5-5AFD-47B2-8576-0EB520F9A4E9}"/>
                </a:ext>
              </a:extLst>
            </p:cNvPr>
            <p:cNvSpPr>
              <a:spLocks noEditPoints="1"/>
            </p:cNvSpPr>
            <p:nvPr/>
          </p:nvSpPr>
          <p:spPr bwMode="auto">
            <a:xfrm>
              <a:off x="4254" y="1380"/>
              <a:ext cx="371" cy="1122"/>
            </a:xfrm>
            <a:custGeom>
              <a:avLst/>
              <a:gdLst>
                <a:gd name="T0" fmla="*/ 44 w 156"/>
                <a:gd name="T1" fmla="*/ 0 h 474"/>
                <a:gd name="T2" fmla="*/ 44 w 156"/>
                <a:gd name="T3" fmla="*/ 25 h 474"/>
                <a:gd name="T4" fmla="*/ 22 w 156"/>
                <a:gd name="T5" fmla="*/ 14 h 474"/>
                <a:gd name="T6" fmla="*/ 0 w 156"/>
                <a:gd name="T7" fmla="*/ 52 h 474"/>
                <a:gd name="T8" fmla="*/ 24 w 156"/>
                <a:gd name="T9" fmla="*/ 125 h 474"/>
                <a:gd name="T10" fmla="*/ 49 w 156"/>
                <a:gd name="T11" fmla="*/ 289 h 474"/>
                <a:gd name="T12" fmla="*/ 59 w 156"/>
                <a:gd name="T13" fmla="*/ 424 h 474"/>
                <a:gd name="T14" fmla="*/ 53 w 156"/>
                <a:gd name="T15" fmla="*/ 436 h 474"/>
                <a:gd name="T16" fmla="*/ 54 w 156"/>
                <a:gd name="T17" fmla="*/ 474 h 474"/>
                <a:gd name="T18" fmla="*/ 83 w 156"/>
                <a:gd name="T19" fmla="*/ 451 h 474"/>
                <a:gd name="T20" fmla="*/ 79 w 156"/>
                <a:gd name="T21" fmla="*/ 403 h 474"/>
                <a:gd name="T22" fmla="*/ 69 w 156"/>
                <a:gd name="T23" fmla="*/ 326 h 474"/>
                <a:gd name="T24" fmla="*/ 65 w 156"/>
                <a:gd name="T25" fmla="*/ 249 h 474"/>
                <a:gd name="T26" fmla="*/ 72 w 156"/>
                <a:gd name="T27" fmla="*/ 140 h 474"/>
                <a:gd name="T28" fmla="*/ 72 w 156"/>
                <a:gd name="T29" fmla="*/ 60 h 474"/>
                <a:gd name="T30" fmla="*/ 84 w 156"/>
                <a:gd name="T31" fmla="*/ 125 h 474"/>
                <a:gd name="T32" fmla="*/ 76 w 156"/>
                <a:gd name="T33" fmla="*/ 307 h 474"/>
                <a:gd name="T34" fmla="*/ 77 w 156"/>
                <a:gd name="T35" fmla="*/ 316 h 474"/>
                <a:gd name="T36" fmla="*/ 94 w 156"/>
                <a:gd name="T37" fmla="*/ 350 h 474"/>
                <a:gd name="T38" fmla="*/ 94 w 156"/>
                <a:gd name="T39" fmla="*/ 373 h 474"/>
                <a:gd name="T40" fmla="*/ 116 w 156"/>
                <a:gd name="T41" fmla="*/ 414 h 474"/>
                <a:gd name="T42" fmla="*/ 112 w 156"/>
                <a:gd name="T43" fmla="*/ 437 h 474"/>
                <a:gd name="T44" fmla="*/ 152 w 156"/>
                <a:gd name="T45" fmla="*/ 429 h 474"/>
                <a:gd name="T46" fmla="*/ 156 w 156"/>
                <a:gd name="T47" fmla="*/ 399 h 474"/>
                <a:gd name="T48" fmla="*/ 135 w 156"/>
                <a:gd name="T49" fmla="*/ 264 h 474"/>
                <a:gd name="T50" fmla="*/ 112 w 156"/>
                <a:gd name="T51" fmla="*/ 203 h 474"/>
                <a:gd name="T52" fmla="*/ 104 w 156"/>
                <a:gd name="T53" fmla="*/ 151 h 474"/>
                <a:gd name="T54" fmla="*/ 92 w 156"/>
                <a:gd name="T55" fmla="*/ 92 h 474"/>
                <a:gd name="T56" fmla="*/ 44 w 156"/>
                <a:gd name="T57" fmla="*/ 0 h 474"/>
                <a:gd name="T58" fmla="*/ 80 w 156"/>
                <a:gd name="T59" fmla="*/ 307 h 474"/>
                <a:gd name="T60" fmla="*/ 80 w 156"/>
                <a:gd name="T61" fmla="*/ 298 h 474"/>
                <a:gd name="T62" fmla="*/ 106 w 156"/>
                <a:gd name="T63" fmla="*/ 336 h 474"/>
                <a:gd name="T64" fmla="*/ 106 w 156"/>
                <a:gd name="T65" fmla="*/ 366 h 474"/>
                <a:gd name="T66" fmla="*/ 125 w 156"/>
                <a:gd name="T67" fmla="*/ 407 h 474"/>
                <a:gd name="T68" fmla="*/ 125 w 156"/>
                <a:gd name="T69" fmla="*/ 431 h 474"/>
                <a:gd name="T70" fmla="*/ 116 w 156"/>
                <a:gd name="T71" fmla="*/ 433 h 474"/>
                <a:gd name="T72" fmla="*/ 119 w 156"/>
                <a:gd name="T73" fmla="*/ 415 h 474"/>
                <a:gd name="T74" fmla="*/ 119 w 156"/>
                <a:gd name="T75" fmla="*/ 413 h 474"/>
                <a:gd name="T76" fmla="*/ 98 w 156"/>
                <a:gd name="T77" fmla="*/ 372 h 474"/>
                <a:gd name="T78" fmla="*/ 98 w 156"/>
                <a:gd name="T79" fmla="*/ 350 h 474"/>
                <a:gd name="T80" fmla="*/ 97 w 156"/>
                <a:gd name="T81" fmla="*/ 349 h 474"/>
                <a:gd name="T82" fmla="*/ 81 w 156"/>
                <a:gd name="T83" fmla="*/ 315 h 474"/>
                <a:gd name="T84" fmla="*/ 80 w 156"/>
                <a:gd name="T85" fmla="*/ 307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6" h="474">
                  <a:moveTo>
                    <a:pt x="44" y="0"/>
                  </a:moveTo>
                  <a:cubicBezTo>
                    <a:pt x="44" y="25"/>
                    <a:pt x="44" y="25"/>
                    <a:pt x="44" y="25"/>
                  </a:cubicBezTo>
                  <a:cubicBezTo>
                    <a:pt x="22" y="14"/>
                    <a:pt x="22" y="14"/>
                    <a:pt x="22" y="14"/>
                  </a:cubicBezTo>
                  <a:cubicBezTo>
                    <a:pt x="0" y="52"/>
                    <a:pt x="0" y="52"/>
                    <a:pt x="0" y="52"/>
                  </a:cubicBezTo>
                  <a:cubicBezTo>
                    <a:pt x="24" y="125"/>
                    <a:pt x="24" y="125"/>
                    <a:pt x="24" y="125"/>
                  </a:cubicBezTo>
                  <a:cubicBezTo>
                    <a:pt x="49" y="289"/>
                    <a:pt x="49" y="289"/>
                    <a:pt x="49" y="289"/>
                  </a:cubicBezTo>
                  <a:cubicBezTo>
                    <a:pt x="59" y="424"/>
                    <a:pt x="59" y="424"/>
                    <a:pt x="59" y="424"/>
                  </a:cubicBezTo>
                  <a:cubicBezTo>
                    <a:pt x="53" y="436"/>
                    <a:pt x="53" y="436"/>
                    <a:pt x="53" y="436"/>
                  </a:cubicBezTo>
                  <a:cubicBezTo>
                    <a:pt x="54" y="474"/>
                    <a:pt x="54" y="474"/>
                    <a:pt x="54" y="474"/>
                  </a:cubicBezTo>
                  <a:cubicBezTo>
                    <a:pt x="83" y="451"/>
                    <a:pt x="83" y="451"/>
                    <a:pt x="83" y="451"/>
                  </a:cubicBezTo>
                  <a:cubicBezTo>
                    <a:pt x="79" y="403"/>
                    <a:pt x="79" y="403"/>
                    <a:pt x="79" y="403"/>
                  </a:cubicBezTo>
                  <a:cubicBezTo>
                    <a:pt x="69" y="326"/>
                    <a:pt x="69" y="326"/>
                    <a:pt x="69" y="326"/>
                  </a:cubicBezTo>
                  <a:cubicBezTo>
                    <a:pt x="65" y="249"/>
                    <a:pt x="65" y="249"/>
                    <a:pt x="65" y="249"/>
                  </a:cubicBezTo>
                  <a:cubicBezTo>
                    <a:pt x="72" y="140"/>
                    <a:pt x="72" y="140"/>
                    <a:pt x="72" y="140"/>
                  </a:cubicBezTo>
                  <a:cubicBezTo>
                    <a:pt x="72" y="60"/>
                    <a:pt x="72" y="60"/>
                    <a:pt x="72" y="60"/>
                  </a:cubicBezTo>
                  <a:cubicBezTo>
                    <a:pt x="84" y="125"/>
                    <a:pt x="84" y="125"/>
                    <a:pt x="84" y="125"/>
                  </a:cubicBezTo>
                  <a:cubicBezTo>
                    <a:pt x="76" y="307"/>
                    <a:pt x="76" y="307"/>
                    <a:pt x="76" y="307"/>
                  </a:cubicBezTo>
                  <a:cubicBezTo>
                    <a:pt x="77" y="316"/>
                    <a:pt x="77" y="316"/>
                    <a:pt x="77" y="316"/>
                  </a:cubicBezTo>
                  <a:cubicBezTo>
                    <a:pt x="94" y="350"/>
                    <a:pt x="94" y="350"/>
                    <a:pt x="94" y="350"/>
                  </a:cubicBezTo>
                  <a:cubicBezTo>
                    <a:pt x="94" y="373"/>
                    <a:pt x="94" y="373"/>
                    <a:pt x="94" y="373"/>
                  </a:cubicBezTo>
                  <a:cubicBezTo>
                    <a:pt x="116" y="414"/>
                    <a:pt x="116" y="414"/>
                    <a:pt x="116" y="414"/>
                  </a:cubicBezTo>
                  <a:cubicBezTo>
                    <a:pt x="112" y="437"/>
                    <a:pt x="112" y="437"/>
                    <a:pt x="112" y="437"/>
                  </a:cubicBezTo>
                  <a:cubicBezTo>
                    <a:pt x="152" y="429"/>
                    <a:pt x="152" y="429"/>
                    <a:pt x="152" y="429"/>
                  </a:cubicBezTo>
                  <a:cubicBezTo>
                    <a:pt x="156" y="399"/>
                    <a:pt x="156" y="399"/>
                    <a:pt x="156" y="399"/>
                  </a:cubicBezTo>
                  <a:cubicBezTo>
                    <a:pt x="135" y="264"/>
                    <a:pt x="135" y="264"/>
                    <a:pt x="135" y="264"/>
                  </a:cubicBezTo>
                  <a:cubicBezTo>
                    <a:pt x="112" y="203"/>
                    <a:pt x="112" y="203"/>
                    <a:pt x="112" y="203"/>
                  </a:cubicBezTo>
                  <a:cubicBezTo>
                    <a:pt x="104" y="151"/>
                    <a:pt x="104" y="151"/>
                    <a:pt x="104" y="151"/>
                  </a:cubicBezTo>
                  <a:cubicBezTo>
                    <a:pt x="92" y="92"/>
                    <a:pt x="92" y="92"/>
                    <a:pt x="92" y="92"/>
                  </a:cubicBezTo>
                  <a:cubicBezTo>
                    <a:pt x="82" y="56"/>
                    <a:pt x="66" y="26"/>
                    <a:pt x="44" y="0"/>
                  </a:cubicBezTo>
                  <a:close/>
                  <a:moveTo>
                    <a:pt x="80" y="307"/>
                  </a:moveTo>
                  <a:cubicBezTo>
                    <a:pt x="80" y="298"/>
                    <a:pt x="80" y="298"/>
                    <a:pt x="80" y="298"/>
                  </a:cubicBezTo>
                  <a:cubicBezTo>
                    <a:pt x="106" y="336"/>
                    <a:pt x="106" y="336"/>
                    <a:pt x="106" y="336"/>
                  </a:cubicBezTo>
                  <a:cubicBezTo>
                    <a:pt x="106" y="366"/>
                    <a:pt x="106" y="366"/>
                    <a:pt x="106" y="366"/>
                  </a:cubicBezTo>
                  <a:cubicBezTo>
                    <a:pt x="125" y="407"/>
                    <a:pt x="125" y="407"/>
                    <a:pt x="125" y="407"/>
                  </a:cubicBezTo>
                  <a:cubicBezTo>
                    <a:pt x="125" y="431"/>
                    <a:pt x="125" y="431"/>
                    <a:pt x="125" y="431"/>
                  </a:cubicBezTo>
                  <a:cubicBezTo>
                    <a:pt x="116" y="433"/>
                    <a:pt x="116" y="433"/>
                    <a:pt x="116" y="433"/>
                  </a:cubicBezTo>
                  <a:cubicBezTo>
                    <a:pt x="119" y="415"/>
                    <a:pt x="119" y="415"/>
                    <a:pt x="119" y="415"/>
                  </a:cubicBezTo>
                  <a:cubicBezTo>
                    <a:pt x="119" y="414"/>
                    <a:pt x="119" y="413"/>
                    <a:pt x="119" y="413"/>
                  </a:cubicBezTo>
                  <a:cubicBezTo>
                    <a:pt x="98" y="372"/>
                    <a:pt x="98" y="372"/>
                    <a:pt x="98" y="372"/>
                  </a:cubicBezTo>
                  <a:cubicBezTo>
                    <a:pt x="98" y="350"/>
                    <a:pt x="98" y="350"/>
                    <a:pt x="98" y="350"/>
                  </a:cubicBezTo>
                  <a:cubicBezTo>
                    <a:pt x="98" y="350"/>
                    <a:pt x="98" y="349"/>
                    <a:pt x="97" y="349"/>
                  </a:cubicBezTo>
                  <a:cubicBezTo>
                    <a:pt x="81" y="315"/>
                    <a:pt x="81" y="315"/>
                    <a:pt x="81" y="315"/>
                  </a:cubicBezTo>
                  <a:cubicBezTo>
                    <a:pt x="80" y="307"/>
                    <a:pt x="80" y="307"/>
                    <a:pt x="80" y="307"/>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 name="Freeform 39">
              <a:extLst>
                <a:ext uri="{FF2B5EF4-FFF2-40B4-BE49-F238E27FC236}">
                  <a16:creationId xmlns:a16="http://schemas.microsoft.com/office/drawing/2014/main" id="{EF9D9907-A661-495E-808A-0E1C8F24532B}"/>
                </a:ext>
              </a:extLst>
            </p:cNvPr>
            <p:cNvSpPr/>
            <p:nvPr/>
          </p:nvSpPr>
          <p:spPr bwMode="auto">
            <a:xfrm>
              <a:off x="4444" y="2085"/>
              <a:ext cx="107" cy="320"/>
            </a:xfrm>
            <a:custGeom>
              <a:avLst/>
              <a:gdLst>
                <a:gd name="T0" fmla="*/ 0 w 45"/>
                <a:gd name="T1" fmla="*/ 0 h 135"/>
                <a:gd name="T2" fmla="*/ 0 w 45"/>
                <a:gd name="T3" fmla="*/ 9 h 135"/>
                <a:gd name="T4" fmla="*/ 1 w 45"/>
                <a:gd name="T5" fmla="*/ 17 h 135"/>
                <a:gd name="T6" fmla="*/ 17 w 45"/>
                <a:gd name="T7" fmla="*/ 51 h 135"/>
                <a:gd name="T8" fmla="*/ 18 w 45"/>
                <a:gd name="T9" fmla="*/ 52 h 135"/>
                <a:gd name="T10" fmla="*/ 18 w 45"/>
                <a:gd name="T11" fmla="*/ 74 h 135"/>
                <a:gd name="T12" fmla="*/ 39 w 45"/>
                <a:gd name="T13" fmla="*/ 115 h 135"/>
                <a:gd name="T14" fmla="*/ 39 w 45"/>
                <a:gd name="T15" fmla="*/ 117 h 135"/>
                <a:gd name="T16" fmla="*/ 36 w 45"/>
                <a:gd name="T17" fmla="*/ 135 h 135"/>
                <a:gd name="T18" fmla="*/ 45 w 45"/>
                <a:gd name="T19" fmla="*/ 133 h 135"/>
                <a:gd name="T20" fmla="*/ 45 w 45"/>
                <a:gd name="T21" fmla="*/ 109 h 135"/>
                <a:gd name="T22" fmla="*/ 26 w 45"/>
                <a:gd name="T23" fmla="*/ 68 h 135"/>
                <a:gd name="T24" fmla="*/ 26 w 45"/>
                <a:gd name="T25" fmla="*/ 38 h 135"/>
                <a:gd name="T26" fmla="*/ 0 w 45"/>
                <a:gd name="T27"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135">
                  <a:moveTo>
                    <a:pt x="0" y="0"/>
                  </a:moveTo>
                  <a:cubicBezTo>
                    <a:pt x="0" y="9"/>
                    <a:pt x="0" y="9"/>
                    <a:pt x="0" y="9"/>
                  </a:cubicBezTo>
                  <a:cubicBezTo>
                    <a:pt x="1" y="17"/>
                    <a:pt x="1" y="17"/>
                    <a:pt x="1" y="17"/>
                  </a:cubicBezTo>
                  <a:cubicBezTo>
                    <a:pt x="17" y="51"/>
                    <a:pt x="17" y="51"/>
                    <a:pt x="17" y="51"/>
                  </a:cubicBezTo>
                  <a:cubicBezTo>
                    <a:pt x="18" y="51"/>
                    <a:pt x="18" y="52"/>
                    <a:pt x="18" y="52"/>
                  </a:cubicBezTo>
                  <a:cubicBezTo>
                    <a:pt x="18" y="74"/>
                    <a:pt x="18" y="74"/>
                    <a:pt x="18" y="74"/>
                  </a:cubicBezTo>
                  <a:cubicBezTo>
                    <a:pt x="39" y="115"/>
                    <a:pt x="39" y="115"/>
                    <a:pt x="39" y="115"/>
                  </a:cubicBezTo>
                  <a:cubicBezTo>
                    <a:pt x="39" y="115"/>
                    <a:pt x="39" y="116"/>
                    <a:pt x="39" y="117"/>
                  </a:cubicBezTo>
                  <a:cubicBezTo>
                    <a:pt x="36" y="135"/>
                    <a:pt x="36" y="135"/>
                    <a:pt x="36" y="135"/>
                  </a:cubicBezTo>
                  <a:cubicBezTo>
                    <a:pt x="45" y="133"/>
                    <a:pt x="45" y="133"/>
                    <a:pt x="45" y="133"/>
                  </a:cubicBezTo>
                  <a:cubicBezTo>
                    <a:pt x="45" y="109"/>
                    <a:pt x="45" y="109"/>
                    <a:pt x="45" y="109"/>
                  </a:cubicBezTo>
                  <a:cubicBezTo>
                    <a:pt x="26" y="68"/>
                    <a:pt x="26" y="68"/>
                    <a:pt x="26" y="68"/>
                  </a:cubicBezTo>
                  <a:cubicBezTo>
                    <a:pt x="26" y="38"/>
                    <a:pt x="26" y="38"/>
                    <a:pt x="26" y="38"/>
                  </a:cubicBezTo>
                  <a:cubicBezTo>
                    <a:pt x="0" y="0"/>
                    <a:pt x="0" y="0"/>
                    <a:pt x="0" y="0"/>
                  </a:cubicBezTo>
                  <a:close/>
                </a:path>
              </a:pathLst>
            </a:custGeom>
            <a:solidFill>
              <a:srgbClr val="DFE8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 name="Freeform 40">
              <a:extLst>
                <a:ext uri="{FF2B5EF4-FFF2-40B4-BE49-F238E27FC236}">
                  <a16:creationId xmlns:a16="http://schemas.microsoft.com/office/drawing/2014/main" id="{0711A418-F9FB-4D1C-A9E4-30A2665E78E6}"/>
                </a:ext>
              </a:extLst>
            </p:cNvPr>
            <p:cNvSpPr/>
            <p:nvPr/>
          </p:nvSpPr>
          <p:spPr bwMode="auto">
            <a:xfrm>
              <a:off x="4383" y="1522"/>
              <a:ext cx="99" cy="1001"/>
            </a:xfrm>
            <a:custGeom>
              <a:avLst/>
              <a:gdLst>
                <a:gd name="T0" fmla="*/ 30 w 42"/>
                <a:gd name="T1" fmla="*/ 65 h 423"/>
                <a:gd name="T2" fmla="*/ 18 w 42"/>
                <a:gd name="T3" fmla="*/ 0 h 423"/>
                <a:gd name="T4" fmla="*/ 18 w 42"/>
                <a:gd name="T5" fmla="*/ 80 h 423"/>
                <a:gd name="T6" fmla="*/ 11 w 42"/>
                <a:gd name="T7" fmla="*/ 189 h 423"/>
                <a:gd name="T8" fmla="*/ 15 w 42"/>
                <a:gd name="T9" fmla="*/ 266 h 423"/>
                <a:gd name="T10" fmla="*/ 25 w 42"/>
                <a:gd name="T11" fmla="*/ 343 h 423"/>
                <a:gd name="T12" fmla="*/ 29 w 42"/>
                <a:gd name="T13" fmla="*/ 391 h 423"/>
                <a:gd name="T14" fmla="*/ 0 w 42"/>
                <a:gd name="T15" fmla="*/ 414 h 423"/>
                <a:gd name="T16" fmla="*/ 0 w 42"/>
                <a:gd name="T17" fmla="*/ 423 h 423"/>
                <a:gd name="T18" fmla="*/ 38 w 42"/>
                <a:gd name="T19" fmla="*/ 401 h 423"/>
                <a:gd name="T20" fmla="*/ 42 w 42"/>
                <a:gd name="T21" fmla="*/ 396 h 423"/>
                <a:gd name="T22" fmla="*/ 23 w 42"/>
                <a:gd name="T23" fmla="*/ 256 h 423"/>
                <a:gd name="T24" fmla="*/ 22 w 42"/>
                <a:gd name="T25" fmla="*/ 247 h 423"/>
                <a:gd name="T26" fmla="*/ 30 w 42"/>
                <a:gd name="T27" fmla="*/ 65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423">
                  <a:moveTo>
                    <a:pt x="30" y="65"/>
                  </a:moveTo>
                  <a:cubicBezTo>
                    <a:pt x="18" y="0"/>
                    <a:pt x="18" y="0"/>
                    <a:pt x="18" y="0"/>
                  </a:cubicBezTo>
                  <a:cubicBezTo>
                    <a:pt x="18" y="80"/>
                    <a:pt x="18" y="80"/>
                    <a:pt x="18" y="80"/>
                  </a:cubicBezTo>
                  <a:cubicBezTo>
                    <a:pt x="11" y="189"/>
                    <a:pt x="11" y="189"/>
                    <a:pt x="11" y="189"/>
                  </a:cubicBezTo>
                  <a:cubicBezTo>
                    <a:pt x="15" y="266"/>
                    <a:pt x="15" y="266"/>
                    <a:pt x="15" y="266"/>
                  </a:cubicBezTo>
                  <a:cubicBezTo>
                    <a:pt x="25" y="343"/>
                    <a:pt x="25" y="343"/>
                    <a:pt x="25" y="343"/>
                  </a:cubicBezTo>
                  <a:cubicBezTo>
                    <a:pt x="29" y="391"/>
                    <a:pt x="29" y="391"/>
                    <a:pt x="29" y="391"/>
                  </a:cubicBezTo>
                  <a:cubicBezTo>
                    <a:pt x="0" y="414"/>
                    <a:pt x="0" y="414"/>
                    <a:pt x="0" y="414"/>
                  </a:cubicBezTo>
                  <a:cubicBezTo>
                    <a:pt x="0" y="423"/>
                    <a:pt x="0" y="423"/>
                    <a:pt x="0" y="423"/>
                  </a:cubicBezTo>
                  <a:cubicBezTo>
                    <a:pt x="13" y="423"/>
                    <a:pt x="26" y="416"/>
                    <a:pt x="38" y="401"/>
                  </a:cubicBezTo>
                  <a:cubicBezTo>
                    <a:pt x="39" y="399"/>
                    <a:pt x="40" y="398"/>
                    <a:pt x="42" y="396"/>
                  </a:cubicBezTo>
                  <a:cubicBezTo>
                    <a:pt x="23" y="256"/>
                    <a:pt x="23" y="256"/>
                    <a:pt x="23" y="256"/>
                  </a:cubicBezTo>
                  <a:cubicBezTo>
                    <a:pt x="22" y="247"/>
                    <a:pt x="22" y="247"/>
                    <a:pt x="22" y="247"/>
                  </a:cubicBezTo>
                  <a:cubicBezTo>
                    <a:pt x="30" y="65"/>
                    <a:pt x="30" y="65"/>
                    <a:pt x="30" y="65"/>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 name="Freeform 41">
              <a:extLst>
                <a:ext uri="{FF2B5EF4-FFF2-40B4-BE49-F238E27FC236}">
                  <a16:creationId xmlns:a16="http://schemas.microsoft.com/office/drawing/2014/main" id="{577E4FED-BDF6-4B8B-A339-AE7517DF0C0C}"/>
                </a:ext>
              </a:extLst>
            </p:cNvPr>
            <p:cNvSpPr/>
            <p:nvPr/>
          </p:nvSpPr>
          <p:spPr bwMode="auto">
            <a:xfrm>
              <a:off x="4057" y="951"/>
              <a:ext cx="245" cy="161"/>
            </a:xfrm>
            <a:custGeom>
              <a:avLst/>
              <a:gdLst>
                <a:gd name="T0" fmla="*/ 78 w 103"/>
                <a:gd name="T1" fmla="*/ 0 h 68"/>
                <a:gd name="T2" fmla="*/ 77 w 103"/>
                <a:gd name="T3" fmla="*/ 1 h 68"/>
                <a:gd name="T4" fmla="*/ 49 w 103"/>
                <a:gd name="T5" fmla="*/ 10 h 68"/>
                <a:gd name="T6" fmla="*/ 27 w 103"/>
                <a:gd name="T7" fmla="*/ 6 h 68"/>
                <a:gd name="T8" fmla="*/ 3 w 103"/>
                <a:gd name="T9" fmla="*/ 27 h 68"/>
                <a:gd name="T10" fmla="*/ 3 w 103"/>
                <a:gd name="T11" fmla="*/ 55 h 68"/>
                <a:gd name="T12" fmla="*/ 0 w 103"/>
                <a:gd name="T13" fmla="*/ 68 h 68"/>
                <a:gd name="T14" fmla="*/ 13 w 103"/>
                <a:gd name="T15" fmla="*/ 58 h 68"/>
                <a:gd name="T16" fmla="*/ 37 w 103"/>
                <a:gd name="T17" fmla="*/ 15 h 68"/>
                <a:gd name="T18" fmla="*/ 40 w 103"/>
                <a:gd name="T19" fmla="*/ 15 h 68"/>
                <a:gd name="T20" fmla="*/ 79 w 103"/>
                <a:gd name="T21" fmla="*/ 11 h 68"/>
                <a:gd name="T22" fmla="*/ 86 w 103"/>
                <a:gd name="T23" fmla="*/ 27 h 68"/>
                <a:gd name="T24" fmla="*/ 90 w 103"/>
                <a:gd name="T25" fmla="*/ 48 h 68"/>
                <a:gd name="T26" fmla="*/ 103 w 103"/>
                <a:gd name="T27" fmla="*/ 56 h 68"/>
                <a:gd name="T28" fmla="*/ 96 w 103"/>
                <a:gd name="T29" fmla="*/ 48 h 68"/>
                <a:gd name="T30" fmla="*/ 94 w 103"/>
                <a:gd name="T31" fmla="*/ 23 h 68"/>
                <a:gd name="T32" fmla="*/ 78 w 103"/>
                <a:gd name="T3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68">
                  <a:moveTo>
                    <a:pt x="78" y="0"/>
                  </a:moveTo>
                  <a:cubicBezTo>
                    <a:pt x="77" y="0"/>
                    <a:pt x="77" y="0"/>
                    <a:pt x="77" y="1"/>
                  </a:cubicBezTo>
                  <a:cubicBezTo>
                    <a:pt x="70" y="7"/>
                    <a:pt x="60" y="10"/>
                    <a:pt x="49" y="10"/>
                  </a:cubicBezTo>
                  <a:cubicBezTo>
                    <a:pt x="42" y="10"/>
                    <a:pt x="35" y="8"/>
                    <a:pt x="27" y="6"/>
                  </a:cubicBezTo>
                  <a:cubicBezTo>
                    <a:pt x="14" y="7"/>
                    <a:pt x="6" y="14"/>
                    <a:pt x="3" y="27"/>
                  </a:cubicBezTo>
                  <a:cubicBezTo>
                    <a:pt x="3" y="55"/>
                    <a:pt x="3" y="55"/>
                    <a:pt x="3" y="55"/>
                  </a:cubicBezTo>
                  <a:cubicBezTo>
                    <a:pt x="0" y="68"/>
                    <a:pt x="0" y="68"/>
                    <a:pt x="0" y="68"/>
                  </a:cubicBezTo>
                  <a:cubicBezTo>
                    <a:pt x="13" y="58"/>
                    <a:pt x="13" y="58"/>
                    <a:pt x="13" y="58"/>
                  </a:cubicBezTo>
                  <a:cubicBezTo>
                    <a:pt x="9" y="30"/>
                    <a:pt x="17" y="16"/>
                    <a:pt x="37" y="15"/>
                  </a:cubicBezTo>
                  <a:cubicBezTo>
                    <a:pt x="38" y="15"/>
                    <a:pt x="39" y="15"/>
                    <a:pt x="40" y="15"/>
                  </a:cubicBezTo>
                  <a:cubicBezTo>
                    <a:pt x="60" y="24"/>
                    <a:pt x="73" y="22"/>
                    <a:pt x="79" y="11"/>
                  </a:cubicBezTo>
                  <a:cubicBezTo>
                    <a:pt x="86" y="27"/>
                    <a:pt x="86" y="27"/>
                    <a:pt x="86" y="27"/>
                  </a:cubicBezTo>
                  <a:cubicBezTo>
                    <a:pt x="90" y="48"/>
                    <a:pt x="90" y="48"/>
                    <a:pt x="90" y="48"/>
                  </a:cubicBezTo>
                  <a:cubicBezTo>
                    <a:pt x="103" y="56"/>
                    <a:pt x="103" y="56"/>
                    <a:pt x="103" y="56"/>
                  </a:cubicBezTo>
                  <a:cubicBezTo>
                    <a:pt x="96" y="48"/>
                    <a:pt x="96" y="48"/>
                    <a:pt x="96" y="48"/>
                  </a:cubicBezTo>
                  <a:cubicBezTo>
                    <a:pt x="94" y="23"/>
                    <a:pt x="94" y="23"/>
                    <a:pt x="94" y="23"/>
                  </a:cubicBezTo>
                  <a:cubicBezTo>
                    <a:pt x="95" y="7"/>
                    <a:pt x="90" y="0"/>
                    <a:pt x="78" y="0"/>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 name="Freeform 42">
              <a:extLst>
                <a:ext uri="{FF2B5EF4-FFF2-40B4-BE49-F238E27FC236}">
                  <a16:creationId xmlns:a16="http://schemas.microsoft.com/office/drawing/2014/main" id="{CBEAC8BF-8BDF-4102-A1A7-743F10840880}"/>
                </a:ext>
              </a:extLst>
            </p:cNvPr>
            <p:cNvSpPr>
              <a:spLocks noEditPoints="1"/>
            </p:cNvSpPr>
            <p:nvPr/>
          </p:nvSpPr>
          <p:spPr bwMode="auto">
            <a:xfrm>
              <a:off x="4019" y="977"/>
              <a:ext cx="302" cy="334"/>
            </a:xfrm>
            <a:custGeom>
              <a:avLst/>
              <a:gdLst>
                <a:gd name="T0" fmla="*/ 102 w 127"/>
                <a:gd name="T1" fmla="*/ 16 h 141"/>
                <a:gd name="T2" fmla="*/ 95 w 127"/>
                <a:gd name="T3" fmla="*/ 0 h 141"/>
                <a:gd name="T4" fmla="*/ 56 w 127"/>
                <a:gd name="T5" fmla="*/ 4 h 141"/>
                <a:gd name="T6" fmla="*/ 53 w 127"/>
                <a:gd name="T7" fmla="*/ 4 h 141"/>
                <a:gd name="T8" fmla="*/ 29 w 127"/>
                <a:gd name="T9" fmla="*/ 47 h 141"/>
                <a:gd name="T10" fmla="*/ 16 w 127"/>
                <a:gd name="T11" fmla="*/ 57 h 141"/>
                <a:gd name="T12" fmla="*/ 15 w 127"/>
                <a:gd name="T13" fmla="*/ 59 h 141"/>
                <a:gd name="T14" fmla="*/ 15 w 127"/>
                <a:gd name="T15" fmla="*/ 57 h 141"/>
                <a:gd name="T16" fmla="*/ 10 w 127"/>
                <a:gd name="T17" fmla="*/ 41 h 141"/>
                <a:gd name="T18" fmla="*/ 1 w 127"/>
                <a:gd name="T19" fmla="*/ 41 h 141"/>
                <a:gd name="T20" fmla="*/ 3 w 127"/>
                <a:gd name="T21" fmla="*/ 57 h 141"/>
                <a:gd name="T22" fmla="*/ 4 w 127"/>
                <a:gd name="T23" fmla="*/ 58 h 141"/>
                <a:gd name="T24" fmla="*/ 18 w 127"/>
                <a:gd name="T25" fmla="*/ 74 h 141"/>
                <a:gd name="T26" fmla="*/ 18 w 127"/>
                <a:gd name="T27" fmla="*/ 85 h 141"/>
                <a:gd name="T28" fmla="*/ 19 w 127"/>
                <a:gd name="T29" fmla="*/ 94 h 141"/>
                <a:gd name="T30" fmla="*/ 100 w 127"/>
                <a:gd name="T31" fmla="*/ 99 h 141"/>
                <a:gd name="T32" fmla="*/ 117 w 127"/>
                <a:gd name="T33" fmla="*/ 58 h 141"/>
                <a:gd name="T34" fmla="*/ 117 w 127"/>
                <a:gd name="T35" fmla="*/ 68 h 141"/>
                <a:gd name="T36" fmla="*/ 126 w 127"/>
                <a:gd name="T37" fmla="*/ 41 h 141"/>
                <a:gd name="T38" fmla="*/ 126 w 127"/>
                <a:gd name="T39" fmla="*/ 40 h 141"/>
                <a:gd name="T40" fmla="*/ 119 w 127"/>
                <a:gd name="T41" fmla="*/ 30 h 141"/>
                <a:gd name="T42" fmla="*/ 119 w 127"/>
                <a:gd name="T43" fmla="*/ 45 h 141"/>
                <a:gd name="T44" fmla="*/ 106 w 127"/>
                <a:gd name="T45" fmla="*/ 37 h 141"/>
                <a:gd name="T46" fmla="*/ 102 w 127"/>
                <a:gd name="T47" fmla="*/ 16 h 141"/>
                <a:gd name="T48" fmla="*/ 31 w 127"/>
                <a:gd name="T49" fmla="*/ 54 h 141"/>
                <a:gd name="T50" fmla="*/ 31 w 127"/>
                <a:gd name="T51" fmla="*/ 78 h 141"/>
                <a:gd name="T52" fmla="*/ 66 w 127"/>
                <a:gd name="T53" fmla="*/ 121 h 141"/>
                <a:gd name="T54" fmla="*/ 23 w 127"/>
                <a:gd name="T55" fmla="*/ 85 h 141"/>
                <a:gd name="T56" fmla="*/ 23 w 127"/>
                <a:gd name="T57" fmla="*/ 61 h 141"/>
                <a:gd name="T58" fmla="*/ 31 w 127"/>
                <a:gd name="T59" fmla="*/ 5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141">
                  <a:moveTo>
                    <a:pt x="102" y="16"/>
                  </a:moveTo>
                  <a:cubicBezTo>
                    <a:pt x="95" y="0"/>
                    <a:pt x="95" y="0"/>
                    <a:pt x="95" y="0"/>
                  </a:cubicBezTo>
                  <a:cubicBezTo>
                    <a:pt x="89" y="11"/>
                    <a:pt x="76" y="13"/>
                    <a:pt x="56" y="4"/>
                  </a:cubicBezTo>
                  <a:cubicBezTo>
                    <a:pt x="55" y="4"/>
                    <a:pt x="54" y="4"/>
                    <a:pt x="53" y="4"/>
                  </a:cubicBezTo>
                  <a:cubicBezTo>
                    <a:pt x="33" y="5"/>
                    <a:pt x="25" y="19"/>
                    <a:pt x="29" y="47"/>
                  </a:cubicBezTo>
                  <a:cubicBezTo>
                    <a:pt x="16" y="57"/>
                    <a:pt x="16" y="57"/>
                    <a:pt x="16" y="57"/>
                  </a:cubicBezTo>
                  <a:cubicBezTo>
                    <a:pt x="15" y="59"/>
                    <a:pt x="15" y="59"/>
                    <a:pt x="15" y="59"/>
                  </a:cubicBezTo>
                  <a:cubicBezTo>
                    <a:pt x="15" y="57"/>
                    <a:pt x="15" y="57"/>
                    <a:pt x="15" y="57"/>
                  </a:cubicBezTo>
                  <a:cubicBezTo>
                    <a:pt x="10" y="41"/>
                    <a:pt x="10" y="41"/>
                    <a:pt x="10" y="41"/>
                  </a:cubicBezTo>
                  <a:cubicBezTo>
                    <a:pt x="5" y="38"/>
                    <a:pt x="2" y="38"/>
                    <a:pt x="1" y="41"/>
                  </a:cubicBezTo>
                  <a:cubicBezTo>
                    <a:pt x="0" y="44"/>
                    <a:pt x="1" y="49"/>
                    <a:pt x="3" y="57"/>
                  </a:cubicBezTo>
                  <a:cubicBezTo>
                    <a:pt x="3" y="57"/>
                    <a:pt x="4" y="58"/>
                    <a:pt x="4" y="58"/>
                  </a:cubicBezTo>
                  <a:cubicBezTo>
                    <a:pt x="6" y="66"/>
                    <a:pt x="10" y="71"/>
                    <a:pt x="18" y="74"/>
                  </a:cubicBezTo>
                  <a:cubicBezTo>
                    <a:pt x="18" y="85"/>
                    <a:pt x="18" y="85"/>
                    <a:pt x="18" y="85"/>
                  </a:cubicBezTo>
                  <a:cubicBezTo>
                    <a:pt x="18" y="88"/>
                    <a:pt x="18" y="91"/>
                    <a:pt x="19" y="94"/>
                  </a:cubicBezTo>
                  <a:cubicBezTo>
                    <a:pt x="60" y="139"/>
                    <a:pt x="87" y="141"/>
                    <a:pt x="100" y="99"/>
                  </a:cubicBezTo>
                  <a:cubicBezTo>
                    <a:pt x="117" y="58"/>
                    <a:pt x="117" y="58"/>
                    <a:pt x="117" y="58"/>
                  </a:cubicBezTo>
                  <a:cubicBezTo>
                    <a:pt x="117" y="61"/>
                    <a:pt x="117" y="64"/>
                    <a:pt x="117" y="68"/>
                  </a:cubicBezTo>
                  <a:cubicBezTo>
                    <a:pt x="124" y="64"/>
                    <a:pt x="127" y="55"/>
                    <a:pt x="126" y="41"/>
                  </a:cubicBezTo>
                  <a:cubicBezTo>
                    <a:pt x="126" y="41"/>
                    <a:pt x="126" y="40"/>
                    <a:pt x="126" y="40"/>
                  </a:cubicBezTo>
                  <a:cubicBezTo>
                    <a:pt x="124" y="32"/>
                    <a:pt x="121" y="29"/>
                    <a:pt x="119" y="30"/>
                  </a:cubicBezTo>
                  <a:cubicBezTo>
                    <a:pt x="119" y="45"/>
                    <a:pt x="119" y="45"/>
                    <a:pt x="119" y="45"/>
                  </a:cubicBezTo>
                  <a:cubicBezTo>
                    <a:pt x="106" y="37"/>
                    <a:pt x="106" y="37"/>
                    <a:pt x="106" y="37"/>
                  </a:cubicBezTo>
                  <a:cubicBezTo>
                    <a:pt x="102" y="16"/>
                    <a:pt x="102" y="16"/>
                    <a:pt x="102" y="16"/>
                  </a:cubicBezTo>
                  <a:close/>
                  <a:moveTo>
                    <a:pt x="31" y="54"/>
                  </a:moveTo>
                  <a:cubicBezTo>
                    <a:pt x="31" y="78"/>
                    <a:pt x="31" y="78"/>
                    <a:pt x="31" y="78"/>
                  </a:cubicBezTo>
                  <a:cubicBezTo>
                    <a:pt x="32" y="90"/>
                    <a:pt x="43" y="104"/>
                    <a:pt x="66" y="121"/>
                  </a:cubicBezTo>
                  <a:cubicBezTo>
                    <a:pt x="49" y="115"/>
                    <a:pt x="35" y="103"/>
                    <a:pt x="23" y="85"/>
                  </a:cubicBezTo>
                  <a:cubicBezTo>
                    <a:pt x="23" y="61"/>
                    <a:pt x="23" y="61"/>
                    <a:pt x="23" y="61"/>
                  </a:cubicBezTo>
                  <a:cubicBezTo>
                    <a:pt x="31" y="54"/>
                    <a:pt x="31" y="54"/>
                    <a:pt x="31" y="54"/>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 name="Freeform 43">
              <a:extLst>
                <a:ext uri="{FF2B5EF4-FFF2-40B4-BE49-F238E27FC236}">
                  <a16:creationId xmlns:a16="http://schemas.microsoft.com/office/drawing/2014/main" id="{9A770065-C2EF-429A-BBE8-66EA7A0716F5}"/>
                </a:ext>
              </a:extLst>
            </p:cNvPr>
            <p:cNvSpPr/>
            <p:nvPr/>
          </p:nvSpPr>
          <p:spPr bwMode="auto">
            <a:xfrm>
              <a:off x="4074" y="1105"/>
              <a:ext cx="102" cy="159"/>
            </a:xfrm>
            <a:custGeom>
              <a:avLst/>
              <a:gdLst>
                <a:gd name="T0" fmla="*/ 8 w 43"/>
                <a:gd name="T1" fmla="*/ 24 h 67"/>
                <a:gd name="T2" fmla="*/ 8 w 43"/>
                <a:gd name="T3" fmla="*/ 0 h 67"/>
                <a:gd name="T4" fmla="*/ 0 w 43"/>
                <a:gd name="T5" fmla="*/ 7 h 67"/>
                <a:gd name="T6" fmla="*/ 0 w 43"/>
                <a:gd name="T7" fmla="*/ 31 h 67"/>
                <a:gd name="T8" fmla="*/ 43 w 43"/>
                <a:gd name="T9" fmla="*/ 67 h 67"/>
                <a:gd name="T10" fmla="*/ 8 w 43"/>
                <a:gd name="T11" fmla="*/ 24 h 67"/>
              </a:gdLst>
              <a:ahLst/>
              <a:cxnLst>
                <a:cxn ang="0">
                  <a:pos x="T0" y="T1"/>
                </a:cxn>
                <a:cxn ang="0">
                  <a:pos x="T2" y="T3"/>
                </a:cxn>
                <a:cxn ang="0">
                  <a:pos x="T4" y="T5"/>
                </a:cxn>
                <a:cxn ang="0">
                  <a:pos x="T6" y="T7"/>
                </a:cxn>
                <a:cxn ang="0">
                  <a:pos x="T8" y="T9"/>
                </a:cxn>
                <a:cxn ang="0">
                  <a:pos x="T10" y="T11"/>
                </a:cxn>
              </a:cxnLst>
              <a:rect l="0" t="0" r="r" b="b"/>
              <a:pathLst>
                <a:path w="43" h="67">
                  <a:moveTo>
                    <a:pt x="8" y="24"/>
                  </a:moveTo>
                  <a:cubicBezTo>
                    <a:pt x="8" y="0"/>
                    <a:pt x="8" y="0"/>
                    <a:pt x="8" y="0"/>
                  </a:cubicBezTo>
                  <a:cubicBezTo>
                    <a:pt x="0" y="7"/>
                    <a:pt x="0" y="7"/>
                    <a:pt x="0" y="7"/>
                  </a:cubicBezTo>
                  <a:cubicBezTo>
                    <a:pt x="0" y="31"/>
                    <a:pt x="0" y="31"/>
                    <a:pt x="0" y="31"/>
                  </a:cubicBezTo>
                  <a:cubicBezTo>
                    <a:pt x="12" y="49"/>
                    <a:pt x="26" y="61"/>
                    <a:pt x="43" y="67"/>
                  </a:cubicBezTo>
                  <a:cubicBezTo>
                    <a:pt x="20" y="50"/>
                    <a:pt x="9" y="36"/>
                    <a:pt x="8" y="24"/>
                  </a:cubicBezTo>
                  <a:close/>
                </a:path>
              </a:pathLst>
            </a:custGeom>
            <a:solidFill>
              <a:srgbClr val="F3DDC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 name="Freeform 44">
              <a:extLst>
                <a:ext uri="{FF2B5EF4-FFF2-40B4-BE49-F238E27FC236}">
                  <a16:creationId xmlns:a16="http://schemas.microsoft.com/office/drawing/2014/main" id="{FE7AD720-FE62-47CF-8CBC-ED57F5B88798}"/>
                </a:ext>
              </a:extLst>
            </p:cNvPr>
            <p:cNvSpPr/>
            <p:nvPr/>
          </p:nvSpPr>
          <p:spPr bwMode="auto">
            <a:xfrm>
              <a:off x="4005" y="845"/>
              <a:ext cx="297" cy="213"/>
            </a:xfrm>
            <a:custGeom>
              <a:avLst/>
              <a:gdLst>
                <a:gd name="T0" fmla="*/ 71 w 125"/>
                <a:gd name="T1" fmla="*/ 55 h 90"/>
                <a:gd name="T2" fmla="*/ 99 w 125"/>
                <a:gd name="T3" fmla="*/ 32 h 90"/>
                <a:gd name="T4" fmla="*/ 96 w 125"/>
                <a:gd name="T5" fmla="*/ 3 h 90"/>
                <a:gd name="T6" fmla="*/ 12 w 125"/>
                <a:gd name="T7" fmla="*/ 42 h 90"/>
                <a:gd name="T8" fmla="*/ 1 w 125"/>
                <a:gd name="T9" fmla="*/ 59 h 90"/>
                <a:gd name="T10" fmla="*/ 5 w 125"/>
                <a:gd name="T11" fmla="*/ 90 h 90"/>
                <a:gd name="T12" fmla="*/ 18 w 125"/>
                <a:gd name="T13" fmla="*/ 86 h 90"/>
                <a:gd name="T14" fmla="*/ 18 w 125"/>
                <a:gd name="T15" fmla="*/ 62 h 90"/>
                <a:gd name="T16" fmla="*/ 49 w 125"/>
                <a:gd name="T17" fmla="*/ 51 h 90"/>
                <a:gd name="T18" fmla="*/ 71 w 125"/>
                <a:gd name="T19" fmla="*/ 5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90">
                  <a:moveTo>
                    <a:pt x="71" y="55"/>
                  </a:moveTo>
                  <a:cubicBezTo>
                    <a:pt x="84" y="50"/>
                    <a:pt x="94" y="42"/>
                    <a:pt x="99" y="32"/>
                  </a:cubicBezTo>
                  <a:cubicBezTo>
                    <a:pt x="125" y="38"/>
                    <a:pt x="124" y="28"/>
                    <a:pt x="96" y="3"/>
                  </a:cubicBezTo>
                  <a:cubicBezTo>
                    <a:pt x="40" y="0"/>
                    <a:pt x="11" y="13"/>
                    <a:pt x="12" y="42"/>
                  </a:cubicBezTo>
                  <a:cubicBezTo>
                    <a:pt x="5" y="43"/>
                    <a:pt x="1" y="48"/>
                    <a:pt x="1" y="59"/>
                  </a:cubicBezTo>
                  <a:cubicBezTo>
                    <a:pt x="0" y="64"/>
                    <a:pt x="2" y="75"/>
                    <a:pt x="5" y="90"/>
                  </a:cubicBezTo>
                  <a:cubicBezTo>
                    <a:pt x="18" y="86"/>
                    <a:pt x="18" y="86"/>
                    <a:pt x="18" y="86"/>
                  </a:cubicBezTo>
                  <a:cubicBezTo>
                    <a:pt x="18" y="62"/>
                    <a:pt x="18" y="62"/>
                    <a:pt x="18" y="62"/>
                  </a:cubicBezTo>
                  <a:cubicBezTo>
                    <a:pt x="24" y="50"/>
                    <a:pt x="35" y="46"/>
                    <a:pt x="49" y="51"/>
                  </a:cubicBezTo>
                  <a:cubicBezTo>
                    <a:pt x="57" y="53"/>
                    <a:pt x="64" y="55"/>
                    <a:pt x="71" y="55"/>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7" name="Freeform 45">
              <a:extLst>
                <a:ext uri="{FF2B5EF4-FFF2-40B4-BE49-F238E27FC236}">
                  <a16:creationId xmlns:a16="http://schemas.microsoft.com/office/drawing/2014/main" id="{18396259-A56C-40C6-B3AC-5602C279E066}"/>
                </a:ext>
              </a:extLst>
            </p:cNvPr>
            <p:cNvSpPr/>
            <p:nvPr/>
          </p:nvSpPr>
          <p:spPr bwMode="auto">
            <a:xfrm>
              <a:off x="4017" y="954"/>
              <a:ext cx="104" cy="158"/>
            </a:xfrm>
            <a:custGeom>
              <a:avLst/>
              <a:gdLst>
                <a:gd name="T0" fmla="*/ 13 w 44"/>
                <a:gd name="T1" fmla="*/ 16 h 67"/>
                <a:gd name="T2" fmla="*/ 13 w 44"/>
                <a:gd name="T3" fmla="*/ 40 h 67"/>
                <a:gd name="T4" fmla="*/ 0 w 44"/>
                <a:gd name="T5" fmla="*/ 44 h 67"/>
                <a:gd name="T6" fmla="*/ 2 w 44"/>
                <a:gd name="T7" fmla="*/ 51 h 67"/>
                <a:gd name="T8" fmla="*/ 11 w 44"/>
                <a:gd name="T9" fmla="*/ 51 h 67"/>
                <a:gd name="T10" fmla="*/ 16 w 44"/>
                <a:gd name="T11" fmla="*/ 67 h 67"/>
                <a:gd name="T12" fmla="*/ 17 w 44"/>
                <a:gd name="T13" fmla="*/ 67 h 67"/>
                <a:gd name="T14" fmla="*/ 20 w 44"/>
                <a:gd name="T15" fmla="*/ 54 h 67"/>
                <a:gd name="T16" fmla="*/ 20 w 44"/>
                <a:gd name="T17" fmla="*/ 26 h 67"/>
                <a:gd name="T18" fmla="*/ 44 w 44"/>
                <a:gd name="T19" fmla="*/ 5 h 67"/>
                <a:gd name="T20" fmla="*/ 13 w 44"/>
                <a:gd name="T21" fmla="*/ 1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67">
                  <a:moveTo>
                    <a:pt x="13" y="16"/>
                  </a:moveTo>
                  <a:cubicBezTo>
                    <a:pt x="13" y="40"/>
                    <a:pt x="13" y="40"/>
                    <a:pt x="13" y="40"/>
                  </a:cubicBezTo>
                  <a:cubicBezTo>
                    <a:pt x="0" y="44"/>
                    <a:pt x="0" y="44"/>
                    <a:pt x="0" y="44"/>
                  </a:cubicBezTo>
                  <a:cubicBezTo>
                    <a:pt x="1" y="46"/>
                    <a:pt x="1" y="49"/>
                    <a:pt x="2" y="51"/>
                  </a:cubicBezTo>
                  <a:cubicBezTo>
                    <a:pt x="3" y="48"/>
                    <a:pt x="6" y="48"/>
                    <a:pt x="11" y="51"/>
                  </a:cubicBezTo>
                  <a:cubicBezTo>
                    <a:pt x="16" y="67"/>
                    <a:pt x="16" y="67"/>
                    <a:pt x="16" y="67"/>
                  </a:cubicBezTo>
                  <a:cubicBezTo>
                    <a:pt x="17" y="67"/>
                    <a:pt x="17" y="67"/>
                    <a:pt x="17" y="67"/>
                  </a:cubicBezTo>
                  <a:cubicBezTo>
                    <a:pt x="20" y="54"/>
                    <a:pt x="20" y="54"/>
                    <a:pt x="20" y="54"/>
                  </a:cubicBezTo>
                  <a:cubicBezTo>
                    <a:pt x="20" y="26"/>
                    <a:pt x="20" y="26"/>
                    <a:pt x="20" y="26"/>
                  </a:cubicBezTo>
                  <a:cubicBezTo>
                    <a:pt x="23" y="13"/>
                    <a:pt x="31" y="6"/>
                    <a:pt x="44" y="5"/>
                  </a:cubicBezTo>
                  <a:cubicBezTo>
                    <a:pt x="30" y="0"/>
                    <a:pt x="19" y="4"/>
                    <a:pt x="13" y="16"/>
                  </a:cubicBezTo>
                  <a:close/>
                </a:path>
              </a:pathLst>
            </a:custGeom>
            <a:solidFill>
              <a:srgbClr val="1111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8" name="Freeform 46">
              <a:extLst>
                <a:ext uri="{FF2B5EF4-FFF2-40B4-BE49-F238E27FC236}">
                  <a16:creationId xmlns:a16="http://schemas.microsoft.com/office/drawing/2014/main" id="{D8A4A939-01E0-4D21-85D6-54425EEC9367}"/>
                </a:ext>
              </a:extLst>
            </p:cNvPr>
            <p:cNvSpPr/>
            <p:nvPr/>
          </p:nvSpPr>
          <p:spPr bwMode="auto">
            <a:xfrm>
              <a:off x="4055" y="1112"/>
              <a:ext cx="2" cy="5"/>
            </a:xfrm>
            <a:custGeom>
              <a:avLst/>
              <a:gdLst>
                <a:gd name="T0" fmla="*/ 0 w 2"/>
                <a:gd name="T1" fmla="*/ 0 h 5"/>
                <a:gd name="T2" fmla="*/ 0 w 2"/>
                <a:gd name="T3" fmla="*/ 5 h 5"/>
                <a:gd name="T4" fmla="*/ 2 w 2"/>
                <a:gd name="T5" fmla="*/ 0 h 5"/>
                <a:gd name="T6" fmla="*/ 0 w 2"/>
                <a:gd name="T7" fmla="*/ 0 h 5"/>
                <a:gd name="T8" fmla="*/ 0 w 2"/>
                <a:gd name="T9" fmla="*/ 0 h 5"/>
              </a:gdLst>
              <a:ahLst/>
              <a:cxnLst>
                <a:cxn ang="0">
                  <a:pos x="T0" y="T1"/>
                </a:cxn>
                <a:cxn ang="0">
                  <a:pos x="T2" y="T3"/>
                </a:cxn>
                <a:cxn ang="0">
                  <a:pos x="T4" y="T5"/>
                </a:cxn>
                <a:cxn ang="0">
                  <a:pos x="T6" y="T7"/>
                </a:cxn>
                <a:cxn ang="0">
                  <a:pos x="T8" y="T9"/>
                </a:cxn>
              </a:cxnLst>
              <a:rect l="0" t="0" r="r" b="b"/>
              <a:pathLst>
                <a:path w="2" h="5">
                  <a:moveTo>
                    <a:pt x="0" y="0"/>
                  </a:moveTo>
                  <a:lnTo>
                    <a:pt x="0" y="5"/>
                  </a:lnTo>
                  <a:lnTo>
                    <a:pt x="2" y="0"/>
                  </a:lnTo>
                  <a:lnTo>
                    <a:pt x="0" y="0"/>
                  </a:lnTo>
                  <a:lnTo>
                    <a:pt x="0" y="0"/>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9" name="Freeform 47">
              <a:extLst>
                <a:ext uri="{FF2B5EF4-FFF2-40B4-BE49-F238E27FC236}">
                  <a16:creationId xmlns:a16="http://schemas.microsoft.com/office/drawing/2014/main" id="{783D8E9E-22F4-4EFF-B0B1-699160B0668D}"/>
                </a:ext>
              </a:extLst>
            </p:cNvPr>
            <p:cNvSpPr/>
            <p:nvPr/>
          </p:nvSpPr>
          <p:spPr bwMode="auto">
            <a:xfrm>
              <a:off x="4038" y="1247"/>
              <a:ext cx="117" cy="185"/>
            </a:xfrm>
            <a:custGeom>
              <a:avLst/>
              <a:gdLst>
                <a:gd name="T0" fmla="*/ 0 w 49"/>
                <a:gd name="T1" fmla="*/ 10 h 78"/>
                <a:gd name="T2" fmla="*/ 2 w 49"/>
                <a:gd name="T3" fmla="*/ 16 h 78"/>
                <a:gd name="T4" fmla="*/ 26 w 49"/>
                <a:gd name="T5" fmla="*/ 78 h 78"/>
                <a:gd name="T6" fmla="*/ 49 w 49"/>
                <a:gd name="T7" fmla="*/ 57 h 78"/>
                <a:gd name="T8" fmla="*/ 11 w 49"/>
                <a:gd name="T9" fmla="*/ 11 h 78"/>
                <a:gd name="T10" fmla="*/ 11 w 49"/>
                <a:gd name="T11" fmla="*/ 0 h 78"/>
                <a:gd name="T12" fmla="*/ 0 w 49"/>
                <a:gd name="T13" fmla="*/ 10 h 78"/>
              </a:gdLst>
              <a:ahLst/>
              <a:cxnLst>
                <a:cxn ang="0">
                  <a:pos x="T0" y="T1"/>
                </a:cxn>
                <a:cxn ang="0">
                  <a:pos x="T2" y="T3"/>
                </a:cxn>
                <a:cxn ang="0">
                  <a:pos x="T4" y="T5"/>
                </a:cxn>
                <a:cxn ang="0">
                  <a:pos x="T6" y="T7"/>
                </a:cxn>
                <a:cxn ang="0">
                  <a:pos x="T8" y="T9"/>
                </a:cxn>
                <a:cxn ang="0">
                  <a:pos x="T10" y="T11"/>
                </a:cxn>
                <a:cxn ang="0">
                  <a:pos x="T12" y="T13"/>
                </a:cxn>
              </a:cxnLst>
              <a:rect l="0" t="0" r="r" b="b"/>
              <a:pathLst>
                <a:path w="49" h="78">
                  <a:moveTo>
                    <a:pt x="0" y="10"/>
                  </a:moveTo>
                  <a:cubicBezTo>
                    <a:pt x="2" y="16"/>
                    <a:pt x="2" y="16"/>
                    <a:pt x="2" y="16"/>
                  </a:cubicBezTo>
                  <a:cubicBezTo>
                    <a:pt x="26" y="78"/>
                    <a:pt x="26" y="78"/>
                    <a:pt x="26" y="78"/>
                  </a:cubicBezTo>
                  <a:cubicBezTo>
                    <a:pt x="31" y="68"/>
                    <a:pt x="39" y="61"/>
                    <a:pt x="49" y="57"/>
                  </a:cubicBezTo>
                  <a:cubicBezTo>
                    <a:pt x="11" y="11"/>
                    <a:pt x="11" y="11"/>
                    <a:pt x="11" y="11"/>
                  </a:cubicBezTo>
                  <a:cubicBezTo>
                    <a:pt x="11" y="0"/>
                    <a:pt x="11" y="0"/>
                    <a:pt x="11" y="0"/>
                  </a:cubicBezTo>
                  <a:cubicBezTo>
                    <a:pt x="0" y="10"/>
                    <a:pt x="0" y="10"/>
                    <a:pt x="0" y="10"/>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0" name="Freeform 48">
              <a:extLst>
                <a:ext uri="{FF2B5EF4-FFF2-40B4-BE49-F238E27FC236}">
                  <a16:creationId xmlns:a16="http://schemas.microsoft.com/office/drawing/2014/main" id="{D7466EBC-953B-4519-B5AF-0C4B6CCBB53C}"/>
                </a:ext>
              </a:extLst>
            </p:cNvPr>
            <p:cNvSpPr/>
            <p:nvPr/>
          </p:nvSpPr>
          <p:spPr bwMode="auto">
            <a:xfrm>
              <a:off x="4064" y="1115"/>
              <a:ext cx="233" cy="381"/>
            </a:xfrm>
            <a:custGeom>
              <a:avLst/>
              <a:gdLst>
                <a:gd name="T0" fmla="*/ 0 w 98"/>
                <a:gd name="T1" fmla="*/ 36 h 161"/>
                <a:gd name="T2" fmla="*/ 18 w 98"/>
                <a:gd name="T3" fmla="*/ 60 h 161"/>
                <a:gd name="T4" fmla="*/ 31 w 98"/>
                <a:gd name="T5" fmla="*/ 73 h 161"/>
                <a:gd name="T6" fmla="*/ 75 w 98"/>
                <a:gd name="T7" fmla="*/ 73 h 161"/>
                <a:gd name="T8" fmla="*/ 77 w 98"/>
                <a:gd name="T9" fmla="*/ 70 h 161"/>
                <a:gd name="T10" fmla="*/ 77 w 98"/>
                <a:gd name="T11" fmla="*/ 108 h 161"/>
                <a:gd name="T12" fmla="*/ 83 w 98"/>
                <a:gd name="T13" fmla="*/ 117 h 161"/>
                <a:gd name="T14" fmla="*/ 73 w 98"/>
                <a:gd name="T15" fmla="*/ 153 h 161"/>
                <a:gd name="T16" fmla="*/ 79 w 98"/>
                <a:gd name="T17" fmla="*/ 161 h 161"/>
                <a:gd name="T18" fmla="*/ 96 w 98"/>
                <a:gd name="T19" fmla="*/ 108 h 161"/>
                <a:gd name="T20" fmla="*/ 90 w 98"/>
                <a:gd name="T21" fmla="*/ 96 h 161"/>
                <a:gd name="T22" fmla="*/ 87 w 98"/>
                <a:gd name="T23" fmla="*/ 59 h 161"/>
                <a:gd name="T24" fmla="*/ 87 w 98"/>
                <a:gd name="T25" fmla="*/ 51 h 161"/>
                <a:gd name="T26" fmla="*/ 90 w 98"/>
                <a:gd name="T27" fmla="*/ 47 h 161"/>
                <a:gd name="T28" fmla="*/ 98 w 98"/>
                <a:gd name="T29" fmla="*/ 10 h 161"/>
                <a:gd name="T30" fmla="*/ 98 w 98"/>
                <a:gd name="T31" fmla="*/ 0 h 161"/>
                <a:gd name="T32" fmla="*/ 81 w 98"/>
                <a:gd name="T33" fmla="*/ 41 h 161"/>
                <a:gd name="T34" fmla="*/ 0 w 98"/>
                <a:gd name="T35" fmla="*/ 3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161">
                  <a:moveTo>
                    <a:pt x="0" y="36"/>
                  </a:moveTo>
                  <a:cubicBezTo>
                    <a:pt x="3" y="45"/>
                    <a:pt x="9" y="53"/>
                    <a:pt x="18" y="60"/>
                  </a:cubicBezTo>
                  <a:cubicBezTo>
                    <a:pt x="31" y="73"/>
                    <a:pt x="31" y="73"/>
                    <a:pt x="31" y="73"/>
                  </a:cubicBezTo>
                  <a:cubicBezTo>
                    <a:pt x="47" y="88"/>
                    <a:pt x="62" y="88"/>
                    <a:pt x="75" y="73"/>
                  </a:cubicBezTo>
                  <a:cubicBezTo>
                    <a:pt x="77" y="70"/>
                    <a:pt x="77" y="70"/>
                    <a:pt x="77" y="70"/>
                  </a:cubicBezTo>
                  <a:cubicBezTo>
                    <a:pt x="77" y="108"/>
                    <a:pt x="77" y="108"/>
                    <a:pt x="77" y="108"/>
                  </a:cubicBezTo>
                  <a:cubicBezTo>
                    <a:pt x="83" y="117"/>
                    <a:pt x="83" y="117"/>
                    <a:pt x="83" y="117"/>
                  </a:cubicBezTo>
                  <a:cubicBezTo>
                    <a:pt x="73" y="153"/>
                    <a:pt x="73" y="153"/>
                    <a:pt x="73" y="153"/>
                  </a:cubicBezTo>
                  <a:cubicBezTo>
                    <a:pt x="79" y="161"/>
                    <a:pt x="79" y="161"/>
                    <a:pt x="79" y="161"/>
                  </a:cubicBezTo>
                  <a:cubicBezTo>
                    <a:pt x="96" y="108"/>
                    <a:pt x="96" y="108"/>
                    <a:pt x="96" y="108"/>
                  </a:cubicBezTo>
                  <a:cubicBezTo>
                    <a:pt x="90" y="96"/>
                    <a:pt x="90" y="96"/>
                    <a:pt x="90" y="96"/>
                  </a:cubicBezTo>
                  <a:cubicBezTo>
                    <a:pt x="87" y="59"/>
                    <a:pt x="87" y="59"/>
                    <a:pt x="87" y="59"/>
                  </a:cubicBezTo>
                  <a:cubicBezTo>
                    <a:pt x="87" y="51"/>
                    <a:pt x="87" y="51"/>
                    <a:pt x="87" y="51"/>
                  </a:cubicBezTo>
                  <a:cubicBezTo>
                    <a:pt x="90" y="47"/>
                    <a:pt x="90" y="47"/>
                    <a:pt x="90" y="47"/>
                  </a:cubicBezTo>
                  <a:cubicBezTo>
                    <a:pt x="95" y="35"/>
                    <a:pt x="97" y="23"/>
                    <a:pt x="98" y="10"/>
                  </a:cubicBezTo>
                  <a:cubicBezTo>
                    <a:pt x="98" y="6"/>
                    <a:pt x="98" y="3"/>
                    <a:pt x="98" y="0"/>
                  </a:cubicBezTo>
                  <a:cubicBezTo>
                    <a:pt x="81" y="41"/>
                    <a:pt x="81" y="41"/>
                    <a:pt x="81" y="41"/>
                  </a:cubicBezTo>
                  <a:cubicBezTo>
                    <a:pt x="68" y="83"/>
                    <a:pt x="41" y="81"/>
                    <a:pt x="0" y="36"/>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1" name="Freeform 49">
              <a:extLst>
                <a:ext uri="{FF2B5EF4-FFF2-40B4-BE49-F238E27FC236}">
                  <a16:creationId xmlns:a16="http://schemas.microsoft.com/office/drawing/2014/main" id="{E4BDBA88-479E-4080-857A-82A21EA40991}"/>
                </a:ext>
              </a:extLst>
            </p:cNvPr>
            <p:cNvSpPr/>
            <p:nvPr/>
          </p:nvSpPr>
          <p:spPr bwMode="auto">
            <a:xfrm>
              <a:off x="4064" y="1200"/>
              <a:ext cx="198" cy="277"/>
            </a:xfrm>
            <a:custGeom>
              <a:avLst/>
              <a:gdLst>
                <a:gd name="T0" fmla="*/ 18 w 83"/>
                <a:gd name="T1" fmla="*/ 24 h 117"/>
                <a:gd name="T2" fmla="*/ 0 w 83"/>
                <a:gd name="T3" fmla="*/ 0 h 117"/>
                <a:gd name="T4" fmla="*/ 0 w 83"/>
                <a:gd name="T5" fmla="*/ 20 h 117"/>
                <a:gd name="T6" fmla="*/ 0 w 83"/>
                <a:gd name="T7" fmla="*/ 31 h 117"/>
                <a:gd name="T8" fmla="*/ 38 w 83"/>
                <a:gd name="T9" fmla="*/ 77 h 117"/>
                <a:gd name="T10" fmla="*/ 73 w 83"/>
                <a:gd name="T11" fmla="*/ 117 h 117"/>
                <a:gd name="T12" fmla="*/ 83 w 83"/>
                <a:gd name="T13" fmla="*/ 81 h 117"/>
                <a:gd name="T14" fmla="*/ 77 w 83"/>
                <a:gd name="T15" fmla="*/ 72 h 117"/>
                <a:gd name="T16" fmla="*/ 77 w 83"/>
                <a:gd name="T17" fmla="*/ 34 h 117"/>
                <a:gd name="T18" fmla="*/ 75 w 83"/>
                <a:gd name="T19" fmla="*/ 37 h 117"/>
                <a:gd name="T20" fmla="*/ 31 w 83"/>
                <a:gd name="T21" fmla="*/ 37 h 117"/>
                <a:gd name="T22" fmla="*/ 18 w 83"/>
                <a:gd name="T23" fmla="*/ 2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117">
                  <a:moveTo>
                    <a:pt x="18" y="24"/>
                  </a:moveTo>
                  <a:cubicBezTo>
                    <a:pt x="9" y="17"/>
                    <a:pt x="3" y="9"/>
                    <a:pt x="0" y="0"/>
                  </a:cubicBezTo>
                  <a:cubicBezTo>
                    <a:pt x="0" y="20"/>
                    <a:pt x="0" y="20"/>
                    <a:pt x="0" y="20"/>
                  </a:cubicBezTo>
                  <a:cubicBezTo>
                    <a:pt x="0" y="31"/>
                    <a:pt x="0" y="31"/>
                    <a:pt x="0" y="31"/>
                  </a:cubicBezTo>
                  <a:cubicBezTo>
                    <a:pt x="38" y="77"/>
                    <a:pt x="38" y="77"/>
                    <a:pt x="38" y="77"/>
                  </a:cubicBezTo>
                  <a:cubicBezTo>
                    <a:pt x="73" y="117"/>
                    <a:pt x="73" y="117"/>
                    <a:pt x="73" y="117"/>
                  </a:cubicBezTo>
                  <a:cubicBezTo>
                    <a:pt x="83" y="81"/>
                    <a:pt x="83" y="81"/>
                    <a:pt x="83" y="81"/>
                  </a:cubicBezTo>
                  <a:cubicBezTo>
                    <a:pt x="77" y="72"/>
                    <a:pt x="77" y="72"/>
                    <a:pt x="77" y="72"/>
                  </a:cubicBezTo>
                  <a:cubicBezTo>
                    <a:pt x="77" y="34"/>
                    <a:pt x="77" y="34"/>
                    <a:pt x="77" y="34"/>
                  </a:cubicBezTo>
                  <a:cubicBezTo>
                    <a:pt x="75" y="37"/>
                    <a:pt x="75" y="37"/>
                    <a:pt x="75" y="37"/>
                  </a:cubicBezTo>
                  <a:cubicBezTo>
                    <a:pt x="62" y="52"/>
                    <a:pt x="47" y="52"/>
                    <a:pt x="31" y="37"/>
                  </a:cubicBezTo>
                  <a:cubicBezTo>
                    <a:pt x="18" y="24"/>
                    <a:pt x="18" y="24"/>
                    <a:pt x="18" y="24"/>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 name="Freeform 50">
              <a:extLst>
                <a:ext uri="{FF2B5EF4-FFF2-40B4-BE49-F238E27FC236}">
                  <a16:creationId xmlns:a16="http://schemas.microsoft.com/office/drawing/2014/main" id="{DC99E777-C0F0-4F9E-9D72-90EA6EA5F92A}"/>
                </a:ext>
              </a:extLst>
            </p:cNvPr>
            <p:cNvSpPr/>
            <p:nvPr/>
          </p:nvSpPr>
          <p:spPr bwMode="auto">
            <a:xfrm>
              <a:off x="4271" y="1254"/>
              <a:ext cx="69" cy="164"/>
            </a:xfrm>
            <a:custGeom>
              <a:avLst/>
              <a:gdLst>
                <a:gd name="T0" fmla="*/ 45 w 69"/>
                <a:gd name="T1" fmla="*/ 67 h 164"/>
                <a:gd name="T2" fmla="*/ 36 w 69"/>
                <a:gd name="T3" fmla="*/ 38 h 164"/>
                <a:gd name="T4" fmla="*/ 0 w 69"/>
                <a:gd name="T5" fmla="*/ 0 h 164"/>
                <a:gd name="T6" fmla="*/ 7 w 69"/>
                <a:gd name="T7" fmla="*/ 88 h 164"/>
                <a:gd name="T8" fmla="*/ 21 w 69"/>
                <a:gd name="T9" fmla="*/ 116 h 164"/>
                <a:gd name="T10" fmla="*/ 69 w 69"/>
                <a:gd name="T11" fmla="*/ 164 h 164"/>
                <a:gd name="T12" fmla="*/ 45 w 69"/>
                <a:gd name="T13" fmla="*/ 67 h 164"/>
                <a:gd name="T14" fmla="*/ 45 w 69"/>
                <a:gd name="T15" fmla="*/ 67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164">
                  <a:moveTo>
                    <a:pt x="45" y="67"/>
                  </a:moveTo>
                  <a:lnTo>
                    <a:pt x="36" y="38"/>
                  </a:lnTo>
                  <a:lnTo>
                    <a:pt x="0" y="0"/>
                  </a:lnTo>
                  <a:lnTo>
                    <a:pt x="7" y="88"/>
                  </a:lnTo>
                  <a:lnTo>
                    <a:pt x="21" y="116"/>
                  </a:lnTo>
                  <a:lnTo>
                    <a:pt x="69" y="164"/>
                  </a:lnTo>
                  <a:lnTo>
                    <a:pt x="45" y="67"/>
                  </a:lnTo>
                  <a:lnTo>
                    <a:pt x="45" y="67"/>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 name="Freeform 51">
              <a:extLst>
                <a:ext uri="{FF2B5EF4-FFF2-40B4-BE49-F238E27FC236}">
                  <a16:creationId xmlns:a16="http://schemas.microsoft.com/office/drawing/2014/main" id="{F155D3C3-B645-4D61-A9D4-F7151D9BEE02}"/>
                </a:ext>
              </a:extLst>
            </p:cNvPr>
            <p:cNvSpPr>
              <a:spLocks noEditPoints="1"/>
            </p:cNvSpPr>
            <p:nvPr/>
          </p:nvSpPr>
          <p:spPr bwMode="auto">
            <a:xfrm>
              <a:off x="3654" y="1297"/>
              <a:ext cx="717" cy="1172"/>
            </a:xfrm>
            <a:custGeom>
              <a:avLst/>
              <a:gdLst>
                <a:gd name="T0" fmla="*/ 158 w 302"/>
                <a:gd name="T1" fmla="*/ 0 h 495"/>
                <a:gd name="T2" fmla="*/ 5 w 302"/>
                <a:gd name="T3" fmla="*/ 229 h 495"/>
                <a:gd name="T4" fmla="*/ 109 w 302"/>
                <a:gd name="T5" fmla="*/ 407 h 495"/>
                <a:gd name="T6" fmla="*/ 142 w 302"/>
                <a:gd name="T7" fmla="*/ 408 h 495"/>
                <a:gd name="T8" fmla="*/ 166 w 302"/>
                <a:gd name="T9" fmla="*/ 438 h 495"/>
                <a:gd name="T10" fmla="*/ 173 w 302"/>
                <a:gd name="T11" fmla="*/ 436 h 495"/>
                <a:gd name="T12" fmla="*/ 195 w 302"/>
                <a:gd name="T13" fmla="*/ 424 h 495"/>
                <a:gd name="T14" fmla="*/ 130 w 302"/>
                <a:gd name="T15" fmla="*/ 357 h 495"/>
                <a:gd name="T16" fmla="*/ 65 w 302"/>
                <a:gd name="T17" fmla="*/ 257 h 495"/>
                <a:gd name="T18" fmla="*/ 138 w 302"/>
                <a:gd name="T19" fmla="*/ 139 h 495"/>
                <a:gd name="T20" fmla="*/ 117 w 302"/>
                <a:gd name="T21" fmla="*/ 232 h 495"/>
                <a:gd name="T22" fmla="*/ 139 w 302"/>
                <a:gd name="T23" fmla="*/ 290 h 495"/>
                <a:gd name="T24" fmla="*/ 152 w 302"/>
                <a:gd name="T25" fmla="*/ 348 h 495"/>
                <a:gd name="T26" fmla="*/ 237 w 302"/>
                <a:gd name="T27" fmla="*/ 395 h 495"/>
                <a:gd name="T28" fmla="*/ 259 w 302"/>
                <a:gd name="T29" fmla="*/ 436 h 495"/>
                <a:gd name="T30" fmla="*/ 302 w 302"/>
                <a:gd name="T31" fmla="*/ 454 h 495"/>
                <a:gd name="T32" fmla="*/ 243 w 302"/>
                <a:gd name="T33" fmla="*/ 90 h 495"/>
                <a:gd name="T34" fmla="*/ 183 w 302"/>
                <a:gd name="T35" fmla="*/ 71 h 495"/>
                <a:gd name="T36" fmla="*/ 160 w 302"/>
                <a:gd name="T37" fmla="*/ 19 h 495"/>
                <a:gd name="T38" fmla="*/ 21 w 302"/>
                <a:gd name="T39" fmla="*/ 218 h 495"/>
                <a:gd name="T40" fmla="*/ 122 w 302"/>
                <a:gd name="T41" fmla="*/ 396 h 495"/>
                <a:gd name="T42" fmla="*/ 180 w 302"/>
                <a:gd name="T43" fmla="*/ 429 h 495"/>
                <a:gd name="T44" fmla="*/ 172 w 302"/>
                <a:gd name="T45" fmla="*/ 432 h 495"/>
                <a:gd name="T46" fmla="*/ 167 w 302"/>
                <a:gd name="T47" fmla="*/ 434 h 495"/>
                <a:gd name="T48" fmla="*/ 143 w 302"/>
                <a:gd name="T49" fmla="*/ 405 h 495"/>
                <a:gd name="T50" fmla="*/ 119 w 302"/>
                <a:gd name="T51" fmla="*/ 411 h 495"/>
                <a:gd name="T52" fmla="*/ 48 w 302"/>
                <a:gd name="T53" fmla="*/ 338 h 495"/>
                <a:gd name="T54" fmla="*/ 8 w 302"/>
                <a:gd name="T55" fmla="*/ 230 h 495"/>
                <a:gd name="T56" fmla="*/ 156 w 302"/>
                <a:gd name="T57" fmla="*/ 6 h 495"/>
                <a:gd name="T58" fmla="*/ 133 w 302"/>
                <a:gd name="T59" fmla="*/ 257 h 495"/>
                <a:gd name="T60" fmla="*/ 136 w 302"/>
                <a:gd name="T61" fmla="*/ 316 h 495"/>
                <a:gd name="T62" fmla="*/ 147 w 302"/>
                <a:gd name="T63" fmla="*/ 291 h 495"/>
                <a:gd name="T64" fmla="*/ 124 w 302"/>
                <a:gd name="T65" fmla="*/ 230 h 495"/>
                <a:gd name="T66" fmla="*/ 122 w 302"/>
                <a:gd name="T67" fmla="*/ 201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2" h="495">
                  <a:moveTo>
                    <a:pt x="183" y="71"/>
                  </a:moveTo>
                  <a:cubicBezTo>
                    <a:pt x="158" y="0"/>
                    <a:pt x="158" y="0"/>
                    <a:pt x="158" y="0"/>
                  </a:cubicBezTo>
                  <a:cubicBezTo>
                    <a:pt x="131" y="19"/>
                    <a:pt x="100" y="35"/>
                    <a:pt x="65" y="47"/>
                  </a:cubicBezTo>
                  <a:cubicBezTo>
                    <a:pt x="35" y="106"/>
                    <a:pt x="15" y="167"/>
                    <a:pt x="5" y="229"/>
                  </a:cubicBezTo>
                  <a:cubicBezTo>
                    <a:pt x="0" y="280"/>
                    <a:pt x="14" y="318"/>
                    <a:pt x="46" y="341"/>
                  </a:cubicBezTo>
                  <a:cubicBezTo>
                    <a:pt x="109" y="407"/>
                    <a:pt x="109" y="407"/>
                    <a:pt x="109" y="407"/>
                  </a:cubicBezTo>
                  <a:cubicBezTo>
                    <a:pt x="117" y="415"/>
                    <a:pt x="117" y="415"/>
                    <a:pt x="117" y="415"/>
                  </a:cubicBezTo>
                  <a:cubicBezTo>
                    <a:pt x="142" y="408"/>
                    <a:pt x="142" y="408"/>
                    <a:pt x="142" y="408"/>
                  </a:cubicBezTo>
                  <a:cubicBezTo>
                    <a:pt x="150" y="418"/>
                    <a:pt x="150" y="418"/>
                    <a:pt x="150" y="418"/>
                  </a:cubicBezTo>
                  <a:cubicBezTo>
                    <a:pt x="166" y="438"/>
                    <a:pt x="166" y="438"/>
                    <a:pt x="166" y="438"/>
                  </a:cubicBezTo>
                  <a:cubicBezTo>
                    <a:pt x="168" y="437"/>
                    <a:pt x="171" y="437"/>
                    <a:pt x="173" y="436"/>
                  </a:cubicBezTo>
                  <a:cubicBezTo>
                    <a:pt x="173" y="436"/>
                    <a:pt x="173" y="436"/>
                    <a:pt x="173" y="436"/>
                  </a:cubicBezTo>
                  <a:cubicBezTo>
                    <a:pt x="180" y="433"/>
                    <a:pt x="186" y="431"/>
                    <a:pt x="191" y="427"/>
                  </a:cubicBezTo>
                  <a:cubicBezTo>
                    <a:pt x="192" y="426"/>
                    <a:pt x="193" y="425"/>
                    <a:pt x="195" y="424"/>
                  </a:cubicBezTo>
                  <a:cubicBezTo>
                    <a:pt x="202" y="418"/>
                    <a:pt x="207" y="410"/>
                    <a:pt x="211" y="401"/>
                  </a:cubicBezTo>
                  <a:cubicBezTo>
                    <a:pt x="130" y="357"/>
                    <a:pt x="130" y="357"/>
                    <a:pt x="130" y="357"/>
                  </a:cubicBezTo>
                  <a:cubicBezTo>
                    <a:pt x="87" y="299"/>
                    <a:pt x="87" y="299"/>
                    <a:pt x="87" y="299"/>
                  </a:cubicBezTo>
                  <a:cubicBezTo>
                    <a:pt x="65" y="257"/>
                    <a:pt x="65" y="257"/>
                    <a:pt x="65" y="257"/>
                  </a:cubicBezTo>
                  <a:cubicBezTo>
                    <a:pt x="110" y="175"/>
                    <a:pt x="110" y="175"/>
                    <a:pt x="110" y="175"/>
                  </a:cubicBezTo>
                  <a:cubicBezTo>
                    <a:pt x="138" y="139"/>
                    <a:pt x="138" y="139"/>
                    <a:pt x="138" y="139"/>
                  </a:cubicBezTo>
                  <a:cubicBezTo>
                    <a:pt x="106" y="217"/>
                    <a:pt x="106" y="217"/>
                    <a:pt x="106" y="217"/>
                  </a:cubicBezTo>
                  <a:cubicBezTo>
                    <a:pt x="117" y="232"/>
                    <a:pt x="117" y="232"/>
                    <a:pt x="117" y="232"/>
                  </a:cubicBezTo>
                  <a:cubicBezTo>
                    <a:pt x="117" y="262"/>
                    <a:pt x="117" y="262"/>
                    <a:pt x="117" y="262"/>
                  </a:cubicBezTo>
                  <a:cubicBezTo>
                    <a:pt x="139" y="290"/>
                    <a:pt x="139" y="290"/>
                    <a:pt x="139" y="290"/>
                  </a:cubicBezTo>
                  <a:cubicBezTo>
                    <a:pt x="122" y="305"/>
                    <a:pt x="122" y="305"/>
                    <a:pt x="122" y="305"/>
                  </a:cubicBezTo>
                  <a:cubicBezTo>
                    <a:pt x="152" y="348"/>
                    <a:pt x="152" y="348"/>
                    <a:pt x="152" y="348"/>
                  </a:cubicBezTo>
                  <a:cubicBezTo>
                    <a:pt x="215" y="385"/>
                    <a:pt x="215" y="385"/>
                    <a:pt x="215" y="385"/>
                  </a:cubicBezTo>
                  <a:cubicBezTo>
                    <a:pt x="237" y="395"/>
                    <a:pt x="237" y="395"/>
                    <a:pt x="237" y="395"/>
                  </a:cubicBezTo>
                  <a:cubicBezTo>
                    <a:pt x="266" y="427"/>
                    <a:pt x="266" y="427"/>
                    <a:pt x="266" y="427"/>
                  </a:cubicBezTo>
                  <a:cubicBezTo>
                    <a:pt x="266" y="434"/>
                    <a:pt x="264" y="437"/>
                    <a:pt x="259" y="436"/>
                  </a:cubicBezTo>
                  <a:cubicBezTo>
                    <a:pt x="260" y="463"/>
                    <a:pt x="265" y="483"/>
                    <a:pt x="275" y="495"/>
                  </a:cubicBezTo>
                  <a:cubicBezTo>
                    <a:pt x="302" y="454"/>
                    <a:pt x="302" y="454"/>
                    <a:pt x="302" y="454"/>
                  </a:cubicBezTo>
                  <a:cubicBezTo>
                    <a:pt x="276" y="211"/>
                    <a:pt x="276" y="211"/>
                    <a:pt x="276" y="211"/>
                  </a:cubicBezTo>
                  <a:cubicBezTo>
                    <a:pt x="243" y="90"/>
                    <a:pt x="243" y="90"/>
                    <a:pt x="243" y="90"/>
                  </a:cubicBezTo>
                  <a:cubicBezTo>
                    <a:pt x="208" y="50"/>
                    <a:pt x="208" y="50"/>
                    <a:pt x="208" y="50"/>
                  </a:cubicBezTo>
                  <a:cubicBezTo>
                    <a:pt x="183" y="71"/>
                    <a:pt x="183" y="71"/>
                    <a:pt x="183" y="71"/>
                  </a:cubicBezTo>
                  <a:close/>
                  <a:moveTo>
                    <a:pt x="156" y="6"/>
                  </a:moveTo>
                  <a:cubicBezTo>
                    <a:pt x="160" y="19"/>
                    <a:pt x="160" y="19"/>
                    <a:pt x="160" y="19"/>
                  </a:cubicBezTo>
                  <a:cubicBezTo>
                    <a:pt x="72" y="67"/>
                    <a:pt x="72" y="67"/>
                    <a:pt x="72" y="67"/>
                  </a:cubicBezTo>
                  <a:cubicBezTo>
                    <a:pt x="21" y="218"/>
                    <a:pt x="21" y="218"/>
                    <a:pt x="21" y="218"/>
                  </a:cubicBezTo>
                  <a:cubicBezTo>
                    <a:pt x="10" y="257"/>
                    <a:pt x="23" y="296"/>
                    <a:pt x="61" y="335"/>
                  </a:cubicBezTo>
                  <a:cubicBezTo>
                    <a:pt x="122" y="396"/>
                    <a:pt x="122" y="396"/>
                    <a:pt x="122" y="396"/>
                  </a:cubicBezTo>
                  <a:cubicBezTo>
                    <a:pt x="150" y="396"/>
                    <a:pt x="150" y="396"/>
                    <a:pt x="150" y="396"/>
                  </a:cubicBezTo>
                  <a:cubicBezTo>
                    <a:pt x="180" y="429"/>
                    <a:pt x="180" y="429"/>
                    <a:pt x="180" y="429"/>
                  </a:cubicBezTo>
                  <a:cubicBezTo>
                    <a:pt x="177" y="430"/>
                    <a:pt x="175" y="431"/>
                    <a:pt x="172" y="432"/>
                  </a:cubicBezTo>
                  <a:cubicBezTo>
                    <a:pt x="172" y="432"/>
                    <a:pt x="172" y="432"/>
                    <a:pt x="172" y="432"/>
                  </a:cubicBezTo>
                  <a:cubicBezTo>
                    <a:pt x="172" y="432"/>
                    <a:pt x="172" y="432"/>
                    <a:pt x="172" y="432"/>
                  </a:cubicBezTo>
                  <a:cubicBezTo>
                    <a:pt x="170" y="433"/>
                    <a:pt x="169" y="433"/>
                    <a:pt x="167" y="434"/>
                  </a:cubicBezTo>
                  <a:cubicBezTo>
                    <a:pt x="145" y="406"/>
                    <a:pt x="145" y="406"/>
                    <a:pt x="145" y="406"/>
                  </a:cubicBezTo>
                  <a:cubicBezTo>
                    <a:pt x="144" y="405"/>
                    <a:pt x="144" y="405"/>
                    <a:pt x="143" y="405"/>
                  </a:cubicBezTo>
                  <a:cubicBezTo>
                    <a:pt x="142" y="404"/>
                    <a:pt x="141" y="404"/>
                    <a:pt x="141" y="405"/>
                  </a:cubicBezTo>
                  <a:cubicBezTo>
                    <a:pt x="119" y="411"/>
                    <a:pt x="119" y="411"/>
                    <a:pt x="119" y="411"/>
                  </a:cubicBezTo>
                  <a:cubicBezTo>
                    <a:pt x="49" y="338"/>
                    <a:pt x="49" y="338"/>
                    <a:pt x="49" y="338"/>
                  </a:cubicBezTo>
                  <a:cubicBezTo>
                    <a:pt x="49" y="338"/>
                    <a:pt x="49" y="338"/>
                    <a:pt x="48" y="338"/>
                  </a:cubicBezTo>
                  <a:cubicBezTo>
                    <a:pt x="17" y="315"/>
                    <a:pt x="4" y="279"/>
                    <a:pt x="8" y="230"/>
                  </a:cubicBezTo>
                  <a:cubicBezTo>
                    <a:pt x="8" y="230"/>
                    <a:pt x="8" y="230"/>
                    <a:pt x="8" y="230"/>
                  </a:cubicBezTo>
                  <a:cubicBezTo>
                    <a:pt x="19" y="169"/>
                    <a:pt x="39" y="109"/>
                    <a:pt x="68" y="50"/>
                  </a:cubicBezTo>
                  <a:cubicBezTo>
                    <a:pt x="101" y="38"/>
                    <a:pt x="130" y="24"/>
                    <a:pt x="156" y="6"/>
                  </a:cubicBezTo>
                  <a:close/>
                  <a:moveTo>
                    <a:pt x="133" y="226"/>
                  </a:moveTo>
                  <a:cubicBezTo>
                    <a:pt x="133" y="257"/>
                    <a:pt x="133" y="257"/>
                    <a:pt x="133" y="257"/>
                  </a:cubicBezTo>
                  <a:cubicBezTo>
                    <a:pt x="161" y="294"/>
                    <a:pt x="161" y="294"/>
                    <a:pt x="161" y="294"/>
                  </a:cubicBezTo>
                  <a:cubicBezTo>
                    <a:pt x="136" y="316"/>
                    <a:pt x="136" y="316"/>
                    <a:pt x="136" y="316"/>
                  </a:cubicBezTo>
                  <a:cubicBezTo>
                    <a:pt x="130" y="308"/>
                    <a:pt x="130" y="308"/>
                    <a:pt x="130" y="308"/>
                  </a:cubicBezTo>
                  <a:cubicBezTo>
                    <a:pt x="147" y="291"/>
                    <a:pt x="147" y="291"/>
                    <a:pt x="147" y="291"/>
                  </a:cubicBezTo>
                  <a:cubicBezTo>
                    <a:pt x="124" y="261"/>
                    <a:pt x="124" y="261"/>
                    <a:pt x="124" y="261"/>
                  </a:cubicBezTo>
                  <a:cubicBezTo>
                    <a:pt x="124" y="230"/>
                    <a:pt x="124" y="230"/>
                    <a:pt x="124" y="230"/>
                  </a:cubicBezTo>
                  <a:cubicBezTo>
                    <a:pt x="115" y="214"/>
                    <a:pt x="115" y="214"/>
                    <a:pt x="115" y="214"/>
                  </a:cubicBezTo>
                  <a:cubicBezTo>
                    <a:pt x="122" y="201"/>
                    <a:pt x="122" y="201"/>
                    <a:pt x="122" y="201"/>
                  </a:cubicBezTo>
                  <a:cubicBezTo>
                    <a:pt x="133" y="226"/>
                    <a:pt x="133" y="226"/>
                    <a:pt x="133" y="226"/>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 name="Freeform 52">
              <a:extLst>
                <a:ext uri="{FF2B5EF4-FFF2-40B4-BE49-F238E27FC236}">
                  <a16:creationId xmlns:a16="http://schemas.microsoft.com/office/drawing/2014/main" id="{77F0F0AF-C8F9-43E6-99ED-6A87323B0727}"/>
                </a:ext>
              </a:extLst>
            </p:cNvPr>
            <p:cNvSpPr/>
            <p:nvPr/>
          </p:nvSpPr>
          <p:spPr bwMode="auto">
            <a:xfrm>
              <a:off x="3663" y="1311"/>
              <a:ext cx="418" cy="1013"/>
            </a:xfrm>
            <a:custGeom>
              <a:avLst/>
              <a:gdLst>
                <a:gd name="T0" fmla="*/ 156 w 176"/>
                <a:gd name="T1" fmla="*/ 13 h 428"/>
                <a:gd name="T2" fmla="*/ 152 w 176"/>
                <a:gd name="T3" fmla="*/ 0 h 428"/>
                <a:gd name="T4" fmla="*/ 64 w 176"/>
                <a:gd name="T5" fmla="*/ 44 h 428"/>
                <a:gd name="T6" fmla="*/ 4 w 176"/>
                <a:gd name="T7" fmla="*/ 224 h 428"/>
                <a:gd name="T8" fmla="*/ 4 w 176"/>
                <a:gd name="T9" fmla="*/ 224 h 428"/>
                <a:gd name="T10" fmla="*/ 44 w 176"/>
                <a:gd name="T11" fmla="*/ 332 h 428"/>
                <a:gd name="T12" fmla="*/ 45 w 176"/>
                <a:gd name="T13" fmla="*/ 332 h 428"/>
                <a:gd name="T14" fmla="*/ 115 w 176"/>
                <a:gd name="T15" fmla="*/ 405 h 428"/>
                <a:gd name="T16" fmla="*/ 137 w 176"/>
                <a:gd name="T17" fmla="*/ 399 h 428"/>
                <a:gd name="T18" fmla="*/ 139 w 176"/>
                <a:gd name="T19" fmla="*/ 399 h 428"/>
                <a:gd name="T20" fmla="*/ 141 w 176"/>
                <a:gd name="T21" fmla="*/ 400 h 428"/>
                <a:gd name="T22" fmla="*/ 163 w 176"/>
                <a:gd name="T23" fmla="*/ 428 h 428"/>
                <a:gd name="T24" fmla="*/ 168 w 176"/>
                <a:gd name="T25" fmla="*/ 426 h 428"/>
                <a:gd name="T26" fmla="*/ 168 w 176"/>
                <a:gd name="T27" fmla="*/ 426 h 428"/>
                <a:gd name="T28" fmla="*/ 168 w 176"/>
                <a:gd name="T29" fmla="*/ 426 h 428"/>
                <a:gd name="T30" fmla="*/ 176 w 176"/>
                <a:gd name="T31" fmla="*/ 423 h 428"/>
                <a:gd name="T32" fmla="*/ 146 w 176"/>
                <a:gd name="T33" fmla="*/ 390 h 428"/>
                <a:gd name="T34" fmla="*/ 118 w 176"/>
                <a:gd name="T35" fmla="*/ 390 h 428"/>
                <a:gd name="T36" fmla="*/ 57 w 176"/>
                <a:gd name="T37" fmla="*/ 329 h 428"/>
                <a:gd name="T38" fmla="*/ 17 w 176"/>
                <a:gd name="T39" fmla="*/ 212 h 428"/>
                <a:gd name="T40" fmla="*/ 68 w 176"/>
                <a:gd name="T41" fmla="*/ 61 h 428"/>
                <a:gd name="T42" fmla="*/ 156 w 176"/>
                <a:gd name="T43" fmla="*/ 13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6" h="428">
                  <a:moveTo>
                    <a:pt x="156" y="13"/>
                  </a:moveTo>
                  <a:cubicBezTo>
                    <a:pt x="152" y="0"/>
                    <a:pt x="152" y="0"/>
                    <a:pt x="152" y="0"/>
                  </a:cubicBezTo>
                  <a:cubicBezTo>
                    <a:pt x="126" y="18"/>
                    <a:pt x="97" y="32"/>
                    <a:pt x="64" y="44"/>
                  </a:cubicBezTo>
                  <a:cubicBezTo>
                    <a:pt x="35" y="103"/>
                    <a:pt x="15" y="163"/>
                    <a:pt x="4" y="224"/>
                  </a:cubicBezTo>
                  <a:cubicBezTo>
                    <a:pt x="4" y="224"/>
                    <a:pt x="4" y="224"/>
                    <a:pt x="4" y="224"/>
                  </a:cubicBezTo>
                  <a:cubicBezTo>
                    <a:pt x="0" y="273"/>
                    <a:pt x="13" y="309"/>
                    <a:pt x="44" y="332"/>
                  </a:cubicBezTo>
                  <a:cubicBezTo>
                    <a:pt x="45" y="332"/>
                    <a:pt x="45" y="332"/>
                    <a:pt x="45" y="332"/>
                  </a:cubicBezTo>
                  <a:cubicBezTo>
                    <a:pt x="115" y="405"/>
                    <a:pt x="115" y="405"/>
                    <a:pt x="115" y="405"/>
                  </a:cubicBezTo>
                  <a:cubicBezTo>
                    <a:pt x="137" y="399"/>
                    <a:pt x="137" y="399"/>
                    <a:pt x="137" y="399"/>
                  </a:cubicBezTo>
                  <a:cubicBezTo>
                    <a:pt x="137" y="398"/>
                    <a:pt x="138" y="398"/>
                    <a:pt x="139" y="399"/>
                  </a:cubicBezTo>
                  <a:cubicBezTo>
                    <a:pt x="140" y="399"/>
                    <a:pt x="140" y="399"/>
                    <a:pt x="141" y="400"/>
                  </a:cubicBezTo>
                  <a:cubicBezTo>
                    <a:pt x="163" y="428"/>
                    <a:pt x="163" y="428"/>
                    <a:pt x="163" y="428"/>
                  </a:cubicBezTo>
                  <a:cubicBezTo>
                    <a:pt x="165" y="427"/>
                    <a:pt x="166" y="427"/>
                    <a:pt x="168" y="426"/>
                  </a:cubicBezTo>
                  <a:cubicBezTo>
                    <a:pt x="168" y="426"/>
                    <a:pt x="168" y="426"/>
                    <a:pt x="168" y="426"/>
                  </a:cubicBezTo>
                  <a:cubicBezTo>
                    <a:pt x="168" y="426"/>
                    <a:pt x="168" y="426"/>
                    <a:pt x="168" y="426"/>
                  </a:cubicBezTo>
                  <a:cubicBezTo>
                    <a:pt x="171" y="425"/>
                    <a:pt x="173" y="424"/>
                    <a:pt x="176" y="423"/>
                  </a:cubicBezTo>
                  <a:cubicBezTo>
                    <a:pt x="146" y="390"/>
                    <a:pt x="146" y="390"/>
                    <a:pt x="146" y="390"/>
                  </a:cubicBezTo>
                  <a:cubicBezTo>
                    <a:pt x="118" y="390"/>
                    <a:pt x="118" y="390"/>
                    <a:pt x="118" y="390"/>
                  </a:cubicBezTo>
                  <a:cubicBezTo>
                    <a:pt x="57" y="329"/>
                    <a:pt x="57" y="329"/>
                    <a:pt x="57" y="329"/>
                  </a:cubicBezTo>
                  <a:cubicBezTo>
                    <a:pt x="19" y="290"/>
                    <a:pt x="6" y="251"/>
                    <a:pt x="17" y="212"/>
                  </a:cubicBezTo>
                  <a:cubicBezTo>
                    <a:pt x="68" y="61"/>
                    <a:pt x="68" y="61"/>
                    <a:pt x="68" y="61"/>
                  </a:cubicBezTo>
                  <a:cubicBezTo>
                    <a:pt x="156" y="13"/>
                    <a:pt x="156" y="13"/>
                    <a:pt x="156" y="13"/>
                  </a:cubicBezTo>
                  <a:close/>
                </a:path>
              </a:pathLst>
            </a:custGeom>
            <a:solidFill>
              <a:srgbClr val="DFE8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 name="Freeform 53">
              <a:extLst>
                <a:ext uri="{FF2B5EF4-FFF2-40B4-BE49-F238E27FC236}">
                  <a16:creationId xmlns:a16="http://schemas.microsoft.com/office/drawing/2014/main" id="{1121A861-C65B-4540-8976-626B742902A8}"/>
                </a:ext>
              </a:extLst>
            </p:cNvPr>
            <p:cNvSpPr/>
            <p:nvPr/>
          </p:nvSpPr>
          <p:spPr bwMode="auto">
            <a:xfrm>
              <a:off x="3927" y="1773"/>
              <a:ext cx="109" cy="272"/>
            </a:xfrm>
            <a:custGeom>
              <a:avLst/>
              <a:gdLst>
                <a:gd name="T0" fmla="*/ 42 w 109"/>
                <a:gd name="T1" fmla="*/ 132 h 272"/>
                <a:gd name="T2" fmla="*/ 42 w 109"/>
                <a:gd name="T3" fmla="*/ 59 h 272"/>
                <a:gd name="T4" fmla="*/ 16 w 109"/>
                <a:gd name="T5" fmla="*/ 0 h 272"/>
                <a:gd name="T6" fmla="*/ 0 w 109"/>
                <a:gd name="T7" fmla="*/ 31 h 272"/>
                <a:gd name="T8" fmla="*/ 21 w 109"/>
                <a:gd name="T9" fmla="*/ 68 h 272"/>
                <a:gd name="T10" fmla="*/ 21 w 109"/>
                <a:gd name="T11" fmla="*/ 142 h 272"/>
                <a:gd name="T12" fmla="*/ 76 w 109"/>
                <a:gd name="T13" fmla="*/ 213 h 272"/>
                <a:gd name="T14" fmla="*/ 35 w 109"/>
                <a:gd name="T15" fmla="*/ 253 h 272"/>
                <a:gd name="T16" fmla="*/ 50 w 109"/>
                <a:gd name="T17" fmla="*/ 272 h 272"/>
                <a:gd name="T18" fmla="*/ 109 w 109"/>
                <a:gd name="T19" fmla="*/ 220 h 272"/>
                <a:gd name="T20" fmla="*/ 42 w 109"/>
                <a:gd name="T21" fmla="*/ 132 h 272"/>
                <a:gd name="T22" fmla="*/ 42 w 109"/>
                <a:gd name="T23" fmla="*/ 13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272">
                  <a:moveTo>
                    <a:pt x="42" y="132"/>
                  </a:moveTo>
                  <a:lnTo>
                    <a:pt x="42" y="59"/>
                  </a:lnTo>
                  <a:lnTo>
                    <a:pt x="16" y="0"/>
                  </a:lnTo>
                  <a:lnTo>
                    <a:pt x="0" y="31"/>
                  </a:lnTo>
                  <a:lnTo>
                    <a:pt x="21" y="68"/>
                  </a:lnTo>
                  <a:lnTo>
                    <a:pt x="21" y="142"/>
                  </a:lnTo>
                  <a:lnTo>
                    <a:pt x="76" y="213"/>
                  </a:lnTo>
                  <a:lnTo>
                    <a:pt x="35" y="253"/>
                  </a:lnTo>
                  <a:lnTo>
                    <a:pt x="50" y="272"/>
                  </a:lnTo>
                  <a:lnTo>
                    <a:pt x="109" y="220"/>
                  </a:lnTo>
                  <a:lnTo>
                    <a:pt x="42" y="132"/>
                  </a:lnTo>
                  <a:lnTo>
                    <a:pt x="42" y="132"/>
                  </a:lnTo>
                  <a:close/>
                </a:path>
              </a:pathLst>
            </a:custGeom>
            <a:solidFill>
              <a:srgbClr val="DFE8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 name="Freeform 54">
              <a:extLst>
                <a:ext uri="{FF2B5EF4-FFF2-40B4-BE49-F238E27FC236}">
                  <a16:creationId xmlns:a16="http://schemas.microsoft.com/office/drawing/2014/main" id="{CA8474E5-C633-4892-96AF-F54E870A1B8F}"/>
                </a:ext>
              </a:extLst>
            </p:cNvPr>
            <p:cNvSpPr/>
            <p:nvPr/>
          </p:nvSpPr>
          <p:spPr bwMode="auto">
            <a:xfrm>
              <a:off x="3808" y="1626"/>
              <a:ext cx="356" cy="620"/>
            </a:xfrm>
            <a:custGeom>
              <a:avLst/>
              <a:gdLst>
                <a:gd name="T0" fmla="*/ 73 w 150"/>
                <a:gd name="T1" fmla="*/ 0 h 262"/>
                <a:gd name="T2" fmla="*/ 45 w 150"/>
                <a:gd name="T3" fmla="*/ 36 h 262"/>
                <a:gd name="T4" fmla="*/ 0 w 150"/>
                <a:gd name="T5" fmla="*/ 118 h 262"/>
                <a:gd name="T6" fmla="*/ 22 w 150"/>
                <a:gd name="T7" fmla="*/ 160 h 262"/>
                <a:gd name="T8" fmla="*/ 65 w 150"/>
                <a:gd name="T9" fmla="*/ 218 h 262"/>
                <a:gd name="T10" fmla="*/ 146 w 150"/>
                <a:gd name="T11" fmla="*/ 262 h 262"/>
                <a:gd name="T12" fmla="*/ 150 w 150"/>
                <a:gd name="T13" fmla="*/ 246 h 262"/>
                <a:gd name="T14" fmla="*/ 87 w 150"/>
                <a:gd name="T15" fmla="*/ 209 h 262"/>
                <a:gd name="T16" fmla="*/ 57 w 150"/>
                <a:gd name="T17" fmla="*/ 166 h 262"/>
                <a:gd name="T18" fmla="*/ 23 w 150"/>
                <a:gd name="T19" fmla="*/ 122 h 262"/>
                <a:gd name="T20" fmla="*/ 41 w 150"/>
                <a:gd name="T21" fmla="*/ 78 h 262"/>
                <a:gd name="T22" fmla="*/ 73 w 150"/>
                <a:gd name="T23"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0" h="262">
                  <a:moveTo>
                    <a:pt x="73" y="0"/>
                  </a:moveTo>
                  <a:cubicBezTo>
                    <a:pt x="45" y="36"/>
                    <a:pt x="45" y="36"/>
                    <a:pt x="45" y="36"/>
                  </a:cubicBezTo>
                  <a:cubicBezTo>
                    <a:pt x="0" y="118"/>
                    <a:pt x="0" y="118"/>
                    <a:pt x="0" y="118"/>
                  </a:cubicBezTo>
                  <a:cubicBezTo>
                    <a:pt x="22" y="160"/>
                    <a:pt x="22" y="160"/>
                    <a:pt x="22" y="160"/>
                  </a:cubicBezTo>
                  <a:cubicBezTo>
                    <a:pt x="65" y="218"/>
                    <a:pt x="65" y="218"/>
                    <a:pt x="65" y="218"/>
                  </a:cubicBezTo>
                  <a:cubicBezTo>
                    <a:pt x="146" y="262"/>
                    <a:pt x="146" y="262"/>
                    <a:pt x="146" y="262"/>
                  </a:cubicBezTo>
                  <a:cubicBezTo>
                    <a:pt x="147" y="257"/>
                    <a:pt x="149" y="252"/>
                    <a:pt x="150" y="246"/>
                  </a:cubicBezTo>
                  <a:cubicBezTo>
                    <a:pt x="87" y="209"/>
                    <a:pt x="87" y="209"/>
                    <a:pt x="87" y="209"/>
                  </a:cubicBezTo>
                  <a:cubicBezTo>
                    <a:pt x="57" y="166"/>
                    <a:pt x="57" y="166"/>
                    <a:pt x="57" y="166"/>
                  </a:cubicBezTo>
                  <a:cubicBezTo>
                    <a:pt x="23" y="122"/>
                    <a:pt x="23" y="122"/>
                    <a:pt x="23" y="122"/>
                  </a:cubicBezTo>
                  <a:cubicBezTo>
                    <a:pt x="41" y="78"/>
                    <a:pt x="41" y="78"/>
                    <a:pt x="41" y="78"/>
                  </a:cubicBezTo>
                  <a:cubicBezTo>
                    <a:pt x="73" y="0"/>
                    <a:pt x="73" y="0"/>
                    <a:pt x="73" y="0"/>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7" name="Freeform 55">
              <a:extLst>
                <a:ext uri="{FF2B5EF4-FFF2-40B4-BE49-F238E27FC236}">
                  <a16:creationId xmlns:a16="http://schemas.microsoft.com/office/drawing/2014/main" id="{9A857AFC-BC71-41A7-82AD-7D2D9BDB6810}"/>
                </a:ext>
              </a:extLst>
            </p:cNvPr>
            <p:cNvSpPr/>
            <p:nvPr/>
          </p:nvSpPr>
          <p:spPr bwMode="auto">
            <a:xfrm>
              <a:off x="3901" y="2261"/>
              <a:ext cx="109" cy="241"/>
            </a:xfrm>
            <a:custGeom>
              <a:avLst/>
              <a:gdLst>
                <a:gd name="T0" fmla="*/ 5 w 46"/>
                <a:gd name="T1" fmla="*/ 0 h 102"/>
                <a:gd name="T2" fmla="*/ 5 w 46"/>
                <a:gd name="T3" fmla="*/ 13 h 102"/>
                <a:gd name="T4" fmla="*/ 22 w 46"/>
                <a:gd name="T5" fmla="*/ 20 h 102"/>
                <a:gd name="T6" fmla="*/ 0 w 46"/>
                <a:gd name="T7" fmla="*/ 61 h 102"/>
                <a:gd name="T8" fmla="*/ 4 w 46"/>
                <a:gd name="T9" fmla="*/ 101 h 102"/>
                <a:gd name="T10" fmla="*/ 16 w 46"/>
                <a:gd name="T11" fmla="*/ 101 h 102"/>
                <a:gd name="T12" fmla="*/ 10 w 46"/>
                <a:gd name="T13" fmla="*/ 80 h 102"/>
                <a:gd name="T14" fmla="*/ 4 w 46"/>
                <a:gd name="T15" fmla="*/ 58 h 102"/>
                <a:gd name="T16" fmla="*/ 46 w 46"/>
                <a:gd name="T17" fmla="*/ 11 h 102"/>
                <a:gd name="T18" fmla="*/ 38 w 46"/>
                <a:gd name="T19" fmla="*/ 1 h 102"/>
                <a:gd name="T20" fmla="*/ 13 w 46"/>
                <a:gd name="T21" fmla="*/ 8 h 102"/>
                <a:gd name="T22" fmla="*/ 5 w 46"/>
                <a:gd name="T2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102">
                  <a:moveTo>
                    <a:pt x="5" y="0"/>
                  </a:moveTo>
                  <a:cubicBezTo>
                    <a:pt x="5" y="13"/>
                    <a:pt x="5" y="13"/>
                    <a:pt x="5" y="13"/>
                  </a:cubicBezTo>
                  <a:cubicBezTo>
                    <a:pt x="22" y="20"/>
                    <a:pt x="22" y="20"/>
                    <a:pt x="22" y="20"/>
                  </a:cubicBezTo>
                  <a:cubicBezTo>
                    <a:pt x="0" y="61"/>
                    <a:pt x="0" y="61"/>
                    <a:pt x="0" y="61"/>
                  </a:cubicBezTo>
                  <a:cubicBezTo>
                    <a:pt x="4" y="101"/>
                    <a:pt x="4" y="101"/>
                    <a:pt x="4" y="101"/>
                  </a:cubicBezTo>
                  <a:cubicBezTo>
                    <a:pt x="7" y="102"/>
                    <a:pt x="11" y="102"/>
                    <a:pt x="16" y="101"/>
                  </a:cubicBezTo>
                  <a:cubicBezTo>
                    <a:pt x="10" y="80"/>
                    <a:pt x="10" y="80"/>
                    <a:pt x="10" y="80"/>
                  </a:cubicBezTo>
                  <a:cubicBezTo>
                    <a:pt x="4" y="58"/>
                    <a:pt x="4" y="58"/>
                    <a:pt x="4" y="58"/>
                  </a:cubicBezTo>
                  <a:cubicBezTo>
                    <a:pt x="46" y="11"/>
                    <a:pt x="46" y="11"/>
                    <a:pt x="46" y="11"/>
                  </a:cubicBezTo>
                  <a:cubicBezTo>
                    <a:pt x="38" y="1"/>
                    <a:pt x="38" y="1"/>
                    <a:pt x="38" y="1"/>
                  </a:cubicBezTo>
                  <a:cubicBezTo>
                    <a:pt x="13" y="8"/>
                    <a:pt x="13" y="8"/>
                    <a:pt x="13" y="8"/>
                  </a:cubicBezTo>
                  <a:cubicBezTo>
                    <a:pt x="5" y="0"/>
                    <a:pt x="5" y="0"/>
                    <a:pt x="5" y="0"/>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8" name="Freeform 56">
              <a:extLst>
                <a:ext uri="{FF2B5EF4-FFF2-40B4-BE49-F238E27FC236}">
                  <a16:creationId xmlns:a16="http://schemas.microsoft.com/office/drawing/2014/main" id="{E77F5A02-026E-4504-80EC-16BB8E302C27}"/>
                </a:ext>
              </a:extLst>
            </p:cNvPr>
            <p:cNvSpPr/>
            <p:nvPr/>
          </p:nvSpPr>
          <p:spPr bwMode="auto">
            <a:xfrm>
              <a:off x="3879" y="2291"/>
              <a:ext cx="74" cy="209"/>
            </a:xfrm>
            <a:custGeom>
              <a:avLst/>
              <a:gdLst>
                <a:gd name="T0" fmla="*/ 31 w 31"/>
                <a:gd name="T1" fmla="*/ 7 h 88"/>
                <a:gd name="T2" fmla="*/ 14 w 31"/>
                <a:gd name="T3" fmla="*/ 0 h 88"/>
                <a:gd name="T4" fmla="*/ 13 w 31"/>
                <a:gd name="T5" fmla="*/ 29 h 88"/>
                <a:gd name="T6" fmla="*/ 0 w 31"/>
                <a:gd name="T7" fmla="*/ 61 h 88"/>
                <a:gd name="T8" fmla="*/ 13 w 31"/>
                <a:gd name="T9" fmla="*/ 88 h 88"/>
                <a:gd name="T10" fmla="*/ 9 w 31"/>
                <a:gd name="T11" fmla="*/ 48 h 88"/>
                <a:gd name="T12" fmla="*/ 31 w 31"/>
                <a:gd name="T13" fmla="*/ 7 h 88"/>
              </a:gdLst>
              <a:ahLst/>
              <a:cxnLst>
                <a:cxn ang="0">
                  <a:pos x="T0" y="T1"/>
                </a:cxn>
                <a:cxn ang="0">
                  <a:pos x="T2" y="T3"/>
                </a:cxn>
                <a:cxn ang="0">
                  <a:pos x="T4" y="T5"/>
                </a:cxn>
                <a:cxn ang="0">
                  <a:pos x="T6" y="T7"/>
                </a:cxn>
                <a:cxn ang="0">
                  <a:pos x="T8" y="T9"/>
                </a:cxn>
                <a:cxn ang="0">
                  <a:pos x="T10" y="T11"/>
                </a:cxn>
                <a:cxn ang="0">
                  <a:pos x="T12" y="T13"/>
                </a:cxn>
              </a:cxnLst>
              <a:rect l="0" t="0" r="r" b="b"/>
              <a:pathLst>
                <a:path w="31" h="88">
                  <a:moveTo>
                    <a:pt x="31" y="7"/>
                  </a:moveTo>
                  <a:cubicBezTo>
                    <a:pt x="14" y="0"/>
                    <a:pt x="14" y="0"/>
                    <a:pt x="14" y="0"/>
                  </a:cubicBezTo>
                  <a:cubicBezTo>
                    <a:pt x="13" y="29"/>
                    <a:pt x="13" y="29"/>
                    <a:pt x="13" y="29"/>
                  </a:cubicBezTo>
                  <a:cubicBezTo>
                    <a:pt x="0" y="61"/>
                    <a:pt x="0" y="61"/>
                    <a:pt x="0" y="61"/>
                  </a:cubicBezTo>
                  <a:cubicBezTo>
                    <a:pt x="2" y="76"/>
                    <a:pt x="6" y="85"/>
                    <a:pt x="13" y="88"/>
                  </a:cubicBezTo>
                  <a:cubicBezTo>
                    <a:pt x="9" y="48"/>
                    <a:pt x="9" y="48"/>
                    <a:pt x="9" y="48"/>
                  </a:cubicBezTo>
                  <a:cubicBezTo>
                    <a:pt x="31" y="7"/>
                    <a:pt x="31" y="7"/>
                    <a:pt x="31" y="7"/>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9" name="Freeform 57">
              <a:extLst>
                <a:ext uri="{FF2B5EF4-FFF2-40B4-BE49-F238E27FC236}">
                  <a16:creationId xmlns:a16="http://schemas.microsoft.com/office/drawing/2014/main" id="{C4E9CF6A-F2FE-4493-B898-361D46DBA309}"/>
                </a:ext>
              </a:extLst>
            </p:cNvPr>
            <p:cNvSpPr/>
            <p:nvPr/>
          </p:nvSpPr>
          <p:spPr bwMode="auto">
            <a:xfrm>
              <a:off x="3910" y="2287"/>
              <a:ext cx="625" cy="1600"/>
            </a:xfrm>
            <a:custGeom>
              <a:avLst/>
              <a:gdLst>
                <a:gd name="T0" fmla="*/ 0 w 263"/>
                <a:gd name="T1" fmla="*/ 47 h 676"/>
                <a:gd name="T2" fmla="*/ 6 w 263"/>
                <a:gd name="T3" fmla="*/ 69 h 676"/>
                <a:gd name="T4" fmla="*/ 45 w 263"/>
                <a:gd name="T5" fmla="*/ 29 h 676"/>
                <a:gd name="T6" fmla="*/ 138 w 263"/>
                <a:gd name="T7" fmla="*/ 29 h 676"/>
                <a:gd name="T8" fmla="*/ 175 w 263"/>
                <a:gd name="T9" fmla="*/ 111 h 676"/>
                <a:gd name="T10" fmla="*/ 188 w 263"/>
                <a:gd name="T11" fmla="*/ 97 h 676"/>
                <a:gd name="T12" fmla="*/ 188 w 263"/>
                <a:gd name="T13" fmla="*/ 119 h 676"/>
                <a:gd name="T14" fmla="*/ 224 w 263"/>
                <a:gd name="T15" fmla="*/ 108 h 676"/>
                <a:gd name="T16" fmla="*/ 246 w 263"/>
                <a:gd name="T17" fmla="*/ 185 h 676"/>
                <a:gd name="T18" fmla="*/ 246 w 263"/>
                <a:gd name="T19" fmla="*/ 344 h 676"/>
                <a:gd name="T20" fmla="*/ 209 w 263"/>
                <a:gd name="T21" fmla="*/ 402 h 676"/>
                <a:gd name="T22" fmla="*/ 179 w 263"/>
                <a:gd name="T23" fmla="*/ 610 h 676"/>
                <a:gd name="T24" fmla="*/ 198 w 263"/>
                <a:gd name="T25" fmla="*/ 623 h 676"/>
                <a:gd name="T26" fmla="*/ 144 w 263"/>
                <a:gd name="T27" fmla="*/ 642 h 676"/>
                <a:gd name="T28" fmla="*/ 136 w 263"/>
                <a:gd name="T29" fmla="*/ 615 h 676"/>
                <a:gd name="T30" fmla="*/ 130 w 263"/>
                <a:gd name="T31" fmla="*/ 376 h 676"/>
                <a:gd name="T32" fmla="*/ 131 w 263"/>
                <a:gd name="T33" fmla="*/ 340 h 676"/>
                <a:gd name="T34" fmla="*/ 142 w 263"/>
                <a:gd name="T35" fmla="*/ 259 h 676"/>
                <a:gd name="T36" fmla="*/ 143 w 263"/>
                <a:gd name="T37" fmla="*/ 253 h 676"/>
                <a:gd name="T38" fmla="*/ 161 w 263"/>
                <a:gd name="T39" fmla="*/ 102 h 676"/>
                <a:gd name="T40" fmla="*/ 116 w 263"/>
                <a:gd name="T41" fmla="*/ 263 h 676"/>
                <a:gd name="T42" fmla="*/ 109 w 263"/>
                <a:gd name="T43" fmla="*/ 398 h 676"/>
                <a:gd name="T44" fmla="*/ 122 w 263"/>
                <a:gd name="T45" fmla="*/ 610 h 676"/>
                <a:gd name="T46" fmla="*/ 113 w 263"/>
                <a:gd name="T47" fmla="*/ 652 h 676"/>
                <a:gd name="T48" fmla="*/ 47 w 263"/>
                <a:gd name="T49" fmla="*/ 663 h 676"/>
                <a:gd name="T50" fmla="*/ 47 w 263"/>
                <a:gd name="T51" fmla="*/ 673 h 676"/>
                <a:gd name="T52" fmla="*/ 54 w 263"/>
                <a:gd name="T53" fmla="*/ 674 h 676"/>
                <a:gd name="T54" fmla="*/ 108 w 263"/>
                <a:gd name="T55" fmla="*/ 673 h 676"/>
                <a:gd name="T56" fmla="*/ 149 w 263"/>
                <a:gd name="T57" fmla="*/ 661 h 676"/>
                <a:gd name="T58" fmla="*/ 146 w 263"/>
                <a:gd name="T59" fmla="*/ 651 h 676"/>
                <a:gd name="T60" fmla="*/ 219 w 263"/>
                <a:gd name="T61" fmla="*/ 627 h 676"/>
                <a:gd name="T62" fmla="*/ 227 w 263"/>
                <a:gd name="T63" fmla="*/ 620 h 676"/>
                <a:gd name="T64" fmla="*/ 211 w 263"/>
                <a:gd name="T65" fmla="*/ 599 h 676"/>
                <a:gd name="T66" fmla="*/ 204 w 263"/>
                <a:gd name="T67" fmla="*/ 599 h 676"/>
                <a:gd name="T68" fmla="*/ 218 w 263"/>
                <a:gd name="T69" fmla="*/ 532 h 676"/>
                <a:gd name="T70" fmla="*/ 232 w 263"/>
                <a:gd name="T71" fmla="*/ 414 h 676"/>
                <a:gd name="T72" fmla="*/ 262 w 263"/>
                <a:gd name="T73" fmla="*/ 338 h 676"/>
                <a:gd name="T74" fmla="*/ 263 w 263"/>
                <a:gd name="T75" fmla="*/ 157 h 676"/>
                <a:gd name="T76" fmla="*/ 255 w 263"/>
                <a:gd name="T77" fmla="*/ 162 h 676"/>
                <a:gd name="T78" fmla="*/ 252 w 263"/>
                <a:gd name="T79" fmla="*/ 158 h 676"/>
                <a:gd name="T80" fmla="*/ 255 w 263"/>
                <a:gd name="T81" fmla="*/ 149 h 676"/>
                <a:gd name="T82" fmla="*/ 254 w 263"/>
                <a:gd name="T83" fmla="*/ 131 h 676"/>
                <a:gd name="T84" fmla="*/ 246 w 263"/>
                <a:gd name="T85" fmla="*/ 128 h 676"/>
                <a:gd name="T86" fmla="*/ 247 w 263"/>
                <a:gd name="T87" fmla="*/ 124 h 676"/>
                <a:gd name="T88" fmla="*/ 249 w 263"/>
                <a:gd name="T89" fmla="*/ 119 h 676"/>
                <a:gd name="T90" fmla="*/ 237 w 263"/>
                <a:gd name="T91" fmla="*/ 78 h 676"/>
                <a:gd name="T92" fmla="*/ 199 w 263"/>
                <a:gd name="T93" fmla="*/ 100 h 676"/>
                <a:gd name="T94" fmla="*/ 199 w 263"/>
                <a:gd name="T95" fmla="*/ 91 h 676"/>
                <a:gd name="T96" fmla="*/ 198 w 263"/>
                <a:gd name="T97" fmla="*/ 53 h 676"/>
                <a:gd name="T98" fmla="*/ 178 w 263"/>
                <a:gd name="T99" fmla="*/ 88 h 676"/>
                <a:gd name="T100" fmla="*/ 167 w 263"/>
                <a:gd name="T101" fmla="*/ 77 h 676"/>
                <a:gd name="T102" fmla="*/ 151 w 263"/>
                <a:gd name="T103" fmla="*/ 18 h 676"/>
                <a:gd name="T104" fmla="*/ 147 w 263"/>
                <a:gd name="T105" fmla="*/ 17 h 676"/>
                <a:gd name="T106" fmla="*/ 132 w 263"/>
                <a:gd name="T107" fmla="*/ 6 h 676"/>
                <a:gd name="T108" fmla="*/ 65 w 263"/>
                <a:gd name="T109" fmla="*/ 18 h 676"/>
                <a:gd name="T110" fmla="*/ 65 w 263"/>
                <a:gd name="T111" fmla="*/ 18 h 676"/>
                <a:gd name="T112" fmla="*/ 58 w 263"/>
                <a:gd name="T113" fmla="*/ 20 h 676"/>
                <a:gd name="T114" fmla="*/ 42 w 263"/>
                <a:gd name="T115" fmla="*/ 0 h 676"/>
                <a:gd name="T116" fmla="*/ 0 w 263"/>
                <a:gd name="T117" fmla="*/ 4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3" h="676">
                  <a:moveTo>
                    <a:pt x="0" y="47"/>
                  </a:moveTo>
                  <a:cubicBezTo>
                    <a:pt x="6" y="69"/>
                    <a:pt x="6" y="69"/>
                    <a:pt x="6" y="69"/>
                  </a:cubicBezTo>
                  <a:cubicBezTo>
                    <a:pt x="45" y="29"/>
                    <a:pt x="45" y="29"/>
                    <a:pt x="45" y="29"/>
                  </a:cubicBezTo>
                  <a:cubicBezTo>
                    <a:pt x="79" y="44"/>
                    <a:pt x="110" y="44"/>
                    <a:pt x="138" y="29"/>
                  </a:cubicBezTo>
                  <a:cubicBezTo>
                    <a:pt x="144" y="66"/>
                    <a:pt x="156" y="93"/>
                    <a:pt x="175" y="111"/>
                  </a:cubicBezTo>
                  <a:cubicBezTo>
                    <a:pt x="188" y="97"/>
                    <a:pt x="188" y="97"/>
                    <a:pt x="188" y="97"/>
                  </a:cubicBezTo>
                  <a:cubicBezTo>
                    <a:pt x="188" y="119"/>
                    <a:pt x="188" y="119"/>
                    <a:pt x="188" y="119"/>
                  </a:cubicBezTo>
                  <a:cubicBezTo>
                    <a:pt x="224" y="108"/>
                    <a:pt x="224" y="108"/>
                    <a:pt x="224" y="108"/>
                  </a:cubicBezTo>
                  <a:cubicBezTo>
                    <a:pt x="246" y="185"/>
                    <a:pt x="246" y="185"/>
                    <a:pt x="246" y="185"/>
                  </a:cubicBezTo>
                  <a:cubicBezTo>
                    <a:pt x="246" y="344"/>
                    <a:pt x="246" y="344"/>
                    <a:pt x="246" y="344"/>
                  </a:cubicBezTo>
                  <a:cubicBezTo>
                    <a:pt x="209" y="402"/>
                    <a:pt x="209" y="402"/>
                    <a:pt x="209" y="402"/>
                  </a:cubicBezTo>
                  <a:cubicBezTo>
                    <a:pt x="179" y="610"/>
                    <a:pt x="179" y="610"/>
                    <a:pt x="179" y="610"/>
                  </a:cubicBezTo>
                  <a:cubicBezTo>
                    <a:pt x="198" y="623"/>
                    <a:pt x="198" y="623"/>
                    <a:pt x="198" y="623"/>
                  </a:cubicBezTo>
                  <a:cubicBezTo>
                    <a:pt x="144" y="642"/>
                    <a:pt x="144" y="642"/>
                    <a:pt x="144" y="642"/>
                  </a:cubicBezTo>
                  <a:cubicBezTo>
                    <a:pt x="136" y="615"/>
                    <a:pt x="136" y="615"/>
                    <a:pt x="136" y="615"/>
                  </a:cubicBezTo>
                  <a:cubicBezTo>
                    <a:pt x="129" y="537"/>
                    <a:pt x="127" y="458"/>
                    <a:pt x="130" y="376"/>
                  </a:cubicBezTo>
                  <a:cubicBezTo>
                    <a:pt x="130" y="364"/>
                    <a:pt x="131" y="352"/>
                    <a:pt x="131" y="340"/>
                  </a:cubicBezTo>
                  <a:cubicBezTo>
                    <a:pt x="144" y="310"/>
                    <a:pt x="148" y="284"/>
                    <a:pt x="142" y="259"/>
                  </a:cubicBezTo>
                  <a:cubicBezTo>
                    <a:pt x="143" y="253"/>
                    <a:pt x="143" y="253"/>
                    <a:pt x="143" y="253"/>
                  </a:cubicBezTo>
                  <a:cubicBezTo>
                    <a:pt x="161" y="102"/>
                    <a:pt x="161" y="102"/>
                    <a:pt x="161" y="102"/>
                  </a:cubicBezTo>
                  <a:cubicBezTo>
                    <a:pt x="116" y="263"/>
                    <a:pt x="116" y="263"/>
                    <a:pt x="116" y="263"/>
                  </a:cubicBezTo>
                  <a:cubicBezTo>
                    <a:pt x="109" y="398"/>
                    <a:pt x="109" y="398"/>
                    <a:pt x="109" y="398"/>
                  </a:cubicBezTo>
                  <a:cubicBezTo>
                    <a:pt x="122" y="610"/>
                    <a:pt x="122" y="610"/>
                    <a:pt x="122" y="610"/>
                  </a:cubicBezTo>
                  <a:cubicBezTo>
                    <a:pt x="113" y="652"/>
                    <a:pt x="113" y="652"/>
                    <a:pt x="113" y="652"/>
                  </a:cubicBezTo>
                  <a:cubicBezTo>
                    <a:pt x="47" y="663"/>
                    <a:pt x="47" y="663"/>
                    <a:pt x="47" y="663"/>
                  </a:cubicBezTo>
                  <a:cubicBezTo>
                    <a:pt x="47" y="673"/>
                    <a:pt x="47" y="673"/>
                    <a:pt x="47" y="673"/>
                  </a:cubicBezTo>
                  <a:cubicBezTo>
                    <a:pt x="50" y="674"/>
                    <a:pt x="52" y="674"/>
                    <a:pt x="54" y="674"/>
                  </a:cubicBezTo>
                  <a:cubicBezTo>
                    <a:pt x="73" y="676"/>
                    <a:pt x="91" y="676"/>
                    <a:pt x="108" y="673"/>
                  </a:cubicBezTo>
                  <a:cubicBezTo>
                    <a:pt x="122" y="671"/>
                    <a:pt x="136" y="667"/>
                    <a:pt x="149" y="661"/>
                  </a:cubicBezTo>
                  <a:cubicBezTo>
                    <a:pt x="146" y="651"/>
                    <a:pt x="146" y="651"/>
                    <a:pt x="146" y="651"/>
                  </a:cubicBezTo>
                  <a:cubicBezTo>
                    <a:pt x="179" y="648"/>
                    <a:pt x="203" y="640"/>
                    <a:pt x="219" y="627"/>
                  </a:cubicBezTo>
                  <a:cubicBezTo>
                    <a:pt x="222" y="625"/>
                    <a:pt x="225" y="623"/>
                    <a:pt x="227" y="620"/>
                  </a:cubicBezTo>
                  <a:cubicBezTo>
                    <a:pt x="211" y="599"/>
                    <a:pt x="211" y="599"/>
                    <a:pt x="211" y="599"/>
                  </a:cubicBezTo>
                  <a:cubicBezTo>
                    <a:pt x="204" y="599"/>
                    <a:pt x="204" y="599"/>
                    <a:pt x="204" y="599"/>
                  </a:cubicBezTo>
                  <a:cubicBezTo>
                    <a:pt x="218" y="532"/>
                    <a:pt x="218" y="532"/>
                    <a:pt x="218" y="532"/>
                  </a:cubicBezTo>
                  <a:cubicBezTo>
                    <a:pt x="232" y="414"/>
                    <a:pt x="232" y="414"/>
                    <a:pt x="232" y="414"/>
                  </a:cubicBezTo>
                  <a:cubicBezTo>
                    <a:pt x="262" y="338"/>
                    <a:pt x="262" y="338"/>
                    <a:pt x="262" y="338"/>
                  </a:cubicBezTo>
                  <a:cubicBezTo>
                    <a:pt x="263" y="157"/>
                    <a:pt x="263" y="157"/>
                    <a:pt x="263" y="157"/>
                  </a:cubicBezTo>
                  <a:cubicBezTo>
                    <a:pt x="255" y="162"/>
                    <a:pt x="255" y="162"/>
                    <a:pt x="255" y="162"/>
                  </a:cubicBezTo>
                  <a:cubicBezTo>
                    <a:pt x="254" y="160"/>
                    <a:pt x="253" y="159"/>
                    <a:pt x="252" y="158"/>
                  </a:cubicBezTo>
                  <a:cubicBezTo>
                    <a:pt x="251" y="155"/>
                    <a:pt x="252" y="152"/>
                    <a:pt x="255" y="149"/>
                  </a:cubicBezTo>
                  <a:cubicBezTo>
                    <a:pt x="254" y="131"/>
                    <a:pt x="254" y="131"/>
                    <a:pt x="254" y="131"/>
                  </a:cubicBezTo>
                  <a:cubicBezTo>
                    <a:pt x="252" y="131"/>
                    <a:pt x="249" y="130"/>
                    <a:pt x="246" y="128"/>
                  </a:cubicBezTo>
                  <a:cubicBezTo>
                    <a:pt x="247" y="127"/>
                    <a:pt x="247" y="125"/>
                    <a:pt x="247" y="124"/>
                  </a:cubicBezTo>
                  <a:cubicBezTo>
                    <a:pt x="248" y="122"/>
                    <a:pt x="248" y="120"/>
                    <a:pt x="249" y="119"/>
                  </a:cubicBezTo>
                  <a:cubicBezTo>
                    <a:pt x="237" y="78"/>
                    <a:pt x="237" y="78"/>
                    <a:pt x="237" y="78"/>
                  </a:cubicBezTo>
                  <a:cubicBezTo>
                    <a:pt x="225" y="93"/>
                    <a:pt x="212" y="100"/>
                    <a:pt x="199" y="100"/>
                  </a:cubicBezTo>
                  <a:cubicBezTo>
                    <a:pt x="199" y="91"/>
                    <a:pt x="199" y="91"/>
                    <a:pt x="199" y="91"/>
                  </a:cubicBezTo>
                  <a:cubicBezTo>
                    <a:pt x="198" y="53"/>
                    <a:pt x="198" y="53"/>
                    <a:pt x="198" y="53"/>
                  </a:cubicBezTo>
                  <a:cubicBezTo>
                    <a:pt x="178" y="88"/>
                    <a:pt x="178" y="88"/>
                    <a:pt x="178" y="88"/>
                  </a:cubicBezTo>
                  <a:cubicBezTo>
                    <a:pt x="174" y="86"/>
                    <a:pt x="170" y="82"/>
                    <a:pt x="167" y="77"/>
                  </a:cubicBezTo>
                  <a:cubicBezTo>
                    <a:pt x="157" y="65"/>
                    <a:pt x="152" y="45"/>
                    <a:pt x="151" y="18"/>
                  </a:cubicBezTo>
                  <a:cubicBezTo>
                    <a:pt x="150" y="18"/>
                    <a:pt x="149" y="17"/>
                    <a:pt x="147" y="17"/>
                  </a:cubicBezTo>
                  <a:cubicBezTo>
                    <a:pt x="144" y="15"/>
                    <a:pt x="139" y="11"/>
                    <a:pt x="132" y="6"/>
                  </a:cubicBezTo>
                  <a:cubicBezTo>
                    <a:pt x="110" y="22"/>
                    <a:pt x="88" y="26"/>
                    <a:pt x="65" y="18"/>
                  </a:cubicBezTo>
                  <a:cubicBezTo>
                    <a:pt x="65" y="18"/>
                    <a:pt x="65" y="18"/>
                    <a:pt x="65" y="18"/>
                  </a:cubicBezTo>
                  <a:cubicBezTo>
                    <a:pt x="63" y="19"/>
                    <a:pt x="60" y="19"/>
                    <a:pt x="58" y="20"/>
                  </a:cubicBezTo>
                  <a:cubicBezTo>
                    <a:pt x="42" y="0"/>
                    <a:pt x="42" y="0"/>
                    <a:pt x="42" y="0"/>
                  </a:cubicBezTo>
                  <a:cubicBezTo>
                    <a:pt x="0" y="47"/>
                    <a:pt x="0" y="47"/>
                    <a:pt x="0" y="47"/>
                  </a:cubicBezTo>
                  <a:close/>
                </a:path>
              </a:pathLst>
            </a:custGeom>
            <a:solidFill>
              <a:srgbClr val="2029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0" name="Freeform 58">
              <a:extLst>
                <a:ext uri="{FF2B5EF4-FFF2-40B4-BE49-F238E27FC236}">
                  <a16:creationId xmlns:a16="http://schemas.microsoft.com/office/drawing/2014/main" id="{E676CFB2-8939-4F96-8F25-8B4410A85BE6}"/>
                </a:ext>
              </a:extLst>
            </p:cNvPr>
            <p:cNvSpPr>
              <a:spLocks noEditPoints="1"/>
            </p:cNvSpPr>
            <p:nvPr/>
          </p:nvSpPr>
          <p:spPr bwMode="auto">
            <a:xfrm>
              <a:off x="3924" y="2355"/>
              <a:ext cx="570" cy="1501"/>
            </a:xfrm>
            <a:custGeom>
              <a:avLst/>
              <a:gdLst>
                <a:gd name="T0" fmla="*/ 6 w 240"/>
                <a:gd name="T1" fmla="*/ 61 h 634"/>
                <a:gd name="T2" fmla="*/ 24 w 240"/>
                <a:gd name="T3" fmla="*/ 296 h 634"/>
                <a:gd name="T4" fmla="*/ 34 w 240"/>
                <a:gd name="T5" fmla="*/ 555 h 634"/>
                <a:gd name="T6" fmla="*/ 41 w 240"/>
                <a:gd name="T7" fmla="*/ 624 h 634"/>
                <a:gd name="T8" fmla="*/ 107 w 240"/>
                <a:gd name="T9" fmla="*/ 623 h 634"/>
                <a:gd name="T10" fmla="*/ 103 w 240"/>
                <a:gd name="T11" fmla="*/ 369 h 634"/>
                <a:gd name="T12" fmla="*/ 155 w 240"/>
                <a:gd name="T13" fmla="*/ 73 h 634"/>
                <a:gd name="T14" fmla="*/ 157 w 240"/>
                <a:gd name="T15" fmla="*/ 251 h 634"/>
                <a:gd name="T16" fmla="*/ 124 w 240"/>
                <a:gd name="T17" fmla="*/ 347 h 634"/>
                <a:gd name="T18" fmla="*/ 138 w 240"/>
                <a:gd name="T19" fmla="*/ 613 h 634"/>
                <a:gd name="T20" fmla="*/ 173 w 240"/>
                <a:gd name="T21" fmla="*/ 581 h 634"/>
                <a:gd name="T22" fmla="*/ 240 w 240"/>
                <a:gd name="T23" fmla="*/ 315 h 634"/>
                <a:gd name="T24" fmla="*/ 218 w 240"/>
                <a:gd name="T25" fmla="*/ 79 h 634"/>
                <a:gd name="T26" fmla="*/ 182 w 240"/>
                <a:gd name="T27" fmla="*/ 68 h 634"/>
                <a:gd name="T28" fmla="*/ 132 w 240"/>
                <a:gd name="T29" fmla="*/ 0 h 634"/>
                <a:gd name="T30" fmla="*/ 0 w 240"/>
                <a:gd name="T31" fmla="*/ 40 h 634"/>
                <a:gd name="T32" fmla="*/ 14 w 240"/>
                <a:gd name="T33" fmla="*/ 31 h 634"/>
                <a:gd name="T34" fmla="*/ 38 w 240"/>
                <a:gd name="T35" fmla="*/ 250 h 634"/>
                <a:gd name="T36" fmla="*/ 47 w 240"/>
                <a:gd name="T37" fmla="*/ 554 h 634"/>
                <a:gd name="T38" fmla="*/ 61 w 240"/>
                <a:gd name="T39" fmla="*/ 627 h 634"/>
                <a:gd name="T40" fmla="*/ 45 w 240"/>
                <a:gd name="T41" fmla="*/ 625 h 634"/>
                <a:gd name="T42" fmla="*/ 53 w 240"/>
                <a:gd name="T43" fmla="*/ 604 h 634"/>
                <a:gd name="T44" fmla="*/ 28 w 240"/>
                <a:gd name="T45" fmla="*/ 303 h 634"/>
                <a:gd name="T46" fmla="*/ 27 w 240"/>
                <a:gd name="T47" fmla="*/ 296 h 634"/>
                <a:gd name="T48" fmla="*/ 21 w 240"/>
                <a:gd name="T49" fmla="*/ 105 h 634"/>
                <a:gd name="T50" fmla="*/ 4 w 240"/>
                <a:gd name="T51" fmla="*/ 41 h 634"/>
                <a:gd name="T52" fmla="*/ 142 w 240"/>
                <a:gd name="T53" fmla="*/ 207 h 634"/>
                <a:gd name="T54" fmla="*/ 169 w 240"/>
                <a:gd name="T55" fmla="*/ 310 h 634"/>
                <a:gd name="T56" fmla="*/ 141 w 240"/>
                <a:gd name="T57" fmla="*/ 573 h 634"/>
                <a:gd name="T58" fmla="*/ 140 w 240"/>
                <a:gd name="T59" fmla="*/ 608 h 634"/>
                <a:gd name="T60" fmla="*/ 134 w 240"/>
                <a:gd name="T61" fmla="*/ 585 h 634"/>
                <a:gd name="T62" fmla="*/ 153 w 240"/>
                <a:gd name="T63" fmla="*/ 303 h 634"/>
                <a:gd name="T64" fmla="*/ 153 w 240"/>
                <a:gd name="T65" fmla="*/ 299 h 634"/>
                <a:gd name="T66" fmla="*/ 161 w 240"/>
                <a:gd name="T67" fmla="*/ 251 h 634"/>
                <a:gd name="T68" fmla="*/ 140 w 240"/>
                <a:gd name="T69" fmla="*/ 224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0" h="634">
                  <a:moveTo>
                    <a:pt x="0" y="40"/>
                  </a:moveTo>
                  <a:cubicBezTo>
                    <a:pt x="6" y="61"/>
                    <a:pt x="6" y="61"/>
                    <a:pt x="6" y="61"/>
                  </a:cubicBezTo>
                  <a:cubicBezTo>
                    <a:pt x="18" y="105"/>
                    <a:pt x="18" y="105"/>
                    <a:pt x="18" y="105"/>
                  </a:cubicBezTo>
                  <a:cubicBezTo>
                    <a:pt x="25" y="161"/>
                    <a:pt x="27" y="225"/>
                    <a:pt x="24" y="296"/>
                  </a:cubicBezTo>
                  <a:cubicBezTo>
                    <a:pt x="24" y="303"/>
                    <a:pt x="24" y="303"/>
                    <a:pt x="24" y="303"/>
                  </a:cubicBezTo>
                  <a:cubicBezTo>
                    <a:pt x="19" y="389"/>
                    <a:pt x="23" y="473"/>
                    <a:pt x="34" y="555"/>
                  </a:cubicBezTo>
                  <a:cubicBezTo>
                    <a:pt x="50" y="605"/>
                    <a:pt x="50" y="605"/>
                    <a:pt x="50" y="605"/>
                  </a:cubicBezTo>
                  <a:cubicBezTo>
                    <a:pt x="41" y="624"/>
                    <a:pt x="41" y="624"/>
                    <a:pt x="41" y="624"/>
                  </a:cubicBezTo>
                  <a:cubicBezTo>
                    <a:pt x="41" y="634"/>
                    <a:pt x="41" y="634"/>
                    <a:pt x="41" y="634"/>
                  </a:cubicBezTo>
                  <a:cubicBezTo>
                    <a:pt x="107" y="623"/>
                    <a:pt x="107" y="623"/>
                    <a:pt x="107" y="623"/>
                  </a:cubicBezTo>
                  <a:cubicBezTo>
                    <a:pt x="116" y="581"/>
                    <a:pt x="116" y="581"/>
                    <a:pt x="116" y="581"/>
                  </a:cubicBezTo>
                  <a:cubicBezTo>
                    <a:pt x="103" y="369"/>
                    <a:pt x="103" y="369"/>
                    <a:pt x="103" y="369"/>
                  </a:cubicBezTo>
                  <a:cubicBezTo>
                    <a:pt x="110" y="234"/>
                    <a:pt x="110" y="234"/>
                    <a:pt x="110" y="234"/>
                  </a:cubicBezTo>
                  <a:cubicBezTo>
                    <a:pt x="155" y="73"/>
                    <a:pt x="155" y="73"/>
                    <a:pt x="155" y="73"/>
                  </a:cubicBezTo>
                  <a:cubicBezTo>
                    <a:pt x="137" y="224"/>
                    <a:pt x="137" y="224"/>
                    <a:pt x="137" y="224"/>
                  </a:cubicBezTo>
                  <a:cubicBezTo>
                    <a:pt x="157" y="251"/>
                    <a:pt x="157" y="251"/>
                    <a:pt x="157" y="251"/>
                  </a:cubicBezTo>
                  <a:cubicBezTo>
                    <a:pt x="141" y="264"/>
                    <a:pt x="139" y="281"/>
                    <a:pt x="150" y="301"/>
                  </a:cubicBezTo>
                  <a:cubicBezTo>
                    <a:pt x="124" y="347"/>
                    <a:pt x="124" y="347"/>
                    <a:pt x="124" y="347"/>
                  </a:cubicBezTo>
                  <a:cubicBezTo>
                    <a:pt x="121" y="429"/>
                    <a:pt x="123" y="508"/>
                    <a:pt x="130" y="586"/>
                  </a:cubicBezTo>
                  <a:cubicBezTo>
                    <a:pt x="138" y="613"/>
                    <a:pt x="138" y="613"/>
                    <a:pt x="138" y="613"/>
                  </a:cubicBezTo>
                  <a:cubicBezTo>
                    <a:pt x="192" y="594"/>
                    <a:pt x="192" y="594"/>
                    <a:pt x="192" y="594"/>
                  </a:cubicBezTo>
                  <a:cubicBezTo>
                    <a:pt x="173" y="581"/>
                    <a:pt x="173" y="581"/>
                    <a:pt x="173" y="581"/>
                  </a:cubicBezTo>
                  <a:cubicBezTo>
                    <a:pt x="203" y="373"/>
                    <a:pt x="203" y="373"/>
                    <a:pt x="203" y="373"/>
                  </a:cubicBezTo>
                  <a:cubicBezTo>
                    <a:pt x="240" y="315"/>
                    <a:pt x="240" y="315"/>
                    <a:pt x="240" y="315"/>
                  </a:cubicBezTo>
                  <a:cubicBezTo>
                    <a:pt x="240" y="156"/>
                    <a:pt x="240" y="156"/>
                    <a:pt x="240" y="156"/>
                  </a:cubicBezTo>
                  <a:cubicBezTo>
                    <a:pt x="218" y="79"/>
                    <a:pt x="218" y="79"/>
                    <a:pt x="218" y="79"/>
                  </a:cubicBezTo>
                  <a:cubicBezTo>
                    <a:pt x="182" y="90"/>
                    <a:pt x="182" y="90"/>
                    <a:pt x="182" y="90"/>
                  </a:cubicBezTo>
                  <a:cubicBezTo>
                    <a:pt x="182" y="68"/>
                    <a:pt x="182" y="68"/>
                    <a:pt x="182" y="68"/>
                  </a:cubicBezTo>
                  <a:cubicBezTo>
                    <a:pt x="169" y="82"/>
                    <a:pt x="169" y="82"/>
                    <a:pt x="169" y="82"/>
                  </a:cubicBezTo>
                  <a:cubicBezTo>
                    <a:pt x="150" y="64"/>
                    <a:pt x="138" y="37"/>
                    <a:pt x="132" y="0"/>
                  </a:cubicBezTo>
                  <a:cubicBezTo>
                    <a:pt x="104" y="15"/>
                    <a:pt x="73" y="15"/>
                    <a:pt x="39" y="0"/>
                  </a:cubicBezTo>
                  <a:cubicBezTo>
                    <a:pt x="0" y="40"/>
                    <a:pt x="0" y="40"/>
                    <a:pt x="0" y="40"/>
                  </a:cubicBezTo>
                  <a:close/>
                  <a:moveTo>
                    <a:pt x="4" y="41"/>
                  </a:moveTo>
                  <a:cubicBezTo>
                    <a:pt x="14" y="31"/>
                    <a:pt x="14" y="31"/>
                    <a:pt x="14" y="31"/>
                  </a:cubicBezTo>
                  <a:cubicBezTo>
                    <a:pt x="32" y="101"/>
                    <a:pt x="32" y="101"/>
                    <a:pt x="32" y="101"/>
                  </a:cubicBezTo>
                  <a:cubicBezTo>
                    <a:pt x="38" y="250"/>
                    <a:pt x="38" y="250"/>
                    <a:pt x="38" y="250"/>
                  </a:cubicBezTo>
                  <a:cubicBezTo>
                    <a:pt x="38" y="448"/>
                    <a:pt x="38" y="448"/>
                    <a:pt x="38" y="448"/>
                  </a:cubicBezTo>
                  <a:cubicBezTo>
                    <a:pt x="47" y="554"/>
                    <a:pt x="47" y="554"/>
                    <a:pt x="47" y="554"/>
                  </a:cubicBezTo>
                  <a:cubicBezTo>
                    <a:pt x="65" y="605"/>
                    <a:pt x="65" y="605"/>
                    <a:pt x="65" y="605"/>
                  </a:cubicBezTo>
                  <a:cubicBezTo>
                    <a:pt x="61" y="627"/>
                    <a:pt x="61" y="627"/>
                    <a:pt x="61" y="627"/>
                  </a:cubicBezTo>
                  <a:cubicBezTo>
                    <a:pt x="45" y="630"/>
                    <a:pt x="45" y="630"/>
                    <a:pt x="45" y="630"/>
                  </a:cubicBezTo>
                  <a:cubicBezTo>
                    <a:pt x="45" y="625"/>
                    <a:pt x="45" y="625"/>
                    <a:pt x="45" y="625"/>
                  </a:cubicBezTo>
                  <a:cubicBezTo>
                    <a:pt x="53" y="607"/>
                    <a:pt x="53" y="607"/>
                    <a:pt x="53" y="607"/>
                  </a:cubicBezTo>
                  <a:cubicBezTo>
                    <a:pt x="53" y="606"/>
                    <a:pt x="53" y="605"/>
                    <a:pt x="53" y="604"/>
                  </a:cubicBezTo>
                  <a:cubicBezTo>
                    <a:pt x="38" y="554"/>
                    <a:pt x="38" y="554"/>
                    <a:pt x="38" y="554"/>
                  </a:cubicBezTo>
                  <a:cubicBezTo>
                    <a:pt x="26" y="472"/>
                    <a:pt x="23" y="389"/>
                    <a:pt x="28" y="303"/>
                  </a:cubicBezTo>
                  <a:cubicBezTo>
                    <a:pt x="28" y="303"/>
                    <a:pt x="28" y="303"/>
                    <a:pt x="28" y="302"/>
                  </a:cubicBezTo>
                  <a:cubicBezTo>
                    <a:pt x="27" y="296"/>
                    <a:pt x="27" y="296"/>
                    <a:pt x="27" y="296"/>
                  </a:cubicBezTo>
                  <a:cubicBezTo>
                    <a:pt x="27" y="296"/>
                    <a:pt x="27" y="296"/>
                    <a:pt x="27" y="296"/>
                  </a:cubicBezTo>
                  <a:cubicBezTo>
                    <a:pt x="30" y="224"/>
                    <a:pt x="28" y="161"/>
                    <a:pt x="21" y="105"/>
                  </a:cubicBezTo>
                  <a:cubicBezTo>
                    <a:pt x="21" y="104"/>
                    <a:pt x="21" y="104"/>
                    <a:pt x="21" y="104"/>
                  </a:cubicBezTo>
                  <a:cubicBezTo>
                    <a:pt x="4" y="41"/>
                    <a:pt x="4" y="41"/>
                    <a:pt x="4" y="41"/>
                  </a:cubicBezTo>
                  <a:close/>
                  <a:moveTo>
                    <a:pt x="140" y="224"/>
                  </a:moveTo>
                  <a:cubicBezTo>
                    <a:pt x="142" y="207"/>
                    <a:pt x="142" y="207"/>
                    <a:pt x="142" y="207"/>
                  </a:cubicBezTo>
                  <a:cubicBezTo>
                    <a:pt x="177" y="250"/>
                    <a:pt x="177" y="250"/>
                    <a:pt x="177" y="250"/>
                  </a:cubicBezTo>
                  <a:cubicBezTo>
                    <a:pt x="160" y="270"/>
                    <a:pt x="157" y="290"/>
                    <a:pt x="169" y="310"/>
                  </a:cubicBezTo>
                  <a:cubicBezTo>
                    <a:pt x="141" y="370"/>
                    <a:pt x="141" y="370"/>
                    <a:pt x="141" y="370"/>
                  </a:cubicBezTo>
                  <a:cubicBezTo>
                    <a:pt x="141" y="573"/>
                    <a:pt x="141" y="573"/>
                    <a:pt x="141" y="573"/>
                  </a:cubicBezTo>
                  <a:cubicBezTo>
                    <a:pt x="148" y="606"/>
                    <a:pt x="148" y="606"/>
                    <a:pt x="148" y="606"/>
                  </a:cubicBezTo>
                  <a:cubicBezTo>
                    <a:pt x="140" y="608"/>
                    <a:pt x="140" y="608"/>
                    <a:pt x="140" y="608"/>
                  </a:cubicBezTo>
                  <a:cubicBezTo>
                    <a:pt x="134" y="586"/>
                    <a:pt x="134" y="586"/>
                    <a:pt x="134" y="586"/>
                  </a:cubicBezTo>
                  <a:cubicBezTo>
                    <a:pt x="134" y="585"/>
                    <a:pt x="134" y="585"/>
                    <a:pt x="134" y="585"/>
                  </a:cubicBezTo>
                  <a:cubicBezTo>
                    <a:pt x="127" y="508"/>
                    <a:pt x="125" y="429"/>
                    <a:pt x="127" y="348"/>
                  </a:cubicBezTo>
                  <a:cubicBezTo>
                    <a:pt x="153" y="303"/>
                    <a:pt x="153" y="303"/>
                    <a:pt x="153" y="303"/>
                  </a:cubicBezTo>
                  <a:cubicBezTo>
                    <a:pt x="154" y="302"/>
                    <a:pt x="154" y="302"/>
                    <a:pt x="154" y="301"/>
                  </a:cubicBezTo>
                  <a:cubicBezTo>
                    <a:pt x="154" y="301"/>
                    <a:pt x="154" y="300"/>
                    <a:pt x="153" y="299"/>
                  </a:cubicBezTo>
                  <a:cubicBezTo>
                    <a:pt x="143" y="281"/>
                    <a:pt x="145" y="266"/>
                    <a:pt x="160" y="253"/>
                  </a:cubicBezTo>
                  <a:cubicBezTo>
                    <a:pt x="160" y="253"/>
                    <a:pt x="161" y="252"/>
                    <a:pt x="161" y="251"/>
                  </a:cubicBezTo>
                  <a:cubicBezTo>
                    <a:pt x="161" y="250"/>
                    <a:pt x="161" y="249"/>
                    <a:pt x="160" y="248"/>
                  </a:cubicBezTo>
                  <a:cubicBezTo>
                    <a:pt x="140" y="224"/>
                    <a:pt x="140" y="224"/>
                    <a:pt x="140" y="224"/>
                  </a:cubicBezTo>
                  <a:close/>
                </a:path>
              </a:pathLst>
            </a:custGeom>
            <a:solidFill>
              <a:srgbClr val="3544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 name="Freeform 59">
              <a:extLst>
                <a:ext uri="{FF2B5EF4-FFF2-40B4-BE49-F238E27FC236}">
                  <a16:creationId xmlns:a16="http://schemas.microsoft.com/office/drawing/2014/main" id="{4A0C41F0-8BF8-426B-AF12-967F10A6D768}"/>
                </a:ext>
              </a:extLst>
            </p:cNvPr>
            <p:cNvSpPr/>
            <p:nvPr/>
          </p:nvSpPr>
          <p:spPr bwMode="auto">
            <a:xfrm>
              <a:off x="3934" y="2429"/>
              <a:ext cx="145" cy="1418"/>
            </a:xfrm>
            <a:custGeom>
              <a:avLst/>
              <a:gdLst>
                <a:gd name="T0" fmla="*/ 10 w 61"/>
                <a:gd name="T1" fmla="*/ 0 h 599"/>
                <a:gd name="T2" fmla="*/ 0 w 61"/>
                <a:gd name="T3" fmla="*/ 10 h 599"/>
                <a:gd name="T4" fmla="*/ 17 w 61"/>
                <a:gd name="T5" fmla="*/ 73 h 599"/>
                <a:gd name="T6" fmla="*/ 17 w 61"/>
                <a:gd name="T7" fmla="*/ 74 h 599"/>
                <a:gd name="T8" fmla="*/ 23 w 61"/>
                <a:gd name="T9" fmla="*/ 265 h 599"/>
                <a:gd name="T10" fmla="*/ 23 w 61"/>
                <a:gd name="T11" fmla="*/ 265 h 599"/>
                <a:gd name="T12" fmla="*/ 24 w 61"/>
                <a:gd name="T13" fmla="*/ 271 h 599"/>
                <a:gd name="T14" fmla="*/ 24 w 61"/>
                <a:gd name="T15" fmla="*/ 272 h 599"/>
                <a:gd name="T16" fmla="*/ 34 w 61"/>
                <a:gd name="T17" fmla="*/ 523 h 599"/>
                <a:gd name="T18" fmla="*/ 49 w 61"/>
                <a:gd name="T19" fmla="*/ 573 h 599"/>
                <a:gd name="T20" fmla="*/ 49 w 61"/>
                <a:gd name="T21" fmla="*/ 576 h 599"/>
                <a:gd name="T22" fmla="*/ 41 w 61"/>
                <a:gd name="T23" fmla="*/ 594 h 599"/>
                <a:gd name="T24" fmla="*/ 41 w 61"/>
                <a:gd name="T25" fmla="*/ 599 h 599"/>
                <a:gd name="T26" fmla="*/ 57 w 61"/>
                <a:gd name="T27" fmla="*/ 596 h 599"/>
                <a:gd name="T28" fmla="*/ 61 w 61"/>
                <a:gd name="T29" fmla="*/ 574 h 599"/>
                <a:gd name="T30" fmla="*/ 43 w 61"/>
                <a:gd name="T31" fmla="*/ 523 h 599"/>
                <a:gd name="T32" fmla="*/ 34 w 61"/>
                <a:gd name="T33" fmla="*/ 417 h 599"/>
                <a:gd name="T34" fmla="*/ 34 w 61"/>
                <a:gd name="T35" fmla="*/ 219 h 599"/>
                <a:gd name="T36" fmla="*/ 28 w 61"/>
                <a:gd name="T37" fmla="*/ 70 h 599"/>
                <a:gd name="T38" fmla="*/ 10 w 61"/>
                <a:gd name="T39"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599">
                  <a:moveTo>
                    <a:pt x="10" y="0"/>
                  </a:moveTo>
                  <a:cubicBezTo>
                    <a:pt x="0" y="10"/>
                    <a:pt x="0" y="10"/>
                    <a:pt x="0" y="10"/>
                  </a:cubicBezTo>
                  <a:cubicBezTo>
                    <a:pt x="17" y="73"/>
                    <a:pt x="17" y="73"/>
                    <a:pt x="17" y="73"/>
                  </a:cubicBezTo>
                  <a:cubicBezTo>
                    <a:pt x="17" y="73"/>
                    <a:pt x="17" y="73"/>
                    <a:pt x="17" y="74"/>
                  </a:cubicBezTo>
                  <a:cubicBezTo>
                    <a:pt x="24" y="130"/>
                    <a:pt x="26" y="193"/>
                    <a:pt x="23" y="265"/>
                  </a:cubicBezTo>
                  <a:cubicBezTo>
                    <a:pt x="23" y="265"/>
                    <a:pt x="23" y="265"/>
                    <a:pt x="23" y="265"/>
                  </a:cubicBezTo>
                  <a:cubicBezTo>
                    <a:pt x="24" y="271"/>
                    <a:pt x="24" y="271"/>
                    <a:pt x="24" y="271"/>
                  </a:cubicBezTo>
                  <a:cubicBezTo>
                    <a:pt x="24" y="272"/>
                    <a:pt x="24" y="272"/>
                    <a:pt x="24" y="272"/>
                  </a:cubicBezTo>
                  <a:cubicBezTo>
                    <a:pt x="19" y="358"/>
                    <a:pt x="22" y="441"/>
                    <a:pt x="34" y="523"/>
                  </a:cubicBezTo>
                  <a:cubicBezTo>
                    <a:pt x="49" y="573"/>
                    <a:pt x="49" y="573"/>
                    <a:pt x="49" y="573"/>
                  </a:cubicBezTo>
                  <a:cubicBezTo>
                    <a:pt x="49" y="574"/>
                    <a:pt x="49" y="575"/>
                    <a:pt x="49" y="576"/>
                  </a:cubicBezTo>
                  <a:cubicBezTo>
                    <a:pt x="41" y="594"/>
                    <a:pt x="41" y="594"/>
                    <a:pt x="41" y="594"/>
                  </a:cubicBezTo>
                  <a:cubicBezTo>
                    <a:pt x="41" y="599"/>
                    <a:pt x="41" y="599"/>
                    <a:pt x="41" y="599"/>
                  </a:cubicBezTo>
                  <a:cubicBezTo>
                    <a:pt x="57" y="596"/>
                    <a:pt x="57" y="596"/>
                    <a:pt x="57" y="596"/>
                  </a:cubicBezTo>
                  <a:cubicBezTo>
                    <a:pt x="61" y="574"/>
                    <a:pt x="61" y="574"/>
                    <a:pt x="61" y="574"/>
                  </a:cubicBezTo>
                  <a:cubicBezTo>
                    <a:pt x="43" y="523"/>
                    <a:pt x="43" y="523"/>
                    <a:pt x="43" y="523"/>
                  </a:cubicBezTo>
                  <a:cubicBezTo>
                    <a:pt x="34" y="417"/>
                    <a:pt x="34" y="417"/>
                    <a:pt x="34" y="417"/>
                  </a:cubicBezTo>
                  <a:cubicBezTo>
                    <a:pt x="34" y="219"/>
                    <a:pt x="34" y="219"/>
                    <a:pt x="34" y="219"/>
                  </a:cubicBezTo>
                  <a:cubicBezTo>
                    <a:pt x="28" y="70"/>
                    <a:pt x="28" y="70"/>
                    <a:pt x="28" y="70"/>
                  </a:cubicBezTo>
                  <a:cubicBezTo>
                    <a:pt x="10" y="0"/>
                    <a:pt x="10" y="0"/>
                    <a:pt x="10" y="0"/>
                  </a:cubicBezTo>
                  <a:close/>
                </a:path>
              </a:pathLst>
            </a:custGeom>
            <a:solidFill>
              <a:srgbClr val="63808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 name="Freeform 60">
              <a:extLst>
                <a:ext uri="{FF2B5EF4-FFF2-40B4-BE49-F238E27FC236}">
                  <a16:creationId xmlns:a16="http://schemas.microsoft.com/office/drawing/2014/main" id="{E9877DBF-F7D0-4F21-BEC6-56CE1F009A67}"/>
                </a:ext>
              </a:extLst>
            </p:cNvPr>
            <p:cNvSpPr/>
            <p:nvPr/>
          </p:nvSpPr>
          <p:spPr bwMode="auto">
            <a:xfrm>
              <a:off x="4221" y="2845"/>
              <a:ext cx="124" cy="950"/>
            </a:xfrm>
            <a:custGeom>
              <a:avLst/>
              <a:gdLst>
                <a:gd name="T0" fmla="*/ 17 w 52"/>
                <a:gd name="T1" fmla="*/ 0 h 401"/>
                <a:gd name="T2" fmla="*/ 15 w 52"/>
                <a:gd name="T3" fmla="*/ 17 h 401"/>
                <a:gd name="T4" fmla="*/ 35 w 52"/>
                <a:gd name="T5" fmla="*/ 41 h 401"/>
                <a:gd name="T6" fmla="*/ 36 w 52"/>
                <a:gd name="T7" fmla="*/ 44 h 401"/>
                <a:gd name="T8" fmla="*/ 35 w 52"/>
                <a:gd name="T9" fmla="*/ 46 h 401"/>
                <a:gd name="T10" fmla="*/ 28 w 52"/>
                <a:gd name="T11" fmla="*/ 92 h 401"/>
                <a:gd name="T12" fmla="*/ 29 w 52"/>
                <a:gd name="T13" fmla="*/ 94 h 401"/>
                <a:gd name="T14" fmla="*/ 28 w 52"/>
                <a:gd name="T15" fmla="*/ 96 h 401"/>
                <a:gd name="T16" fmla="*/ 2 w 52"/>
                <a:gd name="T17" fmla="*/ 141 h 401"/>
                <a:gd name="T18" fmla="*/ 9 w 52"/>
                <a:gd name="T19" fmla="*/ 378 h 401"/>
                <a:gd name="T20" fmla="*/ 9 w 52"/>
                <a:gd name="T21" fmla="*/ 379 h 401"/>
                <a:gd name="T22" fmla="*/ 15 w 52"/>
                <a:gd name="T23" fmla="*/ 401 h 401"/>
                <a:gd name="T24" fmla="*/ 23 w 52"/>
                <a:gd name="T25" fmla="*/ 399 h 401"/>
                <a:gd name="T26" fmla="*/ 16 w 52"/>
                <a:gd name="T27" fmla="*/ 366 h 401"/>
                <a:gd name="T28" fmla="*/ 16 w 52"/>
                <a:gd name="T29" fmla="*/ 163 h 401"/>
                <a:gd name="T30" fmla="*/ 44 w 52"/>
                <a:gd name="T31" fmla="*/ 103 h 401"/>
                <a:gd name="T32" fmla="*/ 52 w 52"/>
                <a:gd name="T33" fmla="*/ 43 h 401"/>
                <a:gd name="T34" fmla="*/ 17 w 52"/>
                <a:gd name="T35"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401">
                  <a:moveTo>
                    <a:pt x="17" y="0"/>
                  </a:moveTo>
                  <a:cubicBezTo>
                    <a:pt x="15" y="17"/>
                    <a:pt x="15" y="17"/>
                    <a:pt x="15" y="17"/>
                  </a:cubicBezTo>
                  <a:cubicBezTo>
                    <a:pt x="35" y="41"/>
                    <a:pt x="35" y="41"/>
                    <a:pt x="35" y="41"/>
                  </a:cubicBezTo>
                  <a:cubicBezTo>
                    <a:pt x="36" y="42"/>
                    <a:pt x="36" y="43"/>
                    <a:pt x="36" y="44"/>
                  </a:cubicBezTo>
                  <a:cubicBezTo>
                    <a:pt x="36" y="45"/>
                    <a:pt x="35" y="46"/>
                    <a:pt x="35" y="46"/>
                  </a:cubicBezTo>
                  <a:cubicBezTo>
                    <a:pt x="20" y="59"/>
                    <a:pt x="18" y="74"/>
                    <a:pt x="28" y="92"/>
                  </a:cubicBezTo>
                  <a:cubicBezTo>
                    <a:pt x="29" y="93"/>
                    <a:pt x="29" y="94"/>
                    <a:pt x="29" y="94"/>
                  </a:cubicBezTo>
                  <a:cubicBezTo>
                    <a:pt x="29" y="95"/>
                    <a:pt x="29" y="95"/>
                    <a:pt x="28" y="96"/>
                  </a:cubicBezTo>
                  <a:cubicBezTo>
                    <a:pt x="2" y="141"/>
                    <a:pt x="2" y="141"/>
                    <a:pt x="2" y="141"/>
                  </a:cubicBezTo>
                  <a:cubicBezTo>
                    <a:pt x="0" y="222"/>
                    <a:pt x="2" y="301"/>
                    <a:pt x="9" y="378"/>
                  </a:cubicBezTo>
                  <a:cubicBezTo>
                    <a:pt x="9" y="379"/>
                    <a:pt x="9" y="379"/>
                    <a:pt x="9" y="379"/>
                  </a:cubicBezTo>
                  <a:cubicBezTo>
                    <a:pt x="15" y="401"/>
                    <a:pt x="15" y="401"/>
                    <a:pt x="15" y="401"/>
                  </a:cubicBezTo>
                  <a:cubicBezTo>
                    <a:pt x="23" y="399"/>
                    <a:pt x="23" y="399"/>
                    <a:pt x="23" y="399"/>
                  </a:cubicBezTo>
                  <a:cubicBezTo>
                    <a:pt x="16" y="366"/>
                    <a:pt x="16" y="366"/>
                    <a:pt x="16" y="366"/>
                  </a:cubicBezTo>
                  <a:cubicBezTo>
                    <a:pt x="16" y="163"/>
                    <a:pt x="16" y="163"/>
                    <a:pt x="16" y="163"/>
                  </a:cubicBezTo>
                  <a:cubicBezTo>
                    <a:pt x="44" y="103"/>
                    <a:pt x="44" y="103"/>
                    <a:pt x="44" y="103"/>
                  </a:cubicBezTo>
                  <a:cubicBezTo>
                    <a:pt x="32" y="83"/>
                    <a:pt x="35" y="63"/>
                    <a:pt x="52" y="43"/>
                  </a:cubicBezTo>
                  <a:cubicBezTo>
                    <a:pt x="17" y="0"/>
                    <a:pt x="17" y="0"/>
                    <a:pt x="17" y="0"/>
                  </a:cubicBezTo>
                  <a:close/>
                </a:path>
              </a:pathLst>
            </a:custGeom>
            <a:solidFill>
              <a:srgbClr val="63808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3" name="Freeform 61">
              <a:extLst>
                <a:ext uri="{FF2B5EF4-FFF2-40B4-BE49-F238E27FC236}">
                  <a16:creationId xmlns:a16="http://schemas.microsoft.com/office/drawing/2014/main" id="{23366D14-5885-4A33-B13C-75BAFEFE969D}"/>
                </a:ext>
              </a:extLst>
            </p:cNvPr>
            <p:cNvSpPr/>
            <p:nvPr/>
          </p:nvSpPr>
          <p:spPr bwMode="auto">
            <a:xfrm>
              <a:off x="4117" y="2208"/>
              <a:ext cx="168" cy="124"/>
            </a:xfrm>
            <a:custGeom>
              <a:avLst/>
              <a:gdLst>
                <a:gd name="T0" fmla="*/ 20 w 71"/>
                <a:gd name="T1" fmla="*/ 0 h 52"/>
                <a:gd name="T2" fmla="*/ 16 w 71"/>
                <a:gd name="T3" fmla="*/ 16 h 52"/>
                <a:gd name="T4" fmla="*/ 0 w 71"/>
                <a:gd name="T5" fmla="*/ 39 h 52"/>
                <a:gd name="T6" fmla="*/ 29 w 71"/>
                <a:gd name="T7" fmla="*/ 17 h 52"/>
                <a:gd name="T8" fmla="*/ 50 w 71"/>
                <a:gd name="T9" fmla="*/ 31 h 52"/>
                <a:gd name="T10" fmla="*/ 60 w 71"/>
                <a:gd name="T11" fmla="*/ 50 h 52"/>
                <a:gd name="T12" fmla="*/ 64 w 71"/>
                <a:gd name="T13" fmla="*/ 51 h 52"/>
                <a:gd name="T14" fmla="*/ 71 w 71"/>
                <a:gd name="T15" fmla="*/ 42 h 52"/>
                <a:gd name="T16" fmla="*/ 42 w 71"/>
                <a:gd name="T17" fmla="*/ 10 h 52"/>
                <a:gd name="T18" fmla="*/ 20 w 71"/>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52">
                  <a:moveTo>
                    <a:pt x="20" y="0"/>
                  </a:moveTo>
                  <a:cubicBezTo>
                    <a:pt x="19" y="6"/>
                    <a:pt x="17" y="11"/>
                    <a:pt x="16" y="16"/>
                  </a:cubicBezTo>
                  <a:cubicBezTo>
                    <a:pt x="12" y="25"/>
                    <a:pt x="7" y="33"/>
                    <a:pt x="0" y="39"/>
                  </a:cubicBezTo>
                  <a:cubicBezTo>
                    <a:pt x="29" y="17"/>
                    <a:pt x="29" y="17"/>
                    <a:pt x="29" y="17"/>
                  </a:cubicBezTo>
                  <a:cubicBezTo>
                    <a:pt x="50" y="31"/>
                    <a:pt x="50" y="31"/>
                    <a:pt x="50" y="31"/>
                  </a:cubicBezTo>
                  <a:cubicBezTo>
                    <a:pt x="60" y="50"/>
                    <a:pt x="60" y="50"/>
                    <a:pt x="60" y="50"/>
                  </a:cubicBezTo>
                  <a:cubicBezTo>
                    <a:pt x="62" y="50"/>
                    <a:pt x="63" y="51"/>
                    <a:pt x="64" y="51"/>
                  </a:cubicBezTo>
                  <a:cubicBezTo>
                    <a:pt x="69" y="52"/>
                    <a:pt x="71" y="49"/>
                    <a:pt x="71" y="42"/>
                  </a:cubicBezTo>
                  <a:cubicBezTo>
                    <a:pt x="42" y="10"/>
                    <a:pt x="42" y="10"/>
                    <a:pt x="42" y="10"/>
                  </a:cubicBezTo>
                  <a:cubicBezTo>
                    <a:pt x="20" y="0"/>
                    <a:pt x="20" y="0"/>
                    <a:pt x="20" y="0"/>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4" name="Freeform 62">
              <a:extLst>
                <a:ext uri="{FF2B5EF4-FFF2-40B4-BE49-F238E27FC236}">
                  <a16:creationId xmlns:a16="http://schemas.microsoft.com/office/drawing/2014/main" id="{88FE25AA-CE6C-4F5D-8F13-A160B4F7C99D}"/>
                </a:ext>
              </a:extLst>
            </p:cNvPr>
            <p:cNvSpPr/>
            <p:nvPr/>
          </p:nvSpPr>
          <p:spPr bwMode="auto">
            <a:xfrm>
              <a:off x="4064" y="2249"/>
              <a:ext cx="195" cy="99"/>
            </a:xfrm>
            <a:custGeom>
              <a:avLst/>
              <a:gdLst>
                <a:gd name="T0" fmla="*/ 82 w 82"/>
                <a:gd name="T1" fmla="*/ 33 h 42"/>
                <a:gd name="T2" fmla="*/ 72 w 82"/>
                <a:gd name="T3" fmla="*/ 14 h 42"/>
                <a:gd name="T4" fmla="*/ 51 w 82"/>
                <a:gd name="T5" fmla="*/ 0 h 42"/>
                <a:gd name="T6" fmla="*/ 22 w 82"/>
                <a:gd name="T7" fmla="*/ 22 h 42"/>
                <a:gd name="T8" fmla="*/ 18 w 82"/>
                <a:gd name="T9" fmla="*/ 25 h 42"/>
                <a:gd name="T10" fmla="*/ 0 w 82"/>
                <a:gd name="T11" fmla="*/ 34 h 42"/>
                <a:gd name="T12" fmla="*/ 67 w 82"/>
                <a:gd name="T13" fmla="*/ 22 h 42"/>
                <a:gd name="T14" fmla="*/ 82 w 82"/>
                <a:gd name="T15" fmla="*/ 33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42">
                  <a:moveTo>
                    <a:pt x="82" y="33"/>
                  </a:moveTo>
                  <a:cubicBezTo>
                    <a:pt x="72" y="14"/>
                    <a:pt x="72" y="14"/>
                    <a:pt x="72" y="14"/>
                  </a:cubicBezTo>
                  <a:cubicBezTo>
                    <a:pt x="51" y="0"/>
                    <a:pt x="51" y="0"/>
                    <a:pt x="51" y="0"/>
                  </a:cubicBezTo>
                  <a:cubicBezTo>
                    <a:pt x="22" y="22"/>
                    <a:pt x="22" y="22"/>
                    <a:pt x="22" y="22"/>
                  </a:cubicBezTo>
                  <a:cubicBezTo>
                    <a:pt x="20" y="23"/>
                    <a:pt x="19" y="24"/>
                    <a:pt x="18" y="25"/>
                  </a:cubicBezTo>
                  <a:cubicBezTo>
                    <a:pt x="13" y="29"/>
                    <a:pt x="7" y="31"/>
                    <a:pt x="0" y="34"/>
                  </a:cubicBezTo>
                  <a:cubicBezTo>
                    <a:pt x="23" y="42"/>
                    <a:pt x="45" y="38"/>
                    <a:pt x="67" y="22"/>
                  </a:cubicBezTo>
                  <a:cubicBezTo>
                    <a:pt x="74" y="27"/>
                    <a:pt x="79" y="31"/>
                    <a:pt x="82" y="33"/>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 name="Freeform 63">
              <a:extLst>
                <a:ext uri="{FF2B5EF4-FFF2-40B4-BE49-F238E27FC236}">
                  <a16:creationId xmlns:a16="http://schemas.microsoft.com/office/drawing/2014/main" id="{703F8D48-A4A2-4271-8A09-CFDDE599820C}"/>
                </a:ext>
              </a:extLst>
            </p:cNvPr>
            <p:cNvSpPr/>
            <p:nvPr/>
          </p:nvSpPr>
          <p:spPr bwMode="auto">
            <a:xfrm>
              <a:off x="4509" y="2426"/>
              <a:ext cx="137" cy="244"/>
            </a:xfrm>
            <a:custGeom>
              <a:avLst/>
              <a:gdLst>
                <a:gd name="T0" fmla="*/ 57 w 58"/>
                <a:gd name="T1" fmla="*/ 16 h 103"/>
                <a:gd name="T2" fmla="*/ 56 w 58"/>
                <a:gd name="T3" fmla="*/ 14 h 103"/>
                <a:gd name="T4" fmla="*/ 6 w 58"/>
                <a:gd name="T5" fmla="*/ 5 h 103"/>
                <a:gd name="T6" fmla="*/ 3 w 58"/>
                <a:gd name="T7" fmla="*/ 12 h 103"/>
                <a:gd name="T8" fmla="*/ 51 w 58"/>
                <a:gd name="T9" fmla="*/ 21 h 103"/>
                <a:gd name="T10" fmla="*/ 46 w 58"/>
                <a:gd name="T11" fmla="*/ 65 h 103"/>
                <a:gd name="T12" fmla="*/ 38 w 58"/>
                <a:gd name="T13" fmla="*/ 80 h 103"/>
                <a:gd name="T14" fmla="*/ 25 w 58"/>
                <a:gd name="T15" fmla="*/ 88 h 103"/>
                <a:gd name="T16" fmla="*/ 33 w 58"/>
                <a:gd name="T17" fmla="*/ 79 h 103"/>
                <a:gd name="T18" fmla="*/ 43 w 58"/>
                <a:gd name="T19" fmla="*/ 53 h 103"/>
                <a:gd name="T20" fmla="*/ 32 w 58"/>
                <a:gd name="T21" fmla="*/ 60 h 103"/>
                <a:gd name="T22" fmla="*/ 22 w 58"/>
                <a:gd name="T23" fmla="*/ 84 h 103"/>
                <a:gd name="T24" fmla="*/ 0 w 58"/>
                <a:gd name="T25" fmla="*/ 99 h 103"/>
                <a:gd name="T26" fmla="*/ 3 w 58"/>
                <a:gd name="T27" fmla="*/ 103 h 103"/>
                <a:gd name="T28" fmla="*/ 11 w 58"/>
                <a:gd name="T29" fmla="*/ 98 h 103"/>
                <a:gd name="T30" fmla="*/ 21 w 58"/>
                <a:gd name="T31" fmla="*/ 98 h 103"/>
                <a:gd name="T32" fmla="*/ 48 w 58"/>
                <a:gd name="T33" fmla="*/ 78 h 103"/>
                <a:gd name="T34" fmla="*/ 57 w 58"/>
                <a:gd name="T35" fmla="*/ 1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103">
                  <a:moveTo>
                    <a:pt x="57" y="16"/>
                  </a:moveTo>
                  <a:cubicBezTo>
                    <a:pt x="56" y="15"/>
                    <a:pt x="56" y="14"/>
                    <a:pt x="56" y="14"/>
                  </a:cubicBezTo>
                  <a:cubicBezTo>
                    <a:pt x="41" y="3"/>
                    <a:pt x="24" y="0"/>
                    <a:pt x="6" y="5"/>
                  </a:cubicBezTo>
                  <a:cubicBezTo>
                    <a:pt x="3" y="12"/>
                    <a:pt x="3" y="12"/>
                    <a:pt x="3" y="12"/>
                  </a:cubicBezTo>
                  <a:cubicBezTo>
                    <a:pt x="51" y="21"/>
                    <a:pt x="51" y="21"/>
                    <a:pt x="51" y="21"/>
                  </a:cubicBezTo>
                  <a:cubicBezTo>
                    <a:pt x="46" y="65"/>
                    <a:pt x="46" y="65"/>
                    <a:pt x="46" y="65"/>
                  </a:cubicBezTo>
                  <a:cubicBezTo>
                    <a:pt x="38" y="80"/>
                    <a:pt x="38" y="80"/>
                    <a:pt x="38" y="80"/>
                  </a:cubicBezTo>
                  <a:cubicBezTo>
                    <a:pt x="25" y="88"/>
                    <a:pt x="25" y="88"/>
                    <a:pt x="25" y="88"/>
                  </a:cubicBezTo>
                  <a:cubicBezTo>
                    <a:pt x="33" y="79"/>
                    <a:pt x="33" y="79"/>
                    <a:pt x="33" y="79"/>
                  </a:cubicBezTo>
                  <a:cubicBezTo>
                    <a:pt x="43" y="53"/>
                    <a:pt x="43" y="53"/>
                    <a:pt x="43" y="53"/>
                  </a:cubicBezTo>
                  <a:cubicBezTo>
                    <a:pt x="32" y="60"/>
                    <a:pt x="32" y="60"/>
                    <a:pt x="32" y="60"/>
                  </a:cubicBezTo>
                  <a:cubicBezTo>
                    <a:pt x="22" y="84"/>
                    <a:pt x="22" y="84"/>
                    <a:pt x="22" y="84"/>
                  </a:cubicBezTo>
                  <a:cubicBezTo>
                    <a:pt x="0" y="99"/>
                    <a:pt x="0" y="99"/>
                    <a:pt x="0" y="99"/>
                  </a:cubicBezTo>
                  <a:cubicBezTo>
                    <a:pt x="1" y="100"/>
                    <a:pt x="2" y="101"/>
                    <a:pt x="3" y="103"/>
                  </a:cubicBezTo>
                  <a:cubicBezTo>
                    <a:pt x="11" y="98"/>
                    <a:pt x="11" y="98"/>
                    <a:pt x="11" y="98"/>
                  </a:cubicBezTo>
                  <a:cubicBezTo>
                    <a:pt x="21" y="98"/>
                    <a:pt x="21" y="98"/>
                    <a:pt x="21" y="98"/>
                  </a:cubicBezTo>
                  <a:cubicBezTo>
                    <a:pt x="48" y="78"/>
                    <a:pt x="48" y="78"/>
                    <a:pt x="48" y="78"/>
                  </a:cubicBezTo>
                  <a:cubicBezTo>
                    <a:pt x="55" y="60"/>
                    <a:pt x="58" y="39"/>
                    <a:pt x="57" y="16"/>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 name="Freeform 64">
              <a:extLst>
                <a:ext uri="{FF2B5EF4-FFF2-40B4-BE49-F238E27FC236}">
                  <a16:creationId xmlns:a16="http://schemas.microsoft.com/office/drawing/2014/main" id="{FE021384-3169-45BB-A54B-5F13A9CFA3E6}"/>
                </a:ext>
              </a:extLst>
            </p:cNvPr>
            <p:cNvSpPr/>
            <p:nvPr/>
          </p:nvSpPr>
          <p:spPr bwMode="auto">
            <a:xfrm>
              <a:off x="4516" y="2436"/>
              <a:ext cx="7" cy="2"/>
            </a:xfrm>
            <a:custGeom>
              <a:avLst/>
              <a:gdLst>
                <a:gd name="T0" fmla="*/ 0 w 7"/>
                <a:gd name="T1" fmla="*/ 0 h 2"/>
                <a:gd name="T2" fmla="*/ 0 w 7"/>
                <a:gd name="T3" fmla="*/ 0 h 2"/>
                <a:gd name="T4" fmla="*/ 7 w 7"/>
                <a:gd name="T5" fmla="*/ 2 h 2"/>
                <a:gd name="T6" fmla="*/ 0 w 7"/>
                <a:gd name="T7" fmla="*/ 0 h 2"/>
                <a:gd name="T8" fmla="*/ 0 w 7"/>
                <a:gd name="T9" fmla="*/ 0 h 2"/>
              </a:gdLst>
              <a:ahLst/>
              <a:cxnLst>
                <a:cxn ang="0">
                  <a:pos x="T0" y="T1"/>
                </a:cxn>
                <a:cxn ang="0">
                  <a:pos x="T2" y="T3"/>
                </a:cxn>
                <a:cxn ang="0">
                  <a:pos x="T4" y="T5"/>
                </a:cxn>
                <a:cxn ang="0">
                  <a:pos x="T6" y="T7"/>
                </a:cxn>
                <a:cxn ang="0">
                  <a:pos x="T8" y="T9"/>
                </a:cxn>
              </a:cxnLst>
              <a:rect l="0" t="0" r="r" b="b"/>
              <a:pathLst>
                <a:path w="7" h="2">
                  <a:moveTo>
                    <a:pt x="0" y="0"/>
                  </a:moveTo>
                  <a:lnTo>
                    <a:pt x="0" y="0"/>
                  </a:lnTo>
                  <a:lnTo>
                    <a:pt x="7" y="2"/>
                  </a:lnTo>
                  <a:lnTo>
                    <a:pt x="0" y="0"/>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 name="Freeform 65">
              <a:extLst>
                <a:ext uri="{FF2B5EF4-FFF2-40B4-BE49-F238E27FC236}">
                  <a16:creationId xmlns:a16="http://schemas.microsoft.com/office/drawing/2014/main" id="{4E165EA5-68E8-4046-9E95-5EBA5E2D7157}"/>
                </a:ext>
              </a:extLst>
            </p:cNvPr>
            <p:cNvSpPr/>
            <p:nvPr/>
          </p:nvSpPr>
          <p:spPr bwMode="auto">
            <a:xfrm>
              <a:off x="4494" y="2512"/>
              <a:ext cx="64" cy="85"/>
            </a:xfrm>
            <a:custGeom>
              <a:avLst/>
              <a:gdLst>
                <a:gd name="T0" fmla="*/ 27 w 27"/>
                <a:gd name="T1" fmla="*/ 0 h 36"/>
                <a:gd name="T2" fmla="*/ 15 w 27"/>
                <a:gd name="T3" fmla="*/ 0 h 36"/>
                <a:gd name="T4" fmla="*/ 1 w 27"/>
                <a:gd name="T5" fmla="*/ 29 h 36"/>
                <a:gd name="T6" fmla="*/ 0 w 27"/>
                <a:gd name="T7" fmla="*/ 33 h 36"/>
                <a:gd name="T8" fmla="*/ 8 w 27"/>
                <a:gd name="T9" fmla="*/ 36 h 36"/>
                <a:gd name="T10" fmla="*/ 19 w 27"/>
                <a:gd name="T11" fmla="*/ 8 h 36"/>
                <a:gd name="T12" fmla="*/ 27 w 2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27" h="36">
                  <a:moveTo>
                    <a:pt x="27" y="0"/>
                  </a:moveTo>
                  <a:cubicBezTo>
                    <a:pt x="15" y="0"/>
                    <a:pt x="15" y="0"/>
                    <a:pt x="15" y="0"/>
                  </a:cubicBezTo>
                  <a:cubicBezTo>
                    <a:pt x="12" y="17"/>
                    <a:pt x="8" y="27"/>
                    <a:pt x="1" y="29"/>
                  </a:cubicBezTo>
                  <a:cubicBezTo>
                    <a:pt x="1" y="30"/>
                    <a:pt x="1" y="32"/>
                    <a:pt x="0" y="33"/>
                  </a:cubicBezTo>
                  <a:cubicBezTo>
                    <a:pt x="3" y="35"/>
                    <a:pt x="6" y="36"/>
                    <a:pt x="8" y="36"/>
                  </a:cubicBezTo>
                  <a:cubicBezTo>
                    <a:pt x="15" y="35"/>
                    <a:pt x="19" y="26"/>
                    <a:pt x="19" y="8"/>
                  </a:cubicBezTo>
                  <a:cubicBezTo>
                    <a:pt x="27" y="0"/>
                    <a:pt x="27" y="0"/>
                    <a:pt x="27" y="0"/>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 name="Freeform 66">
              <a:extLst>
                <a:ext uri="{FF2B5EF4-FFF2-40B4-BE49-F238E27FC236}">
                  <a16:creationId xmlns:a16="http://schemas.microsoft.com/office/drawing/2014/main" id="{45305FC5-5A87-4DC5-A8F8-8BD8E10939E0}"/>
                </a:ext>
              </a:extLst>
            </p:cNvPr>
            <p:cNvSpPr/>
            <p:nvPr/>
          </p:nvSpPr>
          <p:spPr bwMode="auto">
            <a:xfrm>
              <a:off x="4497" y="2455"/>
              <a:ext cx="133" cy="206"/>
            </a:xfrm>
            <a:custGeom>
              <a:avLst/>
              <a:gdLst>
                <a:gd name="T0" fmla="*/ 14 w 56"/>
                <a:gd name="T1" fmla="*/ 24 h 87"/>
                <a:gd name="T2" fmla="*/ 26 w 56"/>
                <a:gd name="T3" fmla="*/ 24 h 87"/>
                <a:gd name="T4" fmla="*/ 28 w 56"/>
                <a:gd name="T5" fmla="*/ 52 h 87"/>
                <a:gd name="T6" fmla="*/ 23 w 56"/>
                <a:gd name="T7" fmla="*/ 64 h 87"/>
                <a:gd name="T8" fmla="*/ 21 w 56"/>
                <a:gd name="T9" fmla="*/ 70 h 87"/>
                <a:gd name="T10" fmla="*/ 14 w 56"/>
                <a:gd name="T11" fmla="*/ 73 h 87"/>
                <a:gd name="T12" fmla="*/ 8 w 56"/>
                <a:gd name="T13" fmla="*/ 78 h 87"/>
                <a:gd name="T14" fmla="*/ 5 w 56"/>
                <a:gd name="T15" fmla="*/ 87 h 87"/>
                <a:gd name="T16" fmla="*/ 27 w 56"/>
                <a:gd name="T17" fmla="*/ 72 h 87"/>
                <a:gd name="T18" fmla="*/ 37 w 56"/>
                <a:gd name="T19" fmla="*/ 48 h 87"/>
                <a:gd name="T20" fmla="*/ 48 w 56"/>
                <a:gd name="T21" fmla="*/ 41 h 87"/>
                <a:gd name="T22" fmla="*/ 38 w 56"/>
                <a:gd name="T23" fmla="*/ 67 h 87"/>
                <a:gd name="T24" fmla="*/ 30 w 56"/>
                <a:gd name="T25" fmla="*/ 76 h 87"/>
                <a:gd name="T26" fmla="*/ 43 w 56"/>
                <a:gd name="T27" fmla="*/ 68 h 87"/>
                <a:gd name="T28" fmla="*/ 51 w 56"/>
                <a:gd name="T29" fmla="*/ 53 h 87"/>
                <a:gd name="T30" fmla="*/ 56 w 56"/>
                <a:gd name="T31" fmla="*/ 9 h 87"/>
                <a:gd name="T32" fmla="*/ 8 w 56"/>
                <a:gd name="T33" fmla="*/ 0 h 87"/>
                <a:gd name="T34" fmla="*/ 4 w 56"/>
                <a:gd name="T35" fmla="*/ 8 h 87"/>
                <a:gd name="T36" fmla="*/ 2 w 56"/>
                <a:gd name="T37" fmla="*/ 48 h 87"/>
                <a:gd name="T38" fmla="*/ 0 w 56"/>
                <a:gd name="T39" fmla="*/ 53 h 87"/>
                <a:gd name="T40" fmla="*/ 14 w 56"/>
                <a:gd name="T41" fmla="*/ 2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87">
                  <a:moveTo>
                    <a:pt x="14" y="24"/>
                  </a:moveTo>
                  <a:cubicBezTo>
                    <a:pt x="26" y="24"/>
                    <a:pt x="26" y="24"/>
                    <a:pt x="26" y="24"/>
                  </a:cubicBezTo>
                  <a:cubicBezTo>
                    <a:pt x="28" y="52"/>
                    <a:pt x="28" y="52"/>
                    <a:pt x="28" y="52"/>
                  </a:cubicBezTo>
                  <a:cubicBezTo>
                    <a:pt x="23" y="64"/>
                    <a:pt x="23" y="64"/>
                    <a:pt x="23" y="64"/>
                  </a:cubicBezTo>
                  <a:cubicBezTo>
                    <a:pt x="21" y="70"/>
                    <a:pt x="21" y="70"/>
                    <a:pt x="21" y="70"/>
                  </a:cubicBezTo>
                  <a:cubicBezTo>
                    <a:pt x="18" y="71"/>
                    <a:pt x="16" y="72"/>
                    <a:pt x="14" y="73"/>
                  </a:cubicBezTo>
                  <a:cubicBezTo>
                    <a:pt x="12" y="75"/>
                    <a:pt x="10" y="76"/>
                    <a:pt x="8" y="78"/>
                  </a:cubicBezTo>
                  <a:cubicBezTo>
                    <a:pt x="5" y="81"/>
                    <a:pt x="4" y="84"/>
                    <a:pt x="5" y="87"/>
                  </a:cubicBezTo>
                  <a:cubicBezTo>
                    <a:pt x="27" y="72"/>
                    <a:pt x="27" y="72"/>
                    <a:pt x="27" y="72"/>
                  </a:cubicBezTo>
                  <a:cubicBezTo>
                    <a:pt x="37" y="48"/>
                    <a:pt x="37" y="48"/>
                    <a:pt x="37" y="48"/>
                  </a:cubicBezTo>
                  <a:cubicBezTo>
                    <a:pt x="48" y="41"/>
                    <a:pt x="48" y="41"/>
                    <a:pt x="48" y="41"/>
                  </a:cubicBezTo>
                  <a:cubicBezTo>
                    <a:pt x="38" y="67"/>
                    <a:pt x="38" y="67"/>
                    <a:pt x="38" y="67"/>
                  </a:cubicBezTo>
                  <a:cubicBezTo>
                    <a:pt x="30" y="76"/>
                    <a:pt x="30" y="76"/>
                    <a:pt x="30" y="76"/>
                  </a:cubicBezTo>
                  <a:cubicBezTo>
                    <a:pt x="43" y="68"/>
                    <a:pt x="43" y="68"/>
                    <a:pt x="43" y="68"/>
                  </a:cubicBezTo>
                  <a:cubicBezTo>
                    <a:pt x="51" y="53"/>
                    <a:pt x="51" y="53"/>
                    <a:pt x="51" y="53"/>
                  </a:cubicBezTo>
                  <a:cubicBezTo>
                    <a:pt x="56" y="9"/>
                    <a:pt x="56" y="9"/>
                    <a:pt x="56" y="9"/>
                  </a:cubicBezTo>
                  <a:cubicBezTo>
                    <a:pt x="8" y="0"/>
                    <a:pt x="8" y="0"/>
                    <a:pt x="8" y="0"/>
                  </a:cubicBezTo>
                  <a:cubicBezTo>
                    <a:pt x="4" y="8"/>
                    <a:pt x="4" y="8"/>
                    <a:pt x="4" y="8"/>
                  </a:cubicBezTo>
                  <a:cubicBezTo>
                    <a:pt x="5" y="21"/>
                    <a:pt x="4" y="34"/>
                    <a:pt x="2" y="48"/>
                  </a:cubicBezTo>
                  <a:cubicBezTo>
                    <a:pt x="1" y="49"/>
                    <a:pt x="1" y="51"/>
                    <a:pt x="0" y="53"/>
                  </a:cubicBezTo>
                  <a:cubicBezTo>
                    <a:pt x="7" y="51"/>
                    <a:pt x="11" y="41"/>
                    <a:pt x="14" y="24"/>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9" name="Freeform 67">
              <a:extLst>
                <a:ext uri="{FF2B5EF4-FFF2-40B4-BE49-F238E27FC236}">
                  <a16:creationId xmlns:a16="http://schemas.microsoft.com/office/drawing/2014/main" id="{72E9DD70-DE6F-46C0-B8C3-EC38EC976161}"/>
                </a:ext>
              </a:extLst>
            </p:cNvPr>
            <p:cNvSpPr/>
            <p:nvPr/>
          </p:nvSpPr>
          <p:spPr bwMode="auto">
            <a:xfrm>
              <a:off x="4530" y="2606"/>
              <a:ext cx="21" cy="22"/>
            </a:xfrm>
            <a:custGeom>
              <a:avLst/>
              <a:gdLst>
                <a:gd name="T0" fmla="*/ 9 w 9"/>
                <a:gd name="T1" fmla="*/ 0 h 9"/>
                <a:gd name="T2" fmla="*/ 5 w 9"/>
                <a:gd name="T3" fmla="*/ 0 h 9"/>
                <a:gd name="T4" fmla="*/ 3 w 9"/>
                <a:gd name="T5" fmla="*/ 6 h 9"/>
                <a:gd name="T6" fmla="*/ 0 w 9"/>
                <a:gd name="T7" fmla="*/ 6 h 9"/>
                <a:gd name="T8" fmla="*/ 0 w 9"/>
                <a:gd name="T9" fmla="*/ 9 h 9"/>
                <a:gd name="T10" fmla="*/ 7 w 9"/>
                <a:gd name="T11" fmla="*/ 6 h 9"/>
                <a:gd name="T12" fmla="*/ 9 w 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9" y="0"/>
                  </a:moveTo>
                  <a:cubicBezTo>
                    <a:pt x="8" y="0"/>
                    <a:pt x="7" y="0"/>
                    <a:pt x="5" y="0"/>
                  </a:cubicBezTo>
                  <a:cubicBezTo>
                    <a:pt x="3" y="6"/>
                    <a:pt x="3" y="6"/>
                    <a:pt x="3" y="6"/>
                  </a:cubicBezTo>
                  <a:cubicBezTo>
                    <a:pt x="0" y="6"/>
                    <a:pt x="0" y="6"/>
                    <a:pt x="0" y="6"/>
                  </a:cubicBezTo>
                  <a:cubicBezTo>
                    <a:pt x="0" y="7"/>
                    <a:pt x="0" y="8"/>
                    <a:pt x="0" y="9"/>
                  </a:cubicBezTo>
                  <a:cubicBezTo>
                    <a:pt x="2" y="8"/>
                    <a:pt x="4" y="7"/>
                    <a:pt x="7" y="6"/>
                  </a:cubicBezTo>
                  <a:cubicBezTo>
                    <a:pt x="9" y="0"/>
                    <a:pt x="9" y="0"/>
                    <a:pt x="9" y="0"/>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0" name="Freeform 68">
              <a:extLst>
                <a:ext uri="{FF2B5EF4-FFF2-40B4-BE49-F238E27FC236}">
                  <a16:creationId xmlns:a16="http://schemas.microsoft.com/office/drawing/2014/main" id="{0B21BAAC-A6FC-48A6-B19E-0836F8D31A2E}"/>
                </a:ext>
              </a:extLst>
            </p:cNvPr>
            <p:cNvSpPr/>
            <p:nvPr/>
          </p:nvSpPr>
          <p:spPr bwMode="auto">
            <a:xfrm>
              <a:off x="4530" y="2606"/>
              <a:ext cx="12" cy="14"/>
            </a:xfrm>
            <a:custGeom>
              <a:avLst/>
              <a:gdLst>
                <a:gd name="T0" fmla="*/ 0 w 5"/>
                <a:gd name="T1" fmla="*/ 6 h 6"/>
                <a:gd name="T2" fmla="*/ 3 w 5"/>
                <a:gd name="T3" fmla="*/ 6 h 6"/>
                <a:gd name="T4" fmla="*/ 5 w 5"/>
                <a:gd name="T5" fmla="*/ 0 h 6"/>
                <a:gd name="T6" fmla="*/ 0 w 5"/>
                <a:gd name="T7" fmla="*/ 6 h 6"/>
              </a:gdLst>
              <a:ahLst/>
              <a:cxnLst>
                <a:cxn ang="0">
                  <a:pos x="T0" y="T1"/>
                </a:cxn>
                <a:cxn ang="0">
                  <a:pos x="T2" y="T3"/>
                </a:cxn>
                <a:cxn ang="0">
                  <a:pos x="T4" y="T5"/>
                </a:cxn>
                <a:cxn ang="0">
                  <a:pos x="T6" y="T7"/>
                </a:cxn>
              </a:cxnLst>
              <a:rect l="0" t="0" r="r" b="b"/>
              <a:pathLst>
                <a:path w="5" h="6">
                  <a:moveTo>
                    <a:pt x="0" y="6"/>
                  </a:moveTo>
                  <a:cubicBezTo>
                    <a:pt x="3" y="6"/>
                    <a:pt x="3" y="6"/>
                    <a:pt x="3" y="6"/>
                  </a:cubicBezTo>
                  <a:cubicBezTo>
                    <a:pt x="5" y="0"/>
                    <a:pt x="5" y="0"/>
                    <a:pt x="5" y="0"/>
                  </a:cubicBezTo>
                  <a:cubicBezTo>
                    <a:pt x="2" y="1"/>
                    <a:pt x="0" y="3"/>
                    <a:pt x="0" y="6"/>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1" name="Freeform 69">
              <a:extLst>
                <a:ext uri="{FF2B5EF4-FFF2-40B4-BE49-F238E27FC236}">
                  <a16:creationId xmlns:a16="http://schemas.microsoft.com/office/drawing/2014/main" id="{D4C966DB-EC29-41EE-81D7-8F537A0EBFE3}"/>
                </a:ext>
              </a:extLst>
            </p:cNvPr>
            <p:cNvSpPr/>
            <p:nvPr/>
          </p:nvSpPr>
          <p:spPr bwMode="auto">
            <a:xfrm>
              <a:off x="4257" y="3828"/>
              <a:ext cx="301" cy="52"/>
            </a:xfrm>
            <a:custGeom>
              <a:avLst/>
              <a:gdLst>
                <a:gd name="T0" fmla="*/ 0 w 301"/>
                <a:gd name="T1" fmla="*/ 0 h 52"/>
                <a:gd name="T2" fmla="*/ 7 w 301"/>
                <a:gd name="T3" fmla="*/ 24 h 52"/>
                <a:gd name="T4" fmla="*/ 24 w 301"/>
                <a:gd name="T5" fmla="*/ 47 h 52"/>
                <a:gd name="T6" fmla="*/ 301 w 301"/>
                <a:gd name="T7" fmla="*/ 52 h 52"/>
                <a:gd name="T8" fmla="*/ 159 w 301"/>
                <a:gd name="T9" fmla="*/ 0 h 52"/>
                <a:gd name="T10" fmla="*/ 0 w 301"/>
                <a:gd name="T11" fmla="*/ 0 h 52"/>
                <a:gd name="T12" fmla="*/ 0 w 301"/>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301" h="52">
                  <a:moveTo>
                    <a:pt x="0" y="0"/>
                  </a:moveTo>
                  <a:lnTo>
                    <a:pt x="7" y="24"/>
                  </a:lnTo>
                  <a:lnTo>
                    <a:pt x="24" y="47"/>
                  </a:lnTo>
                  <a:lnTo>
                    <a:pt x="301" y="52"/>
                  </a:lnTo>
                  <a:lnTo>
                    <a:pt x="159" y="0"/>
                  </a:lnTo>
                  <a:lnTo>
                    <a:pt x="0" y="0"/>
                  </a:lnTo>
                  <a:lnTo>
                    <a:pt x="0" y="0"/>
                  </a:lnTo>
                  <a:close/>
                </a:path>
              </a:pathLst>
            </a:custGeom>
            <a:solidFill>
              <a:srgbClr val="6633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2" name="Freeform 70">
              <a:extLst>
                <a:ext uri="{FF2B5EF4-FFF2-40B4-BE49-F238E27FC236}">
                  <a16:creationId xmlns:a16="http://schemas.microsoft.com/office/drawing/2014/main" id="{2F4F1073-B698-4027-BF5E-74EBF87207ED}"/>
                </a:ext>
              </a:extLst>
            </p:cNvPr>
            <p:cNvSpPr/>
            <p:nvPr/>
          </p:nvSpPr>
          <p:spPr bwMode="auto">
            <a:xfrm>
              <a:off x="4034" y="3771"/>
              <a:ext cx="638" cy="244"/>
            </a:xfrm>
            <a:custGeom>
              <a:avLst/>
              <a:gdLst>
                <a:gd name="T0" fmla="*/ 92 w 269"/>
                <a:gd name="T1" fmla="*/ 58 h 103"/>
                <a:gd name="T2" fmla="*/ 111 w 269"/>
                <a:gd name="T3" fmla="*/ 87 h 103"/>
                <a:gd name="T4" fmla="*/ 1 w 269"/>
                <a:gd name="T5" fmla="*/ 67 h 103"/>
                <a:gd name="T6" fmla="*/ 0 w 269"/>
                <a:gd name="T7" fmla="*/ 73 h 103"/>
                <a:gd name="T8" fmla="*/ 30 w 269"/>
                <a:gd name="T9" fmla="*/ 86 h 103"/>
                <a:gd name="T10" fmla="*/ 124 w 269"/>
                <a:gd name="T11" fmla="*/ 103 h 103"/>
                <a:gd name="T12" fmla="*/ 124 w 269"/>
                <a:gd name="T13" fmla="*/ 72 h 103"/>
                <a:gd name="T14" fmla="*/ 111 w 269"/>
                <a:gd name="T15" fmla="*/ 53 h 103"/>
                <a:gd name="T16" fmla="*/ 163 w 269"/>
                <a:gd name="T17" fmla="*/ 59 h 103"/>
                <a:gd name="T18" fmla="*/ 262 w 269"/>
                <a:gd name="T19" fmla="*/ 57 h 103"/>
                <a:gd name="T20" fmla="*/ 194 w 269"/>
                <a:gd name="T21" fmla="*/ 21 h 103"/>
                <a:gd name="T22" fmla="*/ 167 w 269"/>
                <a:gd name="T23" fmla="*/ 0 h 103"/>
                <a:gd name="T24" fmla="*/ 94 w 269"/>
                <a:gd name="T25" fmla="*/ 24 h 103"/>
                <a:gd name="T26" fmla="*/ 161 w 269"/>
                <a:gd name="T27" fmla="*/ 24 h 103"/>
                <a:gd name="T28" fmla="*/ 221 w 269"/>
                <a:gd name="T29" fmla="*/ 46 h 103"/>
                <a:gd name="T30" fmla="*/ 104 w 269"/>
                <a:gd name="T31" fmla="*/ 44 h 103"/>
                <a:gd name="T32" fmla="*/ 97 w 269"/>
                <a:gd name="T33" fmla="*/ 34 h 103"/>
                <a:gd name="T34" fmla="*/ 56 w 269"/>
                <a:gd name="T35" fmla="*/ 46 h 103"/>
                <a:gd name="T36" fmla="*/ 92 w 269"/>
                <a:gd name="T37" fmla="*/ 5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9" h="103">
                  <a:moveTo>
                    <a:pt x="92" y="58"/>
                  </a:moveTo>
                  <a:cubicBezTo>
                    <a:pt x="111" y="87"/>
                    <a:pt x="111" y="87"/>
                    <a:pt x="111" y="87"/>
                  </a:cubicBezTo>
                  <a:cubicBezTo>
                    <a:pt x="1" y="67"/>
                    <a:pt x="1" y="67"/>
                    <a:pt x="1" y="67"/>
                  </a:cubicBezTo>
                  <a:cubicBezTo>
                    <a:pt x="0" y="73"/>
                    <a:pt x="0" y="73"/>
                    <a:pt x="0" y="73"/>
                  </a:cubicBezTo>
                  <a:cubicBezTo>
                    <a:pt x="30" y="86"/>
                    <a:pt x="30" y="86"/>
                    <a:pt x="30" y="86"/>
                  </a:cubicBezTo>
                  <a:cubicBezTo>
                    <a:pt x="124" y="103"/>
                    <a:pt x="124" y="103"/>
                    <a:pt x="124" y="103"/>
                  </a:cubicBezTo>
                  <a:cubicBezTo>
                    <a:pt x="138" y="93"/>
                    <a:pt x="138" y="83"/>
                    <a:pt x="124" y="72"/>
                  </a:cubicBezTo>
                  <a:cubicBezTo>
                    <a:pt x="111" y="53"/>
                    <a:pt x="111" y="53"/>
                    <a:pt x="111" y="53"/>
                  </a:cubicBezTo>
                  <a:cubicBezTo>
                    <a:pt x="163" y="59"/>
                    <a:pt x="163" y="59"/>
                    <a:pt x="163" y="59"/>
                  </a:cubicBezTo>
                  <a:cubicBezTo>
                    <a:pt x="199" y="69"/>
                    <a:pt x="232" y="68"/>
                    <a:pt x="262" y="57"/>
                  </a:cubicBezTo>
                  <a:cubicBezTo>
                    <a:pt x="269" y="36"/>
                    <a:pt x="246" y="24"/>
                    <a:pt x="194" y="21"/>
                  </a:cubicBezTo>
                  <a:cubicBezTo>
                    <a:pt x="167" y="0"/>
                    <a:pt x="167" y="0"/>
                    <a:pt x="167" y="0"/>
                  </a:cubicBezTo>
                  <a:cubicBezTo>
                    <a:pt x="151" y="13"/>
                    <a:pt x="127" y="21"/>
                    <a:pt x="94" y="24"/>
                  </a:cubicBezTo>
                  <a:cubicBezTo>
                    <a:pt x="161" y="24"/>
                    <a:pt x="161" y="24"/>
                    <a:pt x="161" y="24"/>
                  </a:cubicBezTo>
                  <a:cubicBezTo>
                    <a:pt x="221" y="46"/>
                    <a:pt x="221" y="46"/>
                    <a:pt x="221" y="46"/>
                  </a:cubicBezTo>
                  <a:cubicBezTo>
                    <a:pt x="104" y="44"/>
                    <a:pt x="104" y="44"/>
                    <a:pt x="104" y="44"/>
                  </a:cubicBezTo>
                  <a:cubicBezTo>
                    <a:pt x="97" y="34"/>
                    <a:pt x="97" y="34"/>
                    <a:pt x="97" y="34"/>
                  </a:cubicBezTo>
                  <a:cubicBezTo>
                    <a:pt x="84" y="40"/>
                    <a:pt x="70" y="44"/>
                    <a:pt x="56" y="46"/>
                  </a:cubicBezTo>
                  <a:cubicBezTo>
                    <a:pt x="92" y="58"/>
                    <a:pt x="92" y="58"/>
                    <a:pt x="92" y="58"/>
                  </a:cubicBezTo>
                  <a:close/>
                </a:path>
              </a:pathLst>
            </a:custGeom>
            <a:solidFill>
              <a:srgbClr val="2B1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3" name="Freeform 71">
              <a:extLst>
                <a:ext uri="{FF2B5EF4-FFF2-40B4-BE49-F238E27FC236}">
                  <a16:creationId xmlns:a16="http://schemas.microsoft.com/office/drawing/2014/main" id="{CC113C81-C821-45EB-A0EE-C3CD9129C9DB}"/>
                </a:ext>
              </a:extLst>
            </p:cNvPr>
            <p:cNvSpPr/>
            <p:nvPr/>
          </p:nvSpPr>
          <p:spPr bwMode="auto">
            <a:xfrm>
              <a:off x="4036" y="3880"/>
              <a:ext cx="261" cy="97"/>
            </a:xfrm>
            <a:custGeom>
              <a:avLst/>
              <a:gdLst>
                <a:gd name="T0" fmla="*/ 110 w 110"/>
                <a:gd name="T1" fmla="*/ 41 h 41"/>
                <a:gd name="T2" fmla="*/ 91 w 110"/>
                <a:gd name="T3" fmla="*/ 12 h 41"/>
                <a:gd name="T4" fmla="*/ 55 w 110"/>
                <a:gd name="T5" fmla="*/ 0 h 41"/>
                <a:gd name="T6" fmla="*/ 1 w 110"/>
                <a:gd name="T7" fmla="*/ 1 h 41"/>
                <a:gd name="T8" fmla="*/ 0 w 110"/>
                <a:gd name="T9" fmla="*/ 21 h 41"/>
                <a:gd name="T10" fmla="*/ 110 w 110"/>
                <a:gd name="T11" fmla="*/ 41 h 41"/>
              </a:gdLst>
              <a:ahLst/>
              <a:cxnLst>
                <a:cxn ang="0">
                  <a:pos x="T0" y="T1"/>
                </a:cxn>
                <a:cxn ang="0">
                  <a:pos x="T2" y="T3"/>
                </a:cxn>
                <a:cxn ang="0">
                  <a:pos x="T4" y="T5"/>
                </a:cxn>
                <a:cxn ang="0">
                  <a:pos x="T6" y="T7"/>
                </a:cxn>
                <a:cxn ang="0">
                  <a:pos x="T8" y="T9"/>
                </a:cxn>
                <a:cxn ang="0">
                  <a:pos x="T10" y="T11"/>
                </a:cxn>
              </a:cxnLst>
              <a:rect l="0" t="0" r="r" b="b"/>
              <a:pathLst>
                <a:path w="110" h="41">
                  <a:moveTo>
                    <a:pt x="110" y="41"/>
                  </a:moveTo>
                  <a:cubicBezTo>
                    <a:pt x="91" y="12"/>
                    <a:pt x="91" y="12"/>
                    <a:pt x="91" y="12"/>
                  </a:cubicBezTo>
                  <a:cubicBezTo>
                    <a:pt x="55" y="0"/>
                    <a:pt x="55" y="0"/>
                    <a:pt x="55" y="0"/>
                  </a:cubicBezTo>
                  <a:cubicBezTo>
                    <a:pt x="38" y="3"/>
                    <a:pt x="20" y="3"/>
                    <a:pt x="1" y="1"/>
                  </a:cubicBezTo>
                  <a:cubicBezTo>
                    <a:pt x="0" y="21"/>
                    <a:pt x="0" y="21"/>
                    <a:pt x="0" y="21"/>
                  </a:cubicBezTo>
                  <a:cubicBezTo>
                    <a:pt x="110" y="41"/>
                    <a:pt x="110" y="41"/>
                    <a:pt x="110" y="41"/>
                  </a:cubicBezTo>
                  <a:close/>
                </a:path>
              </a:pathLst>
            </a:custGeom>
            <a:solidFill>
              <a:srgbClr val="6633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Tree>
    <p:extLst>
      <p:ext uri="{BB962C8B-B14F-4D97-AF65-F5344CB8AC3E}">
        <p14:creationId xmlns:p14="http://schemas.microsoft.com/office/powerpoint/2010/main" val="85781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D8D3C5-B080-467E-8144-4AB723229BDB}"/>
              </a:ext>
            </a:extLst>
          </p:cNvPr>
          <p:cNvSpPr>
            <a:spLocks noGrp="1"/>
          </p:cNvSpPr>
          <p:nvPr>
            <p:ph type="title"/>
          </p:nvPr>
        </p:nvSpPr>
        <p:spPr/>
        <p:txBody>
          <a:bodyPr/>
          <a:lstStyle/>
          <a:p>
            <a:r>
              <a:rPr lang="zh-CN" altLang="en-US" dirty="0"/>
              <a:t>运维管理体系</a:t>
            </a:r>
          </a:p>
        </p:txBody>
      </p:sp>
      <p:grpSp>
        <p:nvGrpSpPr>
          <p:cNvPr id="47" name="Group 3">
            <a:extLst>
              <a:ext uri="{FF2B5EF4-FFF2-40B4-BE49-F238E27FC236}">
                <a16:creationId xmlns:a16="http://schemas.microsoft.com/office/drawing/2014/main" id="{B4C5EF56-314A-43A6-A008-15E262B8F539}"/>
              </a:ext>
            </a:extLst>
          </p:cNvPr>
          <p:cNvGrpSpPr>
            <a:grpSpLocks noChangeAspect="1"/>
          </p:cNvGrpSpPr>
          <p:nvPr/>
        </p:nvGrpSpPr>
        <p:grpSpPr bwMode="auto">
          <a:xfrm>
            <a:off x="4613103" y="2009349"/>
            <a:ext cx="4056764" cy="3974180"/>
            <a:chOff x="0" y="0"/>
            <a:chExt cx="2928" cy="2880"/>
          </a:xfrm>
        </p:grpSpPr>
        <p:grpSp>
          <p:nvGrpSpPr>
            <p:cNvPr id="48" name="Group 4">
              <a:extLst>
                <a:ext uri="{FF2B5EF4-FFF2-40B4-BE49-F238E27FC236}">
                  <a16:creationId xmlns:a16="http://schemas.microsoft.com/office/drawing/2014/main" id="{0009B24E-8294-4FAE-907D-76893342EA40}"/>
                </a:ext>
              </a:extLst>
            </p:cNvPr>
            <p:cNvGrpSpPr/>
            <p:nvPr/>
          </p:nvGrpSpPr>
          <p:grpSpPr bwMode="auto">
            <a:xfrm>
              <a:off x="868" y="0"/>
              <a:ext cx="1192" cy="959"/>
              <a:chOff x="0" y="0"/>
              <a:chExt cx="1192" cy="959"/>
            </a:xfrm>
          </p:grpSpPr>
          <p:grpSp>
            <p:nvGrpSpPr>
              <p:cNvPr id="84" name="Group 5">
                <a:extLst>
                  <a:ext uri="{FF2B5EF4-FFF2-40B4-BE49-F238E27FC236}">
                    <a16:creationId xmlns:a16="http://schemas.microsoft.com/office/drawing/2014/main" id="{39E3D1F5-A43D-4E7F-858D-4D65CF1C1978}"/>
                  </a:ext>
                </a:extLst>
              </p:cNvPr>
              <p:cNvGrpSpPr/>
              <p:nvPr/>
            </p:nvGrpSpPr>
            <p:grpSpPr bwMode="auto">
              <a:xfrm>
                <a:off x="0" y="0"/>
                <a:ext cx="1192" cy="959"/>
                <a:chOff x="0" y="0"/>
                <a:chExt cx="1549" cy="1351"/>
              </a:xfrm>
            </p:grpSpPr>
            <p:sp>
              <p:nvSpPr>
                <p:cNvPr id="86" name="AutoShape 6">
                  <a:extLst>
                    <a:ext uri="{FF2B5EF4-FFF2-40B4-BE49-F238E27FC236}">
                      <a16:creationId xmlns:a16="http://schemas.microsoft.com/office/drawing/2014/main" id="{629EFFB9-5198-4B6F-BA5D-FE9F0B187FF5}"/>
                    </a:ext>
                  </a:extLst>
                </p:cNvPr>
                <p:cNvSpPr>
                  <a:spLocks noChangeArrowheads="1"/>
                </p:cNvSpPr>
                <p:nvPr/>
              </p:nvSpPr>
              <p:spPr bwMode="auto">
                <a:xfrm>
                  <a:off x="13" y="23"/>
                  <a:ext cx="1536" cy="1328"/>
                </a:xfrm>
                <a:prstGeom prst="hexagon">
                  <a:avLst>
                    <a:gd name="adj" fmla="val 28916"/>
                    <a:gd name="vf" fmla="val 115470"/>
                  </a:avLst>
                </a:prstGeom>
                <a:solidFill>
                  <a:srgbClr val="808080"/>
                </a:solidFill>
                <a:ln w="9525">
                  <a:no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87" name="AutoShape 7">
                  <a:extLst>
                    <a:ext uri="{FF2B5EF4-FFF2-40B4-BE49-F238E27FC236}">
                      <a16:creationId xmlns:a16="http://schemas.microsoft.com/office/drawing/2014/main" id="{C9F1378F-A378-4671-AB83-818863525605}"/>
                    </a:ext>
                  </a:extLst>
                </p:cNvPr>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88" name="AutoShape 8">
                  <a:extLst>
                    <a:ext uri="{FF2B5EF4-FFF2-40B4-BE49-F238E27FC236}">
                      <a16:creationId xmlns:a16="http://schemas.microsoft.com/office/drawing/2014/main" id="{5782907F-5BBF-46C5-82AB-4E688DECED0A}"/>
                    </a:ext>
                  </a:extLst>
                </p:cNvPr>
                <p:cNvSpPr>
                  <a:spLocks noChangeArrowheads="1"/>
                </p:cNvSpPr>
                <p:nvPr/>
              </p:nvSpPr>
              <p:spPr bwMode="auto">
                <a:xfrm>
                  <a:off x="90" y="80"/>
                  <a:ext cx="1350" cy="1168"/>
                </a:xfrm>
                <a:prstGeom prst="hexagon">
                  <a:avLst>
                    <a:gd name="adj" fmla="val 28896"/>
                    <a:gd name="vf" fmla="val 115470"/>
                  </a:avLst>
                </a:prstGeom>
                <a:gradFill rotWithShape="1">
                  <a:gsLst>
                    <a:gs pos="0">
                      <a:srgbClr val="7262EC"/>
                    </a:gs>
                    <a:gs pos="100000">
                      <a:srgbClr val="2614AA"/>
                    </a:gs>
                  </a:gsLst>
                  <a:lin ang="2700000" scaled="1"/>
                </a:gradFill>
                <a:ln w="9525" cmpd="sng">
                  <a:solidFill>
                    <a:srgbClr val="FFFFFF"/>
                  </a:solid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sp>
            <p:nvSpPr>
              <p:cNvPr id="85" name="Text Box 9">
                <a:extLst>
                  <a:ext uri="{FF2B5EF4-FFF2-40B4-BE49-F238E27FC236}">
                    <a16:creationId xmlns:a16="http://schemas.microsoft.com/office/drawing/2014/main" id="{94F4823A-D33A-42F1-B6A3-A66EEC79472D}"/>
                  </a:ext>
                </a:extLst>
              </p:cNvPr>
              <p:cNvSpPr txBox="1">
                <a:spLocks noChangeArrowheads="1"/>
              </p:cNvSpPr>
              <p:nvPr/>
            </p:nvSpPr>
            <p:spPr bwMode="auto">
              <a:xfrm>
                <a:off x="213" y="174"/>
                <a:ext cx="726" cy="558"/>
              </a:xfrm>
              <a:prstGeom prst="rect">
                <a:avLst/>
              </a:prstGeom>
              <a:noFill/>
              <a:ln w="9525">
                <a:noFill/>
                <a:miter lim="800000"/>
              </a:ln>
              <a:effectLst/>
            </p:spPr>
            <p:txBody>
              <a:bodyPr wrap="none">
                <a:spAutoFit/>
              </a:bodyPr>
              <a:lstStyle/>
              <a:p>
                <a:pPr algn="ctr" eaLnBrk="0" hangingPunct="0"/>
                <a:r>
                  <a:rPr lang="zh-CN" altLang="en-US" sz="1600" b="1" dirty="0">
                    <a:solidFill>
                      <a:srgbClr val="FFFFFF"/>
                    </a:solidFill>
                    <a:latin typeface="+mj-ea"/>
                    <a:ea typeface="+mj-ea"/>
                    <a:cs typeface="Arial" panose="020B0604020202020204" pitchFamily="34" charset="0"/>
                  </a:rPr>
                  <a:t>运维交付</a:t>
                </a:r>
                <a:endParaRPr lang="en-US" altLang="zh-CN" sz="1600" b="1" dirty="0">
                  <a:solidFill>
                    <a:srgbClr val="FFFFFF"/>
                  </a:solidFill>
                  <a:latin typeface="+mj-ea"/>
                  <a:ea typeface="+mj-ea"/>
                  <a:cs typeface="Arial" panose="020B0604020202020204" pitchFamily="34" charset="0"/>
                </a:endParaRPr>
              </a:p>
              <a:p>
                <a:pPr algn="ctr" eaLnBrk="0" hangingPunct="0"/>
                <a:r>
                  <a:rPr lang="zh-CN" altLang="en-US" sz="1400" dirty="0">
                    <a:solidFill>
                      <a:srgbClr val="92D050"/>
                    </a:solidFill>
                    <a:latin typeface="+mj-ea"/>
                    <a:ea typeface="+mj-ea"/>
                    <a:cs typeface="Arial" panose="020B0604020202020204" pitchFamily="34" charset="0"/>
                  </a:rPr>
                  <a:t>运维值班</a:t>
                </a:r>
                <a:endParaRPr lang="en-US" altLang="zh-CN" sz="1400" dirty="0">
                  <a:solidFill>
                    <a:srgbClr val="92D050"/>
                  </a:solidFill>
                  <a:latin typeface="+mj-ea"/>
                  <a:ea typeface="+mj-ea"/>
                  <a:cs typeface="Arial" panose="020B0604020202020204" pitchFamily="34" charset="0"/>
                </a:endParaRPr>
              </a:p>
              <a:p>
                <a:pPr algn="ctr" eaLnBrk="0" hangingPunct="0"/>
                <a:r>
                  <a:rPr lang="zh-CN" altLang="en-US" sz="1400" dirty="0">
                    <a:solidFill>
                      <a:srgbClr val="92D050"/>
                    </a:solidFill>
                    <a:latin typeface="+mj-ea"/>
                    <a:ea typeface="+mj-ea"/>
                    <a:cs typeface="Arial" panose="020B0604020202020204" pitchFamily="34" charset="0"/>
                  </a:rPr>
                  <a:t>周期保养</a:t>
                </a:r>
                <a:endParaRPr lang="zh-CN" altLang="zh-CN" sz="1400" dirty="0">
                  <a:solidFill>
                    <a:srgbClr val="92D050"/>
                  </a:solidFill>
                  <a:latin typeface="+mj-ea"/>
                  <a:ea typeface="+mj-ea"/>
                  <a:cs typeface="Arial" panose="020B0604020202020204" pitchFamily="34" charset="0"/>
                </a:endParaRPr>
              </a:p>
            </p:txBody>
          </p:sp>
        </p:grpSp>
        <p:grpSp>
          <p:nvGrpSpPr>
            <p:cNvPr id="49" name="Group 10">
              <a:extLst>
                <a:ext uri="{FF2B5EF4-FFF2-40B4-BE49-F238E27FC236}">
                  <a16:creationId xmlns:a16="http://schemas.microsoft.com/office/drawing/2014/main" id="{0A371585-8CB5-44C5-B380-ABD94F4F9FAF}"/>
                </a:ext>
              </a:extLst>
            </p:cNvPr>
            <p:cNvGrpSpPr/>
            <p:nvPr/>
          </p:nvGrpSpPr>
          <p:grpSpPr bwMode="auto">
            <a:xfrm>
              <a:off x="0" y="478"/>
              <a:ext cx="1193" cy="1045"/>
              <a:chOff x="0" y="0"/>
              <a:chExt cx="1193" cy="1045"/>
            </a:xfrm>
          </p:grpSpPr>
          <p:grpSp>
            <p:nvGrpSpPr>
              <p:cNvPr id="79" name="Group 11">
                <a:extLst>
                  <a:ext uri="{FF2B5EF4-FFF2-40B4-BE49-F238E27FC236}">
                    <a16:creationId xmlns:a16="http://schemas.microsoft.com/office/drawing/2014/main" id="{F175778D-7703-4DB6-AC7C-93CB1D59ED0A}"/>
                  </a:ext>
                </a:extLst>
              </p:cNvPr>
              <p:cNvGrpSpPr/>
              <p:nvPr/>
            </p:nvGrpSpPr>
            <p:grpSpPr bwMode="auto">
              <a:xfrm>
                <a:off x="0" y="0"/>
                <a:ext cx="1193" cy="959"/>
                <a:chOff x="0" y="0"/>
                <a:chExt cx="1549" cy="1351"/>
              </a:xfrm>
            </p:grpSpPr>
            <p:sp>
              <p:nvSpPr>
                <p:cNvPr id="81" name="AutoShape 12">
                  <a:extLst>
                    <a:ext uri="{FF2B5EF4-FFF2-40B4-BE49-F238E27FC236}">
                      <a16:creationId xmlns:a16="http://schemas.microsoft.com/office/drawing/2014/main" id="{CA7D33AD-DB74-43F1-8E14-32E25FDD0742}"/>
                    </a:ext>
                  </a:extLst>
                </p:cNvPr>
                <p:cNvSpPr>
                  <a:spLocks noChangeArrowheads="1"/>
                </p:cNvSpPr>
                <p:nvPr/>
              </p:nvSpPr>
              <p:spPr bwMode="auto">
                <a:xfrm>
                  <a:off x="13" y="23"/>
                  <a:ext cx="1536" cy="1328"/>
                </a:xfrm>
                <a:prstGeom prst="hexagon">
                  <a:avLst>
                    <a:gd name="adj" fmla="val 28916"/>
                    <a:gd name="vf" fmla="val 115470"/>
                  </a:avLst>
                </a:prstGeom>
                <a:solidFill>
                  <a:srgbClr val="808080"/>
                </a:solidFill>
                <a:ln w="9525">
                  <a:no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82" name="AutoShape 13">
                  <a:extLst>
                    <a:ext uri="{FF2B5EF4-FFF2-40B4-BE49-F238E27FC236}">
                      <a16:creationId xmlns:a16="http://schemas.microsoft.com/office/drawing/2014/main" id="{7178D266-3A67-4D56-8548-A6BF56392733}"/>
                    </a:ext>
                  </a:extLst>
                </p:cNvPr>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83" name="AutoShape 14">
                  <a:extLst>
                    <a:ext uri="{FF2B5EF4-FFF2-40B4-BE49-F238E27FC236}">
                      <a16:creationId xmlns:a16="http://schemas.microsoft.com/office/drawing/2014/main" id="{DF87EBE2-D17A-409A-A587-ECA2658563A3}"/>
                    </a:ext>
                  </a:extLst>
                </p:cNvPr>
                <p:cNvSpPr>
                  <a:spLocks noChangeArrowheads="1"/>
                </p:cNvSpPr>
                <p:nvPr/>
              </p:nvSpPr>
              <p:spPr bwMode="auto">
                <a:xfrm>
                  <a:off x="90" y="80"/>
                  <a:ext cx="1350" cy="1168"/>
                </a:xfrm>
                <a:prstGeom prst="hexagon">
                  <a:avLst>
                    <a:gd name="adj" fmla="val 28896"/>
                    <a:gd name="vf" fmla="val 115470"/>
                  </a:avLst>
                </a:prstGeom>
                <a:gradFill rotWithShape="1">
                  <a:gsLst>
                    <a:gs pos="0">
                      <a:srgbClr val="49ACE3">
                        <a:gamma/>
                        <a:shade val="94118"/>
                        <a:invGamma/>
                      </a:srgbClr>
                    </a:gs>
                    <a:gs pos="100000">
                      <a:srgbClr val="49ACE3"/>
                    </a:gs>
                  </a:gsLst>
                  <a:lin ang="2700000" scaled="1"/>
                </a:gradFill>
                <a:ln w="9525" cmpd="sng">
                  <a:solidFill>
                    <a:srgbClr val="FFFFFF"/>
                  </a:solid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sp>
            <p:nvSpPr>
              <p:cNvPr id="80" name="Text Box 15">
                <a:extLst>
                  <a:ext uri="{FF2B5EF4-FFF2-40B4-BE49-F238E27FC236}">
                    <a16:creationId xmlns:a16="http://schemas.microsoft.com/office/drawing/2014/main" id="{766FA045-A5C7-4DF3-B0EA-E1CC2E895B77}"/>
                  </a:ext>
                </a:extLst>
              </p:cNvPr>
              <p:cNvSpPr txBox="1">
                <a:spLocks noChangeArrowheads="1"/>
              </p:cNvSpPr>
              <p:nvPr/>
            </p:nvSpPr>
            <p:spPr bwMode="auto">
              <a:xfrm>
                <a:off x="182" y="175"/>
                <a:ext cx="781" cy="870"/>
              </a:xfrm>
              <a:prstGeom prst="rect">
                <a:avLst/>
              </a:prstGeom>
              <a:noFill/>
              <a:ln w="9525">
                <a:noFill/>
                <a:miter lim="800000"/>
              </a:ln>
              <a:effectLst/>
            </p:spPr>
            <p:txBody>
              <a:bodyPr wrap="none">
                <a:spAutoFit/>
              </a:bodyPr>
              <a:lstStyle/>
              <a:p>
                <a:pPr algn="ctr" eaLnBrk="0" hangingPunct="0"/>
                <a:r>
                  <a:rPr lang="zh-CN" altLang="en-US" sz="1600" b="1" dirty="0">
                    <a:solidFill>
                      <a:srgbClr val="FFFFFF"/>
                    </a:solidFill>
                    <a:latin typeface="+mj-ea"/>
                    <a:ea typeface="+mj-ea"/>
                    <a:cs typeface="Arial" panose="020B0604020202020204" pitchFamily="34" charset="0"/>
                  </a:rPr>
                  <a:t>流程管理</a:t>
                </a:r>
                <a:endParaRPr lang="en-US" altLang="zh-CN" sz="1600" b="1" dirty="0">
                  <a:solidFill>
                    <a:srgbClr val="FFFFFF"/>
                  </a:solidFill>
                  <a:latin typeface="+mj-ea"/>
                  <a:ea typeface="+mj-ea"/>
                  <a:cs typeface="Arial" panose="020B0604020202020204" pitchFamily="34" charset="0"/>
                </a:endParaRPr>
              </a:p>
              <a:p>
                <a:pPr algn="ctr" eaLnBrk="0" hangingPunct="0"/>
                <a:r>
                  <a:rPr lang="zh-CN" altLang="en-US" sz="1400" dirty="0">
                    <a:solidFill>
                      <a:schemeClr val="tx1">
                        <a:lumMod val="75000"/>
                        <a:lumOff val="25000"/>
                      </a:schemeClr>
                    </a:solidFill>
                    <a:latin typeface="+mj-ea"/>
                    <a:ea typeface="+mj-ea"/>
                    <a:cs typeface="Arial" panose="020B0604020202020204" pitchFamily="34" charset="0"/>
                  </a:rPr>
                  <a:t>配置、变更</a:t>
                </a:r>
                <a:endParaRPr lang="en-US" altLang="zh-CN" sz="1400" dirty="0">
                  <a:solidFill>
                    <a:schemeClr val="tx1">
                      <a:lumMod val="75000"/>
                      <a:lumOff val="25000"/>
                    </a:schemeClr>
                  </a:solidFill>
                  <a:latin typeface="+mj-ea"/>
                  <a:ea typeface="+mj-ea"/>
                  <a:cs typeface="Arial" panose="020B0604020202020204" pitchFamily="34" charset="0"/>
                </a:endParaRPr>
              </a:p>
              <a:p>
                <a:pPr algn="ctr" eaLnBrk="0" hangingPunct="0"/>
                <a:r>
                  <a:rPr lang="zh-CN" altLang="en-US" sz="1400" dirty="0">
                    <a:solidFill>
                      <a:schemeClr val="tx1">
                        <a:lumMod val="75000"/>
                        <a:lumOff val="25000"/>
                      </a:schemeClr>
                    </a:solidFill>
                    <a:latin typeface="+mj-ea"/>
                    <a:ea typeface="+mj-ea"/>
                    <a:cs typeface="Arial" panose="020B0604020202020204" pitchFamily="34" charset="0"/>
                  </a:rPr>
                  <a:t>事件、问题</a:t>
                </a:r>
                <a:endParaRPr lang="en-US" altLang="zh-CN" sz="1400" dirty="0">
                  <a:solidFill>
                    <a:schemeClr val="tx1">
                      <a:lumMod val="75000"/>
                      <a:lumOff val="25000"/>
                    </a:schemeClr>
                  </a:solidFill>
                  <a:latin typeface="+mj-ea"/>
                  <a:ea typeface="+mj-ea"/>
                  <a:cs typeface="Arial" panose="020B0604020202020204" pitchFamily="34" charset="0"/>
                </a:endParaRPr>
              </a:p>
              <a:p>
                <a:pPr algn="ctr" eaLnBrk="0" hangingPunct="0"/>
                <a:endParaRPr lang="en-US" altLang="zh-CN" sz="1400" dirty="0">
                  <a:solidFill>
                    <a:srgbClr val="FFFFFF"/>
                  </a:solidFill>
                  <a:latin typeface="+mj-ea"/>
                  <a:ea typeface="+mj-ea"/>
                  <a:cs typeface="Arial" panose="020B0604020202020204" pitchFamily="34" charset="0"/>
                </a:endParaRPr>
              </a:p>
              <a:p>
                <a:pPr algn="ctr" eaLnBrk="0" hangingPunct="0"/>
                <a:endParaRPr lang="zh-CN" altLang="zh-CN" sz="1400" dirty="0">
                  <a:solidFill>
                    <a:srgbClr val="FFFFFF"/>
                  </a:solidFill>
                  <a:latin typeface="+mj-ea"/>
                  <a:ea typeface="+mj-ea"/>
                  <a:cs typeface="Arial" panose="020B0604020202020204" pitchFamily="34" charset="0"/>
                </a:endParaRPr>
              </a:p>
            </p:txBody>
          </p:sp>
        </p:grpSp>
        <p:grpSp>
          <p:nvGrpSpPr>
            <p:cNvPr id="50" name="Group 16">
              <a:extLst>
                <a:ext uri="{FF2B5EF4-FFF2-40B4-BE49-F238E27FC236}">
                  <a16:creationId xmlns:a16="http://schemas.microsoft.com/office/drawing/2014/main" id="{58111F8C-C4B8-4EF6-BBBE-A0AA681D7EE8}"/>
                </a:ext>
              </a:extLst>
            </p:cNvPr>
            <p:cNvGrpSpPr/>
            <p:nvPr/>
          </p:nvGrpSpPr>
          <p:grpSpPr bwMode="auto">
            <a:xfrm>
              <a:off x="868" y="959"/>
              <a:ext cx="1192" cy="959"/>
              <a:chOff x="0" y="0"/>
              <a:chExt cx="1192" cy="959"/>
            </a:xfrm>
          </p:grpSpPr>
          <p:grpSp>
            <p:nvGrpSpPr>
              <p:cNvPr id="74" name="Group 17">
                <a:extLst>
                  <a:ext uri="{FF2B5EF4-FFF2-40B4-BE49-F238E27FC236}">
                    <a16:creationId xmlns:a16="http://schemas.microsoft.com/office/drawing/2014/main" id="{4924107E-994F-4E82-80EB-FC8355115D92}"/>
                  </a:ext>
                </a:extLst>
              </p:cNvPr>
              <p:cNvGrpSpPr/>
              <p:nvPr/>
            </p:nvGrpSpPr>
            <p:grpSpPr bwMode="auto">
              <a:xfrm>
                <a:off x="0" y="0"/>
                <a:ext cx="1192" cy="959"/>
                <a:chOff x="0" y="0"/>
                <a:chExt cx="1549" cy="1351"/>
              </a:xfrm>
            </p:grpSpPr>
            <p:sp>
              <p:nvSpPr>
                <p:cNvPr id="76" name="AutoShape 18">
                  <a:extLst>
                    <a:ext uri="{FF2B5EF4-FFF2-40B4-BE49-F238E27FC236}">
                      <a16:creationId xmlns:a16="http://schemas.microsoft.com/office/drawing/2014/main" id="{06DE664A-DD2B-4393-8F2B-0D0863EEA887}"/>
                    </a:ext>
                  </a:extLst>
                </p:cNvPr>
                <p:cNvSpPr>
                  <a:spLocks noChangeArrowheads="1"/>
                </p:cNvSpPr>
                <p:nvPr/>
              </p:nvSpPr>
              <p:spPr bwMode="auto">
                <a:xfrm>
                  <a:off x="13" y="23"/>
                  <a:ext cx="1536" cy="1328"/>
                </a:xfrm>
                <a:prstGeom prst="hexagon">
                  <a:avLst>
                    <a:gd name="adj" fmla="val 28916"/>
                    <a:gd name="vf" fmla="val 115470"/>
                  </a:avLst>
                </a:prstGeom>
                <a:solidFill>
                  <a:srgbClr val="808080"/>
                </a:solidFill>
                <a:ln w="9525">
                  <a:no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77" name="AutoShape 19">
                  <a:extLst>
                    <a:ext uri="{FF2B5EF4-FFF2-40B4-BE49-F238E27FC236}">
                      <a16:creationId xmlns:a16="http://schemas.microsoft.com/office/drawing/2014/main" id="{20EF8D70-9D0D-4661-BCA6-224EED37D618}"/>
                    </a:ext>
                  </a:extLst>
                </p:cNvPr>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78" name="AutoShape 20">
                  <a:extLst>
                    <a:ext uri="{FF2B5EF4-FFF2-40B4-BE49-F238E27FC236}">
                      <a16:creationId xmlns:a16="http://schemas.microsoft.com/office/drawing/2014/main" id="{A4899AE3-F562-4E35-B3A7-B33A8FA949BF}"/>
                    </a:ext>
                  </a:extLst>
                </p:cNvPr>
                <p:cNvSpPr>
                  <a:spLocks noChangeArrowheads="1"/>
                </p:cNvSpPr>
                <p:nvPr/>
              </p:nvSpPr>
              <p:spPr bwMode="auto">
                <a:xfrm>
                  <a:off x="90" y="80"/>
                  <a:ext cx="1350" cy="1168"/>
                </a:xfrm>
                <a:prstGeom prst="hexagon">
                  <a:avLst>
                    <a:gd name="adj" fmla="val 28896"/>
                    <a:gd name="vf" fmla="val 115470"/>
                  </a:avLst>
                </a:prstGeom>
                <a:gradFill rotWithShape="1">
                  <a:gsLst>
                    <a:gs pos="0">
                      <a:srgbClr val="3366CC">
                        <a:gamma/>
                        <a:shade val="46275"/>
                        <a:invGamma/>
                      </a:srgbClr>
                    </a:gs>
                    <a:gs pos="100000">
                      <a:srgbClr val="3366CC"/>
                    </a:gs>
                  </a:gsLst>
                  <a:lin ang="2700000" scaled="1"/>
                </a:gradFill>
                <a:ln w="9525" cmpd="sng">
                  <a:solidFill>
                    <a:srgbClr val="FFFFFF"/>
                  </a:solid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sp>
            <p:nvSpPr>
              <p:cNvPr id="75" name="Text Box 21">
                <a:extLst>
                  <a:ext uri="{FF2B5EF4-FFF2-40B4-BE49-F238E27FC236}">
                    <a16:creationId xmlns:a16="http://schemas.microsoft.com/office/drawing/2014/main" id="{52F33527-5F12-4F8C-95E7-29D307478947}"/>
                  </a:ext>
                </a:extLst>
              </p:cNvPr>
              <p:cNvSpPr txBox="1">
                <a:spLocks noChangeArrowheads="1"/>
              </p:cNvSpPr>
              <p:nvPr/>
            </p:nvSpPr>
            <p:spPr bwMode="auto">
              <a:xfrm>
                <a:off x="213" y="214"/>
                <a:ext cx="726" cy="736"/>
              </a:xfrm>
              <a:prstGeom prst="rect">
                <a:avLst/>
              </a:prstGeom>
              <a:noFill/>
              <a:ln w="9525">
                <a:noFill/>
                <a:miter lim="800000"/>
              </a:ln>
              <a:effectLst/>
            </p:spPr>
            <p:txBody>
              <a:bodyPr wrap="none">
                <a:spAutoFit/>
              </a:bodyPr>
              <a:lstStyle/>
              <a:p>
                <a:pPr algn="ctr" eaLnBrk="0" hangingPunct="0"/>
                <a:r>
                  <a:rPr lang="zh-CN" altLang="en-US" sz="1600" b="1" dirty="0">
                    <a:solidFill>
                      <a:srgbClr val="FFFFFF"/>
                    </a:solidFill>
                    <a:latin typeface="+mj-ea"/>
                    <a:ea typeface="+mj-ea"/>
                    <a:cs typeface="Arial" panose="020B0604020202020204" pitchFamily="34" charset="0"/>
                  </a:rPr>
                  <a:t>考核机制</a:t>
                </a:r>
                <a:endParaRPr lang="en-US" altLang="zh-CN" sz="1600" b="1" dirty="0">
                  <a:solidFill>
                    <a:srgbClr val="FFFFFF"/>
                  </a:solidFill>
                  <a:latin typeface="+mj-ea"/>
                  <a:ea typeface="+mj-ea"/>
                  <a:cs typeface="Arial" panose="020B0604020202020204" pitchFamily="34" charset="0"/>
                </a:endParaRPr>
              </a:p>
              <a:p>
                <a:pPr algn="ctr" eaLnBrk="0" hangingPunct="0"/>
                <a:r>
                  <a:rPr lang="zh-CN" altLang="en-US" sz="1400" dirty="0">
                    <a:solidFill>
                      <a:srgbClr val="92D050"/>
                    </a:solidFill>
                    <a:latin typeface="+mj-ea"/>
                    <a:ea typeface="+mj-ea"/>
                    <a:cs typeface="Arial" panose="020B0604020202020204" pitchFamily="34" charset="0"/>
                  </a:rPr>
                  <a:t>周期考核</a:t>
                </a:r>
                <a:endParaRPr lang="en-US" altLang="zh-CN" sz="1400" dirty="0">
                  <a:solidFill>
                    <a:srgbClr val="92D050"/>
                  </a:solidFill>
                  <a:latin typeface="+mj-ea"/>
                  <a:ea typeface="+mj-ea"/>
                  <a:cs typeface="Arial" panose="020B0604020202020204" pitchFamily="34" charset="0"/>
                </a:endParaRPr>
              </a:p>
              <a:p>
                <a:pPr algn="ctr" eaLnBrk="0" hangingPunct="0"/>
                <a:r>
                  <a:rPr lang="zh-CN" altLang="en-US" sz="1400" dirty="0">
                    <a:solidFill>
                      <a:srgbClr val="92D050"/>
                    </a:solidFill>
                    <a:latin typeface="+mj-ea"/>
                    <a:ea typeface="+mj-ea"/>
                    <a:cs typeface="Arial" panose="020B0604020202020204" pitchFamily="34" charset="0"/>
                  </a:rPr>
                  <a:t>持续改进</a:t>
                </a:r>
                <a:endParaRPr lang="en-US" altLang="zh-CN" sz="1400" dirty="0">
                  <a:solidFill>
                    <a:srgbClr val="92D050"/>
                  </a:solidFill>
                  <a:latin typeface="+mj-ea"/>
                  <a:ea typeface="+mj-ea"/>
                  <a:cs typeface="Arial" panose="020B0604020202020204" pitchFamily="34" charset="0"/>
                </a:endParaRPr>
              </a:p>
              <a:p>
                <a:pPr algn="ctr" eaLnBrk="0" hangingPunct="0"/>
                <a:endParaRPr lang="zh-CN" altLang="zh-CN" sz="1600" dirty="0">
                  <a:solidFill>
                    <a:srgbClr val="FFFFFF"/>
                  </a:solidFill>
                  <a:latin typeface="+mj-ea"/>
                  <a:ea typeface="+mj-ea"/>
                  <a:cs typeface="Arial" panose="020B0604020202020204" pitchFamily="34" charset="0"/>
                </a:endParaRPr>
              </a:p>
            </p:txBody>
          </p:sp>
        </p:grpSp>
        <p:grpSp>
          <p:nvGrpSpPr>
            <p:cNvPr id="51" name="Group 23">
              <a:extLst>
                <a:ext uri="{FF2B5EF4-FFF2-40B4-BE49-F238E27FC236}">
                  <a16:creationId xmlns:a16="http://schemas.microsoft.com/office/drawing/2014/main" id="{BE854E8D-4055-41E3-98C9-6139376DABD9}"/>
                </a:ext>
              </a:extLst>
            </p:cNvPr>
            <p:cNvGrpSpPr/>
            <p:nvPr/>
          </p:nvGrpSpPr>
          <p:grpSpPr bwMode="auto">
            <a:xfrm>
              <a:off x="1735" y="478"/>
              <a:ext cx="1193" cy="959"/>
              <a:chOff x="0" y="0"/>
              <a:chExt cx="1549" cy="1351"/>
            </a:xfrm>
          </p:grpSpPr>
          <p:sp>
            <p:nvSpPr>
              <p:cNvPr id="71" name="AutoShape 24">
                <a:extLst>
                  <a:ext uri="{FF2B5EF4-FFF2-40B4-BE49-F238E27FC236}">
                    <a16:creationId xmlns:a16="http://schemas.microsoft.com/office/drawing/2014/main" id="{3640ACB0-2D12-45F9-99E1-43BBB1CBB210}"/>
                  </a:ext>
                </a:extLst>
              </p:cNvPr>
              <p:cNvSpPr>
                <a:spLocks noChangeArrowheads="1"/>
              </p:cNvSpPr>
              <p:nvPr/>
            </p:nvSpPr>
            <p:spPr bwMode="auto">
              <a:xfrm>
                <a:off x="13" y="23"/>
                <a:ext cx="1536" cy="1328"/>
              </a:xfrm>
              <a:prstGeom prst="hexagon">
                <a:avLst>
                  <a:gd name="adj" fmla="val 28916"/>
                  <a:gd name="vf" fmla="val 115470"/>
                </a:avLst>
              </a:prstGeom>
              <a:solidFill>
                <a:srgbClr val="808080"/>
              </a:solidFill>
              <a:ln w="9525">
                <a:no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72" name="AutoShape 25">
                <a:extLst>
                  <a:ext uri="{FF2B5EF4-FFF2-40B4-BE49-F238E27FC236}">
                    <a16:creationId xmlns:a16="http://schemas.microsoft.com/office/drawing/2014/main" id="{EFE7FF27-BB0E-47D1-BF6D-A6BA32731C67}"/>
                  </a:ext>
                </a:extLst>
              </p:cNvPr>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73" name="AutoShape 26">
                <a:extLst>
                  <a:ext uri="{FF2B5EF4-FFF2-40B4-BE49-F238E27FC236}">
                    <a16:creationId xmlns:a16="http://schemas.microsoft.com/office/drawing/2014/main" id="{3432DC8D-55E0-4E8B-AEA6-53369CB11D73}"/>
                  </a:ext>
                </a:extLst>
              </p:cNvPr>
              <p:cNvSpPr>
                <a:spLocks noChangeArrowheads="1"/>
              </p:cNvSpPr>
              <p:nvPr/>
            </p:nvSpPr>
            <p:spPr bwMode="auto">
              <a:xfrm>
                <a:off x="90" y="80"/>
                <a:ext cx="1350" cy="1168"/>
              </a:xfrm>
              <a:prstGeom prst="hexagon">
                <a:avLst>
                  <a:gd name="adj" fmla="val 28896"/>
                  <a:gd name="vf" fmla="val 115470"/>
                </a:avLst>
              </a:prstGeom>
              <a:gradFill rotWithShape="1">
                <a:gsLst>
                  <a:gs pos="0">
                    <a:srgbClr val="85B9C3">
                      <a:gamma/>
                      <a:shade val="46275"/>
                      <a:invGamma/>
                    </a:srgbClr>
                  </a:gs>
                  <a:gs pos="100000">
                    <a:srgbClr val="85B9C3"/>
                  </a:gs>
                </a:gsLst>
                <a:lin ang="2700000" scaled="1"/>
              </a:gradFill>
              <a:ln w="9525" cmpd="sng">
                <a:solidFill>
                  <a:srgbClr val="FFFFFF"/>
                </a:solid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52" name="Group 28">
              <a:extLst>
                <a:ext uri="{FF2B5EF4-FFF2-40B4-BE49-F238E27FC236}">
                  <a16:creationId xmlns:a16="http://schemas.microsoft.com/office/drawing/2014/main" id="{8C20D5CE-905D-4E5F-8E89-1C96CF81BC5E}"/>
                </a:ext>
              </a:extLst>
            </p:cNvPr>
            <p:cNvGrpSpPr/>
            <p:nvPr/>
          </p:nvGrpSpPr>
          <p:grpSpPr bwMode="auto">
            <a:xfrm>
              <a:off x="1735" y="653"/>
              <a:ext cx="1193" cy="1746"/>
              <a:chOff x="0" y="-787"/>
              <a:chExt cx="1193" cy="1746"/>
            </a:xfrm>
          </p:grpSpPr>
          <p:grpSp>
            <p:nvGrpSpPr>
              <p:cNvPr id="65" name="Group 29">
                <a:extLst>
                  <a:ext uri="{FF2B5EF4-FFF2-40B4-BE49-F238E27FC236}">
                    <a16:creationId xmlns:a16="http://schemas.microsoft.com/office/drawing/2014/main" id="{CC3A3C57-CD9A-4B9C-8D79-34B60A293F2F}"/>
                  </a:ext>
                </a:extLst>
              </p:cNvPr>
              <p:cNvGrpSpPr/>
              <p:nvPr/>
            </p:nvGrpSpPr>
            <p:grpSpPr bwMode="auto">
              <a:xfrm>
                <a:off x="0" y="0"/>
                <a:ext cx="1193" cy="959"/>
                <a:chOff x="0" y="0"/>
                <a:chExt cx="1549" cy="1351"/>
              </a:xfrm>
            </p:grpSpPr>
            <p:sp>
              <p:nvSpPr>
                <p:cNvPr id="68" name="AutoShape 30">
                  <a:extLst>
                    <a:ext uri="{FF2B5EF4-FFF2-40B4-BE49-F238E27FC236}">
                      <a16:creationId xmlns:a16="http://schemas.microsoft.com/office/drawing/2014/main" id="{FFFD0B48-B8CF-4D2E-9D0E-43E97D83460D}"/>
                    </a:ext>
                  </a:extLst>
                </p:cNvPr>
                <p:cNvSpPr>
                  <a:spLocks noChangeArrowheads="1"/>
                </p:cNvSpPr>
                <p:nvPr/>
              </p:nvSpPr>
              <p:spPr bwMode="auto">
                <a:xfrm>
                  <a:off x="13" y="23"/>
                  <a:ext cx="1536" cy="1328"/>
                </a:xfrm>
                <a:prstGeom prst="hexagon">
                  <a:avLst>
                    <a:gd name="adj" fmla="val 28916"/>
                    <a:gd name="vf" fmla="val 115470"/>
                  </a:avLst>
                </a:prstGeom>
                <a:solidFill>
                  <a:srgbClr val="808080"/>
                </a:solidFill>
                <a:ln w="9525">
                  <a:no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69" name="AutoShape 31">
                  <a:extLst>
                    <a:ext uri="{FF2B5EF4-FFF2-40B4-BE49-F238E27FC236}">
                      <a16:creationId xmlns:a16="http://schemas.microsoft.com/office/drawing/2014/main" id="{7ACF995D-52D1-4C1C-BD24-100C6D4A129D}"/>
                    </a:ext>
                  </a:extLst>
                </p:cNvPr>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70" name="AutoShape 32">
                  <a:extLst>
                    <a:ext uri="{FF2B5EF4-FFF2-40B4-BE49-F238E27FC236}">
                      <a16:creationId xmlns:a16="http://schemas.microsoft.com/office/drawing/2014/main" id="{454FD9D3-8AA7-430F-B3EF-C2F5FDFF4BCA}"/>
                    </a:ext>
                  </a:extLst>
                </p:cNvPr>
                <p:cNvSpPr>
                  <a:spLocks noChangeArrowheads="1"/>
                </p:cNvSpPr>
                <p:nvPr/>
              </p:nvSpPr>
              <p:spPr bwMode="auto">
                <a:xfrm>
                  <a:off x="90" y="80"/>
                  <a:ext cx="1350" cy="1168"/>
                </a:xfrm>
                <a:prstGeom prst="hexagon">
                  <a:avLst>
                    <a:gd name="adj" fmla="val 28896"/>
                    <a:gd name="vf" fmla="val 115470"/>
                  </a:avLst>
                </a:prstGeom>
                <a:gradFill rotWithShape="1">
                  <a:gsLst>
                    <a:gs pos="0">
                      <a:srgbClr val="41D592">
                        <a:gamma/>
                        <a:shade val="51373"/>
                        <a:invGamma/>
                      </a:srgbClr>
                    </a:gs>
                    <a:gs pos="100000">
                      <a:srgbClr val="41D592"/>
                    </a:gs>
                  </a:gsLst>
                  <a:lin ang="2700000" scaled="1"/>
                </a:gradFill>
                <a:ln w="9525" cmpd="sng">
                  <a:solidFill>
                    <a:srgbClr val="FFFFFF"/>
                  </a:solid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sp>
            <p:nvSpPr>
              <p:cNvPr id="66" name="Text Box 33">
                <a:extLst>
                  <a:ext uri="{FF2B5EF4-FFF2-40B4-BE49-F238E27FC236}">
                    <a16:creationId xmlns:a16="http://schemas.microsoft.com/office/drawing/2014/main" id="{4AB023ED-BA5F-4E1D-A0A8-E4E047FE82C8}"/>
                  </a:ext>
                </a:extLst>
              </p:cNvPr>
              <p:cNvSpPr txBox="1">
                <a:spLocks noChangeArrowheads="1"/>
              </p:cNvSpPr>
              <p:nvPr/>
            </p:nvSpPr>
            <p:spPr bwMode="auto">
              <a:xfrm>
                <a:off x="217" y="177"/>
                <a:ext cx="726" cy="714"/>
              </a:xfrm>
              <a:prstGeom prst="rect">
                <a:avLst/>
              </a:prstGeom>
              <a:noFill/>
              <a:ln w="9525">
                <a:noFill/>
                <a:miter lim="800000"/>
              </a:ln>
              <a:effectLst/>
            </p:spPr>
            <p:txBody>
              <a:bodyPr wrap="none">
                <a:spAutoFit/>
              </a:bodyPr>
              <a:lstStyle/>
              <a:p>
                <a:pPr algn="ctr" eaLnBrk="0" hangingPunct="0"/>
                <a:r>
                  <a:rPr lang="zh-CN" altLang="en-US" sz="1600" b="1" dirty="0">
                    <a:solidFill>
                      <a:srgbClr val="FFFFFF"/>
                    </a:solidFill>
                    <a:latin typeface="+mj-ea"/>
                    <a:ea typeface="+mj-ea"/>
                    <a:cs typeface="Arial" panose="020B0604020202020204" pitchFamily="34" charset="0"/>
                  </a:rPr>
                  <a:t>能效管理</a:t>
                </a:r>
                <a:endParaRPr lang="en-US" altLang="zh-CN" sz="1600" b="1" dirty="0">
                  <a:solidFill>
                    <a:srgbClr val="FFFFFF"/>
                  </a:solidFill>
                  <a:latin typeface="+mj-ea"/>
                  <a:ea typeface="+mj-ea"/>
                  <a:cs typeface="Arial" panose="020B0604020202020204" pitchFamily="34" charset="0"/>
                </a:endParaRPr>
              </a:p>
              <a:p>
                <a:pPr algn="ctr" eaLnBrk="0" hangingPunct="0"/>
                <a:r>
                  <a:rPr lang="zh-CN" altLang="en-US" sz="1400" dirty="0">
                    <a:solidFill>
                      <a:schemeClr val="tx1">
                        <a:lumMod val="75000"/>
                        <a:lumOff val="25000"/>
                      </a:schemeClr>
                    </a:solidFill>
                    <a:latin typeface="+mj-ea"/>
                    <a:ea typeface="+mj-ea"/>
                    <a:cs typeface="Arial" panose="020B0604020202020204" pitchFamily="34" charset="0"/>
                  </a:rPr>
                  <a:t>能效检测</a:t>
                </a:r>
                <a:endParaRPr lang="en-US" altLang="zh-CN" sz="1400" dirty="0">
                  <a:solidFill>
                    <a:schemeClr val="tx1">
                      <a:lumMod val="75000"/>
                      <a:lumOff val="25000"/>
                    </a:schemeClr>
                  </a:solidFill>
                  <a:latin typeface="+mj-ea"/>
                  <a:ea typeface="+mj-ea"/>
                  <a:cs typeface="Arial" panose="020B0604020202020204" pitchFamily="34" charset="0"/>
                </a:endParaRPr>
              </a:p>
              <a:p>
                <a:pPr algn="ctr" eaLnBrk="0" hangingPunct="0"/>
                <a:r>
                  <a:rPr lang="zh-CN" altLang="en-US" sz="1400" dirty="0">
                    <a:solidFill>
                      <a:schemeClr val="tx1">
                        <a:lumMod val="75000"/>
                        <a:lumOff val="25000"/>
                      </a:schemeClr>
                    </a:solidFill>
                    <a:latin typeface="+mj-ea"/>
                    <a:ea typeface="+mj-ea"/>
                    <a:cs typeface="Arial" panose="020B0604020202020204" pitchFamily="34" charset="0"/>
                  </a:rPr>
                  <a:t>数据分析</a:t>
                </a:r>
                <a:endParaRPr lang="en-US" altLang="zh-CN" sz="1400" dirty="0">
                  <a:solidFill>
                    <a:schemeClr val="tx1">
                      <a:lumMod val="75000"/>
                      <a:lumOff val="25000"/>
                    </a:schemeClr>
                  </a:solidFill>
                  <a:latin typeface="+mj-ea"/>
                  <a:ea typeface="+mj-ea"/>
                  <a:cs typeface="Arial" panose="020B0604020202020204" pitchFamily="34" charset="0"/>
                </a:endParaRPr>
              </a:p>
              <a:p>
                <a:pPr algn="ctr" eaLnBrk="0" hangingPunct="0"/>
                <a:r>
                  <a:rPr lang="zh-CN" altLang="en-US" sz="1400" dirty="0">
                    <a:solidFill>
                      <a:schemeClr val="tx1">
                        <a:lumMod val="75000"/>
                        <a:lumOff val="25000"/>
                      </a:schemeClr>
                    </a:solidFill>
                    <a:latin typeface="+mj-ea"/>
                    <a:ea typeface="+mj-ea"/>
                    <a:cs typeface="Arial" panose="020B0604020202020204" pitchFamily="34" charset="0"/>
                  </a:rPr>
                  <a:t>优化改进</a:t>
                </a:r>
                <a:endParaRPr lang="zh-CN" altLang="zh-CN" sz="1400" dirty="0">
                  <a:solidFill>
                    <a:schemeClr val="tx1">
                      <a:lumMod val="75000"/>
                      <a:lumOff val="25000"/>
                    </a:schemeClr>
                  </a:solidFill>
                  <a:latin typeface="+mj-ea"/>
                  <a:ea typeface="+mj-ea"/>
                  <a:cs typeface="Arial" panose="020B0604020202020204" pitchFamily="34" charset="0"/>
                </a:endParaRPr>
              </a:p>
            </p:txBody>
          </p:sp>
          <p:sp>
            <p:nvSpPr>
              <p:cNvPr id="67" name="Text Box 33">
                <a:extLst>
                  <a:ext uri="{FF2B5EF4-FFF2-40B4-BE49-F238E27FC236}">
                    <a16:creationId xmlns:a16="http://schemas.microsoft.com/office/drawing/2014/main" id="{3DAD9C75-ED53-41B5-9AEC-F6741DE2B417}"/>
                  </a:ext>
                </a:extLst>
              </p:cNvPr>
              <p:cNvSpPr txBox="1">
                <a:spLocks noChangeArrowheads="1"/>
              </p:cNvSpPr>
              <p:nvPr/>
            </p:nvSpPr>
            <p:spPr bwMode="auto">
              <a:xfrm>
                <a:off x="257" y="-787"/>
                <a:ext cx="726" cy="558"/>
              </a:xfrm>
              <a:prstGeom prst="rect">
                <a:avLst/>
              </a:prstGeom>
              <a:noFill/>
              <a:ln w="9525">
                <a:noFill/>
                <a:miter lim="800000"/>
              </a:ln>
              <a:effectLst/>
            </p:spPr>
            <p:txBody>
              <a:bodyPr wrap="none">
                <a:spAutoFit/>
              </a:bodyPr>
              <a:lstStyle/>
              <a:p>
                <a:pPr eaLnBrk="0" hangingPunct="0"/>
                <a:r>
                  <a:rPr lang="zh-CN" altLang="en-US" sz="1600" dirty="0">
                    <a:solidFill>
                      <a:srgbClr val="FFFFFF"/>
                    </a:solidFill>
                    <a:latin typeface="+mj-ea"/>
                    <a:ea typeface="+mj-ea"/>
                    <a:cs typeface="Arial" panose="020B0604020202020204" pitchFamily="34" charset="0"/>
                  </a:rPr>
                  <a:t>工程管理</a:t>
                </a:r>
                <a:endParaRPr lang="en-US" altLang="zh-CN" sz="1600" dirty="0">
                  <a:solidFill>
                    <a:srgbClr val="FFFFFF"/>
                  </a:solidFill>
                  <a:latin typeface="+mj-ea"/>
                  <a:ea typeface="+mj-ea"/>
                  <a:cs typeface="Arial" panose="020B0604020202020204" pitchFamily="34" charset="0"/>
                </a:endParaRPr>
              </a:p>
              <a:p>
                <a:pPr eaLnBrk="0" hangingPunct="0"/>
                <a:r>
                  <a:rPr lang="zh-CN" altLang="en-US" sz="1400" dirty="0">
                    <a:solidFill>
                      <a:schemeClr val="tx1">
                        <a:lumMod val="75000"/>
                        <a:lumOff val="25000"/>
                      </a:schemeClr>
                    </a:solidFill>
                    <a:latin typeface="+mj-ea"/>
                    <a:ea typeface="+mj-ea"/>
                    <a:cs typeface="Arial" panose="020B0604020202020204" pitchFamily="34" charset="0"/>
                  </a:rPr>
                  <a:t>过程把控</a:t>
                </a:r>
                <a:endParaRPr lang="en-US" altLang="zh-CN" sz="1400" dirty="0">
                  <a:solidFill>
                    <a:schemeClr val="tx1">
                      <a:lumMod val="75000"/>
                      <a:lumOff val="25000"/>
                    </a:schemeClr>
                  </a:solidFill>
                  <a:latin typeface="+mj-ea"/>
                  <a:ea typeface="+mj-ea"/>
                  <a:cs typeface="Arial" panose="020B0604020202020204" pitchFamily="34" charset="0"/>
                </a:endParaRPr>
              </a:p>
              <a:p>
                <a:pPr eaLnBrk="0" hangingPunct="0"/>
                <a:r>
                  <a:rPr lang="zh-CN" altLang="en-US" sz="1400" dirty="0">
                    <a:solidFill>
                      <a:schemeClr val="tx1">
                        <a:lumMod val="75000"/>
                        <a:lumOff val="25000"/>
                      </a:schemeClr>
                    </a:solidFill>
                    <a:latin typeface="+mj-ea"/>
                    <a:ea typeface="+mj-ea"/>
                    <a:cs typeface="Arial" panose="020B0604020202020204" pitchFamily="34" charset="0"/>
                  </a:rPr>
                  <a:t>验收结果</a:t>
                </a:r>
                <a:endParaRPr lang="zh-CN" altLang="zh-CN" sz="1400" dirty="0">
                  <a:solidFill>
                    <a:schemeClr val="tx1">
                      <a:lumMod val="75000"/>
                      <a:lumOff val="25000"/>
                    </a:schemeClr>
                  </a:solidFill>
                  <a:latin typeface="+mj-ea"/>
                  <a:ea typeface="+mj-ea"/>
                  <a:cs typeface="Arial" panose="020B0604020202020204" pitchFamily="34" charset="0"/>
                </a:endParaRPr>
              </a:p>
            </p:txBody>
          </p:sp>
        </p:grpSp>
        <p:grpSp>
          <p:nvGrpSpPr>
            <p:cNvPr id="53" name="Group 34">
              <a:extLst>
                <a:ext uri="{FF2B5EF4-FFF2-40B4-BE49-F238E27FC236}">
                  <a16:creationId xmlns:a16="http://schemas.microsoft.com/office/drawing/2014/main" id="{12E80FF2-404B-46FF-99BE-80F9BED4E268}"/>
                </a:ext>
              </a:extLst>
            </p:cNvPr>
            <p:cNvGrpSpPr/>
            <p:nvPr/>
          </p:nvGrpSpPr>
          <p:grpSpPr bwMode="auto">
            <a:xfrm>
              <a:off x="10" y="1440"/>
              <a:ext cx="1186" cy="959"/>
              <a:chOff x="10" y="0"/>
              <a:chExt cx="1186" cy="959"/>
            </a:xfrm>
          </p:grpSpPr>
          <p:grpSp>
            <p:nvGrpSpPr>
              <p:cNvPr id="60" name="Group 35">
                <a:extLst>
                  <a:ext uri="{FF2B5EF4-FFF2-40B4-BE49-F238E27FC236}">
                    <a16:creationId xmlns:a16="http://schemas.microsoft.com/office/drawing/2014/main" id="{BF3B4E86-FC71-4954-B63E-1355552FC6CC}"/>
                  </a:ext>
                </a:extLst>
              </p:cNvPr>
              <p:cNvGrpSpPr/>
              <p:nvPr/>
            </p:nvGrpSpPr>
            <p:grpSpPr bwMode="auto">
              <a:xfrm>
                <a:off x="10" y="0"/>
                <a:ext cx="1186" cy="959"/>
                <a:chOff x="13" y="0"/>
                <a:chExt cx="1540" cy="1351"/>
              </a:xfrm>
            </p:grpSpPr>
            <p:sp>
              <p:nvSpPr>
                <p:cNvPr id="62" name="AutoShape 36">
                  <a:extLst>
                    <a:ext uri="{FF2B5EF4-FFF2-40B4-BE49-F238E27FC236}">
                      <a16:creationId xmlns:a16="http://schemas.microsoft.com/office/drawing/2014/main" id="{3B3A3E0C-B60A-4C2C-8DDF-40C76490D5BD}"/>
                    </a:ext>
                  </a:extLst>
                </p:cNvPr>
                <p:cNvSpPr>
                  <a:spLocks noChangeArrowheads="1"/>
                </p:cNvSpPr>
                <p:nvPr/>
              </p:nvSpPr>
              <p:spPr bwMode="auto">
                <a:xfrm>
                  <a:off x="13" y="23"/>
                  <a:ext cx="1536" cy="1328"/>
                </a:xfrm>
                <a:prstGeom prst="hexagon">
                  <a:avLst>
                    <a:gd name="adj" fmla="val 28916"/>
                    <a:gd name="vf" fmla="val 115470"/>
                  </a:avLst>
                </a:prstGeom>
                <a:solidFill>
                  <a:srgbClr val="808080"/>
                </a:solidFill>
                <a:ln w="9525">
                  <a:no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63" name="AutoShape 37">
                  <a:extLst>
                    <a:ext uri="{FF2B5EF4-FFF2-40B4-BE49-F238E27FC236}">
                      <a16:creationId xmlns:a16="http://schemas.microsoft.com/office/drawing/2014/main" id="{37ACC45F-C8DC-4B5A-BE5F-0DE1C9B1B541}"/>
                    </a:ext>
                  </a:extLst>
                </p:cNvPr>
                <p:cNvSpPr>
                  <a:spLocks noChangeArrowheads="1"/>
                </p:cNvSpPr>
                <p:nvPr/>
              </p:nvSpPr>
              <p:spPr bwMode="auto">
                <a:xfrm>
                  <a:off x="17"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64" name="AutoShape 38">
                  <a:extLst>
                    <a:ext uri="{FF2B5EF4-FFF2-40B4-BE49-F238E27FC236}">
                      <a16:creationId xmlns:a16="http://schemas.microsoft.com/office/drawing/2014/main" id="{06B2B8E6-5C8B-4630-ACDD-EA132E4757BE}"/>
                    </a:ext>
                  </a:extLst>
                </p:cNvPr>
                <p:cNvSpPr>
                  <a:spLocks noChangeArrowheads="1"/>
                </p:cNvSpPr>
                <p:nvPr/>
              </p:nvSpPr>
              <p:spPr bwMode="auto">
                <a:xfrm>
                  <a:off x="90" y="80"/>
                  <a:ext cx="1350" cy="1168"/>
                </a:xfrm>
                <a:prstGeom prst="hexagon">
                  <a:avLst>
                    <a:gd name="adj" fmla="val 28896"/>
                    <a:gd name="vf" fmla="val 115470"/>
                  </a:avLst>
                </a:prstGeom>
                <a:gradFill rotWithShape="1">
                  <a:gsLst>
                    <a:gs pos="0">
                      <a:srgbClr val="0099CC">
                        <a:gamma/>
                        <a:shade val="84706"/>
                        <a:invGamma/>
                      </a:srgbClr>
                    </a:gs>
                    <a:gs pos="100000">
                      <a:srgbClr val="0099CC"/>
                    </a:gs>
                  </a:gsLst>
                  <a:lin ang="2700000" scaled="1"/>
                </a:gradFill>
                <a:ln w="9525" cmpd="sng">
                  <a:solidFill>
                    <a:srgbClr val="FFFFFF"/>
                  </a:solid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sp>
            <p:nvSpPr>
              <p:cNvPr id="61" name="Text Box 39">
                <a:extLst>
                  <a:ext uri="{FF2B5EF4-FFF2-40B4-BE49-F238E27FC236}">
                    <a16:creationId xmlns:a16="http://schemas.microsoft.com/office/drawing/2014/main" id="{064EE5B6-F1E7-4D7B-9727-8B44047FA786}"/>
                  </a:ext>
                </a:extLst>
              </p:cNvPr>
              <p:cNvSpPr txBox="1">
                <a:spLocks noChangeArrowheads="1"/>
              </p:cNvSpPr>
              <p:nvPr/>
            </p:nvSpPr>
            <p:spPr bwMode="auto">
              <a:xfrm>
                <a:off x="209" y="171"/>
                <a:ext cx="726" cy="714"/>
              </a:xfrm>
              <a:prstGeom prst="rect">
                <a:avLst/>
              </a:prstGeom>
              <a:noFill/>
              <a:ln w="9525">
                <a:noFill/>
                <a:miter lim="800000"/>
              </a:ln>
              <a:effectLst/>
            </p:spPr>
            <p:txBody>
              <a:bodyPr wrap="none">
                <a:spAutoFit/>
              </a:bodyPr>
              <a:lstStyle/>
              <a:p>
                <a:pPr algn="ctr" eaLnBrk="0" hangingPunct="0"/>
                <a:r>
                  <a:rPr lang="zh-CN" altLang="en-US" sz="1600" b="1" dirty="0">
                    <a:solidFill>
                      <a:srgbClr val="FFFFFF"/>
                    </a:solidFill>
                    <a:latin typeface="+mj-ea"/>
                    <a:ea typeface="+mj-ea"/>
                    <a:cs typeface="Arial" panose="020B0604020202020204" pitchFamily="34" charset="0"/>
                  </a:rPr>
                  <a:t>应急管理</a:t>
                </a:r>
                <a:endParaRPr lang="zh-CN" altLang="zh-CN" sz="1600" b="1" dirty="0">
                  <a:solidFill>
                    <a:srgbClr val="FFFFFF"/>
                  </a:solidFill>
                  <a:latin typeface="+mj-ea"/>
                  <a:ea typeface="+mj-ea"/>
                  <a:cs typeface="Arial" panose="020B0604020202020204" pitchFamily="34" charset="0"/>
                </a:endParaRPr>
              </a:p>
              <a:p>
                <a:pPr algn="ctr" eaLnBrk="0" hangingPunct="0"/>
                <a:r>
                  <a:rPr lang="zh-CN" altLang="en-US" sz="1400" dirty="0">
                    <a:solidFill>
                      <a:schemeClr val="tx1">
                        <a:lumMod val="75000"/>
                        <a:lumOff val="25000"/>
                      </a:schemeClr>
                    </a:solidFill>
                    <a:latin typeface="+mj-ea"/>
                    <a:ea typeface="+mj-ea"/>
                    <a:cs typeface="Arial" panose="020B0604020202020204" pitchFamily="34" charset="0"/>
                  </a:rPr>
                  <a:t>应急演练</a:t>
                </a:r>
                <a:endParaRPr lang="en-US" altLang="zh-CN" sz="1400" dirty="0">
                  <a:solidFill>
                    <a:schemeClr val="tx1">
                      <a:lumMod val="75000"/>
                      <a:lumOff val="25000"/>
                    </a:schemeClr>
                  </a:solidFill>
                  <a:latin typeface="+mj-ea"/>
                  <a:ea typeface="+mj-ea"/>
                  <a:cs typeface="Arial" panose="020B0604020202020204" pitchFamily="34" charset="0"/>
                </a:endParaRPr>
              </a:p>
              <a:p>
                <a:pPr algn="ctr" eaLnBrk="0" hangingPunct="0"/>
                <a:r>
                  <a:rPr lang="zh-CN" altLang="en-US" sz="1400" dirty="0">
                    <a:solidFill>
                      <a:schemeClr val="tx1">
                        <a:lumMod val="75000"/>
                        <a:lumOff val="25000"/>
                      </a:schemeClr>
                    </a:solidFill>
                    <a:latin typeface="+mj-ea"/>
                    <a:ea typeface="+mj-ea"/>
                    <a:cs typeface="Arial" panose="020B0604020202020204" pitchFamily="34" charset="0"/>
                  </a:rPr>
                  <a:t>应急处置</a:t>
                </a:r>
                <a:endParaRPr lang="en-US" altLang="zh-CN" sz="1400" dirty="0">
                  <a:solidFill>
                    <a:schemeClr val="tx1">
                      <a:lumMod val="75000"/>
                      <a:lumOff val="25000"/>
                    </a:schemeClr>
                  </a:solidFill>
                  <a:latin typeface="+mj-ea"/>
                  <a:ea typeface="+mj-ea"/>
                  <a:cs typeface="Arial" panose="020B0604020202020204" pitchFamily="34" charset="0"/>
                </a:endParaRPr>
              </a:p>
              <a:p>
                <a:pPr algn="ctr" eaLnBrk="0" hangingPunct="0"/>
                <a:r>
                  <a:rPr lang="zh-CN" altLang="en-US" sz="1400" dirty="0">
                    <a:solidFill>
                      <a:schemeClr val="tx1">
                        <a:lumMod val="75000"/>
                        <a:lumOff val="25000"/>
                      </a:schemeClr>
                    </a:solidFill>
                    <a:latin typeface="+mj-ea"/>
                    <a:ea typeface="+mj-ea"/>
                    <a:cs typeface="Arial" panose="020B0604020202020204" pitchFamily="34" charset="0"/>
                  </a:rPr>
                  <a:t>发布管理</a:t>
                </a:r>
                <a:endParaRPr lang="zh-CN" altLang="zh-CN" sz="1400" dirty="0">
                  <a:solidFill>
                    <a:schemeClr val="tx1">
                      <a:lumMod val="75000"/>
                      <a:lumOff val="25000"/>
                    </a:schemeClr>
                  </a:solidFill>
                  <a:latin typeface="+mj-ea"/>
                  <a:ea typeface="+mj-ea"/>
                  <a:cs typeface="Arial" panose="020B0604020202020204" pitchFamily="34" charset="0"/>
                </a:endParaRPr>
              </a:p>
            </p:txBody>
          </p:sp>
        </p:grpSp>
        <p:grpSp>
          <p:nvGrpSpPr>
            <p:cNvPr id="54" name="Group 40">
              <a:extLst>
                <a:ext uri="{FF2B5EF4-FFF2-40B4-BE49-F238E27FC236}">
                  <a16:creationId xmlns:a16="http://schemas.microsoft.com/office/drawing/2014/main" id="{C8B3F079-CE44-4800-8060-583389506184}"/>
                </a:ext>
              </a:extLst>
            </p:cNvPr>
            <p:cNvGrpSpPr/>
            <p:nvPr/>
          </p:nvGrpSpPr>
          <p:grpSpPr bwMode="auto">
            <a:xfrm>
              <a:off x="868" y="1921"/>
              <a:ext cx="1192" cy="959"/>
              <a:chOff x="0" y="0"/>
              <a:chExt cx="1192" cy="959"/>
            </a:xfrm>
          </p:grpSpPr>
          <p:grpSp>
            <p:nvGrpSpPr>
              <p:cNvPr id="55" name="Group 41">
                <a:extLst>
                  <a:ext uri="{FF2B5EF4-FFF2-40B4-BE49-F238E27FC236}">
                    <a16:creationId xmlns:a16="http://schemas.microsoft.com/office/drawing/2014/main" id="{6CAC0C2C-3A05-4640-BC2F-CBE13712EC95}"/>
                  </a:ext>
                </a:extLst>
              </p:cNvPr>
              <p:cNvGrpSpPr/>
              <p:nvPr/>
            </p:nvGrpSpPr>
            <p:grpSpPr bwMode="auto">
              <a:xfrm>
                <a:off x="0" y="0"/>
                <a:ext cx="1192" cy="959"/>
                <a:chOff x="0" y="0"/>
                <a:chExt cx="1549" cy="1351"/>
              </a:xfrm>
            </p:grpSpPr>
            <p:sp>
              <p:nvSpPr>
                <p:cNvPr id="57" name="AutoShape 42">
                  <a:extLst>
                    <a:ext uri="{FF2B5EF4-FFF2-40B4-BE49-F238E27FC236}">
                      <a16:creationId xmlns:a16="http://schemas.microsoft.com/office/drawing/2014/main" id="{E993D4A3-D11C-44DF-9968-DAECF8CE73FB}"/>
                    </a:ext>
                  </a:extLst>
                </p:cNvPr>
                <p:cNvSpPr>
                  <a:spLocks noChangeArrowheads="1"/>
                </p:cNvSpPr>
                <p:nvPr/>
              </p:nvSpPr>
              <p:spPr bwMode="auto">
                <a:xfrm>
                  <a:off x="13" y="23"/>
                  <a:ext cx="1536" cy="1328"/>
                </a:xfrm>
                <a:prstGeom prst="hexagon">
                  <a:avLst>
                    <a:gd name="adj" fmla="val 28916"/>
                    <a:gd name="vf" fmla="val 115470"/>
                  </a:avLst>
                </a:prstGeom>
                <a:solidFill>
                  <a:srgbClr val="808080"/>
                </a:solidFill>
                <a:ln w="9525">
                  <a:no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58" name="AutoShape 43">
                  <a:extLst>
                    <a:ext uri="{FF2B5EF4-FFF2-40B4-BE49-F238E27FC236}">
                      <a16:creationId xmlns:a16="http://schemas.microsoft.com/office/drawing/2014/main" id="{63ABDBB4-9C54-49ED-A25D-F44F98580042}"/>
                    </a:ext>
                  </a:extLst>
                </p:cNvPr>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59" name="AutoShape 44">
                  <a:extLst>
                    <a:ext uri="{FF2B5EF4-FFF2-40B4-BE49-F238E27FC236}">
                      <a16:creationId xmlns:a16="http://schemas.microsoft.com/office/drawing/2014/main" id="{8500213F-7D02-44B5-8361-68C034F6D218}"/>
                    </a:ext>
                  </a:extLst>
                </p:cNvPr>
                <p:cNvSpPr>
                  <a:spLocks noChangeArrowheads="1"/>
                </p:cNvSpPr>
                <p:nvPr/>
              </p:nvSpPr>
              <p:spPr bwMode="auto">
                <a:xfrm>
                  <a:off x="90" y="80"/>
                  <a:ext cx="1350" cy="1168"/>
                </a:xfrm>
                <a:prstGeom prst="hexagon">
                  <a:avLst>
                    <a:gd name="adj" fmla="val 28896"/>
                    <a:gd name="vf" fmla="val 115470"/>
                  </a:avLst>
                </a:prstGeom>
                <a:gradFill rotWithShape="1">
                  <a:gsLst>
                    <a:gs pos="0">
                      <a:srgbClr val="33CCCC">
                        <a:gamma/>
                        <a:shade val="46275"/>
                        <a:invGamma/>
                      </a:srgbClr>
                    </a:gs>
                    <a:gs pos="100000">
                      <a:srgbClr val="33CCCC"/>
                    </a:gs>
                  </a:gsLst>
                  <a:lin ang="2700000" scaled="1"/>
                </a:gradFill>
                <a:ln w="9525" cmpd="sng">
                  <a:solidFill>
                    <a:srgbClr val="FFFFFF"/>
                  </a:solid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sp>
            <p:nvSpPr>
              <p:cNvPr id="56" name="Text Box 45">
                <a:extLst>
                  <a:ext uri="{FF2B5EF4-FFF2-40B4-BE49-F238E27FC236}">
                    <a16:creationId xmlns:a16="http://schemas.microsoft.com/office/drawing/2014/main" id="{ECF40857-75D2-4DB8-AA22-CD9A6484F096}"/>
                  </a:ext>
                </a:extLst>
              </p:cNvPr>
              <p:cNvSpPr txBox="1">
                <a:spLocks noChangeArrowheads="1"/>
              </p:cNvSpPr>
              <p:nvPr/>
            </p:nvSpPr>
            <p:spPr bwMode="auto">
              <a:xfrm>
                <a:off x="87" y="126"/>
                <a:ext cx="976" cy="680"/>
              </a:xfrm>
              <a:prstGeom prst="rect">
                <a:avLst/>
              </a:prstGeom>
              <a:noFill/>
              <a:ln w="9525">
                <a:noFill/>
                <a:miter lim="800000"/>
              </a:ln>
              <a:effectLst/>
            </p:spPr>
            <p:txBody>
              <a:bodyPr wrap="none">
                <a:spAutoFit/>
              </a:bodyPr>
              <a:lstStyle/>
              <a:p>
                <a:pPr algn="ctr" eaLnBrk="0" hangingPunct="0"/>
                <a:r>
                  <a:rPr lang="zh-CN" altLang="en-US" sz="1600" b="1" dirty="0">
                    <a:solidFill>
                      <a:srgbClr val="FFFFFF"/>
                    </a:solidFill>
                    <a:latin typeface="+mj-ea"/>
                    <a:ea typeface="+mj-ea"/>
                    <a:cs typeface="Arial" panose="020B0604020202020204" pitchFamily="34" charset="0"/>
                  </a:rPr>
                  <a:t>安、消防</a:t>
                </a:r>
                <a:endParaRPr lang="zh-CN" altLang="zh-CN" sz="1600" b="1" dirty="0">
                  <a:solidFill>
                    <a:srgbClr val="FFFFFF"/>
                  </a:solidFill>
                  <a:latin typeface="+mj-ea"/>
                  <a:ea typeface="+mj-ea"/>
                  <a:cs typeface="Arial" panose="020B0604020202020204" pitchFamily="34" charset="0"/>
                </a:endParaRPr>
              </a:p>
              <a:p>
                <a:pPr algn="ctr" eaLnBrk="0" hangingPunct="0"/>
                <a:r>
                  <a:rPr lang="zh-CN" altLang="en-US" sz="1300" dirty="0">
                    <a:solidFill>
                      <a:schemeClr val="tx1">
                        <a:lumMod val="75000"/>
                        <a:lumOff val="25000"/>
                      </a:schemeClr>
                    </a:solidFill>
                    <a:latin typeface="+mj-ea"/>
                    <a:ea typeface="+mj-ea"/>
                    <a:cs typeface="Arial" panose="020B0604020202020204" pitchFamily="34" charset="0"/>
                  </a:rPr>
                  <a:t>人员、物品进出</a:t>
                </a:r>
                <a:endParaRPr lang="en-US" altLang="zh-CN" sz="1300" dirty="0">
                  <a:solidFill>
                    <a:schemeClr val="tx1">
                      <a:lumMod val="75000"/>
                      <a:lumOff val="25000"/>
                    </a:schemeClr>
                  </a:solidFill>
                  <a:latin typeface="+mj-ea"/>
                  <a:ea typeface="+mj-ea"/>
                  <a:cs typeface="Arial" panose="020B0604020202020204" pitchFamily="34" charset="0"/>
                </a:endParaRPr>
              </a:p>
              <a:p>
                <a:pPr algn="ctr" eaLnBrk="0" hangingPunct="0"/>
                <a:r>
                  <a:rPr lang="zh-CN" altLang="en-US" sz="1300" dirty="0">
                    <a:solidFill>
                      <a:schemeClr val="tx1">
                        <a:lumMod val="75000"/>
                        <a:lumOff val="25000"/>
                      </a:schemeClr>
                    </a:solidFill>
                    <a:latin typeface="+mj-ea"/>
                    <a:ea typeface="+mj-ea"/>
                    <a:cs typeface="Arial" panose="020B0604020202020204" pitchFamily="34" charset="0"/>
                  </a:rPr>
                  <a:t>门禁、视频管理</a:t>
                </a:r>
                <a:endParaRPr lang="en-US" altLang="zh-CN" sz="1300" dirty="0">
                  <a:solidFill>
                    <a:schemeClr val="tx1">
                      <a:lumMod val="75000"/>
                      <a:lumOff val="25000"/>
                    </a:schemeClr>
                  </a:solidFill>
                  <a:latin typeface="+mj-ea"/>
                  <a:ea typeface="+mj-ea"/>
                  <a:cs typeface="Arial" panose="020B0604020202020204" pitchFamily="34" charset="0"/>
                </a:endParaRPr>
              </a:p>
              <a:p>
                <a:pPr algn="ctr" eaLnBrk="0" hangingPunct="0"/>
                <a:r>
                  <a:rPr lang="zh-CN" altLang="en-US" sz="1300" dirty="0">
                    <a:solidFill>
                      <a:schemeClr val="tx1">
                        <a:lumMod val="75000"/>
                        <a:lumOff val="25000"/>
                      </a:schemeClr>
                    </a:solidFill>
                    <a:latin typeface="+mj-ea"/>
                    <a:ea typeface="+mj-ea"/>
                    <a:cs typeface="Arial" panose="020B0604020202020204" pitchFamily="34" charset="0"/>
                  </a:rPr>
                  <a:t>消防值班</a:t>
                </a:r>
                <a:endParaRPr lang="zh-CN" altLang="zh-CN" sz="1300" dirty="0">
                  <a:solidFill>
                    <a:schemeClr val="tx1">
                      <a:lumMod val="75000"/>
                      <a:lumOff val="25000"/>
                    </a:schemeClr>
                  </a:solidFill>
                  <a:latin typeface="+mj-ea"/>
                  <a:ea typeface="+mj-ea"/>
                  <a:cs typeface="Arial" panose="020B0604020202020204" pitchFamily="34" charset="0"/>
                </a:endParaRPr>
              </a:p>
            </p:txBody>
          </p:sp>
        </p:grpSp>
      </p:grpSp>
      <p:sp>
        <p:nvSpPr>
          <p:cNvPr id="89" name="TextBox 55">
            <a:extLst>
              <a:ext uri="{FF2B5EF4-FFF2-40B4-BE49-F238E27FC236}">
                <a16:creationId xmlns:a16="http://schemas.microsoft.com/office/drawing/2014/main" id="{95220230-C47F-4858-9C8D-3E559839ADA1}"/>
              </a:ext>
            </a:extLst>
          </p:cNvPr>
          <p:cNvSpPr txBox="1"/>
          <p:nvPr/>
        </p:nvSpPr>
        <p:spPr>
          <a:xfrm>
            <a:off x="677334" y="2703778"/>
            <a:ext cx="3272866" cy="2585323"/>
          </a:xfrm>
          <a:prstGeom prst="rect">
            <a:avLst/>
          </a:prstGeom>
          <a:noFill/>
        </p:spPr>
        <p:txBody>
          <a:bodyPr wrap="square" rtlCol="0">
            <a:spAutoFit/>
          </a:bodyPr>
          <a:lstStyle/>
          <a:p>
            <a:pPr marL="171450" indent="-171450" algn="l">
              <a:buFont typeface="Wingdings" panose="05000000000000000000" pitchFamily="2" charset="2"/>
              <a:buChar char="ü"/>
            </a:pPr>
            <a:r>
              <a:rPr lang="zh-CN" altLang="en-US" dirty="0">
                <a:latin typeface="微软雅黑" panose="020B0503020204020204" pitchFamily="34" charset="-122"/>
                <a:ea typeface="微软雅黑" panose="020B0503020204020204" pitchFamily="34" charset="-122"/>
              </a:rPr>
              <a:t>体系来自于多年的实践经验，在使用中不断得到完善，目前有多个项目在使用；</a:t>
            </a:r>
            <a:endParaRPr lang="en-US" altLang="zh-CN" dirty="0">
              <a:latin typeface="微软雅黑" panose="020B0503020204020204" pitchFamily="34" charset="-122"/>
              <a:ea typeface="微软雅黑" panose="020B0503020204020204" pitchFamily="34" charset="-122"/>
            </a:endParaRPr>
          </a:p>
          <a:p>
            <a:pPr marL="171450" indent="-171450" algn="l">
              <a:buFont typeface="Wingdings" panose="05000000000000000000" pitchFamily="2" charset="2"/>
              <a:buChar char="ü"/>
            </a:pPr>
            <a:endParaRPr lang="en-US" altLang="zh-CN" dirty="0">
              <a:latin typeface="微软雅黑" panose="020B0503020204020204" pitchFamily="34" charset="-122"/>
              <a:ea typeface="微软雅黑" panose="020B0503020204020204" pitchFamily="34" charset="-122"/>
            </a:endParaRPr>
          </a:p>
          <a:p>
            <a:pPr marL="171450" indent="-171450" algn="l">
              <a:buFont typeface="Wingdings" panose="05000000000000000000" pitchFamily="2" charset="2"/>
              <a:buChar char="ü"/>
            </a:pPr>
            <a:r>
              <a:rPr lang="zh-CN" altLang="en-US" dirty="0">
                <a:latin typeface="微软雅黑" panose="020B0503020204020204" pitchFamily="34" charset="-122"/>
                <a:ea typeface="微软雅黑" panose="020B0503020204020204" pitchFamily="34" charset="-122"/>
              </a:rPr>
              <a:t>中国数据中心行业“优秀运维解决方案提供商”；</a:t>
            </a:r>
            <a:endParaRPr lang="en-US" altLang="zh-CN" dirty="0">
              <a:latin typeface="微软雅黑" panose="020B0503020204020204" pitchFamily="34" charset="-122"/>
              <a:ea typeface="微软雅黑" panose="020B0503020204020204" pitchFamily="34" charset="-122"/>
            </a:endParaRPr>
          </a:p>
          <a:p>
            <a:pPr marL="171450" indent="-171450" algn="l">
              <a:buFont typeface="Wingdings" panose="05000000000000000000" pitchFamily="2" charset="2"/>
              <a:buChar char="ü"/>
            </a:pPr>
            <a:endParaRPr lang="en-US" altLang="zh-CN" dirty="0">
              <a:latin typeface="微软雅黑" panose="020B0503020204020204" pitchFamily="34" charset="-122"/>
              <a:ea typeface="微软雅黑" panose="020B0503020204020204" pitchFamily="34" charset="-122"/>
            </a:endParaRPr>
          </a:p>
          <a:p>
            <a:pPr marL="171450" indent="-171450" algn="l">
              <a:buFont typeface="Wingdings" panose="05000000000000000000" pitchFamily="2" charset="2"/>
              <a:buChar char="ü"/>
            </a:pPr>
            <a:r>
              <a:rPr lang="zh-CN" altLang="en-US" dirty="0">
                <a:latin typeface="微软雅黑" panose="020B0503020204020204" pitchFamily="34" charset="-122"/>
                <a:ea typeface="微软雅黑" panose="020B0503020204020204" pitchFamily="34" charset="-122"/>
              </a:rPr>
              <a:t>近二十年的数据中心运维管理经验；</a:t>
            </a:r>
            <a:endParaRPr lang="en-US" altLang="zh-CN"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7091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9"/>
                                        </p:tgtEl>
                                        <p:attrNameLst>
                                          <p:attrName>style.visibility</p:attrName>
                                        </p:attrNameLst>
                                      </p:cBhvr>
                                      <p:to>
                                        <p:strVal val="visible"/>
                                      </p:to>
                                    </p:set>
                                    <p:animEffect transition="in" filter="fade">
                                      <p:cBhvr>
                                        <p:cTn id="13" dur="1000"/>
                                        <p:tgtEl>
                                          <p:spTgt spid="89"/>
                                        </p:tgtEl>
                                      </p:cBhvr>
                                    </p:animEffect>
                                    <p:anim calcmode="lin" valueType="num">
                                      <p:cBhvr>
                                        <p:cTn id="14" dur="1000" fill="hold"/>
                                        <p:tgtEl>
                                          <p:spTgt spid="89"/>
                                        </p:tgtEl>
                                        <p:attrNameLst>
                                          <p:attrName>ppt_x</p:attrName>
                                        </p:attrNameLst>
                                      </p:cBhvr>
                                      <p:tavLst>
                                        <p:tav tm="0">
                                          <p:val>
                                            <p:strVal val="#ppt_x"/>
                                          </p:val>
                                        </p:tav>
                                        <p:tav tm="100000">
                                          <p:val>
                                            <p:strVal val="#ppt_x"/>
                                          </p:val>
                                        </p:tav>
                                      </p:tavLst>
                                    </p:anim>
                                    <p:anim calcmode="lin" valueType="num">
                                      <p:cBhvr>
                                        <p:cTn id="15"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78224D-ABF2-4F62-A460-204F07B93FE4}"/>
              </a:ext>
            </a:extLst>
          </p:cNvPr>
          <p:cNvSpPr>
            <a:spLocks noGrp="1"/>
          </p:cNvSpPr>
          <p:nvPr>
            <p:ph type="title"/>
          </p:nvPr>
        </p:nvSpPr>
        <p:spPr>
          <a:xfrm>
            <a:off x="677333" y="609600"/>
            <a:ext cx="9022079" cy="1320800"/>
          </a:xfrm>
        </p:spPr>
        <p:txBody>
          <a:bodyPr/>
          <a:lstStyle/>
          <a:p>
            <a:r>
              <a:rPr lang="zh-CN" altLang="en-US" dirty="0"/>
              <a:t>安全</a:t>
            </a:r>
          </a:p>
        </p:txBody>
      </p:sp>
      <p:sp>
        <p:nvSpPr>
          <p:cNvPr id="3" name="内容占位符 2">
            <a:extLst>
              <a:ext uri="{FF2B5EF4-FFF2-40B4-BE49-F238E27FC236}">
                <a16:creationId xmlns:a16="http://schemas.microsoft.com/office/drawing/2014/main" id="{0C17A7CC-EA74-4352-9C37-EB36CCC3C8C6}"/>
              </a:ext>
            </a:extLst>
          </p:cNvPr>
          <p:cNvSpPr>
            <a:spLocks noGrp="1"/>
          </p:cNvSpPr>
          <p:nvPr>
            <p:ph idx="1"/>
          </p:nvPr>
        </p:nvSpPr>
        <p:spPr>
          <a:xfrm>
            <a:off x="677333" y="2160589"/>
            <a:ext cx="9428479" cy="3880773"/>
          </a:xfrm>
        </p:spPr>
        <p:txBody>
          <a:bodyPr>
            <a:normAutofit/>
          </a:bodyPr>
          <a:lstStyle/>
          <a:p>
            <a:pPr>
              <a:lnSpc>
                <a:spcPts val="2800"/>
              </a:lnSpc>
            </a:pPr>
            <a:r>
              <a:rPr lang="zh-CN" altLang="en-US" dirty="0"/>
              <a:t>安全分区：按机房区，基础设施区，公共区，机房周边区，建筑红线区</a:t>
            </a:r>
            <a:endParaRPr lang="en-US" altLang="zh-CN" dirty="0"/>
          </a:p>
          <a:p>
            <a:pPr>
              <a:lnSpc>
                <a:spcPts val="2800"/>
              </a:lnSpc>
            </a:pPr>
            <a:r>
              <a:rPr lang="zh-CN" altLang="en-US" dirty="0"/>
              <a:t>安全访问：全程，授权，登记，检验，监控</a:t>
            </a:r>
            <a:endParaRPr lang="en-US" altLang="zh-CN" dirty="0"/>
          </a:p>
          <a:p>
            <a:pPr>
              <a:lnSpc>
                <a:spcPts val="2800"/>
              </a:lnSpc>
            </a:pPr>
            <a:r>
              <a:rPr lang="zh-CN" altLang="en-US" dirty="0"/>
              <a:t>安保管理：严格人员进出身份管理和设备进出清单表核实管理</a:t>
            </a:r>
            <a:endParaRPr lang="en-US" altLang="zh-CN" dirty="0"/>
          </a:p>
          <a:p>
            <a:pPr>
              <a:lnSpc>
                <a:spcPts val="2800"/>
              </a:lnSpc>
            </a:pPr>
            <a:r>
              <a:rPr lang="zh-CN" altLang="en-US" dirty="0"/>
              <a:t>安全检查：</a:t>
            </a:r>
            <a:r>
              <a:rPr lang="en-US" altLang="zh-CN" dirty="0"/>
              <a:t>X</a:t>
            </a:r>
            <a:r>
              <a:rPr lang="zh-CN" altLang="en-US" dirty="0"/>
              <a:t>射线，探测检查门，防尾随门</a:t>
            </a:r>
            <a:endParaRPr lang="en-US" altLang="zh-CN" dirty="0"/>
          </a:p>
          <a:p>
            <a:pPr>
              <a:lnSpc>
                <a:spcPts val="2800"/>
              </a:lnSpc>
            </a:pPr>
            <a:r>
              <a:rPr lang="zh-CN" altLang="en-US" dirty="0"/>
              <a:t>视频监控：多点监控，</a:t>
            </a:r>
            <a:r>
              <a:rPr lang="en-US" altLang="zh-CN" dirty="0"/>
              <a:t>CCTV</a:t>
            </a:r>
            <a:r>
              <a:rPr lang="zh-CN" altLang="en-US" dirty="0"/>
              <a:t>、</a:t>
            </a:r>
            <a:r>
              <a:rPr lang="en-US" altLang="zh-CN" dirty="0"/>
              <a:t>BMS</a:t>
            </a:r>
            <a:r>
              <a:rPr lang="zh-CN" altLang="en-US" dirty="0"/>
              <a:t>视频监控无死角，录像动态跟踪，</a:t>
            </a:r>
            <a:r>
              <a:rPr lang="en-US" altLang="zh-CN" dirty="0"/>
              <a:t>3</a:t>
            </a:r>
            <a:r>
              <a:rPr lang="zh-CN" altLang="en-US" dirty="0"/>
              <a:t>～</a:t>
            </a:r>
            <a:r>
              <a:rPr lang="en-US" altLang="zh-CN" dirty="0"/>
              <a:t>6</a:t>
            </a:r>
            <a:r>
              <a:rPr lang="zh-CN" altLang="en-US" dirty="0"/>
              <a:t>个月记录</a:t>
            </a:r>
            <a:endParaRPr lang="en-US" altLang="zh-CN" dirty="0"/>
          </a:p>
          <a:p>
            <a:pPr>
              <a:lnSpc>
                <a:spcPts val="2800"/>
              </a:lnSpc>
            </a:pPr>
            <a:r>
              <a:rPr lang="zh-CN" altLang="en-US" dirty="0"/>
              <a:t>门禁系统：</a:t>
            </a:r>
            <a:r>
              <a:rPr lang="en-US" altLang="zh-CN" dirty="0"/>
              <a:t>IC</a:t>
            </a:r>
            <a:r>
              <a:rPr lang="zh-CN" altLang="en-US" dirty="0"/>
              <a:t>门襟卡，视频识别，指纹识别，密码输入，独立门锁，巡检考勤</a:t>
            </a:r>
            <a:endParaRPr lang="en-US" altLang="zh-CN" dirty="0"/>
          </a:p>
          <a:p>
            <a:pPr>
              <a:lnSpc>
                <a:spcPts val="2800"/>
              </a:lnSpc>
            </a:pPr>
            <a:r>
              <a:rPr lang="zh-CN" altLang="en-US" dirty="0"/>
              <a:t>前台服务：人员身份有效管理，来访人证件登记，设备清单出入表核实</a:t>
            </a:r>
          </a:p>
          <a:p>
            <a:pPr>
              <a:lnSpc>
                <a:spcPts val="2800"/>
              </a:lnSpc>
            </a:pPr>
            <a:r>
              <a:rPr lang="zh-CN" altLang="en-US" dirty="0"/>
              <a:t>授权管理：来访人员授权活动范围，</a:t>
            </a:r>
            <a:r>
              <a:rPr lang="en-US" altLang="zh-CN" dirty="0"/>
              <a:t>VIP</a:t>
            </a:r>
            <a:r>
              <a:rPr lang="zh-CN" altLang="en-US" dirty="0"/>
              <a:t>专属区域授权管理，共享机房参观陪同</a:t>
            </a:r>
          </a:p>
        </p:txBody>
      </p:sp>
      <p:pic>
        <p:nvPicPr>
          <p:cNvPr id="4" name="图片 3">
            <a:extLst>
              <a:ext uri="{FF2B5EF4-FFF2-40B4-BE49-F238E27FC236}">
                <a16:creationId xmlns:a16="http://schemas.microsoft.com/office/drawing/2014/main" id="{35BCF69A-BE93-4A41-99B4-CB14C87C8A93}"/>
              </a:ext>
            </a:extLst>
          </p:cNvPr>
          <p:cNvPicPr>
            <a:picLocks noChangeAspect="1"/>
          </p:cNvPicPr>
          <p:nvPr/>
        </p:nvPicPr>
        <p:blipFill>
          <a:blip r:embed="rId2"/>
          <a:stretch>
            <a:fillRect/>
          </a:stretch>
        </p:blipFill>
        <p:spPr>
          <a:xfrm>
            <a:off x="8283787" y="1695117"/>
            <a:ext cx="3230880" cy="2405858"/>
          </a:xfrm>
          <a:prstGeom prst="rect">
            <a:avLst/>
          </a:prstGeom>
        </p:spPr>
      </p:pic>
    </p:spTree>
    <p:extLst>
      <p:ext uri="{BB962C8B-B14F-4D97-AF65-F5344CB8AC3E}">
        <p14:creationId xmlns:p14="http://schemas.microsoft.com/office/powerpoint/2010/main" val="4155053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651EAB-F21D-4D03-90E4-4758923479E2}"/>
              </a:ext>
            </a:extLst>
          </p:cNvPr>
          <p:cNvSpPr>
            <a:spLocks noGrp="1"/>
          </p:cNvSpPr>
          <p:nvPr>
            <p:ph type="title"/>
          </p:nvPr>
        </p:nvSpPr>
        <p:spPr/>
        <p:txBody>
          <a:bodyPr/>
          <a:lstStyle/>
          <a:p>
            <a:r>
              <a:rPr lang="zh-CN" altLang="en-US" dirty="0"/>
              <a:t>运维服务</a:t>
            </a:r>
          </a:p>
        </p:txBody>
      </p:sp>
      <p:pic>
        <p:nvPicPr>
          <p:cNvPr id="4" name="图片 3" descr="1322559443.jpg">
            <a:extLst>
              <a:ext uri="{FF2B5EF4-FFF2-40B4-BE49-F238E27FC236}">
                <a16:creationId xmlns:a16="http://schemas.microsoft.com/office/drawing/2014/main" id="{DE7C4A99-7407-467C-8F17-308A1CBEA8C3}"/>
              </a:ext>
            </a:extLst>
          </p:cNvPr>
          <p:cNvPicPr/>
          <p:nvPr/>
        </p:nvPicPr>
        <p:blipFill>
          <a:blip r:embed="rId2" cstate="print"/>
          <a:stretch>
            <a:fillRect/>
          </a:stretch>
        </p:blipFill>
        <p:spPr>
          <a:xfrm>
            <a:off x="7819104" y="3513021"/>
            <a:ext cx="2286000" cy="1285200"/>
          </a:xfrm>
          <a:prstGeom prst="rect">
            <a:avLst/>
          </a:prstGeom>
        </p:spPr>
      </p:pic>
      <p:pic>
        <p:nvPicPr>
          <p:cNvPr id="5" name="Picture 2" descr="F:\历史办公文档\移动信息港\中国移动国际信息港动力维护处空调维护工作照片记录\9设备照片\制冷机房照片\约克高压离心机组\20141204_141706.jpg">
            <a:extLst>
              <a:ext uri="{FF2B5EF4-FFF2-40B4-BE49-F238E27FC236}">
                <a16:creationId xmlns:a16="http://schemas.microsoft.com/office/drawing/2014/main" id="{49B1E0BA-608A-48B2-A4F9-9D0AF63647DE}"/>
              </a:ext>
            </a:extLst>
          </p:cNvPr>
          <p:cNvPicPr>
            <a:picLocks noChangeArrowheads="1"/>
          </p:cNvPicPr>
          <p:nvPr/>
        </p:nvPicPr>
        <p:blipFill>
          <a:blip r:embed="rId3" cstate="print"/>
          <a:srcRect/>
          <a:stretch>
            <a:fillRect/>
          </a:stretch>
        </p:blipFill>
        <p:spPr bwMode="auto">
          <a:xfrm>
            <a:off x="7819104" y="4884621"/>
            <a:ext cx="2286000" cy="1285200"/>
          </a:xfrm>
          <a:prstGeom prst="rect">
            <a:avLst/>
          </a:prstGeom>
          <a:noFill/>
        </p:spPr>
      </p:pic>
      <p:pic>
        <p:nvPicPr>
          <p:cNvPr id="39" name="Picture 2" descr="http://picture.ca800.com/EditorFile/201510/29/201510291351261359.png">
            <a:extLst>
              <a:ext uri="{FF2B5EF4-FFF2-40B4-BE49-F238E27FC236}">
                <a16:creationId xmlns:a16="http://schemas.microsoft.com/office/drawing/2014/main" id="{CF7778E5-2EE3-4364-B644-F1AE2D6765EA}"/>
              </a:ext>
            </a:extLst>
          </p:cNvPr>
          <p:cNvPicPr>
            <a:picLocks noChangeArrowheads="1"/>
          </p:cNvPicPr>
          <p:nvPr/>
        </p:nvPicPr>
        <p:blipFill>
          <a:blip r:embed="rId4" cstate="print"/>
          <a:srcRect/>
          <a:stretch>
            <a:fillRect/>
          </a:stretch>
        </p:blipFill>
        <p:spPr bwMode="auto">
          <a:xfrm>
            <a:off x="7819104" y="2141421"/>
            <a:ext cx="2285984" cy="1283360"/>
          </a:xfrm>
          <a:prstGeom prst="rect">
            <a:avLst/>
          </a:prstGeom>
          <a:noFill/>
        </p:spPr>
      </p:pic>
      <p:sp>
        <p:nvSpPr>
          <p:cNvPr id="75" name="Rectangle 67">
            <a:extLst>
              <a:ext uri="{FF2B5EF4-FFF2-40B4-BE49-F238E27FC236}">
                <a16:creationId xmlns:a16="http://schemas.microsoft.com/office/drawing/2014/main" id="{D1A446FE-532C-4FE0-B046-9C591AEC798D}"/>
              </a:ext>
            </a:extLst>
          </p:cNvPr>
          <p:cNvSpPr>
            <a:spLocks noChangeArrowheads="1"/>
          </p:cNvSpPr>
          <p:nvPr/>
        </p:nvSpPr>
        <p:spPr bwMode="auto">
          <a:xfrm>
            <a:off x="3018590" y="3516749"/>
            <a:ext cx="974725" cy="662361"/>
          </a:xfrm>
          <a:prstGeom prst="rect">
            <a:avLst/>
          </a:prstGeom>
          <a:noFill/>
          <a:ln w="9525" algn="ctr">
            <a:noFill/>
            <a:miter lim="800000"/>
          </a:ln>
          <a:effectLst/>
        </p:spPr>
        <p:txBody>
          <a:bodyPr>
            <a:spAutoFit/>
          </a:bodyPr>
          <a:lstStyle/>
          <a:p>
            <a:pPr algn="ctr">
              <a:lnSpc>
                <a:spcPct val="120000"/>
              </a:lnSpc>
            </a:pPr>
            <a:r>
              <a:rPr lang="zh-CN" altLang="en-US" sz="1600" b="1" dirty="0">
                <a:solidFill>
                  <a:srgbClr val="FFFFFF"/>
                </a:solidFill>
                <a:latin typeface="+mj-ea"/>
                <a:ea typeface="+mj-ea"/>
              </a:rPr>
              <a:t>流程</a:t>
            </a:r>
            <a:endParaRPr lang="en-US" altLang="zh-CN" sz="1600" b="1" dirty="0">
              <a:solidFill>
                <a:srgbClr val="FFFFFF"/>
              </a:solidFill>
              <a:latin typeface="+mj-ea"/>
              <a:ea typeface="+mj-ea"/>
            </a:endParaRPr>
          </a:p>
          <a:p>
            <a:pPr algn="ctr">
              <a:lnSpc>
                <a:spcPct val="120000"/>
              </a:lnSpc>
            </a:pPr>
            <a:r>
              <a:rPr lang="zh-CN" altLang="en-US" sz="1600" b="1" dirty="0">
                <a:solidFill>
                  <a:srgbClr val="FFFFFF"/>
                </a:solidFill>
                <a:latin typeface="+mj-ea"/>
                <a:ea typeface="+mj-ea"/>
              </a:rPr>
              <a:t>重叠</a:t>
            </a:r>
          </a:p>
        </p:txBody>
      </p:sp>
      <p:pic>
        <p:nvPicPr>
          <p:cNvPr id="76" name="Picture 2" descr="D:\产品彩页\架构图透明图标\透明图\3D数据中心副本.png">
            <a:extLst>
              <a:ext uri="{FF2B5EF4-FFF2-40B4-BE49-F238E27FC236}">
                <a16:creationId xmlns:a16="http://schemas.microsoft.com/office/drawing/2014/main" id="{DDE75FB7-CC8E-4913-AA35-9334E75AF7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5552" y="2487878"/>
            <a:ext cx="2929560" cy="2750898"/>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组合 76">
            <a:extLst>
              <a:ext uri="{FF2B5EF4-FFF2-40B4-BE49-F238E27FC236}">
                <a16:creationId xmlns:a16="http://schemas.microsoft.com/office/drawing/2014/main" id="{2A52AEF7-F2D8-46FE-80FC-BEAB4A23A5D5}"/>
              </a:ext>
            </a:extLst>
          </p:cNvPr>
          <p:cNvGrpSpPr/>
          <p:nvPr/>
        </p:nvGrpSpPr>
        <p:grpSpPr>
          <a:xfrm>
            <a:off x="5402669" y="2427187"/>
            <a:ext cx="2075102" cy="1060824"/>
            <a:chOff x="4211960" y="2064374"/>
            <a:chExt cx="1486287" cy="505746"/>
          </a:xfrm>
        </p:grpSpPr>
        <p:sp>
          <p:nvSpPr>
            <p:cNvPr id="78" name="圆角矩形 46">
              <a:extLst>
                <a:ext uri="{FF2B5EF4-FFF2-40B4-BE49-F238E27FC236}">
                  <a16:creationId xmlns:a16="http://schemas.microsoft.com/office/drawing/2014/main" id="{FB72C79E-9F66-49EA-92F1-201B11768E2D}"/>
                </a:ext>
              </a:extLst>
            </p:cNvPr>
            <p:cNvSpPr/>
            <p:nvPr/>
          </p:nvSpPr>
          <p:spPr>
            <a:xfrm>
              <a:off x="4211960" y="2190832"/>
              <a:ext cx="1486287" cy="379288"/>
            </a:xfrm>
            <a:prstGeom prst="roundRect">
              <a:avLst/>
            </a:prstGeom>
            <a:solidFill>
              <a:schemeClr val="bg1"/>
            </a:solid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sz="900">
                <a:solidFill>
                  <a:srgbClr val="FFFFFF"/>
                </a:solidFill>
                <a:latin typeface="+mj-ea"/>
                <a:ea typeface="+mj-ea"/>
              </a:endParaRPr>
            </a:p>
          </p:txBody>
        </p:sp>
        <p:sp>
          <p:nvSpPr>
            <p:cNvPr id="79" name="矩形 78">
              <a:extLst>
                <a:ext uri="{FF2B5EF4-FFF2-40B4-BE49-F238E27FC236}">
                  <a16:creationId xmlns:a16="http://schemas.microsoft.com/office/drawing/2014/main" id="{57F278FD-8FAE-428D-8851-4B7EDA774CF8}"/>
                </a:ext>
              </a:extLst>
            </p:cNvPr>
            <p:cNvSpPr/>
            <p:nvPr/>
          </p:nvSpPr>
          <p:spPr>
            <a:xfrm>
              <a:off x="4333507" y="2064374"/>
              <a:ext cx="1264718" cy="210717"/>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r>
                <a:rPr lang="en-US" altLang="zh-CN" sz="1200" dirty="0">
                  <a:solidFill>
                    <a:schemeClr val="bg1"/>
                  </a:solidFill>
                  <a:latin typeface="+mj-ea"/>
                  <a:ea typeface="+mj-ea"/>
                </a:rPr>
                <a:t>IT</a:t>
              </a:r>
              <a:r>
                <a:rPr lang="zh-CN" altLang="en-US" sz="1200" dirty="0">
                  <a:solidFill>
                    <a:schemeClr val="bg1"/>
                  </a:solidFill>
                  <a:latin typeface="+mj-ea"/>
                  <a:ea typeface="+mj-ea"/>
                </a:rPr>
                <a:t>维护</a:t>
              </a:r>
            </a:p>
          </p:txBody>
        </p:sp>
        <p:sp>
          <p:nvSpPr>
            <p:cNvPr id="80" name="矩形 79">
              <a:extLst>
                <a:ext uri="{FF2B5EF4-FFF2-40B4-BE49-F238E27FC236}">
                  <a16:creationId xmlns:a16="http://schemas.microsoft.com/office/drawing/2014/main" id="{3374AA3D-B5A0-47F3-9BDC-095FA29666F9}"/>
                </a:ext>
              </a:extLst>
            </p:cNvPr>
            <p:cNvSpPr/>
            <p:nvPr/>
          </p:nvSpPr>
          <p:spPr>
            <a:xfrm>
              <a:off x="4333198" y="2317262"/>
              <a:ext cx="1264467" cy="169508"/>
            </a:xfrm>
            <a:prstGeom prst="rect">
              <a:avLst/>
            </a:prstGeom>
            <a:solidFill>
              <a:schemeClr val="accent4">
                <a:lumMod val="60000"/>
                <a:lumOff val="40000"/>
              </a:schemeClr>
            </a:solidFill>
            <a:ln>
              <a:solidFill>
                <a:schemeClr val="accent4">
                  <a:lumMod val="60000"/>
                  <a:lumOff val="40000"/>
                </a:schemeClr>
              </a:solidFill>
            </a:ln>
          </p:spPr>
          <p:style>
            <a:lnRef idx="1">
              <a:schemeClr val="accent6"/>
            </a:lnRef>
            <a:fillRef idx="3">
              <a:schemeClr val="accent6"/>
            </a:fillRef>
            <a:effectRef idx="2">
              <a:schemeClr val="accent6"/>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CN" altLang="en-US" sz="1200" dirty="0">
                  <a:solidFill>
                    <a:schemeClr val="tx1"/>
                  </a:solidFill>
                  <a:latin typeface="+mj-ea"/>
                  <a:ea typeface="+mj-ea"/>
                </a:rPr>
                <a:t>服务器网络信息安全</a:t>
              </a:r>
            </a:p>
          </p:txBody>
        </p:sp>
      </p:grpSp>
      <p:cxnSp>
        <p:nvCxnSpPr>
          <p:cNvPr id="81" name="肘形连接符 39">
            <a:extLst>
              <a:ext uri="{FF2B5EF4-FFF2-40B4-BE49-F238E27FC236}">
                <a16:creationId xmlns:a16="http://schemas.microsoft.com/office/drawing/2014/main" id="{739E3147-91FF-4B85-8B48-CE65CBAB7389}"/>
              </a:ext>
            </a:extLst>
          </p:cNvPr>
          <p:cNvCxnSpPr>
            <a:stCxn id="78" idx="1"/>
          </p:cNvCxnSpPr>
          <p:nvPr/>
        </p:nvCxnSpPr>
        <p:spPr>
          <a:xfrm rot="10800000" flipV="1">
            <a:off x="4674383" y="3090225"/>
            <a:ext cx="728287" cy="254908"/>
          </a:xfrm>
          <a:prstGeom prst="bentConnector3">
            <a:avLst>
              <a:gd name="adj1" fmla="val 50000"/>
            </a:avLst>
          </a:prstGeom>
          <a:ln w="12700">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82" name="组合 81">
            <a:extLst>
              <a:ext uri="{FF2B5EF4-FFF2-40B4-BE49-F238E27FC236}">
                <a16:creationId xmlns:a16="http://schemas.microsoft.com/office/drawing/2014/main" id="{749687F2-F5E7-4A1C-B9BA-87C04E65DC9F}"/>
              </a:ext>
            </a:extLst>
          </p:cNvPr>
          <p:cNvGrpSpPr/>
          <p:nvPr/>
        </p:nvGrpSpPr>
        <p:grpSpPr>
          <a:xfrm>
            <a:off x="677335" y="2182982"/>
            <a:ext cx="2629064" cy="1130302"/>
            <a:chOff x="1320684" y="1183135"/>
            <a:chExt cx="2061044" cy="505728"/>
          </a:xfrm>
        </p:grpSpPr>
        <p:sp>
          <p:nvSpPr>
            <p:cNvPr id="83" name="圆角矩形 51">
              <a:extLst>
                <a:ext uri="{FF2B5EF4-FFF2-40B4-BE49-F238E27FC236}">
                  <a16:creationId xmlns:a16="http://schemas.microsoft.com/office/drawing/2014/main" id="{86104DBA-33FF-4996-BFD7-BE445B94F6FA}"/>
                </a:ext>
              </a:extLst>
            </p:cNvPr>
            <p:cNvSpPr/>
            <p:nvPr/>
          </p:nvSpPr>
          <p:spPr>
            <a:xfrm>
              <a:off x="1320684" y="1309575"/>
              <a:ext cx="2061044" cy="379288"/>
            </a:xfrm>
            <a:prstGeom prst="round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sz="900">
                <a:solidFill>
                  <a:srgbClr val="FFFFFF"/>
                </a:solidFill>
                <a:latin typeface="+mj-ea"/>
                <a:ea typeface="+mj-ea"/>
              </a:endParaRPr>
            </a:p>
          </p:txBody>
        </p:sp>
        <p:sp>
          <p:nvSpPr>
            <p:cNvPr id="84" name="矩形 83">
              <a:extLst>
                <a:ext uri="{FF2B5EF4-FFF2-40B4-BE49-F238E27FC236}">
                  <a16:creationId xmlns:a16="http://schemas.microsoft.com/office/drawing/2014/main" id="{22D7F32E-8CEC-4BD0-B05E-BED194122111}"/>
                </a:ext>
              </a:extLst>
            </p:cNvPr>
            <p:cNvSpPr/>
            <p:nvPr/>
          </p:nvSpPr>
          <p:spPr>
            <a:xfrm>
              <a:off x="1345526" y="1436004"/>
              <a:ext cx="667561" cy="169508"/>
            </a:xfrm>
            <a:prstGeom prst="rect">
              <a:avLst/>
            </a:prstGeom>
            <a:solidFill>
              <a:srgbClr val="C00000"/>
            </a:solidFill>
            <a:ln>
              <a:solidFill>
                <a:srgbClr val="C00000"/>
              </a:solidFill>
            </a:ln>
          </p:spPr>
          <p:style>
            <a:lnRef idx="1">
              <a:schemeClr val="accent2"/>
            </a:lnRef>
            <a:fillRef idx="3">
              <a:schemeClr val="accent2"/>
            </a:fillRef>
            <a:effectRef idx="2">
              <a:schemeClr val="accent2"/>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CN" altLang="en-US" sz="1200" dirty="0">
                  <a:solidFill>
                    <a:schemeClr val="bg1"/>
                  </a:solidFill>
                  <a:latin typeface="+mj-ea"/>
                  <a:ea typeface="+mj-ea"/>
                </a:rPr>
                <a:t>精密空调</a:t>
              </a:r>
            </a:p>
          </p:txBody>
        </p:sp>
        <p:sp>
          <p:nvSpPr>
            <p:cNvPr id="85" name="矩形 84">
              <a:extLst>
                <a:ext uri="{FF2B5EF4-FFF2-40B4-BE49-F238E27FC236}">
                  <a16:creationId xmlns:a16="http://schemas.microsoft.com/office/drawing/2014/main" id="{EBA61CB9-8521-4A21-B28A-06C9DD35DEAF}"/>
                </a:ext>
              </a:extLst>
            </p:cNvPr>
            <p:cNvSpPr/>
            <p:nvPr/>
          </p:nvSpPr>
          <p:spPr>
            <a:xfrm>
              <a:off x="2048112" y="1436004"/>
              <a:ext cx="626356" cy="169508"/>
            </a:xfrm>
            <a:prstGeom prst="rect">
              <a:avLst/>
            </a:prstGeom>
            <a:solidFill>
              <a:srgbClr val="C00000"/>
            </a:solidFill>
            <a:ln>
              <a:solidFill>
                <a:srgbClr val="C00000"/>
              </a:solidFill>
            </a:ln>
          </p:spPr>
          <p:style>
            <a:lnRef idx="1">
              <a:schemeClr val="accent6"/>
            </a:lnRef>
            <a:fillRef idx="3">
              <a:schemeClr val="accent6"/>
            </a:fillRef>
            <a:effectRef idx="2">
              <a:schemeClr val="accent6"/>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CN" altLang="en-US" sz="1200" dirty="0">
                  <a:solidFill>
                    <a:schemeClr val="bg1"/>
                  </a:solidFill>
                  <a:latin typeface="+mj-ea"/>
                  <a:ea typeface="+mj-ea"/>
                </a:rPr>
                <a:t>新风系统</a:t>
              </a:r>
            </a:p>
          </p:txBody>
        </p:sp>
        <p:sp>
          <p:nvSpPr>
            <p:cNvPr id="86" name="矩形 85">
              <a:extLst>
                <a:ext uri="{FF2B5EF4-FFF2-40B4-BE49-F238E27FC236}">
                  <a16:creationId xmlns:a16="http://schemas.microsoft.com/office/drawing/2014/main" id="{9CD2900C-0D8E-4AD6-9FF1-FEEB052C7BEA}"/>
                </a:ext>
              </a:extLst>
            </p:cNvPr>
            <p:cNvSpPr/>
            <p:nvPr/>
          </p:nvSpPr>
          <p:spPr>
            <a:xfrm>
              <a:off x="2694713" y="1436004"/>
              <a:ext cx="633920" cy="169508"/>
            </a:xfrm>
            <a:prstGeom prst="rect">
              <a:avLst/>
            </a:prstGeom>
            <a:solidFill>
              <a:srgbClr val="C00000"/>
            </a:solidFill>
            <a:ln>
              <a:solidFill>
                <a:srgbClr val="C00000"/>
              </a:solidFill>
            </a:ln>
          </p:spPr>
          <p:style>
            <a:lnRef idx="1">
              <a:schemeClr val="accent6"/>
            </a:lnRef>
            <a:fillRef idx="3">
              <a:schemeClr val="accent6"/>
            </a:fillRef>
            <a:effectRef idx="2">
              <a:schemeClr val="accent6"/>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CN" altLang="en-US" sz="1200" dirty="0">
                  <a:solidFill>
                    <a:schemeClr val="bg1"/>
                  </a:solidFill>
                  <a:latin typeface="+mj-ea"/>
                  <a:ea typeface="+mj-ea"/>
                </a:rPr>
                <a:t>加湿系统</a:t>
              </a:r>
            </a:p>
          </p:txBody>
        </p:sp>
        <p:sp>
          <p:nvSpPr>
            <p:cNvPr id="87" name="矩形 86">
              <a:extLst>
                <a:ext uri="{FF2B5EF4-FFF2-40B4-BE49-F238E27FC236}">
                  <a16:creationId xmlns:a16="http://schemas.microsoft.com/office/drawing/2014/main" id="{A71FF2E6-4A8D-48DB-9F15-3D590B7DD450}"/>
                </a:ext>
              </a:extLst>
            </p:cNvPr>
            <p:cNvSpPr/>
            <p:nvPr/>
          </p:nvSpPr>
          <p:spPr>
            <a:xfrm>
              <a:off x="1401776" y="1183135"/>
              <a:ext cx="1899407" cy="210717"/>
            </a:xfrm>
            <a:prstGeom prst="rect">
              <a:avLst/>
            </a:prstGeom>
            <a:solidFill>
              <a:srgbClr val="CC3300"/>
            </a:solidFill>
            <a:ln>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r>
                <a:rPr lang="zh-CN" altLang="en-US" sz="1200" dirty="0">
                  <a:solidFill>
                    <a:srgbClr val="FFFFFF"/>
                  </a:solidFill>
                  <a:latin typeface="+mj-ea"/>
                  <a:ea typeface="+mj-ea"/>
                </a:rPr>
                <a:t>空调系统</a:t>
              </a:r>
            </a:p>
          </p:txBody>
        </p:sp>
      </p:grpSp>
      <p:cxnSp>
        <p:nvCxnSpPr>
          <p:cNvPr id="88" name="形状 54">
            <a:extLst>
              <a:ext uri="{FF2B5EF4-FFF2-40B4-BE49-F238E27FC236}">
                <a16:creationId xmlns:a16="http://schemas.microsoft.com/office/drawing/2014/main" id="{45EB3B75-D7C3-425C-B6BD-AFE80ECED75E}"/>
              </a:ext>
            </a:extLst>
          </p:cNvPr>
          <p:cNvCxnSpPr>
            <a:stCxn id="83" idx="3"/>
          </p:cNvCxnSpPr>
          <p:nvPr/>
        </p:nvCxnSpPr>
        <p:spPr>
          <a:xfrm>
            <a:off x="3306399" y="2889430"/>
            <a:ext cx="669540" cy="437964"/>
          </a:xfrm>
          <a:prstGeom prst="bentConnector3">
            <a:avLst>
              <a:gd name="adj1" fmla="val 50000"/>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89" name="肘形连接符 38">
            <a:extLst>
              <a:ext uri="{FF2B5EF4-FFF2-40B4-BE49-F238E27FC236}">
                <a16:creationId xmlns:a16="http://schemas.microsoft.com/office/drawing/2014/main" id="{61DEB3A0-0588-4759-9022-2A916C89FF1B}"/>
              </a:ext>
            </a:extLst>
          </p:cNvPr>
          <p:cNvCxnSpPr/>
          <p:nvPr/>
        </p:nvCxnSpPr>
        <p:spPr>
          <a:xfrm rot="16200000" flipV="1">
            <a:off x="4896268" y="4247355"/>
            <a:ext cx="450333" cy="590066"/>
          </a:xfrm>
          <a:prstGeom prst="bentConnector2">
            <a:avLst/>
          </a:prstGeom>
          <a:ln w="12700">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90" name="组合 89">
            <a:extLst>
              <a:ext uri="{FF2B5EF4-FFF2-40B4-BE49-F238E27FC236}">
                <a16:creationId xmlns:a16="http://schemas.microsoft.com/office/drawing/2014/main" id="{ED49C4A9-CD61-41D0-BA85-05C3D6BE4627}"/>
              </a:ext>
            </a:extLst>
          </p:cNvPr>
          <p:cNvGrpSpPr/>
          <p:nvPr/>
        </p:nvGrpSpPr>
        <p:grpSpPr>
          <a:xfrm>
            <a:off x="4899349" y="4702456"/>
            <a:ext cx="2578422" cy="1467365"/>
            <a:chOff x="3303043" y="3795886"/>
            <a:chExt cx="2061045" cy="679659"/>
          </a:xfrm>
        </p:grpSpPr>
        <p:sp>
          <p:nvSpPr>
            <p:cNvPr id="91" name="圆角矩形 78">
              <a:extLst>
                <a:ext uri="{FF2B5EF4-FFF2-40B4-BE49-F238E27FC236}">
                  <a16:creationId xmlns:a16="http://schemas.microsoft.com/office/drawing/2014/main" id="{0DB49FB9-ED62-42B6-B964-A051148F3A06}"/>
                </a:ext>
              </a:extLst>
            </p:cNvPr>
            <p:cNvSpPr/>
            <p:nvPr/>
          </p:nvSpPr>
          <p:spPr>
            <a:xfrm>
              <a:off x="3303043" y="3922066"/>
              <a:ext cx="2061045" cy="553479"/>
            </a:xfrm>
            <a:prstGeom prst="roundRect">
              <a:avLst/>
            </a:prstGeom>
            <a:solidFill>
              <a:schemeClr val="bg1"/>
            </a:solidFill>
            <a:ln w="31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sz="900">
                <a:solidFill>
                  <a:srgbClr val="FFFFFF"/>
                </a:solidFill>
                <a:latin typeface="+mj-ea"/>
                <a:ea typeface="+mj-ea"/>
              </a:endParaRPr>
            </a:p>
          </p:txBody>
        </p:sp>
        <p:sp>
          <p:nvSpPr>
            <p:cNvPr id="92" name="矩形 91">
              <a:extLst>
                <a:ext uri="{FF2B5EF4-FFF2-40B4-BE49-F238E27FC236}">
                  <a16:creationId xmlns:a16="http://schemas.microsoft.com/office/drawing/2014/main" id="{590C98B1-68D9-4746-B8DF-3DEB2895B7FE}"/>
                </a:ext>
              </a:extLst>
            </p:cNvPr>
            <p:cNvSpPr/>
            <p:nvPr/>
          </p:nvSpPr>
          <p:spPr>
            <a:xfrm>
              <a:off x="3383868" y="4048495"/>
              <a:ext cx="612000" cy="170445"/>
            </a:xfrm>
            <a:prstGeom prst="rect">
              <a:avLst/>
            </a:prstGeom>
            <a:solidFill>
              <a:srgbClr val="FFCC66"/>
            </a:solidFill>
            <a:ln>
              <a:solidFill>
                <a:srgbClr val="FFCC66"/>
              </a:solidFill>
            </a:ln>
          </p:spPr>
          <p:style>
            <a:lnRef idx="1">
              <a:schemeClr val="accent6"/>
            </a:lnRef>
            <a:fillRef idx="3">
              <a:schemeClr val="accent6"/>
            </a:fillRef>
            <a:effectRef idx="2">
              <a:schemeClr val="accent6"/>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CN" altLang="en-US" sz="1200" dirty="0">
                  <a:solidFill>
                    <a:schemeClr val="tx1"/>
                  </a:solidFill>
                  <a:latin typeface="+mj-ea"/>
                  <a:ea typeface="+mj-ea"/>
                </a:rPr>
                <a:t>发电机</a:t>
              </a:r>
            </a:p>
          </p:txBody>
        </p:sp>
        <p:sp>
          <p:nvSpPr>
            <p:cNvPr id="93" name="矩形 92">
              <a:extLst>
                <a:ext uri="{FF2B5EF4-FFF2-40B4-BE49-F238E27FC236}">
                  <a16:creationId xmlns:a16="http://schemas.microsoft.com/office/drawing/2014/main" id="{3B04F940-DECA-44F8-A693-429E4F7C3C2A}"/>
                </a:ext>
              </a:extLst>
            </p:cNvPr>
            <p:cNvSpPr/>
            <p:nvPr/>
          </p:nvSpPr>
          <p:spPr>
            <a:xfrm>
              <a:off x="4030469" y="4048495"/>
              <a:ext cx="646603" cy="170445"/>
            </a:xfrm>
            <a:prstGeom prst="rect">
              <a:avLst/>
            </a:prstGeom>
            <a:solidFill>
              <a:srgbClr val="FFCC66"/>
            </a:solidFill>
            <a:ln>
              <a:solidFill>
                <a:srgbClr val="FFCC66"/>
              </a:solidFill>
            </a:ln>
          </p:spPr>
          <p:style>
            <a:lnRef idx="1">
              <a:schemeClr val="accent6"/>
            </a:lnRef>
            <a:fillRef idx="3">
              <a:schemeClr val="accent6"/>
            </a:fillRef>
            <a:effectRef idx="2">
              <a:schemeClr val="accent6"/>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CN" altLang="en-US" sz="1200" dirty="0">
                  <a:solidFill>
                    <a:schemeClr val="tx1"/>
                  </a:solidFill>
                  <a:latin typeface="+mj-ea"/>
                  <a:ea typeface="+mj-ea"/>
                </a:rPr>
                <a:t>低压配电</a:t>
              </a:r>
            </a:p>
          </p:txBody>
        </p:sp>
        <p:sp>
          <p:nvSpPr>
            <p:cNvPr id="94" name="矩形 93">
              <a:extLst>
                <a:ext uri="{FF2B5EF4-FFF2-40B4-BE49-F238E27FC236}">
                  <a16:creationId xmlns:a16="http://schemas.microsoft.com/office/drawing/2014/main" id="{832D5E80-EF97-4190-9353-239256A55932}"/>
                </a:ext>
              </a:extLst>
            </p:cNvPr>
            <p:cNvSpPr/>
            <p:nvPr/>
          </p:nvSpPr>
          <p:spPr>
            <a:xfrm>
              <a:off x="4677072" y="4048495"/>
              <a:ext cx="612000" cy="170445"/>
            </a:xfrm>
            <a:prstGeom prst="rect">
              <a:avLst/>
            </a:prstGeom>
            <a:solidFill>
              <a:srgbClr val="FFCC66"/>
            </a:solidFill>
            <a:ln>
              <a:solidFill>
                <a:srgbClr val="FFCC66"/>
              </a:solidFill>
            </a:ln>
          </p:spPr>
          <p:style>
            <a:lnRef idx="1">
              <a:schemeClr val="accent6"/>
            </a:lnRef>
            <a:fillRef idx="3">
              <a:schemeClr val="accent6"/>
            </a:fillRef>
            <a:effectRef idx="2">
              <a:schemeClr val="accent6"/>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altLang="zh-CN" sz="1200" dirty="0">
                  <a:solidFill>
                    <a:schemeClr val="tx1"/>
                  </a:solidFill>
                  <a:latin typeface="+mj-ea"/>
                  <a:ea typeface="+mj-ea"/>
                </a:rPr>
                <a:t>UPS</a:t>
              </a:r>
              <a:endParaRPr lang="zh-CN" altLang="en-US" sz="1200" dirty="0">
                <a:solidFill>
                  <a:schemeClr val="tx1"/>
                </a:solidFill>
                <a:latin typeface="+mj-ea"/>
                <a:ea typeface="+mj-ea"/>
              </a:endParaRPr>
            </a:p>
          </p:txBody>
        </p:sp>
        <p:sp>
          <p:nvSpPr>
            <p:cNvPr id="95" name="矩形 94">
              <a:extLst>
                <a:ext uri="{FF2B5EF4-FFF2-40B4-BE49-F238E27FC236}">
                  <a16:creationId xmlns:a16="http://schemas.microsoft.com/office/drawing/2014/main" id="{3B942B32-6531-4E16-836D-338A2B19F777}"/>
                </a:ext>
              </a:extLst>
            </p:cNvPr>
            <p:cNvSpPr/>
            <p:nvPr/>
          </p:nvSpPr>
          <p:spPr>
            <a:xfrm>
              <a:off x="3384009" y="3795886"/>
              <a:ext cx="1899407" cy="210717"/>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r>
                <a:rPr lang="zh-CN" altLang="en-US" sz="1200" dirty="0">
                  <a:solidFill>
                    <a:srgbClr val="FFFFFF"/>
                  </a:solidFill>
                  <a:latin typeface="+mj-ea"/>
                  <a:ea typeface="+mj-ea"/>
                </a:rPr>
                <a:t>电气工程</a:t>
              </a:r>
            </a:p>
          </p:txBody>
        </p:sp>
        <p:sp>
          <p:nvSpPr>
            <p:cNvPr id="96" name="矩形 95">
              <a:extLst>
                <a:ext uri="{FF2B5EF4-FFF2-40B4-BE49-F238E27FC236}">
                  <a16:creationId xmlns:a16="http://schemas.microsoft.com/office/drawing/2014/main" id="{C1040ECA-4FDD-45E1-9171-3D6C18E0F56D}"/>
                </a:ext>
              </a:extLst>
            </p:cNvPr>
            <p:cNvSpPr/>
            <p:nvPr/>
          </p:nvSpPr>
          <p:spPr>
            <a:xfrm>
              <a:off x="3383867" y="4262956"/>
              <a:ext cx="646601" cy="170445"/>
            </a:xfrm>
            <a:prstGeom prst="rect">
              <a:avLst/>
            </a:prstGeom>
            <a:solidFill>
              <a:srgbClr val="FFCC66"/>
            </a:solidFill>
            <a:ln>
              <a:solidFill>
                <a:srgbClr val="FFCC66"/>
              </a:solidFill>
            </a:ln>
          </p:spPr>
          <p:style>
            <a:lnRef idx="1">
              <a:schemeClr val="accent6"/>
            </a:lnRef>
            <a:fillRef idx="3">
              <a:schemeClr val="accent6"/>
            </a:fillRef>
            <a:effectRef idx="2">
              <a:schemeClr val="accent6"/>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CN" altLang="en-US" sz="1200" dirty="0">
                  <a:solidFill>
                    <a:schemeClr val="tx1"/>
                  </a:solidFill>
                  <a:latin typeface="+mj-ea"/>
                  <a:ea typeface="+mj-ea"/>
                </a:rPr>
                <a:t>照明配电</a:t>
              </a:r>
            </a:p>
          </p:txBody>
        </p:sp>
        <p:sp>
          <p:nvSpPr>
            <p:cNvPr id="97" name="矩形 96">
              <a:extLst>
                <a:ext uri="{FF2B5EF4-FFF2-40B4-BE49-F238E27FC236}">
                  <a16:creationId xmlns:a16="http://schemas.microsoft.com/office/drawing/2014/main" id="{1F935555-555D-497D-9C74-CDB8ED557E0A}"/>
                </a:ext>
              </a:extLst>
            </p:cNvPr>
            <p:cNvSpPr/>
            <p:nvPr/>
          </p:nvSpPr>
          <p:spPr>
            <a:xfrm>
              <a:off x="4030469" y="4262956"/>
              <a:ext cx="646603" cy="170445"/>
            </a:xfrm>
            <a:prstGeom prst="rect">
              <a:avLst/>
            </a:prstGeom>
            <a:solidFill>
              <a:srgbClr val="FFCC66"/>
            </a:solidFill>
            <a:ln>
              <a:solidFill>
                <a:srgbClr val="FFCC66"/>
              </a:solidFill>
            </a:ln>
          </p:spPr>
          <p:style>
            <a:lnRef idx="1">
              <a:schemeClr val="accent6"/>
            </a:lnRef>
            <a:fillRef idx="3">
              <a:schemeClr val="accent6"/>
            </a:fillRef>
            <a:effectRef idx="2">
              <a:schemeClr val="accent6"/>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CN" altLang="en-US" sz="1200" dirty="0">
                  <a:solidFill>
                    <a:schemeClr val="tx1"/>
                  </a:solidFill>
                  <a:latin typeface="+mj-ea"/>
                  <a:ea typeface="+mj-ea"/>
                </a:rPr>
                <a:t>防雷接地</a:t>
              </a:r>
            </a:p>
          </p:txBody>
        </p:sp>
        <p:sp>
          <p:nvSpPr>
            <p:cNvPr id="98" name="矩形 97">
              <a:extLst>
                <a:ext uri="{FF2B5EF4-FFF2-40B4-BE49-F238E27FC236}">
                  <a16:creationId xmlns:a16="http://schemas.microsoft.com/office/drawing/2014/main" id="{86D0317A-58AE-4C8E-A03E-9C5739BC50DB}"/>
                </a:ext>
              </a:extLst>
            </p:cNvPr>
            <p:cNvSpPr/>
            <p:nvPr/>
          </p:nvSpPr>
          <p:spPr>
            <a:xfrm>
              <a:off x="4677072" y="4262956"/>
              <a:ext cx="612000" cy="170445"/>
            </a:xfrm>
            <a:prstGeom prst="rect">
              <a:avLst/>
            </a:prstGeom>
            <a:solidFill>
              <a:srgbClr val="FFCC66"/>
            </a:solidFill>
            <a:ln>
              <a:solidFill>
                <a:srgbClr val="FFCC66"/>
              </a:solidFill>
            </a:ln>
          </p:spPr>
          <p:style>
            <a:lnRef idx="1">
              <a:schemeClr val="accent6"/>
            </a:lnRef>
            <a:fillRef idx="3">
              <a:schemeClr val="accent6"/>
            </a:fillRef>
            <a:effectRef idx="2">
              <a:schemeClr val="accent6"/>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CN" altLang="en-US" sz="1200" dirty="0">
                  <a:solidFill>
                    <a:schemeClr val="tx1"/>
                  </a:solidFill>
                  <a:latin typeface="+mj-ea"/>
                  <a:ea typeface="+mj-ea"/>
                </a:rPr>
                <a:t>中高压</a:t>
              </a:r>
            </a:p>
          </p:txBody>
        </p:sp>
      </p:grpSp>
      <p:cxnSp>
        <p:nvCxnSpPr>
          <p:cNvPr id="99" name="肘形连接符 92">
            <a:extLst>
              <a:ext uri="{FF2B5EF4-FFF2-40B4-BE49-F238E27FC236}">
                <a16:creationId xmlns:a16="http://schemas.microsoft.com/office/drawing/2014/main" id="{08AD4D68-1DE8-44FC-A1D2-2EB94E8BF182}"/>
              </a:ext>
            </a:extLst>
          </p:cNvPr>
          <p:cNvCxnSpPr/>
          <p:nvPr/>
        </p:nvCxnSpPr>
        <p:spPr>
          <a:xfrm flipV="1">
            <a:off x="2468996" y="4308791"/>
            <a:ext cx="1221360" cy="467319"/>
          </a:xfrm>
          <a:prstGeom prst="bentConnector3">
            <a:avLst>
              <a:gd name="adj1" fmla="val -25"/>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00" name="组合 99">
            <a:extLst>
              <a:ext uri="{FF2B5EF4-FFF2-40B4-BE49-F238E27FC236}">
                <a16:creationId xmlns:a16="http://schemas.microsoft.com/office/drawing/2014/main" id="{B3F73170-4C15-4EF2-87ED-DCFB35EE2376}"/>
              </a:ext>
            </a:extLst>
          </p:cNvPr>
          <p:cNvGrpSpPr/>
          <p:nvPr/>
        </p:nvGrpSpPr>
        <p:grpSpPr>
          <a:xfrm>
            <a:off x="709250" y="4780131"/>
            <a:ext cx="2778144" cy="1389690"/>
            <a:chOff x="343596" y="3808463"/>
            <a:chExt cx="2061044" cy="675887"/>
          </a:xfrm>
        </p:grpSpPr>
        <p:sp>
          <p:nvSpPr>
            <p:cNvPr id="101" name="圆角矩形 96">
              <a:extLst>
                <a:ext uri="{FF2B5EF4-FFF2-40B4-BE49-F238E27FC236}">
                  <a16:creationId xmlns:a16="http://schemas.microsoft.com/office/drawing/2014/main" id="{0D5EBFB9-5FA2-4454-94EF-BA0A1F2E2A26}"/>
                </a:ext>
              </a:extLst>
            </p:cNvPr>
            <p:cNvSpPr/>
            <p:nvPr/>
          </p:nvSpPr>
          <p:spPr>
            <a:xfrm>
              <a:off x="343596" y="3934618"/>
              <a:ext cx="2061044" cy="549732"/>
            </a:xfrm>
            <a:prstGeom prst="roundRect">
              <a:avLst/>
            </a:prstGeom>
            <a:solidFill>
              <a:schemeClr val="bg1"/>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sz="1200">
                <a:solidFill>
                  <a:srgbClr val="FFFFFF"/>
                </a:solidFill>
                <a:latin typeface="+mj-ea"/>
                <a:ea typeface="+mj-ea"/>
              </a:endParaRPr>
            </a:p>
          </p:txBody>
        </p:sp>
        <p:sp>
          <p:nvSpPr>
            <p:cNvPr id="102" name="矩形 101">
              <a:extLst>
                <a:ext uri="{FF2B5EF4-FFF2-40B4-BE49-F238E27FC236}">
                  <a16:creationId xmlns:a16="http://schemas.microsoft.com/office/drawing/2014/main" id="{D32C41F5-CF98-4AA9-B85E-8F71A33ECF7F}"/>
                </a:ext>
              </a:extLst>
            </p:cNvPr>
            <p:cNvSpPr/>
            <p:nvPr/>
          </p:nvSpPr>
          <p:spPr>
            <a:xfrm>
              <a:off x="424422" y="4061047"/>
              <a:ext cx="610680" cy="170445"/>
            </a:xfrm>
            <a:prstGeom prst="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CN" altLang="en-US" sz="1200" dirty="0">
                  <a:solidFill>
                    <a:schemeClr val="tx1"/>
                  </a:solidFill>
                  <a:latin typeface="+mj-ea"/>
                  <a:ea typeface="+mj-ea"/>
                </a:rPr>
                <a:t>入侵报警</a:t>
              </a:r>
            </a:p>
          </p:txBody>
        </p:sp>
        <p:sp>
          <p:nvSpPr>
            <p:cNvPr id="103" name="矩形 102">
              <a:extLst>
                <a:ext uri="{FF2B5EF4-FFF2-40B4-BE49-F238E27FC236}">
                  <a16:creationId xmlns:a16="http://schemas.microsoft.com/office/drawing/2014/main" id="{CADC7A49-C7D1-4C6E-93AA-C679D28CB3A5}"/>
                </a:ext>
              </a:extLst>
            </p:cNvPr>
            <p:cNvSpPr/>
            <p:nvPr/>
          </p:nvSpPr>
          <p:spPr>
            <a:xfrm>
              <a:off x="1071024" y="4061047"/>
              <a:ext cx="610680" cy="170445"/>
            </a:xfrm>
            <a:prstGeom prst="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CN" altLang="en-US" sz="1200">
                  <a:solidFill>
                    <a:schemeClr val="tx1"/>
                  </a:solidFill>
                  <a:latin typeface="+mj-ea"/>
                  <a:ea typeface="+mj-ea"/>
                </a:rPr>
                <a:t>门禁</a:t>
              </a:r>
            </a:p>
          </p:txBody>
        </p:sp>
        <p:sp>
          <p:nvSpPr>
            <p:cNvPr id="104" name="矩形 103">
              <a:extLst>
                <a:ext uri="{FF2B5EF4-FFF2-40B4-BE49-F238E27FC236}">
                  <a16:creationId xmlns:a16="http://schemas.microsoft.com/office/drawing/2014/main" id="{17A879E9-6569-41B2-88F9-34887D1F0792}"/>
                </a:ext>
              </a:extLst>
            </p:cNvPr>
            <p:cNvSpPr/>
            <p:nvPr/>
          </p:nvSpPr>
          <p:spPr>
            <a:xfrm>
              <a:off x="1717626" y="4061047"/>
              <a:ext cx="610680" cy="170445"/>
            </a:xfrm>
            <a:prstGeom prst="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altLang="zh-CN" sz="1200">
                  <a:solidFill>
                    <a:schemeClr val="tx1"/>
                  </a:solidFill>
                  <a:latin typeface="+mj-ea"/>
                  <a:ea typeface="+mj-ea"/>
                </a:rPr>
                <a:t>CCTV</a:t>
              </a:r>
              <a:endParaRPr lang="zh-CN" altLang="en-US" sz="1200">
                <a:solidFill>
                  <a:schemeClr val="tx1"/>
                </a:solidFill>
                <a:latin typeface="+mj-ea"/>
                <a:ea typeface="+mj-ea"/>
              </a:endParaRPr>
            </a:p>
          </p:txBody>
        </p:sp>
        <p:sp>
          <p:nvSpPr>
            <p:cNvPr id="105" name="矩形 104">
              <a:extLst>
                <a:ext uri="{FF2B5EF4-FFF2-40B4-BE49-F238E27FC236}">
                  <a16:creationId xmlns:a16="http://schemas.microsoft.com/office/drawing/2014/main" id="{D4674C57-4540-4923-9CD8-779ABA2FBC81}"/>
                </a:ext>
              </a:extLst>
            </p:cNvPr>
            <p:cNvSpPr/>
            <p:nvPr/>
          </p:nvSpPr>
          <p:spPr>
            <a:xfrm>
              <a:off x="424127" y="3808463"/>
              <a:ext cx="1899407" cy="21071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r>
                <a:rPr lang="zh-CN" altLang="en-US" sz="1200" dirty="0">
                  <a:solidFill>
                    <a:srgbClr val="FFFFFF"/>
                  </a:solidFill>
                  <a:latin typeface="+mj-ea"/>
                  <a:ea typeface="+mj-ea"/>
                </a:rPr>
                <a:t>安防、消防系统</a:t>
              </a:r>
            </a:p>
          </p:txBody>
        </p:sp>
        <p:sp>
          <p:nvSpPr>
            <p:cNvPr id="106" name="矩形 105">
              <a:extLst>
                <a:ext uri="{FF2B5EF4-FFF2-40B4-BE49-F238E27FC236}">
                  <a16:creationId xmlns:a16="http://schemas.microsoft.com/office/drawing/2014/main" id="{4916DDA3-5508-495E-9C1F-D191948F725C}"/>
                </a:ext>
              </a:extLst>
            </p:cNvPr>
            <p:cNvSpPr/>
            <p:nvPr/>
          </p:nvSpPr>
          <p:spPr>
            <a:xfrm>
              <a:off x="550627" y="4271762"/>
              <a:ext cx="814540" cy="169508"/>
            </a:xfrm>
            <a:prstGeom prst="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CN" altLang="en-US" sz="1200" dirty="0">
                  <a:solidFill>
                    <a:schemeClr val="tx1"/>
                  </a:solidFill>
                  <a:latin typeface="+mj-ea"/>
                  <a:ea typeface="+mj-ea"/>
                </a:rPr>
                <a:t>消防监测系统</a:t>
              </a:r>
            </a:p>
          </p:txBody>
        </p:sp>
        <p:sp>
          <p:nvSpPr>
            <p:cNvPr id="107" name="矩形 106">
              <a:extLst>
                <a:ext uri="{FF2B5EF4-FFF2-40B4-BE49-F238E27FC236}">
                  <a16:creationId xmlns:a16="http://schemas.microsoft.com/office/drawing/2014/main" id="{A395DEDD-1EBC-412C-AC14-8604B8424207}"/>
                </a:ext>
              </a:extLst>
            </p:cNvPr>
            <p:cNvSpPr/>
            <p:nvPr/>
          </p:nvSpPr>
          <p:spPr>
            <a:xfrm>
              <a:off x="1405579" y="4271762"/>
              <a:ext cx="814540" cy="169508"/>
            </a:xfrm>
            <a:prstGeom prst="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CN" altLang="en-US" sz="1200" dirty="0">
                  <a:solidFill>
                    <a:schemeClr val="tx1"/>
                  </a:solidFill>
                  <a:latin typeface="+mj-ea"/>
                  <a:ea typeface="+mj-ea"/>
                </a:rPr>
                <a:t>极早期监测</a:t>
              </a:r>
            </a:p>
          </p:txBody>
        </p:sp>
      </p:grpSp>
    </p:spTree>
    <p:extLst>
      <p:ext uri="{BB962C8B-B14F-4D97-AF65-F5344CB8AC3E}">
        <p14:creationId xmlns:p14="http://schemas.microsoft.com/office/powerpoint/2010/main" val="116077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fade">
                                      <p:cBhvr>
                                        <p:cTn id="23" dur="1000"/>
                                        <p:tgtEl>
                                          <p:spTgt spid="75"/>
                                        </p:tgtEl>
                                      </p:cBhvr>
                                    </p:animEffect>
                                    <p:anim calcmode="lin" valueType="num">
                                      <p:cBhvr>
                                        <p:cTn id="24" dur="1000" fill="hold"/>
                                        <p:tgtEl>
                                          <p:spTgt spid="75"/>
                                        </p:tgtEl>
                                        <p:attrNameLst>
                                          <p:attrName>ppt_x</p:attrName>
                                        </p:attrNameLst>
                                      </p:cBhvr>
                                      <p:tavLst>
                                        <p:tav tm="0">
                                          <p:val>
                                            <p:strVal val="#ppt_x"/>
                                          </p:val>
                                        </p:tav>
                                        <p:tav tm="100000">
                                          <p:val>
                                            <p:strVal val="#ppt_x"/>
                                          </p:val>
                                        </p:tav>
                                      </p:tavLst>
                                    </p:anim>
                                    <p:anim calcmode="lin" valueType="num">
                                      <p:cBhvr>
                                        <p:cTn id="25" dur="1000" fill="hold"/>
                                        <p:tgtEl>
                                          <p:spTgt spid="75"/>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fade">
                                      <p:cBhvr>
                                        <p:cTn id="28" dur="1000"/>
                                        <p:tgtEl>
                                          <p:spTgt spid="76"/>
                                        </p:tgtEl>
                                      </p:cBhvr>
                                    </p:animEffect>
                                    <p:anim calcmode="lin" valueType="num">
                                      <p:cBhvr>
                                        <p:cTn id="29" dur="1000" fill="hold"/>
                                        <p:tgtEl>
                                          <p:spTgt spid="76"/>
                                        </p:tgtEl>
                                        <p:attrNameLst>
                                          <p:attrName>ppt_x</p:attrName>
                                        </p:attrNameLst>
                                      </p:cBhvr>
                                      <p:tavLst>
                                        <p:tav tm="0">
                                          <p:val>
                                            <p:strVal val="#ppt_x"/>
                                          </p:val>
                                        </p:tav>
                                        <p:tav tm="100000">
                                          <p:val>
                                            <p:strVal val="#ppt_x"/>
                                          </p:val>
                                        </p:tav>
                                      </p:tavLst>
                                    </p:anim>
                                    <p:anim calcmode="lin" valueType="num">
                                      <p:cBhvr>
                                        <p:cTn id="30" dur="1000" fill="hold"/>
                                        <p:tgtEl>
                                          <p:spTgt spid="7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7"/>
                                        </p:tgtEl>
                                        <p:attrNameLst>
                                          <p:attrName>style.visibility</p:attrName>
                                        </p:attrNameLst>
                                      </p:cBhvr>
                                      <p:to>
                                        <p:strVal val="visible"/>
                                      </p:to>
                                    </p:set>
                                    <p:animEffect transition="in" filter="fade">
                                      <p:cBhvr>
                                        <p:cTn id="33" dur="1000"/>
                                        <p:tgtEl>
                                          <p:spTgt spid="77"/>
                                        </p:tgtEl>
                                      </p:cBhvr>
                                    </p:animEffect>
                                    <p:anim calcmode="lin" valueType="num">
                                      <p:cBhvr>
                                        <p:cTn id="34" dur="1000" fill="hold"/>
                                        <p:tgtEl>
                                          <p:spTgt spid="77"/>
                                        </p:tgtEl>
                                        <p:attrNameLst>
                                          <p:attrName>ppt_x</p:attrName>
                                        </p:attrNameLst>
                                      </p:cBhvr>
                                      <p:tavLst>
                                        <p:tav tm="0">
                                          <p:val>
                                            <p:strVal val="#ppt_x"/>
                                          </p:val>
                                        </p:tav>
                                        <p:tav tm="100000">
                                          <p:val>
                                            <p:strVal val="#ppt_x"/>
                                          </p:val>
                                        </p:tav>
                                      </p:tavLst>
                                    </p:anim>
                                    <p:anim calcmode="lin" valueType="num">
                                      <p:cBhvr>
                                        <p:cTn id="35" dur="1000" fill="hold"/>
                                        <p:tgtEl>
                                          <p:spTgt spid="7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1"/>
                                        </p:tgtEl>
                                        <p:attrNameLst>
                                          <p:attrName>style.visibility</p:attrName>
                                        </p:attrNameLst>
                                      </p:cBhvr>
                                      <p:to>
                                        <p:strVal val="visible"/>
                                      </p:to>
                                    </p:set>
                                    <p:animEffect transition="in" filter="fade">
                                      <p:cBhvr>
                                        <p:cTn id="38" dur="1000"/>
                                        <p:tgtEl>
                                          <p:spTgt spid="81"/>
                                        </p:tgtEl>
                                      </p:cBhvr>
                                    </p:animEffect>
                                    <p:anim calcmode="lin" valueType="num">
                                      <p:cBhvr>
                                        <p:cTn id="39" dur="1000" fill="hold"/>
                                        <p:tgtEl>
                                          <p:spTgt spid="81"/>
                                        </p:tgtEl>
                                        <p:attrNameLst>
                                          <p:attrName>ppt_x</p:attrName>
                                        </p:attrNameLst>
                                      </p:cBhvr>
                                      <p:tavLst>
                                        <p:tav tm="0">
                                          <p:val>
                                            <p:strVal val="#ppt_x"/>
                                          </p:val>
                                        </p:tav>
                                        <p:tav tm="100000">
                                          <p:val>
                                            <p:strVal val="#ppt_x"/>
                                          </p:val>
                                        </p:tav>
                                      </p:tavLst>
                                    </p:anim>
                                    <p:anim calcmode="lin" valueType="num">
                                      <p:cBhvr>
                                        <p:cTn id="40" dur="1000" fill="hold"/>
                                        <p:tgtEl>
                                          <p:spTgt spid="81"/>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82"/>
                                        </p:tgtEl>
                                        <p:attrNameLst>
                                          <p:attrName>style.visibility</p:attrName>
                                        </p:attrNameLst>
                                      </p:cBhvr>
                                      <p:to>
                                        <p:strVal val="visible"/>
                                      </p:to>
                                    </p:set>
                                    <p:animEffect transition="in" filter="fade">
                                      <p:cBhvr>
                                        <p:cTn id="43" dur="1000"/>
                                        <p:tgtEl>
                                          <p:spTgt spid="82"/>
                                        </p:tgtEl>
                                      </p:cBhvr>
                                    </p:animEffect>
                                    <p:anim calcmode="lin" valueType="num">
                                      <p:cBhvr>
                                        <p:cTn id="44" dur="1000" fill="hold"/>
                                        <p:tgtEl>
                                          <p:spTgt spid="82"/>
                                        </p:tgtEl>
                                        <p:attrNameLst>
                                          <p:attrName>ppt_x</p:attrName>
                                        </p:attrNameLst>
                                      </p:cBhvr>
                                      <p:tavLst>
                                        <p:tav tm="0">
                                          <p:val>
                                            <p:strVal val="#ppt_x"/>
                                          </p:val>
                                        </p:tav>
                                        <p:tav tm="100000">
                                          <p:val>
                                            <p:strVal val="#ppt_x"/>
                                          </p:val>
                                        </p:tav>
                                      </p:tavLst>
                                    </p:anim>
                                    <p:anim calcmode="lin" valueType="num">
                                      <p:cBhvr>
                                        <p:cTn id="45" dur="1000" fill="hold"/>
                                        <p:tgtEl>
                                          <p:spTgt spid="8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88"/>
                                        </p:tgtEl>
                                        <p:attrNameLst>
                                          <p:attrName>style.visibility</p:attrName>
                                        </p:attrNameLst>
                                      </p:cBhvr>
                                      <p:to>
                                        <p:strVal val="visible"/>
                                      </p:to>
                                    </p:set>
                                    <p:animEffect transition="in" filter="fade">
                                      <p:cBhvr>
                                        <p:cTn id="48" dur="1000"/>
                                        <p:tgtEl>
                                          <p:spTgt spid="88"/>
                                        </p:tgtEl>
                                      </p:cBhvr>
                                    </p:animEffect>
                                    <p:anim calcmode="lin" valueType="num">
                                      <p:cBhvr>
                                        <p:cTn id="49" dur="1000" fill="hold"/>
                                        <p:tgtEl>
                                          <p:spTgt spid="88"/>
                                        </p:tgtEl>
                                        <p:attrNameLst>
                                          <p:attrName>ppt_x</p:attrName>
                                        </p:attrNameLst>
                                      </p:cBhvr>
                                      <p:tavLst>
                                        <p:tav tm="0">
                                          <p:val>
                                            <p:strVal val="#ppt_x"/>
                                          </p:val>
                                        </p:tav>
                                        <p:tav tm="100000">
                                          <p:val>
                                            <p:strVal val="#ppt_x"/>
                                          </p:val>
                                        </p:tav>
                                      </p:tavLst>
                                    </p:anim>
                                    <p:anim calcmode="lin" valueType="num">
                                      <p:cBhvr>
                                        <p:cTn id="50" dur="1000" fill="hold"/>
                                        <p:tgtEl>
                                          <p:spTgt spid="88"/>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89"/>
                                        </p:tgtEl>
                                        <p:attrNameLst>
                                          <p:attrName>style.visibility</p:attrName>
                                        </p:attrNameLst>
                                      </p:cBhvr>
                                      <p:to>
                                        <p:strVal val="visible"/>
                                      </p:to>
                                    </p:set>
                                    <p:animEffect transition="in" filter="fade">
                                      <p:cBhvr>
                                        <p:cTn id="53" dur="1000"/>
                                        <p:tgtEl>
                                          <p:spTgt spid="89"/>
                                        </p:tgtEl>
                                      </p:cBhvr>
                                    </p:animEffect>
                                    <p:anim calcmode="lin" valueType="num">
                                      <p:cBhvr>
                                        <p:cTn id="54" dur="1000" fill="hold"/>
                                        <p:tgtEl>
                                          <p:spTgt spid="89"/>
                                        </p:tgtEl>
                                        <p:attrNameLst>
                                          <p:attrName>ppt_x</p:attrName>
                                        </p:attrNameLst>
                                      </p:cBhvr>
                                      <p:tavLst>
                                        <p:tav tm="0">
                                          <p:val>
                                            <p:strVal val="#ppt_x"/>
                                          </p:val>
                                        </p:tav>
                                        <p:tav tm="100000">
                                          <p:val>
                                            <p:strVal val="#ppt_x"/>
                                          </p:val>
                                        </p:tav>
                                      </p:tavLst>
                                    </p:anim>
                                    <p:anim calcmode="lin" valueType="num">
                                      <p:cBhvr>
                                        <p:cTn id="55" dur="1000" fill="hold"/>
                                        <p:tgtEl>
                                          <p:spTgt spid="89"/>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90"/>
                                        </p:tgtEl>
                                        <p:attrNameLst>
                                          <p:attrName>style.visibility</p:attrName>
                                        </p:attrNameLst>
                                      </p:cBhvr>
                                      <p:to>
                                        <p:strVal val="visible"/>
                                      </p:to>
                                    </p:set>
                                    <p:animEffect transition="in" filter="fade">
                                      <p:cBhvr>
                                        <p:cTn id="58" dur="1000"/>
                                        <p:tgtEl>
                                          <p:spTgt spid="90"/>
                                        </p:tgtEl>
                                      </p:cBhvr>
                                    </p:animEffect>
                                    <p:anim calcmode="lin" valueType="num">
                                      <p:cBhvr>
                                        <p:cTn id="59" dur="1000" fill="hold"/>
                                        <p:tgtEl>
                                          <p:spTgt spid="90"/>
                                        </p:tgtEl>
                                        <p:attrNameLst>
                                          <p:attrName>ppt_x</p:attrName>
                                        </p:attrNameLst>
                                      </p:cBhvr>
                                      <p:tavLst>
                                        <p:tav tm="0">
                                          <p:val>
                                            <p:strVal val="#ppt_x"/>
                                          </p:val>
                                        </p:tav>
                                        <p:tav tm="100000">
                                          <p:val>
                                            <p:strVal val="#ppt_x"/>
                                          </p:val>
                                        </p:tav>
                                      </p:tavLst>
                                    </p:anim>
                                    <p:anim calcmode="lin" valueType="num">
                                      <p:cBhvr>
                                        <p:cTn id="60" dur="1000" fill="hold"/>
                                        <p:tgtEl>
                                          <p:spTgt spid="90"/>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99"/>
                                        </p:tgtEl>
                                        <p:attrNameLst>
                                          <p:attrName>style.visibility</p:attrName>
                                        </p:attrNameLst>
                                      </p:cBhvr>
                                      <p:to>
                                        <p:strVal val="visible"/>
                                      </p:to>
                                    </p:set>
                                    <p:animEffect transition="in" filter="fade">
                                      <p:cBhvr>
                                        <p:cTn id="63" dur="1000"/>
                                        <p:tgtEl>
                                          <p:spTgt spid="99"/>
                                        </p:tgtEl>
                                      </p:cBhvr>
                                    </p:animEffect>
                                    <p:anim calcmode="lin" valueType="num">
                                      <p:cBhvr>
                                        <p:cTn id="64" dur="1000" fill="hold"/>
                                        <p:tgtEl>
                                          <p:spTgt spid="99"/>
                                        </p:tgtEl>
                                        <p:attrNameLst>
                                          <p:attrName>ppt_x</p:attrName>
                                        </p:attrNameLst>
                                      </p:cBhvr>
                                      <p:tavLst>
                                        <p:tav tm="0">
                                          <p:val>
                                            <p:strVal val="#ppt_x"/>
                                          </p:val>
                                        </p:tav>
                                        <p:tav tm="100000">
                                          <p:val>
                                            <p:strVal val="#ppt_x"/>
                                          </p:val>
                                        </p:tav>
                                      </p:tavLst>
                                    </p:anim>
                                    <p:anim calcmode="lin" valueType="num">
                                      <p:cBhvr>
                                        <p:cTn id="65" dur="1000" fill="hold"/>
                                        <p:tgtEl>
                                          <p:spTgt spid="99"/>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00"/>
                                        </p:tgtEl>
                                        <p:attrNameLst>
                                          <p:attrName>style.visibility</p:attrName>
                                        </p:attrNameLst>
                                      </p:cBhvr>
                                      <p:to>
                                        <p:strVal val="visible"/>
                                      </p:to>
                                    </p:set>
                                    <p:animEffect transition="in" filter="fade">
                                      <p:cBhvr>
                                        <p:cTn id="68" dur="1000"/>
                                        <p:tgtEl>
                                          <p:spTgt spid="100"/>
                                        </p:tgtEl>
                                      </p:cBhvr>
                                    </p:animEffect>
                                    <p:anim calcmode="lin" valueType="num">
                                      <p:cBhvr>
                                        <p:cTn id="69" dur="1000" fill="hold"/>
                                        <p:tgtEl>
                                          <p:spTgt spid="100"/>
                                        </p:tgtEl>
                                        <p:attrNameLst>
                                          <p:attrName>ppt_x</p:attrName>
                                        </p:attrNameLst>
                                      </p:cBhvr>
                                      <p:tavLst>
                                        <p:tav tm="0">
                                          <p:val>
                                            <p:strVal val="#ppt_x"/>
                                          </p:val>
                                        </p:tav>
                                        <p:tav tm="100000">
                                          <p:val>
                                            <p:strVal val="#ppt_x"/>
                                          </p:val>
                                        </p:tav>
                                      </p:tavLst>
                                    </p:anim>
                                    <p:anim calcmode="lin" valueType="num">
                                      <p:cBhvr>
                                        <p:cTn id="70"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6AC415-5FC5-4FAC-969B-C305B275E718}"/>
              </a:ext>
            </a:extLst>
          </p:cNvPr>
          <p:cNvSpPr>
            <a:spLocks noGrp="1"/>
          </p:cNvSpPr>
          <p:nvPr>
            <p:ph type="title"/>
          </p:nvPr>
        </p:nvSpPr>
        <p:spPr/>
        <p:txBody>
          <a:bodyPr/>
          <a:lstStyle/>
          <a:p>
            <a:r>
              <a:rPr lang="zh-CN" altLang="en-US" dirty="0"/>
              <a:t>现场管理架构</a:t>
            </a:r>
          </a:p>
        </p:txBody>
      </p:sp>
      <p:sp>
        <p:nvSpPr>
          <p:cNvPr id="4" name="TextBox 58">
            <a:extLst>
              <a:ext uri="{FF2B5EF4-FFF2-40B4-BE49-F238E27FC236}">
                <a16:creationId xmlns:a16="http://schemas.microsoft.com/office/drawing/2014/main" id="{9B4810D5-3B17-435A-832B-1FFBEFEE4AEA}"/>
              </a:ext>
            </a:extLst>
          </p:cNvPr>
          <p:cNvSpPr txBox="1"/>
          <p:nvPr/>
        </p:nvSpPr>
        <p:spPr>
          <a:xfrm>
            <a:off x="7136066" y="4054102"/>
            <a:ext cx="928694" cy="338554"/>
          </a:xfrm>
          <a:prstGeom prst="rect">
            <a:avLst/>
          </a:prstGeom>
          <a:noFill/>
        </p:spPr>
        <p:txBody>
          <a:bodyPr wrap="square" rtlCol="0">
            <a:spAutoFit/>
          </a:bodyPr>
          <a:lstStyle/>
          <a:p>
            <a:pPr algn="l"/>
            <a:r>
              <a:rPr lang="zh-CN" altLang="en-US" sz="1600" b="1" dirty="0">
                <a:solidFill>
                  <a:srgbClr val="FF0000"/>
                </a:solidFill>
                <a:latin typeface="+mj-ea"/>
                <a:ea typeface="+mj-ea"/>
              </a:rPr>
              <a:t>执行层</a:t>
            </a:r>
          </a:p>
        </p:txBody>
      </p:sp>
      <p:sp>
        <p:nvSpPr>
          <p:cNvPr id="6" name="TextBox 34">
            <a:extLst>
              <a:ext uri="{FF2B5EF4-FFF2-40B4-BE49-F238E27FC236}">
                <a16:creationId xmlns:a16="http://schemas.microsoft.com/office/drawing/2014/main" id="{D66D1D1C-77B5-4EE6-9DD9-EA1E7EAB15B4}"/>
              </a:ext>
            </a:extLst>
          </p:cNvPr>
          <p:cNvSpPr txBox="1"/>
          <p:nvPr/>
        </p:nvSpPr>
        <p:spPr>
          <a:xfrm>
            <a:off x="4985487" y="3063456"/>
            <a:ext cx="1066816" cy="369332"/>
          </a:xfrm>
          <a:prstGeom prst="rect">
            <a:avLst/>
          </a:prstGeom>
          <a:noFill/>
        </p:spPr>
        <p:txBody>
          <a:bodyPr wrap="square" rtlCol="0">
            <a:spAutoFit/>
          </a:bodyPr>
          <a:lstStyle/>
          <a:p>
            <a:pPr algn="l"/>
            <a:r>
              <a:rPr lang="zh-CN" altLang="en-US" b="1" dirty="0">
                <a:solidFill>
                  <a:srgbClr val="FF0000"/>
                </a:solidFill>
                <a:latin typeface="+mj-ea"/>
                <a:ea typeface="+mj-ea"/>
              </a:rPr>
              <a:t>管控层</a:t>
            </a:r>
          </a:p>
        </p:txBody>
      </p:sp>
      <p:sp>
        <p:nvSpPr>
          <p:cNvPr id="7" name="TextBox 35">
            <a:extLst>
              <a:ext uri="{FF2B5EF4-FFF2-40B4-BE49-F238E27FC236}">
                <a16:creationId xmlns:a16="http://schemas.microsoft.com/office/drawing/2014/main" id="{48BB383B-08DF-487F-840B-02BB00473CB2}"/>
              </a:ext>
            </a:extLst>
          </p:cNvPr>
          <p:cNvSpPr txBox="1"/>
          <p:nvPr/>
        </p:nvSpPr>
        <p:spPr>
          <a:xfrm>
            <a:off x="4985487" y="4206464"/>
            <a:ext cx="928694" cy="369332"/>
          </a:xfrm>
          <a:prstGeom prst="rect">
            <a:avLst/>
          </a:prstGeom>
          <a:noFill/>
        </p:spPr>
        <p:txBody>
          <a:bodyPr wrap="square" rtlCol="0">
            <a:spAutoFit/>
          </a:bodyPr>
          <a:lstStyle/>
          <a:p>
            <a:pPr algn="l"/>
            <a:r>
              <a:rPr lang="zh-CN" altLang="en-US" b="1" dirty="0">
                <a:solidFill>
                  <a:srgbClr val="FF0000"/>
                </a:solidFill>
                <a:latin typeface="+mj-ea"/>
                <a:ea typeface="+mj-ea"/>
              </a:rPr>
              <a:t>执行层</a:t>
            </a:r>
          </a:p>
        </p:txBody>
      </p:sp>
      <p:grpSp>
        <p:nvGrpSpPr>
          <p:cNvPr id="8" name="组合 7">
            <a:extLst>
              <a:ext uri="{FF2B5EF4-FFF2-40B4-BE49-F238E27FC236}">
                <a16:creationId xmlns:a16="http://schemas.microsoft.com/office/drawing/2014/main" id="{69AD744A-0724-47F3-814F-156377BFA6F3}"/>
              </a:ext>
            </a:extLst>
          </p:cNvPr>
          <p:cNvGrpSpPr/>
          <p:nvPr/>
        </p:nvGrpSpPr>
        <p:grpSpPr>
          <a:xfrm>
            <a:off x="5857762" y="2196816"/>
            <a:ext cx="4045005" cy="3769151"/>
            <a:chOff x="2916827" y="1284263"/>
            <a:chExt cx="6769198" cy="3679413"/>
          </a:xfrm>
        </p:grpSpPr>
        <p:grpSp>
          <p:nvGrpSpPr>
            <p:cNvPr id="9" name="Group 2">
              <a:extLst>
                <a:ext uri="{FF2B5EF4-FFF2-40B4-BE49-F238E27FC236}">
                  <a16:creationId xmlns:a16="http://schemas.microsoft.com/office/drawing/2014/main" id="{65476424-316F-45B9-AFBF-682C29E78141}"/>
                </a:ext>
              </a:extLst>
            </p:cNvPr>
            <p:cNvGrpSpPr/>
            <p:nvPr/>
          </p:nvGrpSpPr>
          <p:grpSpPr bwMode="auto">
            <a:xfrm>
              <a:off x="2916827" y="1284263"/>
              <a:ext cx="6769198" cy="3679413"/>
              <a:chOff x="606" y="308"/>
              <a:chExt cx="9627" cy="6533"/>
            </a:xfrm>
          </p:grpSpPr>
          <p:pic>
            <p:nvPicPr>
              <p:cNvPr id="12" name="Picture 3" descr="结构组织图_03">
                <a:extLst>
                  <a:ext uri="{FF2B5EF4-FFF2-40B4-BE49-F238E27FC236}">
                    <a16:creationId xmlns:a16="http://schemas.microsoft.com/office/drawing/2014/main" id="{4CBDF365-F4AA-4251-A51E-BEA8DDD174FD}"/>
                  </a:ext>
                </a:extLst>
              </p:cNvPr>
              <p:cNvPicPr>
                <a:picLocks noChangeAspect="1" noChangeArrowheads="1"/>
              </p:cNvPicPr>
              <p:nvPr/>
            </p:nvPicPr>
            <p:blipFill>
              <a:blip r:embed="rId2"/>
              <a:srcRect/>
              <a:stretch>
                <a:fillRect/>
              </a:stretch>
            </p:blipFill>
            <p:spPr bwMode="auto">
              <a:xfrm>
                <a:off x="2458" y="308"/>
                <a:ext cx="4820" cy="896"/>
              </a:xfrm>
              <a:prstGeom prst="rect">
                <a:avLst/>
              </a:prstGeom>
              <a:noFill/>
              <a:ln w="9525">
                <a:noFill/>
                <a:miter lim="800000"/>
                <a:headEnd/>
                <a:tailEnd/>
              </a:ln>
              <a:effectLst/>
            </p:spPr>
          </p:pic>
          <p:grpSp>
            <p:nvGrpSpPr>
              <p:cNvPr id="13" name="Group 4">
                <a:extLst>
                  <a:ext uri="{FF2B5EF4-FFF2-40B4-BE49-F238E27FC236}">
                    <a16:creationId xmlns:a16="http://schemas.microsoft.com/office/drawing/2014/main" id="{B8E09DB5-032E-49DA-9681-25E8EAB148E9}"/>
                  </a:ext>
                </a:extLst>
              </p:cNvPr>
              <p:cNvGrpSpPr>
                <a:grpSpLocks noChangeAspect="1"/>
              </p:cNvGrpSpPr>
              <p:nvPr/>
            </p:nvGrpSpPr>
            <p:grpSpPr bwMode="auto">
              <a:xfrm>
                <a:off x="606" y="3404"/>
                <a:ext cx="9192" cy="3437"/>
                <a:chOff x="606" y="1266"/>
                <a:chExt cx="9192" cy="3438"/>
              </a:xfrm>
            </p:grpSpPr>
            <p:pic>
              <p:nvPicPr>
                <p:cNvPr id="23" name="Picture 5" descr="并列关系分类_03">
                  <a:extLst>
                    <a:ext uri="{FF2B5EF4-FFF2-40B4-BE49-F238E27FC236}">
                      <a16:creationId xmlns:a16="http://schemas.microsoft.com/office/drawing/2014/main" id="{CB044755-EA8C-4F52-813A-7304EE02DE52}"/>
                    </a:ext>
                  </a:extLst>
                </p:cNvPr>
                <p:cNvPicPr>
                  <a:picLocks noChangeAspect="1" noChangeArrowheads="1"/>
                </p:cNvPicPr>
                <p:nvPr/>
              </p:nvPicPr>
              <p:blipFill>
                <a:blip r:embed="rId3"/>
                <a:srcRect/>
                <a:stretch>
                  <a:fillRect/>
                </a:stretch>
              </p:blipFill>
              <p:spPr bwMode="auto">
                <a:xfrm>
                  <a:off x="3808" y="1266"/>
                  <a:ext cx="2506" cy="3427"/>
                </a:xfrm>
                <a:prstGeom prst="rect">
                  <a:avLst/>
                </a:prstGeom>
                <a:noFill/>
                <a:ln w="9525">
                  <a:noFill/>
                  <a:miter lim="800000"/>
                  <a:headEnd/>
                  <a:tailEnd/>
                </a:ln>
                <a:effectLst/>
              </p:spPr>
            </p:pic>
            <p:pic>
              <p:nvPicPr>
                <p:cNvPr id="24" name="Picture 7" descr="并列关系分类_03">
                  <a:extLst>
                    <a:ext uri="{FF2B5EF4-FFF2-40B4-BE49-F238E27FC236}">
                      <a16:creationId xmlns:a16="http://schemas.microsoft.com/office/drawing/2014/main" id="{CE3E7C6E-C6B6-4CE9-9141-D8F778060758}"/>
                    </a:ext>
                  </a:extLst>
                </p:cNvPr>
                <p:cNvPicPr>
                  <a:picLocks noChangeAspect="1" noChangeArrowheads="1"/>
                </p:cNvPicPr>
                <p:nvPr/>
              </p:nvPicPr>
              <p:blipFill>
                <a:blip r:embed="rId3"/>
                <a:srcRect/>
                <a:stretch>
                  <a:fillRect/>
                </a:stretch>
              </p:blipFill>
              <p:spPr bwMode="auto">
                <a:xfrm>
                  <a:off x="606" y="1266"/>
                  <a:ext cx="2862" cy="3435"/>
                </a:xfrm>
                <a:prstGeom prst="rect">
                  <a:avLst/>
                </a:prstGeom>
                <a:noFill/>
                <a:ln w="9525">
                  <a:noFill/>
                  <a:miter lim="800000"/>
                  <a:headEnd/>
                  <a:tailEnd/>
                </a:ln>
                <a:effectLst/>
              </p:spPr>
            </p:pic>
            <p:pic>
              <p:nvPicPr>
                <p:cNvPr id="25" name="Picture 8" descr="并列关系分类_03">
                  <a:extLst>
                    <a:ext uri="{FF2B5EF4-FFF2-40B4-BE49-F238E27FC236}">
                      <a16:creationId xmlns:a16="http://schemas.microsoft.com/office/drawing/2014/main" id="{88089EA7-417B-480B-B29E-164F075F5865}"/>
                    </a:ext>
                  </a:extLst>
                </p:cNvPr>
                <p:cNvPicPr>
                  <a:picLocks noChangeAspect="1" noChangeArrowheads="1"/>
                </p:cNvPicPr>
                <p:nvPr/>
              </p:nvPicPr>
              <p:blipFill>
                <a:blip r:embed="rId3"/>
                <a:srcRect/>
                <a:stretch>
                  <a:fillRect/>
                </a:stretch>
              </p:blipFill>
              <p:spPr bwMode="auto">
                <a:xfrm>
                  <a:off x="6759" y="1266"/>
                  <a:ext cx="3039" cy="3438"/>
                </a:xfrm>
                <a:prstGeom prst="rect">
                  <a:avLst/>
                </a:prstGeom>
                <a:noFill/>
                <a:ln w="9525">
                  <a:noFill/>
                  <a:miter lim="800000"/>
                  <a:headEnd/>
                  <a:tailEnd/>
                </a:ln>
                <a:effectLst/>
              </p:spPr>
            </p:pic>
          </p:grpSp>
          <p:pic>
            <p:nvPicPr>
              <p:cNvPr id="14" name="Picture 10" descr="未标题2_07">
                <a:extLst>
                  <a:ext uri="{FF2B5EF4-FFF2-40B4-BE49-F238E27FC236}">
                    <a16:creationId xmlns:a16="http://schemas.microsoft.com/office/drawing/2014/main" id="{9C7825EF-4386-4CF5-A7B9-E9DFA4713A82}"/>
                  </a:ext>
                </a:extLst>
              </p:cNvPr>
              <p:cNvPicPr>
                <a:picLocks noChangeAspect="1" noChangeArrowheads="1"/>
              </p:cNvPicPr>
              <p:nvPr/>
            </p:nvPicPr>
            <p:blipFill>
              <a:blip r:embed="rId4" cstate="print"/>
              <a:srcRect/>
              <a:stretch>
                <a:fillRect/>
              </a:stretch>
            </p:blipFill>
            <p:spPr bwMode="auto">
              <a:xfrm>
                <a:off x="1231" y="3280"/>
                <a:ext cx="680" cy="495"/>
              </a:xfrm>
              <a:prstGeom prst="rect">
                <a:avLst/>
              </a:prstGeom>
              <a:noFill/>
              <a:ln w="9525">
                <a:noFill/>
                <a:miter lim="800000"/>
                <a:headEnd/>
                <a:tailEnd/>
              </a:ln>
              <a:effectLst/>
            </p:spPr>
          </p:pic>
          <p:pic>
            <p:nvPicPr>
              <p:cNvPr id="15" name="Picture 11" descr="未标题2_07-03">
                <a:extLst>
                  <a:ext uri="{FF2B5EF4-FFF2-40B4-BE49-F238E27FC236}">
                    <a16:creationId xmlns:a16="http://schemas.microsoft.com/office/drawing/2014/main" id="{C9EAB690-A963-4A19-A7E4-72C30211C6B4}"/>
                  </a:ext>
                </a:extLst>
              </p:cNvPr>
              <p:cNvPicPr>
                <a:picLocks noChangeAspect="1" noChangeArrowheads="1"/>
              </p:cNvPicPr>
              <p:nvPr/>
            </p:nvPicPr>
            <p:blipFill>
              <a:blip r:embed="rId5" cstate="print"/>
              <a:srcRect/>
              <a:stretch>
                <a:fillRect/>
              </a:stretch>
            </p:blipFill>
            <p:spPr bwMode="auto">
              <a:xfrm>
                <a:off x="3903" y="3280"/>
                <a:ext cx="681" cy="495"/>
              </a:xfrm>
              <a:prstGeom prst="rect">
                <a:avLst/>
              </a:prstGeom>
              <a:noFill/>
              <a:ln w="9525">
                <a:noFill/>
                <a:miter lim="800000"/>
                <a:headEnd/>
                <a:tailEnd/>
              </a:ln>
              <a:effectLst/>
            </p:spPr>
          </p:pic>
          <p:pic>
            <p:nvPicPr>
              <p:cNvPr id="16" name="Picture 12" descr="未标题2_07-04">
                <a:extLst>
                  <a:ext uri="{FF2B5EF4-FFF2-40B4-BE49-F238E27FC236}">
                    <a16:creationId xmlns:a16="http://schemas.microsoft.com/office/drawing/2014/main" id="{A7DE14C5-8380-493B-9063-98BB153BD14B}"/>
                  </a:ext>
                </a:extLst>
              </p:cNvPr>
              <p:cNvPicPr>
                <a:picLocks noChangeAspect="1" noChangeArrowheads="1"/>
              </p:cNvPicPr>
              <p:nvPr/>
            </p:nvPicPr>
            <p:blipFill>
              <a:blip r:embed="rId6" cstate="print"/>
              <a:srcRect/>
              <a:stretch>
                <a:fillRect/>
              </a:stretch>
            </p:blipFill>
            <p:spPr bwMode="auto">
              <a:xfrm>
                <a:off x="6855" y="3280"/>
                <a:ext cx="757" cy="495"/>
              </a:xfrm>
              <a:prstGeom prst="rect">
                <a:avLst/>
              </a:prstGeom>
              <a:noFill/>
              <a:ln w="9525">
                <a:noFill/>
                <a:miter lim="800000"/>
                <a:headEnd/>
                <a:tailEnd/>
              </a:ln>
              <a:effectLst/>
            </p:spPr>
          </p:pic>
          <p:sp>
            <p:nvSpPr>
              <p:cNvPr id="17" name="Line 13">
                <a:extLst>
                  <a:ext uri="{FF2B5EF4-FFF2-40B4-BE49-F238E27FC236}">
                    <a16:creationId xmlns:a16="http://schemas.microsoft.com/office/drawing/2014/main" id="{5E3E4CEE-B917-4461-BC3C-BE4E4ACA123E}"/>
                  </a:ext>
                </a:extLst>
              </p:cNvPr>
              <p:cNvSpPr>
                <a:spLocks noChangeShapeType="1"/>
              </p:cNvSpPr>
              <p:nvPr/>
            </p:nvSpPr>
            <p:spPr bwMode="auto">
              <a:xfrm>
                <a:off x="1250" y="2908"/>
                <a:ext cx="1" cy="340"/>
              </a:xfrm>
              <a:prstGeom prst="line">
                <a:avLst/>
              </a:prstGeom>
              <a:noFill/>
              <a:ln w="19050">
                <a:solidFill>
                  <a:srgbClr val="B2B2B2"/>
                </a:solidFill>
                <a:round/>
              </a:ln>
              <a:effectLst/>
            </p:spPr>
            <p:txBody>
              <a:bodyPr/>
              <a:lstStyle/>
              <a:p>
                <a:endParaRPr lang="zh-CN" altLang="en-US">
                  <a:latin typeface="+mj-ea"/>
                  <a:ea typeface="+mj-ea"/>
                </a:endParaRPr>
              </a:p>
            </p:txBody>
          </p:sp>
          <p:sp>
            <p:nvSpPr>
              <p:cNvPr id="18" name="Line 15">
                <a:extLst>
                  <a:ext uri="{FF2B5EF4-FFF2-40B4-BE49-F238E27FC236}">
                    <a16:creationId xmlns:a16="http://schemas.microsoft.com/office/drawing/2014/main" id="{600326E0-F7B7-4000-AB71-D3D2C0A2648D}"/>
                  </a:ext>
                </a:extLst>
              </p:cNvPr>
              <p:cNvSpPr>
                <a:spLocks noChangeShapeType="1"/>
              </p:cNvSpPr>
              <p:nvPr/>
            </p:nvSpPr>
            <p:spPr bwMode="auto">
              <a:xfrm>
                <a:off x="8283" y="2908"/>
                <a:ext cx="2" cy="340"/>
              </a:xfrm>
              <a:prstGeom prst="line">
                <a:avLst/>
              </a:prstGeom>
              <a:noFill/>
              <a:ln w="19050">
                <a:solidFill>
                  <a:srgbClr val="B2B2B2"/>
                </a:solidFill>
                <a:round/>
              </a:ln>
              <a:effectLst/>
            </p:spPr>
            <p:txBody>
              <a:bodyPr/>
              <a:lstStyle/>
              <a:p>
                <a:endParaRPr lang="zh-CN" altLang="en-US">
                  <a:latin typeface="+mj-ea"/>
                  <a:ea typeface="+mj-ea"/>
                </a:endParaRPr>
              </a:p>
            </p:txBody>
          </p:sp>
          <p:sp>
            <p:nvSpPr>
              <p:cNvPr id="19" name="Text Box 19">
                <a:extLst>
                  <a:ext uri="{FF2B5EF4-FFF2-40B4-BE49-F238E27FC236}">
                    <a16:creationId xmlns:a16="http://schemas.microsoft.com/office/drawing/2014/main" id="{CC0F5B95-03F3-49CB-BAA9-E1EEE3D82FBD}"/>
                  </a:ext>
                </a:extLst>
              </p:cNvPr>
              <p:cNvSpPr txBox="1">
                <a:spLocks noChangeArrowheads="1"/>
              </p:cNvSpPr>
              <p:nvPr/>
            </p:nvSpPr>
            <p:spPr bwMode="auto">
              <a:xfrm>
                <a:off x="606" y="3725"/>
                <a:ext cx="3042" cy="1760"/>
              </a:xfrm>
              <a:prstGeom prst="rect">
                <a:avLst/>
              </a:prstGeom>
              <a:noFill/>
              <a:ln w="9525">
                <a:noFill/>
                <a:miter lim="800000"/>
              </a:ln>
              <a:effectLst/>
            </p:spPr>
            <p:txBody>
              <a:bodyPr wrap="square">
                <a:spAutoFit/>
              </a:bodyPr>
              <a:lstStyle/>
              <a:p>
                <a:pPr algn="l"/>
                <a:r>
                  <a:rPr lang="zh-CN" altLang="en-US" sz="1500" dirty="0">
                    <a:latin typeface="+mj-ea"/>
                    <a:ea typeface="+mj-ea"/>
                  </a:rPr>
                  <a:t>安消防监控</a:t>
                </a:r>
                <a:endParaRPr lang="en-US" altLang="zh-CN" sz="1500" dirty="0">
                  <a:latin typeface="+mj-ea"/>
                  <a:ea typeface="+mj-ea"/>
                </a:endParaRPr>
              </a:p>
              <a:p>
                <a:pPr algn="l"/>
                <a:r>
                  <a:rPr lang="zh-CN" altLang="en-US" sz="1500" dirty="0">
                    <a:latin typeface="+mj-ea"/>
                    <a:ea typeface="+mj-ea"/>
                  </a:rPr>
                  <a:t>安防值班</a:t>
                </a:r>
                <a:endParaRPr lang="en-US" altLang="zh-CN" sz="1500" dirty="0">
                  <a:latin typeface="+mj-ea"/>
                  <a:ea typeface="+mj-ea"/>
                </a:endParaRPr>
              </a:p>
              <a:p>
                <a:pPr algn="l"/>
                <a:r>
                  <a:rPr lang="zh-CN" altLang="en-US" sz="1500" i="0" dirty="0">
                    <a:latin typeface="+mj-ea"/>
                    <a:ea typeface="+mj-ea"/>
                  </a:rPr>
                  <a:t>保洁服务</a:t>
                </a:r>
                <a:endParaRPr lang="en-US" altLang="zh-CN" sz="1500" i="0" dirty="0">
                  <a:latin typeface="+mj-ea"/>
                  <a:ea typeface="+mj-ea"/>
                </a:endParaRPr>
              </a:p>
              <a:p>
                <a:pPr algn="l"/>
                <a:r>
                  <a:rPr lang="en-US" altLang="zh-CN" sz="1500" i="0" dirty="0">
                    <a:latin typeface="+mj-ea"/>
                    <a:ea typeface="+mj-ea"/>
                  </a:rPr>
                  <a:t>……</a:t>
                </a:r>
                <a:endParaRPr lang="zh-CN" altLang="en-US" sz="1500" i="0" dirty="0">
                  <a:latin typeface="+mj-ea"/>
                  <a:ea typeface="+mj-ea"/>
                </a:endParaRPr>
              </a:p>
            </p:txBody>
          </p:sp>
          <p:sp>
            <p:nvSpPr>
              <p:cNvPr id="20" name="Text Box 20">
                <a:extLst>
                  <a:ext uri="{FF2B5EF4-FFF2-40B4-BE49-F238E27FC236}">
                    <a16:creationId xmlns:a16="http://schemas.microsoft.com/office/drawing/2014/main" id="{FB0F161D-34C2-408A-9753-12A34D108BCE}"/>
                  </a:ext>
                </a:extLst>
              </p:cNvPr>
              <p:cNvSpPr txBox="1">
                <a:spLocks noChangeArrowheads="1"/>
              </p:cNvSpPr>
              <p:nvPr/>
            </p:nvSpPr>
            <p:spPr bwMode="auto">
              <a:xfrm>
                <a:off x="3805" y="3697"/>
                <a:ext cx="2506" cy="1760"/>
              </a:xfrm>
              <a:prstGeom prst="rect">
                <a:avLst/>
              </a:prstGeom>
              <a:noFill/>
              <a:ln w="9525">
                <a:noFill/>
                <a:miter lim="800000"/>
              </a:ln>
              <a:effectLst/>
            </p:spPr>
            <p:txBody>
              <a:bodyPr wrap="square">
                <a:spAutoFit/>
              </a:bodyPr>
              <a:lstStyle/>
              <a:p>
                <a:pPr algn="l"/>
                <a:r>
                  <a:rPr lang="zh-CN" altLang="en-US" sz="1500" dirty="0">
                    <a:latin typeface="+mj-ea"/>
                    <a:ea typeface="+mj-ea"/>
                  </a:rPr>
                  <a:t>设施运行</a:t>
                </a:r>
                <a:endParaRPr lang="en-US" altLang="zh-CN" sz="1500" dirty="0">
                  <a:latin typeface="+mj-ea"/>
                  <a:ea typeface="+mj-ea"/>
                </a:endParaRPr>
              </a:p>
              <a:p>
                <a:pPr algn="l"/>
                <a:r>
                  <a:rPr lang="zh-CN" altLang="en-US" sz="1500" dirty="0">
                    <a:latin typeface="+mj-ea"/>
                    <a:ea typeface="+mj-ea"/>
                  </a:rPr>
                  <a:t>维修保养</a:t>
                </a:r>
                <a:endParaRPr lang="en-US" altLang="zh-CN" sz="1500" dirty="0">
                  <a:latin typeface="+mj-ea"/>
                  <a:ea typeface="+mj-ea"/>
                </a:endParaRPr>
              </a:p>
              <a:p>
                <a:pPr algn="l"/>
                <a:r>
                  <a:rPr lang="zh-CN" altLang="en-US" sz="1500" dirty="0">
                    <a:latin typeface="+mj-ea"/>
                    <a:ea typeface="+mj-ea"/>
                  </a:rPr>
                  <a:t>应急处置</a:t>
                </a:r>
                <a:endParaRPr lang="en-US" altLang="zh-CN" sz="1500" dirty="0">
                  <a:latin typeface="+mj-ea"/>
                  <a:ea typeface="+mj-ea"/>
                </a:endParaRPr>
              </a:p>
              <a:p>
                <a:pPr algn="l"/>
                <a:r>
                  <a:rPr lang="en-US" altLang="zh-CN" sz="1500" dirty="0">
                    <a:latin typeface="+mj-ea"/>
                    <a:ea typeface="+mj-ea"/>
                  </a:rPr>
                  <a:t>……</a:t>
                </a:r>
                <a:endParaRPr lang="zh-CN" altLang="en-US" sz="1500" dirty="0">
                  <a:latin typeface="+mj-ea"/>
                  <a:ea typeface="+mj-ea"/>
                </a:endParaRPr>
              </a:p>
            </p:txBody>
          </p:sp>
          <p:sp>
            <p:nvSpPr>
              <p:cNvPr id="21" name="Text Box 21">
                <a:extLst>
                  <a:ext uri="{FF2B5EF4-FFF2-40B4-BE49-F238E27FC236}">
                    <a16:creationId xmlns:a16="http://schemas.microsoft.com/office/drawing/2014/main" id="{60ED211D-E825-41DB-AFFA-6ED833D4DCB7}"/>
                  </a:ext>
                </a:extLst>
              </p:cNvPr>
              <p:cNvSpPr txBox="1">
                <a:spLocks noChangeArrowheads="1"/>
              </p:cNvSpPr>
              <p:nvPr/>
            </p:nvSpPr>
            <p:spPr bwMode="auto">
              <a:xfrm>
                <a:off x="6726" y="3674"/>
                <a:ext cx="3507" cy="2161"/>
              </a:xfrm>
              <a:prstGeom prst="rect">
                <a:avLst/>
              </a:prstGeom>
              <a:noFill/>
              <a:ln w="9525">
                <a:noFill/>
                <a:miter lim="800000"/>
              </a:ln>
              <a:effectLst/>
            </p:spPr>
            <p:txBody>
              <a:bodyPr wrap="square">
                <a:spAutoFit/>
              </a:bodyPr>
              <a:lstStyle/>
              <a:p>
                <a:pPr algn="l"/>
                <a:r>
                  <a:rPr lang="zh-CN" altLang="en-US" sz="1500" i="0" dirty="0">
                    <a:latin typeface="+mj-ea"/>
                    <a:ea typeface="+mj-ea"/>
                  </a:rPr>
                  <a:t>服务器上下架</a:t>
                </a:r>
                <a:endParaRPr lang="en-US" altLang="zh-CN" sz="1500" i="0" dirty="0">
                  <a:latin typeface="+mj-ea"/>
                  <a:ea typeface="+mj-ea"/>
                </a:endParaRPr>
              </a:p>
              <a:p>
                <a:pPr algn="l"/>
                <a:r>
                  <a:rPr lang="zh-CN" altLang="en-US" sz="1500" dirty="0">
                    <a:latin typeface="+mj-ea"/>
                    <a:ea typeface="+mj-ea"/>
                  </a:rPr>
                  <a:t>网络配置</a:t>
                </a:r>
                <a:endParaRPr lang="en-US" altLang="zh-CN" sz="1500" dirty="0">
                  <a:latin typeface="+mj-ea"/>
                  <a:ea typeface="+mj-ea"/>
                </a:endParaRPr>
              </a:p>
              <a:p>
                <a:pPr algn="l"/>
                <a:r>
                  <a:rPr lang="zh-CN" altLang="en-US" sz="1500" i="0" dirty="0">
                    <a:latin typeface="+mj-ea"/>
                    <a:ea typeface="+mj-ea"/>
                  </a:rPr>
                  <a:t>服务器性能</a:t>
                </a:r>
                <a:endParaRPr lang="en-US" altLang="zh-CN" sz="1500" i="0" dirty="0">
                  <a:latin typeface="+mj-ea"/>
                  <a:ea typeface="+mj-ea"/>
                </a:endParaRPr>
              </a:p>
              <a:p>
                <a:pPr algn="l"/>
                <a:r>
                  <a:rPr lang="zh-CN" altLang="en-US" sz="1500" dirty="0">
                    <a:latin typeface="+mj-ea"/>
                    <a:ea typeface="+mj-ea"/>
                  </a:rPr>
                  <a:t>系统服务</a:t>
                </a:r>
                <a:endParaRPr lang="en-US" altLang="zh-CN" sz="1500" dirty="0">
                  <a:latin typeface="+mj-ea"/>
                  <a:ea typeface="+mj-ea"/>
                </a:endParaRPr>
              </a:p>
              <a:p>
                <a:pPr algn="l"/>
                <a:r>
                  <a:rPr lang="en-US" altLang="zh-CN" sz="1500" dirty="0">
                    <a:latin typeface="+mj-ea"/>
                    <a:ea typeface="+mj-ea"/>
                  </a:rPr>
                  <a:t>……</a:t>
                </a:r>
                <a:endParaRPr lang="zh-CN" altLang="en-US" sz="1500" i="0" dirty="0">
                  <a:latin typeface="+mj-ea"/>
                  <a:ea typeface="+mj-ea"/>
                </a:endParaRPr>
              </a:p>
            </p:txBody>
          </p:sp>
          <p:sp>
            <p:nvSpPr>
              <p:cNvPr id="22" name="Text Box 23">
                <a:extLst>
                  <a:ext uri="{FF2B5EF4-FFF2-40B4-BE49-F238E27FC236}">
                    <a16:creationId xmlns:a16="http://schemas.microsoft.com/office/drawing/2014/main" id="{11309213-49FD-4435-AAAA-E59F346B1AF4}"/>
                  </a:ext>
                </a:extLst>
              </p:cNvPr>
              <p:cNvSpPr txBox="1">
                <a:spLocks noChangeArrowheads="1"/>
              </p:cNvSpPr>
              <p:nvPr/>
            </p:nvSpPr>
            <p:spPr bwMode="auto">
              <a:xfrm>
                <a:off x="2458" y="426"/>
                <a:ext cx="4653" cy="587"/>
              </a:xfrm>
              <a:prstGeom prst="rect">
                <a:avLst/>
              </a:prstGeom>
              <a:noFill/>
              <a:ln w="9525">
                <a:noFill/>
                <a:miter lim="800000"/>
              </a:ln>
              <a:effectLst/>
            </p:spPr>
            <p:txBody>
              <a:bodyPr>
                <a:spAutoFit/>
              </a:bodyPr>
              <a:lstStyle/>
              <a:p>
                <a:pPr algn="ctr"/>
                <a:r>
                  <a:rPr lang="zh-CN" altLang="en-US" sz="1600" b="1" dirty="0">
                    <a:solidFill>
                      <a:srgbClr val="FF0000"/>
                    </a:solidFill>
                    <a:latin typeface="+mj-ea"/>
                    <a:ea typeface="+mj-ea"/>
                  </a:rPr>
                  <a:t>甲方代表</a:t>
                </a:r>
                <a:endParaRPr lang="zh-CN" altLang="en-US" sz="1600" i="0" dirty="0">
                  <a:solidFill>
                    <a:srgbClr val="FF0000"/>
                  </a:solidFill>
                  <a:latin typeface="+mj-ea"/>
                  <a:ea typeface="+mj-ea"/>
                </a:endParaRPr>
              </a:p>
            </p:txBody>
          </p:sp>
        </p:grpSp>
        <p:cxnSp>
          <p:nvCxnSpPr>
            <p:cNvPr id="10" name="直接连接符 9">
              <a:extLst>
                <a:ext uri="{FF2B5EF4-FFF2-40B4-BE49-F238E27FC236}">
                  <a16:creationId xmlns:a16="http://schemas.microsoft.com/office/drawing/2014/main" id="{92BA9DBC-F1CC-43E3-8183-7506B2C33D65}"/>
                </a:ext>
              </a:extLst>
            </p:cNvPr>
            <p:cNvCxnSpPr/>
            <p:nvPr/>
          </p:nvCxnSpPr>
          <p:spPr bwMode="auto">
            <a:xfrm flipV="1">
              <a:off x="3369654" y="2748081"/>
              <a:ext cx="4945232" cy="563"/>
            </a:xfrm>
            <a:prstGeom prst="line">
              <a:avLst/>
            </a:prstGeom>
            <a:noFill/>
            <a:ln w="19050">
              <a:solidFill>
                <a:srgbClr val="B2B2B2"/>
              </a:solidFill>
              <a:round/>
            </a:ln>
            <a:effectLst/>
          </p:spPr>
        </p:cxnSp>
        <p:cxnSp>
          <p:nvCxnSpPr>
            <p:cNvPr id="11" name="直接连接符 10">
              <a:extLst>
                <a:ext uri="{FF2B5EF4-FFF2-40B4-BE49-F238E27FC236}">
                  <a16:creationId xmlns:a16="http://schemas.microsoft.com/office/drawing/2014/main" id="{BAE342A8-6253-445E-AB66-BAE3F063C19B}"/>
                </a:ext>
              </a:extLst>
            </p:cNvPr>
            <p:cNvCxnSpPr/>
            <p:nvPr/>
          </p:nvCxnSpPr>
          <p:spPr bwMode="auto">
            <a:xfrm rot="16200000" flipH="1">
              <a:off x="5714281" y="2718029"/>
              <a:ext cx="357986" cy="793"/>
            </a:xfrm>
            <a:prstGeom prst="line">
              <a:avLst/>
            </a:prstGeom>
            <a:noFill/>
            <a:ln w="19050">
              <a:solidFill>
                <a:srgbClr val="B2B2B2"/>
              </a:solidFill>
              <a:round/>
            </a:ln>
            <a:effectLst/>
          </p:spPr>
        </p:cxnSp>
      </p:grpSp>
      <p:pic>
        <p:nvPicPr>
          <p:cNvPr id="26" name="Picture 3" descr="结构组织图_03">
            <a:extLst>
              <a:ext uri="{FF2B5EF4-FFF2-40B4-BE49-F238E27FC236}">
                <a16:creationId xmlns:a16="http://schemas.microsoft.com/office/drawing/2014/main" id="{A4DAB32C-0285-451C-805F-4257033645A6}"/>
              </a:ext>
            </a:extLst>
          </p:cNvPr>
          <p:cNvPicPr>
            <a:picLocks noChangeAspect="1" noChangeArrowheads="1"/>
          </p:cNvPicPr>
          <p:nvPr/>
        </p:nvPicPr>
        <p:blipFill>
          <a:blip r:embed="rId2"/>
          <a:srcRect/>
          <a:stretch>
            <a:fillRect/>
          </a:stretch>
        </p:blipFill>
        <p:spPr bwMode="auto">
          <a:xfrm>
            <a:off x="6636000" y="2982532"/>
            <a:ext cx="2000264" cy="510015"/>
          </a:xfrm>
          <a:prstGeom prst="rect">
            <a:avLst/>
          </a:prstGeom>
          <a:noFill/>
          <a:ln w="9525">
            <a:noFill/>
            <a:miter lim="800000"/>
            <a:headEnd/>
            <a:tailEnd/>
          </a:ln>
          <a:effectLst/>
        </p:spPr>
      </p:pic>
      <p:sp>
        <p:nvSpPr>
          <p:cNvPr id="27" name="Text Box 23">
            <a:extLst>
              <a:ext uri="{FF2B5EF4-FFF2-40B4-BE49-F238E27FC236}">
                <a16:creationId xmlns:a16="http://schemas.microsoft.com/office/drawing/2014/main" id="{D2F728BE-6718-475C-AFFA-ED36BDDF8D1A}"/>
              </a:ext>
            </a:extLst>
          </p:cNvPr>
          <p:cNvSpPr txBox="1">
            <a:spLocks noChangeArrowheads="1"/>
          </p:cNvSpPr>
          <p:nvPr/>
        </p:nvSpPr>
        <p:spPr bwMode="auto">
          <a:xfrm>
            <a:off x="6636000" y="3053970"/>
            <a:ext cx="2024623" cy="338554"/>
          </a:xfrm>
          <a:prstGeom prst="rect">
            <a:avLst/>
          </a:prstGeom>
          <a:noFill/>
          <a:ln w="9525">
            <a:noFill/>
            <a:miter lim="800000"/>
          </a:ln>
          <a:effectLst/>
        </p:spPr>
        <p:txBody>
          <a:bodyPr wrap="square">
            <a:spAutoFit/>
          </a:bodyPr>
          <a:lstStyle/>
          <a:p>
            <a:pPr algn="ctr"/>
            <a:r>
              <a:rPr lang="zh-CN" altLang="en-US" sz="1600" b="1" i="0" dirty="0">
                <a:solidFill>
                  <a:schemeClr val="bg1"/>
                </a:solidFill>
                <a:latin typeface="+mj-ea"/>
                <a:ea typeface="+mj-ea"/>
              </a:rPr>
              <a:t>项目经理、技术主管</a:t>
            </a:r>
            <a:endParaRPr lang="zh-CN" altLang="en-US" sz="1600" i="0" dirty="0">
              <a:latin typeface="+mj-ea"/>
              <a:ea typeface="+mj-ea"/>
            </a:endParaRPr>
          </a:p>
        </p:txBody>
      </p:sp>
      <p:sp>
        <p:nvSpPr>
          <p:cNvPr id="28" name="TextBox 68">
            <a:extLst>
              <a:ext uri="{FF2B5EF4-FFF2-40B4-BE49-F238E27FC236}">
                <a16:creationId xmlns:a16="http://schemas.microsoft.com/office/drawing/2014/main" id="{63226AFC-C201-4759-AE39-A064E8A4CAAF}"/>
              </a:ext>
            </a:extLst>
          </p:cNvPr>
          <p:cNvSpPr txBox="1"/>
          <p:nvPr/>
        </p:nvSpPr>
        <p:spPr>
          <a:xfrm>
            <a:off x="4985487" y="2277638"/>
            <a:ext cx="1066816" cy="369332"/>
          </a:xfrm>
          <a:prstGeom prst="rect">
            <a:avLst/>
          </a:prstGeom>
          <a:noFill/>
        </p:spPr>
        <p:txBody>
          <a:bodyPr wrap="square" rtlCol="0">
            <a:spAutoFit/>
          </a:bodyPr>
          <a:lstStyle/>
          <a:p>
            <a:pPr algn="l"/>
            <a:r>
              <a:rPr lang="zh-CN" altLang="en-US" b="1" dirty="0">
                <a:solidFill>
                  <a:srgbClr val="FF0000"/>
                </a:solidFill>
                <a:latin typeface="+mj-ea"/>
                <a:ea typeface="+mj-ea"/>
              </a:rPr>
              <a:t>监管层</a:t>
            </a:r>
          </a:p>
        </p:txBody>
      </p:sp>
      <p:cxnSp>
        <p:nvCxnSpPr>
          <p:cNvPr id="29" name="直接连接符 28">
            <a:extLst>
              <a:ext uri="{FF2B5EF4-FFF2-40B4-BE49-F238E27FC236}">
                <a16:creationId xmlns:a16="http://schemas.microsoft.com/office/drawing/2014/main" id="{CE03F156-C076-44C6-B533-03DE0CD38A1C}"/>
              </a:ext>
            </a:extLst>
          </p:cNvPr>
          <p:cNvCxnSpPr>
            <a:cxnSpLocks/>
          </p:cNvCxnSpPr>
          <p:nvPr/>
        </p:nvCxnSpPr>
        <p:spPr bwMode="auto">
          <a:xfrm rot="16200000" flipH="1">
            <a:off x="7453040" y="2808435"/>
            <a:ext cx="366717" cy="533"/>
          </a:xfrm>
          <a:prstGeom prst="line">
            <a:avLst/>
          </a:prstGeom>
          <a:noFill/>
          <a:ln w="19050">
            <a:solidFill>
              <a:srgbClr val="B2B2B2"/>
            </a:solidFill>
            <a:round/>
          </a:ln>
          <a:effectLst/>
        </p:spPr>
      </p:cxnSp>
      <p:sp>
        <p:nvSpPr>
          <p:cNvPr id="32" name="内容占位符 31">
            <a:extLst>
              <a:ext uri="{FF2B5EF4-FFF2-40B4-BE49-F238E27FC236}">
                <a16:creationId xmlns:a16="http://schemas.microsoft.com/office/drawing/2014/main" id="{AC932B27-18DE-4C9F-A51E-CA54EED27AEB}"/>
              </a:ext>
            </a:extLst>
          </p:cNvPr>
          <p:cNvSpPr>
            <a:spLocks noGrp="1"/>
          </p:cNvSpPr>
          <p:nvPr>
            <p:ph idx="1"/>
          </p:nvPr>
        </p:nvSpPr>
        <p:spPr>
          <a:xfrm>
            <a:off x="677334" y="2160589"/>
            <a:ext cx="3502575" cy="3880773"/>
          </a:xfrm>
        </p:spPr>
        <p:txBody>
          <a:bodyPr>
            <a:normAutofit/>
          </a:bodyPr>
          <a:lstStyle/>
          <a:p>
            <a:r>
              <a:rPr lang="zh-CN" altLang="en-US" sz="1600" dirty="0"/>
              <a:t>运维经理由≥</a:t>
            </a:r>
            <a:r>
              <a:rPr lang="en-US" altLang="zh-CN" sz="1600" dirty="0"/>
              <a:t>3</a:t>
            </a:r>
            <a:r>
              <a:rPr lang="zh-CN" altLang="en-US" sz="1600" dirty="0"/>
              <a:t>人的技术骨干组成保证</a:t>
            </a:r>
            <a:r>
              <a:rPr lang="en-US" altLang="zh-CN" sz="1600" dirty="0"/>
              <a:t>7X24</a:t>
            </a:r>
            <a:r>
              <a:rPr lang="zh-CN" altLang="en-US" sz="1600" dirty="0"/>
              <a:t>小时在岗</a:t>
            </a:r>
          </a:p>
          <a:p>
            <a:endParaRPr lang="zh-CN" altLang="en-US" sz="1600" dirty="0"/>
          </a:p>
          <a:p>
            <a:r>
              <a:rPr lang="zh-CN" altLang="en-US" sz="1600" dirty="0"/>
              <a:t>运维经理掌握审批权、  考核权、指挥权</a:t>
            </a:r>
          </a:p>
          <a:p>
            <a:endParaRPr lang="zh-CN" altLang="en-US" sz="1600" dirty="0"/>
          </a:p>
          <a:p>
            <a:r>
              <a:rPr lang="zh-CN" altLang="en-US" sz="1600" dirty="0"/>
              <a:t>结构扁平化、效率更高</a:t>
            </a:r>
          </a:p>
          <a:p>
            <a:endParaRPr lang="zh-CN" altLang="en-US" sz="1600" dirty="0"/>
          </a:p>
          <a:p>
            <a:r>
              <a:rPr lang="zh-CN" altLang="en-US" sz="1600" dirty="0"/>
              <a:t>综合代维和集中监控可以有效减少运维人员数量</a:t>
            </a:r>
          </a:p>
        </p:txBody>
      </p:sp>
    </p:spTree>
    <p:extLst>
      <p:ext uri="{BB962C8B-B14F-4D97-AF65-F5344CB8AC3E}">
        <p14:creationId xmlns:p14="http://schemas.microsoft.com/office/powerpoint/2010/main" val="12303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72A9CC-DD69-465C-A281-644899880D9A}"/>
              </a:ext>
            </a:extLst>
          </p:cNvPr>
          <p:cNvSpPr>
            <a:spLocks noGrp="1"/>
          </p:cNvSpPr>
          <p:nvPr>
            <p:ph type="title"/>
          </p:nvPr>
        </p:nvSpPr>
        <p:spPr/>
        <p:txBody>
          <a:bodyPr>
            <a:normAutofit/>
          </a:bodyPr>
          <a:lstStyle/>
          <a:p>
            <a:r>
              <a:rPr lang="zh-CN" altLang="en-US" dirty="0"/>
              <a:t>综合运维管理角色构成拓扑</a:t>
            </a:r>
            <a:br>
              <a:rPr lang="zh-CN" altLang="en-US" dirty="0"/>
            </a:br>
            <a:endParaRPr lang="zh-CN" altLang="en-US" dirty="0"/>
          </a:p>
        </p:txBody>
      </p:sp>
      <p:grpSp>
        <p:nvGrpSpPr>
          <p:cNvPr id="4" name="Group 497">
            <a:extLst>
              <a:ext uri="{FF2B5EF4-FFF2-40B4-BE49-F238E27FC236}">
                <a16:creationId xmlns:a16="http://schemas.microsoft.com/office/drawing/2014/main" id="{5AE4D065-6E0A-4843-AEA5-50CD2261314B}"/>
              </a:ext>
            </a:extLst>
          </p:cNvPr>
          <p:cNvGrpSpPr/>
          <p:nvPr/>
        </p:nvGrpSpPr>
        <p:grpSpPr bwMode="auto">
          <a:xfrm>
            <a:off x="4941581" y="3644762"/>
            <a:ext cx="785818" cy="1000132"/>
            <a:chOff x="430" y="737"/>
            <a:chExt cx="546" cy="900"/>
          </a:xfrm>
        </p:grpSpPr>
        <p:sp>
          <p:nvSpPr>
            <p:cNvPr id="5" name="AutoShape 409">
              <a:extLst>
                <a:ext uri="{FF2B5EF4-FFF2-40B4-BE49-F238E27FC236}">
                  <a16:creationId xmlns:a16="http://schemas.microsoft.com/office/drawing/2014/main" id="{E0ECF639-7315-489A-9A1C-5A63E8A772B8}"/>
                </a:ext>
              </a:extLst>
            </p:cNvPr>
            <p:cNvSpPr>
              <a:spLocks noChangeArrowheads="1"/>
            </p:cNvSpPr>
            <p:nvPr/>
          </p:nvSpPr>
          <p:spPr bwMode="auto">
            <a:xfrm>
              <a:off x="430" y="1431"/>
              <a:ext cx="546" cy="206"/>
            </a:xfrm>
            <a:prstGeom prst="roundRect">
              <a:avLst>
                <a:gd name="adj" fmla="val 22329"/>
              </a:avLst>
            </a:prstGeom>
            <a:solidFill>
              <a:srgbClr val="333399"/>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en-US" sz="900">
                <a:effectLst>
                  <a:outerShdw blurRad="38100" dist="38100" dir="2700000" algn="tl">
                    <a:srgbClr val="FFFFFF"/>
                  </a:outerShdw>
                </a:effectLst>
                <a:latin typeface="+mj-ea"/>
                <a:ea typeface="+mj-ea"/>
              </a:endParaRPr>
            </a:p>
          </p:txBody>
        </p:sp>
        <p:sp>
          <p:nvSpPr>
            <p:cNvPr id="6" name="Text Box 328">
              <a:extLst>
                <a:ext uri="{FF2B5EF4-FFF2-40B4-BE49-F238E27FC236}">
                  <a16:creationId xmlns:a16="http://schemas.microsoft.com/office/drawing/2014/main" id="{D17D96EF-4E52-48CC-B907-0F1E20958C21}"/>
                </a:ext>
              </a:extLst>
            </p:cNvPr>
            <p:cNvSpPr txBox="1">
              <a:spLocks noChangeArrowheads="1"/>
            </p:cNvSpPr>
            <p:nvPr/>
          </p:nvSpPr>
          <p:spPr bwMode="auto">
            <a:xfrm>
              <a:off x="501" y="1477"/>
              <a:ext cx="394" cy="125"/>
            </a:xfrm>
            <a:prstGeom prst="rect">
              <a:avLst/>
            </a:prstGeom>
            <a:solidFill>
              <a:srgbClr val="333399"/>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zh-CN" altLang="en-US" sz="900" dirty="0">
                  <a:solidFill>
                    <a:schemeClr val="bg1"/>
                  </a:solidFill>
                  <a:latin typeface="+mj-ea"/>
                  <a:ea typeface="+mj-ea"/>
                </a:rPr>
                <a:t>项目经理</a:t>
              </a:r>
            </a:p>
          </p:txBody>
        </p:sp>
        <p:pic>
          <p:nvPicPr>
            <p:cNvPr id="7" name="Picture 404" descr="man">
              <a:extLst>
                <a:ext uri="{FF2B5EF4-FFF2-40B4-BE49-F238E27FC236}">
                  <a16:creationId xmlns:a16="http://schemas.microsoft.com/office/drawing/2014/main" id="{35D3F756-7D65-408A-87B3-8CD42A598E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 y="737"/>
              <a:ext cx="456" cy="6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497">
            <a:extLst>
              <a:ext uri="{FF2B5EF4-FFF2-40B4-BE49-F238E27FC236}">
                <a16:creationId xmlns:a16="http://schemas.microsoft.com/office/drawing/2014/main" id="{059EAE6D-F140-422F-A3A7-3BE145156F8A}"/>
              </a:ext>
            </a:extLst>
          </p:cNvPr>
          <p:cNvGrpSpPr/>
          <p:nvPr/>
        </p:nvGrpSpPr>
        <p:grpSpPr bwMode="auto">
          <a:xfrm>
            <a:off x="7132727" y="2787506"/>
            <a:ext cx="610228" cy="867749"/>
            <a:chOff x="430" y="737"/>
            <a:chExt cx="546" cy="900"/>
          </a:xfrm>
        </p:grpSpPr>
        <p:sp>
          <p:nvSpPr>
            <p:cNvPr id="9" name="AutoShape 409">
              <a:extLst>
                <a:ext uri="{FF2B5EF4-FFF2-40B4-BE49-F238E27FC236}">
                  <a16:creationId xmlns:a16="http://schemas.microsoft.com/office/drawing/2014/main" id="{F09FB522-222D-4C0B-B167-639CEA5EB3E1}"/>
                </a:ext>
              </a:extLst>
            </p:cNvPr>
            <p:cNvSpPr>
              <a:spLocks noChangeArrowheads="1"/>
            </p:cNvSpPr>
            <p:nvPr/>
          </p:nvSpPr>
          <p:spPr bwMode="auto">
            <a:xfrm>
              <a:off x="430" y="1431"/>
              <a:ext cx="546" cy="206"/>
            </a:xfrm>
            <a:prstGeom prst="roundRect">
              <a:avLst>
                <a:gd name="adj" fmla="val 22329"/>
              </a:avLst>
            </a:prstGeom>
            <a:solidFill>
              <a:srgbClr val="333399"/>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en-US" sz="900">
                <a:effectLst>
                  <a:outerShdw blurRad="38100" dist="38100" dir="2700000" algn="tl">
                    <a:srgbClr val="FFFFFF"/>
                  </a:outerShdw>
                </a:effectLst>
                <a:latin typeface="+mj-ea"/>
                <a:ea typeface="+mj-ea"/>
              </a:endParaRPr>
            </a:p>
          </p:txBody>
        </p:sp>
        <p:sp>
          <p:nvSpPr>
            <p:cNvPr id="10" name="Text Box 328">
              <a:extLst>
                <a:ext uri="{FF2B5EF4-FFF2-40B4-BE49-F238E27FC236}">
                  <a16:creationId xmlns:a16="http://schemas.microsoft.com/office/drawing/2014/main" id="{94411680-B660-48D6-AD98-594D56F81B8D}"/>
                </a:ext>
              </a:extLst>
            </p:cNvPr>
            <p:cNvSpPr txBox="1">
              <a:spLocks noChangeArrowheads="1"/>
            </p:cNvSpPr>
            <p:nvPr/>
          </p:nvSpPr>
          <p:spPr bwMode="auto">
            <a:xfrm>
              <a:off x="501" y="1478"/>
              <a:ext cx="461" cy="144"/>
            </a:xfrm>
            <a:prstGeom prst="rect">
              <a:avLst/>
            </a:prstGeom>
            <a:solidFill>
              <a:srgbClr val="333399"/>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spcBef>
                  <a:spcPct val="50000"/>
                </a:spcBef>
              </a:pPr>
              <a:r>
                <a:rPr lang="zh-CN" altLang="en-US" sz="900" dirty="0">
                  <a:solidFill>
                    <a:schemeClr val="bg1"/>
                  </a:solidFill>
                  <a:latin typeface="+mj-ea"/>
                  <a:ea typeface="+mj-ea"/>
                </a:rPr>
                <a:t>高压电工</a:t>
              </a:r>
            </a:p>
          </p:txBody>
        </p:sp>
        <p:pic>
          <p:nvPicPr>
            <p:cNvPr id="11" name="Picture 404" descr="man">
              <a:extLst>
                <a:ext uri="{FF2B5EF4-FFF2-40B4-BE49-F238E27FC236}">
                  <a16:creationId xmlns:a16="http://schemas.microsoft.com/office/drawing/2014/main" id="{283CF735-01EE-47BC-94BA-21AE77CDBE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 y="737"/>
              <a:ext cx="456" cy="6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497">
            <a:extLst>
              <a:ext uri="{FF2B5EF4-FFF2-40B4-BE49-F238E27FC236}">
                <a16:creationId xmlns:a16="http://schemas.microsoft.com/office/drawing/2014/main" id="{69C58640-D5ED-4BD8-A8D5-587B0B59C9B5}"/>
              </a:ext>
            </a:extLst>
          </p:cNvPr>
          <p:cNvGrpSpPr/>
          <p:nvPr/>
        </p:nvGrpSpPr>
        <p:grpSpPr bwMode="auto">
          <a:xfrm>
            <a:off x="5870275" y="3144696"/>
            <a:ext cx="642942" cy="857256"/>
            <a:chOff x="430" y="737"/>
            <a:chExt cx="546" cy="900"/>
          </a:xfrm>
        </p:grpSpPr>
        <p:sp>
          <p:nvSpPr>
            <p:cNvPr id="13" name="AutoShape 409">
              <a:extLst>
                <a:ext uri="{FF2B5EF4-FFF2-40B4-BE49-F238E27FC236}">
                  <a16:creationId xmlns:a16="http://schemas.microsoft.com/office/drawing/2014/main" id="{135FCFDE-7047-4295-84DF-E3EB71F2EEB2}"/>
                </a:ext>
              </a:extLst>
            </p:cNvPr>
            <p:cNvSpPr>
              <a:spLocks noChangeArrowheads="1"/>
            </p:cNvSpPr>
            <p:nvPr/>
          </p:nvSpPr>
          <p:spPr bwMode="auto">
            <a:xfrm>
              <a:off x="430" y="1431"/>
              <a:ext cx="546" cy="206"/>
            </a:xfrm>
            <a:prstGeom prst="roundRect">
              <a:avLst>
                <a:gd name="adj" fmla="val 22329"/>
              </a:avLst>
            </a:prstGeom>
            <a:solidFill>
              <a:srgbClr val="333399"/>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en-US" sz="900">
                <a:effectLst>
                  <a:outerShdw blurRad="38100" dist="38100" dir="2700000" algn="tl">
                    <a:srgbClr val="FFFFFF"/>
                  </a:outerShdw>
                </a:effectLst>
                <a:latin typeface="+mj-ea"/>
                <a:ea typeface="+mj-ea"/>
              </a:endParaRPr>
            </a:p>
          </p:txBody>
        </p:sp>
        <p:sp>
          <p:nvSpPr>
            <p:cNvPr id="14" name="Text Box 328">
              <a:extLst>
                <a:ext uri="{FF2B5EF4-FFF2-40B4-BE49-F238E27FC236}">
                  <a16:creationId xmlns:a16="http://schemas.microsoft.com/office/drawing/2014/main" id="{E867050A-90B7-4FEC-8FAB-0041BF8465A0}"/>
                </a:ext>
              </a:extLst>
            </p:cNvPr>
            <p:cNvSpPr txBox="1">
              <a:spLocks noChangeArrowheads="1"/>
            </p:cNvSpPr>
            <p:nvPr/>
          </p:nvSpPr>
          <p:spPr bwMode="auto">
            <a:xfrm>
              <a:off x="501" y="1477"/>
              <a:ext cx="394" cy="145"/>
            </a:xfrm>
            <a:prstGeom prst="rect">
              <a:avLst/>
            </a:prstGeom>
            <a:solidFill>
              <a:srgbClr val="333399"/>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zh-CN" altLang="en-US" sz="900" dirty="0">
                  <a:solidFill>
                    <a:schemeClr val="bg1"/>
                  </a:solidFill>
                  <a:latin typeface="+mj-ea"/>
                  <a:ea typeface="+mj-ea"/>
                </a:rPr>
                <a:t>暖通主管</a:t>
              </a:r>
            </a:p>
          </p:txBody>
        </p:sp>
        <p:pic>
          <p:nvPicPr>
            <p:cNvPr id="15" name="Picture 404" descr="man">
              <a:extLst>
                <a:ext uri="{FF2B5EF4-FFF2-40B4-BE49-F238E27FC236}">
                  <a16:creationId xmlns:a16="http://schemas.microsoft.com/office/drawing/2014/main" id="{72A89DB7-45DD-4175-BF06-9CD332F1D2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 y="737"/>
              <a:ext cx="456" cy="6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497">
            <a:extLst>
              <a:ext uri="{FF2B5EF4-FFF2-40B4-BE49-F238E27FC236}">
                <a16:creationId xmlns:a16="http://schemas.microsoft.com/office/drawing/2014/main" id="{82670778-B137-48B8-8BD3-795BE18FB8DA}"/>
              </a:ext>
            </a:extLst>
          </p:cNvPr>
          <p:cNvGrpSpPr/>
          <p:nvPr/>
        </p:nvGrpSpPr>
        <p:grpSpPr bwMode="auto">
          <a:xfrm>
            <a:off x="5870275" y="4001952"/>
            <a:ext cx="642942" cy="857256"/>
            <a:chOff x="430" y="737"/>
            <a:chExt cx="546" cy="900"/>
          </a:xfrm>
        </p:grpSpPr>
        <p:sp>
          <p:nvSpPr>
            <p:cNvPr id="17" name="AutoShape 409">
              <a:extLst>
                <a:ext uri="{FF2B5EF4-FFF2-40B4-BE49-F238E27FC236}">
                  <a16:creationId xmlns:a16="http://schemas.microsoft.com/office/drawing/2014/main" id="{59D91EE3-D05A-4997-BC2E-8909AB508E81}"/>
                </a:ext>
              </a:extLst>
            </p:cNvPr>
            <p:cNvSpPr>
              <a:spLocks noChangeArrowheads="1"/>
            </p:cNvSpPr>
            <p:nvPr/>
          </p:nvSpPr>
          <p:spPr bwMode="auto">
            <a:xfrm>
              <a:off x="430" y="1431"/>
              <a:ext cx="546" cy="206"/>
            </a:xfrm>
            <a:prstGeom prst="roundRect">
              <a:avLst>
                <a:gd name="adj" fmla="val 22329"/>
              </a:avLst>
            </a:prstGeom>
            <a:solidFill>
              <a:srgbClr val="333399"/>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en-US" sz="900">
                <a:effectLst>
                  <a:outerShdw blurRad="38100" dist="38100" dir="2700000" algn="tl">
                    <a:srgbClr val="FFFFFF"/>
                  </a:outerShdw>
                </a:effectLst>
                <a:latin typeface="+mj-ea"/>
                <a:ea typeface="+mj-ea"/>
              </a:endParaRPr>
            </a:p>
          </p:txBody>
        </p:sp>
        <p:sp>
          <p:nvSpPr>
            <p:cNvPr id="18" name="Text Box 328">
              <a:extLst>
                <a:ext uri="{FF2B5EF4-FFF2-40B4-BE49-F238E27FC236}">
                  <a16:creationId xmlns:a16="http://schemas.microsoft.com/office/drawing/2014/main" id="{C9BA6DCE-913B-48E9-A998-EBF725A692ED}"/>
                </a:ext>
              </a:extLst>
            </p:cNvPr>
            <p:cNvSpPr txBox="1">
              <a:spLocks noChangeArrowheads="1"/>
            </p:cNvSpPr>
            <p:nvPr/>
          </p:nvSpPr>
          <p:spPr bwMode="auto">
            <a:xfrm>
              <a:off x="501" y="1457"/>
              <a:ext cx="475" cy="145"/>
            </a:xfrm>
            <a:prstGeom prst="rect">
              <a:avLst/>
            </a:prstGeom>
            <a:solidFill>
              <a:srgbClr val="333399"/>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spcBef>
                  <a:spcPct val="50000"/>
                </a:spcBef>
              </a:pPr>
              <a:r>
                <a:rPr lang="zh-CN" altLang="en-US" sz="900" dirty="0">
                  <a:solidFill>
                    <a:schemeClr val="bg1"/>
                  </a:solidFill>
                  <a:latin typeface="+mj-ea"/>
                  <a:ea typeface="+mj-ea"/>
                </a:rPr>
                <a:t>网络主管</a:t>
              </a:r>
            </a:p>
          </p:txBody>
        </p:sp>
        <p:pic>
          <p:nvPicPr>
            <p:cNvPr id="19" name="Picture 404" descr="man">
              <a:extLst>
                <a:ext uri="{FF2B5EF4-FFF2-40B4-BE49-F238E27FC236}">
                  <a16:creationId xmlns:a16="http://schemas.microsoft.com/office/drawing/2014/main" id="{B6CC148A-E167-46C1-A4F2-11B2F8350B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 y="737"/>
              <a:ext cx="456" cy="684"/>
            </a:xfrm>
            <a:prstGeom prst="rect">
              <a:avLst/>
            </a:prstGeom>
            <a:noFill/>
            <a:ln>
              <a:solidFill>
                <a:schemeClr val="tx1"/>
              </a:solidFill>
              <a:prstDash val="sysDot"/>
            </a:ln>
            <a:extLst>
              <a:ext uri="{909E8E84-426E-40DD-AFC4-6F175D3DCCD1}">
                <a14:hiddenFill xmlns:a14="http://schemas.microsoft.com/office/drawing/2010/main">
                  <a:solidFill>
                    <a:srgbClr val="FFFFFF"/>
                  </a:solidFill>
                </a14:hiddenFill>
              </a:ext>
            </a:extLst>
          </p:spPr>
        </p:pic>
      </p:grpSp>
      <p:grpSp>
        <p:nvGrpSpPr>
          <p:cNvPr id="20" name="Group 497">
            <a:extLst>
              <a:ext uri="{FF2B5EF4-FFF2-40B4-BE49-F238E27FC236}">
                <a16:creationId xmlns:a16="http://schemas.microsoft.com/office/drawing/2014/main" id="{1B2D8657-0F70-40BF-9B85-05A284DDFD36}"/>
              </a:ext>
            </a:extLst>
          </p:cNvPr>
          <p:cNvGrpSpPr/>
          <p:nvPr/>
        </p:nvGrpSpPr>
        <p:grpSpPr bwMode="auto">
          <a:xfrm>
            <a:off x="5870275" y="2287440"/>
            <a:ext cx="642942" cy="857256"/>
            <a:chOff x="430" y="737"/>
            <a:chExt cx="546" cy="900"/>
          </a:xfrm>
        </p:grpSpPr>
        <p:sp>
          <p:nvSpPr>
            <p:cNvPr id="21" name="AutoShape 409">
              <a:extLst>
                <a:ext uri="{FF2B5EF4-FFF2-40B4-BE49-F238E27FC236}">
                  <a16:creationId xmlns:a16="http://schemas.microsoft.com/office/drawing/2014/main" id="{14BCE4F8-DA85-4A80-B996-29FBA81F60A8}"/>
                </a:ext>
              </a:extLst>
            </p:cNvPr>
            <p:cNvSpPr>
              <a:spLocks noChangeArrowheads="1"/>
            </p:cNvSpPr>
            <p:nvPr/>
          </p:nvSpPr>
          <p:spPr bwMode="auto">
            <a:xfrm>
              <a:off x="430" y="1431"/>
              <a:ext cx="546" cy="206"/>
            </a:xfrm>
            <a:prstGeom prst="roundRect">
              <a:avLst>
                <a:gd name="adj" fmla="val 22329"/>
              </a:avLst>
            </a:prstGeom>
            <a:solidFill>
              <a:srgbClr val="333399"/>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en-US" sz="900">
                <a:effectLst>
                  <a:outerShdw blurRad="38100" dist="38100" dir="2700000" algn="tl">
                    <a:srgbClr val="FFFFFF"/>
                  </a:outerShdw>
                </a:effectLst>
                <a:latin typeface="+mj-ea"/>
                <a:ea typeface="+mj-ea"/>
              </a:endParaRPr>
            </a:p>
          </p:txBody>
        </p:sp>
        <p:sp>
          <p:nvSpPr>
            <p:cNvPr id="22" name="Text Box 328">
              <a:extLst>
                <a:ext uri="{FF2B5EF4-FFF2-40B4-BE49-F238E27FC236}">
                  <a16:creationId xmlns:a16="http://schemas.microsoft.com/office/drawing/2014/main" id="{4DFE1FA9-825D-41A4-92F2-31C152E94F6B}"/>
                </a:ext>
              </a:extLst>
            </p:cNvPr>
            <p:cNvSpPr txBox="1">
              <a:spLocks noChangeArrowheads="1"/>
            </p:cNvSpPr>
            <p:nvPr/>
          </p:nvSpPr>
          <p:spPr bwMode="auto">
            <a:xfrm>
              <a:off x="501" y="1477"/>
              <a:ext cx="394" cy="145"/>
            </a:xfrm>
            <a:prstGeom prst="rect">
              <a:avLst/>
            </a:prstGeom>
            <a:solidFill>
              <a:srgbClr val="333399"/>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zh-CN" altLang="en-US" sz="900" dirty="0">
                  <a:solidFill>
                    <a:schemeClr val="bg1"/>
                  </a:solidFill>
                  <a:latin typeface="+mj-ea"/>
                  <a:ea typeface="+mj-ea"/>
                </a:rPr>
                <a:t>电气主管</a:t>
              </a:r>
            </a:p>
          </p:txBody>
        </p:sp>
        <p:pic>
          <p:nvPicPr>
            <p:cNvPr id="23" name="Picture 404" descr="man">
              <a:extLst>
                <a:ext uri="{FF2B5EF4-FFF2-40B4-BE49-F238E27FC236}">
                  <a16:creationId xmlns:a16="http://schemas.microsoft.com/office/drawing/2014/main" id="{2C87EE58-7507-46A1-B402-6AAF05B9B12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 y="737"/>
              <a:ext cx="456" cy="684"/>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62">
            <a:extLst>
              <a:ext uri="{FF2B5EF4-FFF2-40B4-BE49-F238E27FC236}">
                <a16:creationId xmlns:a16="http://schemas.microsoft.com/office/drawing/2014/main" id="{EE6D8FA8-976D-4C0F-8D71-EC3FCBFDFBE5}"/>
              </a:ext>
            </a:extLst>
          </p:cNvPr>
          <p:cNvSpPr txBox="1"/>
          <p:nvPr/>
        </p:nvSpPr>
        <p:spPr>
          <a:xfrm>
            <a:off x="7513349" y="3020456"/>
            <a:ext cx="476634" cy="338554"/>
          </a:xfrm>
          <a:prstGeom prst="rect">
            <a:avLst/>
          </a:prstGeom>
          <a:noFill/>
        </p:spPr>
        <p:txBody>
          <a:bodyPr wrap="square" rtlCol="0">
            <a:spAutoFit/>
          </a:bodyPr>
          <a:lstStyle/>
          <a:p>
            <a:r>
              <a:rPr lang="en-US" altLang="zh-CN" sz="1600" dirty="0">
                <a:latin typeface="+mj-ea"/>
                <a:ea typeface="+mj-ea"/>
              </a:rPr>
              <a:t>X4</a:t>
            </a:r>
            <a:endParaRPr lang="zh-CN" altLang="en-US" sz="1600" dirty="0">
              <a:latin typeface="+mj-ea"/>
              <a:ea typeface="+mj-ea"/>
            </a:endParaRPr>
          </a:p>
        </p:txBody>
      </p:sp>
      <p:grpSp>
        <p:nvGrpSpPr>
          <p:cNvPr id="25" name="Group 497">
            <a:extLst>
              <a:ext uri="{FF2B5EF4-FFF2-40B4-BE49-F238E27FC236}">
                <a16:creationId xmlns:a16="http://schemas.microsoft.com/office/drawing/2014/main" id="{17E030F0-F39E-479B-A9FE-406B9DB302B3}"/>
              </a:ext>
            </a:extLst>
          </p:cNvPr>
          <p:cNvGrpSpPr/>
          <p:nvPr/>
        </p:nvGrpSpPr>
        <p:grpSpPr bwMode="auto">
          <a:xfrm>
            <a:off x="8013415" y="2787506"/>
            <a:ext cx="610228" cy="867749"/>
            <a:chOff x="430" y="737"/>
            <a:chExt cx="546" cy="900"/>
          </a:xfrm>
        </p:grpSpPr>
        <p:sp>
          <p:nvSpPr>
            <p:cNvPr id="26" name="AutoShape 409">
              <a:extLst>
                <a:ext uri="{FF2B5EF4-FFF2-40B4-BE49-F238E27FC236}">
                  <a16:creationId xmlns:a16="http://schemas.microsoft.com/office/drawing/2014/main" id="{D9E7F24C-E55D-4E0F-9214-566D7B5D7DE1}"/>
                </a:ext>
              </a:extLst>
            </p:cNvPr>
            <p:cNvSpPr>
              <a:spLocks noChangeArrowheads="1"/>
            </p:cNvSpPr>
            <p:nvPr/>
          </p:nvSpPr>
          <p:spPr bwMode="auto">
            <a:xfrm>
              <a:off x="430" y="1431"/>
              <a:ext cx="546" cy="206"/>
            </a:xfrm>
            <a:prstGeom prst="roundRect">
              <a:avLst>
                <a:gd name="adj" fmla="val 22329"/>
              </a:avLst>
            </a:prstGeom>
            <a:solidFill>
              <a:srgbClr val="333399"/>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en-US" sz="900">
                <a:effectLst>
                  <a:outerShdw blurRad="38100" dist="38100" dir="2700000" algn="tl">
                    <a:srgbClr val="FFFFFF"/>
                  </a:outerShdw>
                </a:effectLst>
                <a:latin typeface="+mj-ea"/>
                <a:ea typeface="+mj-ea"/>
              </a:endParaRPr>
            </a:p>
          </p:txBody>
        </p:sp>
        <p:sp>
          <p:nvSpPr>
            <p:cNvPr id="27" name="Text Box 328">
              <a:extLst>
                <a:ext uri="{FF2B5EF4-FFF2-40B4-BE49-F238E27FC236}">
                  <a16:creationId xmlns:a16="http://schemas.microsoft.com/office/drawing/2014/main" id="{4E3871BF-D5EF-43D9-A3D7-A342CC82EC76}"/>
                </a:ext>
              </a:extLst>
            </p:cNvPr>
            <p:cNvSpPr txBox="1">
              <a:spLocks noChangeArrowheads="1"/>
            </p:cNvSpPr>
            <p:nvPr/>
          </p:nvSpPr>
          <p:spPr bwMode="auto">
            <a:xfrm>
              <a:off x="501" y="1477"/>
              <a:ext cx="394" cy="144"/>
            </a:xfrm>
            <a:prstGeom prst="rect">
              <a:avLst/>
            </a:prstGeom>
            <a:solidFill>
              <a:srgbClr val="333399"/>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zh-CN" altLang="en-US" sz="900" dirty="0">
                  <a:solidFill>
                    <a:schemeClr val="bg1"/>
                  </a:solidFill>
                  <a:latin typeface="+mj-ea"/>
                  <a:ea typeface="+mj-ea"/>
                </a:rPr>
                <a:t>制冷工</a:t>
              </a:r>
            </a:p>
          </p:txBody>
        </p:sp>
        <p:pic>
          <p:nvPicPr>
            <p:cNvPr id="28" name="Picture 404" descr="man">
              <a:extLst>
                <a:ext uri="{FF2B5EF4-FFF2-40B4-BE49-F238E27FC236}">
                  <a16:creationId xmlns:a16="http://schemas.microsoft.com/office/drawing/2014/main" id="{3BE3C93A-2C35-4632-931E-11BCF5A0B4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 y="737"/>
              <a:ext cx="456" cy="684"/>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TextBox 81">
            <a:extLst>
              <a:ext uri="{FF2B5EF4-FFF2-40B4-BE49-F238E27FC236}">
                <a16:creationId xmlns:a16="http://schemas.microsoft.com/office/drawing/2014/main" id="{231D3F6E-D6D4-454C-BEB3-A7C1D20EE9A4}"/>
              </a:ext>
            </a:extLst>
          </p:cNvPr>
          <p:cNvSpPr txBox="1"/>
          <p:nvPr/>
        </p:nvSpPr>
        <p:spPr>
          <a:xfrm>
            <a:off x="8370605" y="3020456"/>
            <a:ext cx="476634" cy="338554"/>
          </a:xfrm>
          <a:prstGeom prst="rect">
            <a:avLst/>
          </a:prstGeom>
          <a:noFill/>
        </p:spPr>
        <p:txBody>
          <a:bodyPr wrap="square" rtlCol="0">
            <a:spAutoFit/>
          </a:bodyPr>
          <a:lstStyle/>
          <a:p>
            <a:r>
              <a:rPr lang="en-US" altLang="zh-CN" sz="1600" dirty="0">
                <a:latin typeface="+mj-ea"/>
                <a:ea typeface="+mj-ea"/>
              </a:rPr>
              <a:t>X4</a:t>
            </a:r>
            <a:endParaRPr lang="zh-CN" altLang="en-US" sz="1600" dirty="0">
              <a:latin typeface="+mj-ea"/>
              <a:ea typeface="+mj-ea"/>
            </a:endParaRPr>
          </a:p>
        </p:txBody>
      </p:sp>
      <p:grpSp>
        <p:nvGrpSpPr>
          <p:cNvPr id="30" name="Group 497">
            <a:extLst>
              <a:ext uri="{FF2B5EF4-FFF2-40B4-BE49-F238E27FC236}">
                <a16:creationId xmlns:a16="http://schemas.microsoft.com/office/drawing/2014/main" id="{0D26925E-CF61-4004-ACDE-1C48BA9707BB}"/>
              </a:ext>
            </a:extLst>
          </p:cNvPr>
          <p:cNvGrpSpPr/>
          <p:nvPr/>
        </p:nvGrpSpPr>
        <p:grpSpPr bwMode="auto">
          <a:xfrm>
            <a:off x="7156159" y="3859076"/>
            <a:ext cx="610228" cy="867749"/>
            <a:chOff x="430" y="737"/>
            <a:chExt cx="546" cy="900"/>
          </a:xfrm>
        </p:grpSpPr>
        <p:sp>
          <p:nvSpPr>
            <p:cNvPr id="31" name="AutoShape 409">
              <a:extLst>
                <a:ext uri="{FF2B5EF4-FFF2-40B4-BE49-F238E27FC236}">
                  <a16:creationId xmlns:a16="http://schemas.microsoft.com/office/drawing/2014/main" id="{256BC9D5-9515-4413-92E5-2CF7B5567288}"/>
                </a:ext>
              </a:extLst>
            </p:cNvPr>
            <p:cNvSpPr>
              <a:spLocks noChangeArrowheads="1"/>
            </p:cNvSpPr>
            <p:nvPr/>
          </p:nvSpPr>
          <p:spPr bwMode="auto">
            <a:xfrm>
              <a:off x="430" y="1431"/>
              <a:ext cx="546" cy="206"/>
            </a:xfrm>
            <a:prstGeom prst="roundRect">
              <a:avLst>
                <a:gd name="adj" fmla="val 22329"/>
              </a:avLst>
            </a:prstGeom>
            <a:solidFill>
              <a:srgbClr val="333399"/>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en-US" sz="900">
                <a:effectLst>
                  <a:outerShdw blurRad="38100" dist="38100" dir="2700000" algn="tl">
                    <a:srgbClr val="FFFFFF"/>
                  </a:outerShdw>
                </a:effectLst>
                <a:latin typeface="+mj-ea"/>
                <a:ea typeface="+mj-ea"/>
              </a:endParaRPr>
            </a:p>
          </p:txBody>
        </p:sp>
        <p:sp>
          <p:nvSpPr>
            <p:cNvPr id="32" name="Text Box 328">
              <a:extLst>
                <a:ext uri="{FF2B5EF4-FFF2-40B4-BE49-F238E27FC236}">
                  <a16:creationId xmlns:a16="http://schemas.microsoft.com/office/drawing/2014/main" id="{E345B991-4091-4E20-8660-7C60C5C02EC0}"/>
                </a:ext>
              </a:extLst>
            </p:cNvPr>
            <p:cNvSpPr txBox="1">
              <a:spLocks noChangeArrowheads="1"/>
            </p:cNvSpPr>
            <p:nvPr/>
          </p:nvSpPr>
          <p:spPr bwMode="auto">
            <a:xfrm>
              <a:off x="501" y="1477"/>
              <a:ext cx="394" cy="144"/>
            </a:xfrm>
            <a:prstGeom prst="rect">
              <a:avLst/>
            </a:prstGeom>
            <a:solidFill>
              <a:srgbClr val="333399"/>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zh-CN" altLang="en-US" sz="900" dirty="0">
                  <a:solidFill>
                    <a:schemeClr val="bg1"/>
                  </a:solidFill>
                  <a:latin typeface="+mj-ea"/>
                  <a:ea typeface="+mj-ea"/>
                </a:rPr>
                <a:t>维修工</a:t>
              </a:r>
            </a:p>
          </p:txBody>
        </p:sp>
        <p:pic>
          <p:nvPicPr>
            <p:cNvPr id="33" name="Picture 404" descr="man">
              <a:extLst>
                <a:ext uri="{FF2B5EF4-FFF2-40B4-BE49-F238E27FC236}">
                  <a16:creationId xmlns:a16="http://schemas.microsoft.com/office/drawing/2014/main" id="{10DB8F93-B215-44E7-8279-B387E54B4E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 y="737"/>
              <a:ext cx="456" cy="684"/>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90">
            <a:extLst>
              <a:ext uri="{FF2B5EF4-FFF2-40B4-BE49-F238E27FC236}">
                <a16:creationId xmlns:a16="http://schemas.microsoft.com/office/drawing/2014/main" id="{8E25405B-1447-41D6-8025-7C28DD36FB20}"/>
              </a:ext>
            </a:extLst>
          </p:cNvPr>
          <p:cNvSpPr txBox="1"/>
          <p:nvPr/>
        </p:nvSpPr>
        <p:spPr>
          <a:xfrm>
            <a:off x="7513349" y="4144828"/>
            <a:ext cx="548072" cy="338554"/>
          </a:xfrm>
          <a:prstGeom prst="rect">
            <a:avLst/>
          </a:prstGeom>
          <a:noFill/>
        </p:spPr>
        <p:txBody>
          <a:bodyPr wrap="square" rtlCol="0">
            <a:spAutoFit/>
          </a:bodyPr>
          <a:lstStyle/>
          <a:p>
            <a:r>
              <a:rPr lang="en-US" altLang="zh-CN" sz="1600" dirty="0">
                <a:latin typeface="+mj-ea"/>
                <a:ea typeface="+mj-ea"/>
              </a:rPr>
              <a:t>X2</a:t>
            </a:r>
            <a:endParaRPr lang="zh-CN" altLang="en-US" sz="1600" dirty="0">
              <a:latin typeface="+mj-ea"/>
              <a:ea typeface="+mj-ea"/>
            </a:endParaRPr>
          </a:p>
        </p:txBody>
      </p:sp>
      <p:grpSp>
        <p:nvGrpSpPr>
          <p:cNvPr id="35" name="Group 497">
            <a:extLst>
              <a:ext uri="{FF2B5EF4-FFF2-40B4-BE49-F238E27FC236}">
                <a16:creationId xmlns:a16="http://schemas.microsoft.com/office/drawing/2014/main" id="{214804E3-9B9E-485A-8291-EFA0CA8F6F1B}"/>
              </a:ext>
            </a:extLst>
          </p:cNvPr>
          <p:cNvGrpSpPr/>
          <p:nvPr/>
        </p:nvGrpSpPr>
        <p:grpSpPr bwMode="auto">
          <a:xfrm>
            <a:off x="5870275" y="4787770"/>
            <a:ext cx="642942" cy="857256"/>
            <a:chOff x="430" y="737"/>
            <a:chExt cx="546" cy="900"/>
          </a:xfrm>
        </p:grpSpPr>
        <p:sp>
          <p:nvSpPr>
            <p:cNvPr id="36" name="AutoShape 409">
              <a:extLst>
                <a:ext uri="{FF2B5EF4-FFF2-40B4-BE49-F238E27FC236}">
                  <a16:creationId xmlns:a16="http://schemas.microsoft.com/office/drawing/2014/main" id="{987914E4-A7C9-4420-89C6-0B15ACF42E0D}"/>
                </a:ext>
              </a:extLst>
            </p:cNvPr>
            <p:cNvSpPr>
              <a:spLocks noChangeArrowheads="1"/>
            </p:cNvSpPr>
            <p:nvPr/>
          </p:nvSpPr>
          <p:spPr bwMode="auto">
            <a:xfrm>
              <a:off x="430" y="1431"/>
              <a:ext cx="546" cy="206"/>
            </a:xfrm>
            <a:prstGeom prst="roundRect">
              <a:avLst>
                <a:gd name="adj" fmla="val 22329"/>
              </a:avLst>
            </a:prstGeom>
            <a:solidFill>
              <a:srgbClr val="333399"/>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en-US" sz="900">
                <a:effectLst>
                  <a:outerShdw blurRad="38100" dist="38100" dir="2700000" algn="tl">
                    <a:srgbClr val="FFFFFF"/>
                  </a:outerShdw>
                </a:effectLst>
                <a:latin typeface="+mj-ea"/>
                <a:ea typeface="+mj-ea"/>
              </a:endParaRPr>
            </a:p>
          </p:txBody>
        </p:sp>
        <p:sp>
          <p:nvSpPr>
            <p:cNvPr id="37" name="Text Box 328">
              <a:extLst>
                <a:ext uri="{FF2B5EF4-FFF2-40B4-BE49-F238E27FC236}">
                  <a16:creationId xmlns:a16="http://schemas.microsoft.com/office/drawing/2014/main" id="{D75448F0-FD60-463D-9DB3-BABFF20958F9}"/>
                </a:ext>
              </a:extLst>
            </p:cNvPr>
            <p:cNvSpPr txBox="1">
              <a:spLocks noChangeArrowheads="1"/>
            </p:cNvSpPr>
            <p:nvPr/>
          </p:nvSpPr>
          <p:spPr bwMode="auto">
            <a:xfrm>
              <a:off x="501" y="1477"/>
              <a:ext cx="394" cy="145"/>
            </a:xfrm>
            <a:prstGeom prst="rect">
              <a:avLst/>
            </a:prstGeom>
            <a:solidFill>
              <a:srgbClr val="333399"/>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zh-CN" altLang="en-US" sz="900" dirty="0">
                  <a:solidFill>
                    <a:schemeClr val="bg1"/>
                  </a:solidFill>
                  <a:latin typeface="+mj-ea"/>
                  <a:ea typeface="+mj-ea"/>
                </a:rPr>
                <a:t>物业主管</a:t>
              </a:r>
            </a:p>
          </p:txBody>
        </p:sp>
        <p:pic>
          <p:nvPicPr>
            <p:cNvPr id="38" name="Picture 404" descr="man">
              <a:extLst>
                <a:ext uri="{FF2B5EF4-FFF2-40B4-BE49-F238E27FC236}">
                  <a16:creationId xmlns:a16="http://schemas.microsoft.com/office/drawing/2014/main" id="{01E93619-EB84-41F3-B193-FC9D624E0B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 y="737"/>
              <a:ext cx="456" cy="684"/>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AutoShape 411">
            <a:extLst>
              <a:ext uri="{FF2B5EF4-FFF2-40B4-BE49-F238E27FC236}">
                <a16:creationId xmlns:a16="http://schemas.microsoft.com/office/drawing/2014/main" id="{CE257D57-2D36-4CE3-A780-8733A57097A8}"/>
              </a:ext>
            </a:extLst>
          </p:cNvPr>
          <p:cNvSpPr>
            <a:spLocks noChangeArrowheads="1"/>
          </p:cNvSpPr>
          <p:nvPr/>
        </p:nvSpPr>
        <p:spPr bwMode="auto">
          <a:xfrm>
            <a:off x="7299035" y="5627227"/>
            <a:ext cx="458972" cy="160675"/>
          </a:xfrm>
          <a:prstGeom prst="roundRect">
            <a:avLst>
              <a:gd name="adj" fmla="val 22329"/>
            </a:avLst>
          </a:prstGeom>
          <a:solidFill>
            <a:srgbClr val="00B0F0"/>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870" tIns="62852" rIns="120870" bIns="62852" anchor="ctr"/>
          <a:lstStyle/>
          <a:p>
            <a:pPr algn="ctr"/>
            <a:endParaRPr lang="zh-CN" altLang="en-US" sz="900">
              <a:effectLst>
                <a:outerShdw blurRad="38100" dist="38100" dir="2700000" algn="tl">
                  <a:srgbClr val="FFFFFF"/>
                </a:outerShdw>
              </a:effectLst>
              <a:latin typeface="+mj-ea"/>
              <a:ea typeface="+mj-ea"/>
            </a:endParaRPr>
          </a:p>
        </p:txBody>
      </p:sp>
      <p:sp>
        <p:nvSpPr>
          <p:cNvPr id="40" name="Text Box 333">
            <a:extLst>
              <a:ext uri="{FF2B5EF4-FFF2-40B4-BE49-F238E27FC236}">
                <a16:creationId xmlns:a16="http://schemas.microsoft.com/office/drawing/2014/main" id="{11955C1C-3C66-4359-87C2-74B48A6AFA5A}"/>
              </a:ext>
            </a:extLst>
          </p:cNvPr>
          <p:cNvSpPr txBox="1">
            <a:spLocks noChangeArrowheads="1"/>
          </p:cNvSpPr>
          <p:nvPr/>
        </p:nvSpPr>
        <p:spPr bwMode="auto">
          <a:xfrm>
            <a:off x="7329379" y="5627227"/>
            <a:ext cx="374742" cy="138499"/>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spcBef>
                <a:spcPct val="50000"/>
              </a:spcBef>
            </a:pPr>
            <a:r>
              <a:rPr lang="zh-CN" altLang="en-US" sz="900" dirty="0">
                <a:solidFill>
                  <a:schemeClr val="bg1"/>
                </a:solidFill>
                <a:latin typeface="+mj-ea"/>
                <a:ea typeface="+mj-ea"/>
              </a:rPr>
              <a:t>文员</a:t>
            </a:r>
          </a:p>
        </p:txBody>
      </p:sp>
      <p:pic>
        <p:nvPicPr>
          <p:cNvPr id="41" name="Picture 407" descr="woman">
            <a:extLst>
              <a:ext uri="{FF2B5EF4-FFF2-40B4-BE49-F238E27FC236}">
                <a16:creationId xmlns:a16="http://schemas.microsoft.com/office/drawing/2014/main" id="{FD2FDF35-BED5-40CF-99F9-5A0F0775E8C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7597" y="4930646"/>
            <a:ext cx="577051" cy="654866"/>
          </a:xfrm>
          <a:prstGeom prst="rect">
            <a:avLst/>
          </a:prstGeom>
          <a:noFill/>
          <a:extLst>
            <a:ext uri="{909E8E84-426E-40DD-AFC4-6F175D3DCCD1}">
              <a14:hiddenFill xmlns:a14="http://schemas.microsoft.com/office/drawing/2010/main">
                <a:gradFill rotWithShape="0">
                  <a:gsLst>
                    <a:gs pos="0">
                      <a:srgbClr val="CC0000"/>
                    </a:gs>
                    <a:gs pos="100000">
                      <a:srgbClr val="FFFFFF"/>
                    </a:gs>
                  </a:gsLst>
                  <a:path path="shape">
                    <a:fillToRect l="50000" t="50000" r="50000" b="50000"/>
                  </a:path>
                </a:gradFill>
              </a14:hiddenFill>
            </a:ext>
          </a:extLst>
        </p:spPr>
      </p:pic>
      <p:grpSp>
        <p:nvGrpSpPr>
          <p:cNvPr id="42" name="Group 497">
            <a:extLst>
              <a:ext uri="{FF2B5EF4-FFF2-40B4-BE49-F238E27FC236}">
                <a16:creationId xmlns:a16="http://schemas.microsoft.com/office/drawing/2014/main" id="{3199E808-9953-43BB-97F2-9E5B8BF1AFC3}"/>
              </a:ext>
            </a:extLst>
          </p:cNvPr>
          <p:cNvGrpSpPr/>
          <p:nvPr/>
        </p:nvGrpSpPr>
        <p:grpSpPr bwMode="auto">
          <a:xfrm>
            <a:off x="7965409" y="4930646"/>
            <a:ext cx="610228" cy="867749"/>
            <a:chOff x="430" y="737"/>
            <a:chExt cx="546" cy="900"/>
          </a:xfrm>
        </p:grpSpPr>
        <p:sp>
          <p:nvSpPr>
            <p:cNvPr id="43" name="AutoShape 409">
              <a:extLst>
                <a:ext uri="{FF2B5EF4-FFF2-40B4-BE49-F238E27FC236}">
                  <a16:creationId xmlns:a16="http://schemas.microsoft.com/office/drawing/2014/main" id="{9277D0D0-26E3-48FC-A1AA-47F033AA03A2}"/>
                </a:ext>
              </a:extLst>
            </p:cNvPr>
            <p:cNvSpPr>
              <a:spLocks noChangeArrowheads="1"/>
            </p:cNvSpPr>
            <p:nvPr/>
          </p:nvSpPr>
          <p:spPr bwMode="auto">
            <a:xfrm>
              <a:off x="430" y="1431"/>
              <a:ext cx="546" cy="206"/>
            </a:xfrm>
            <a:prstGeom prst="roundRect">
              <a:avLst>
                <a:gd name="adj" fmla="val 22329"/>
              </a:avLst>
            </a:prstGeom>
            <a:solidFill>
              <a:srgbClr val="333399"/>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en-US" sz="900">
                <a:effectLst>
                  <a:outerShdw blurRad="38100" dist="38100" dir="2700000" algn="tl">
                    <a:srgbClr val="FFFFFF"/>
                  </a:outerShdw>
                </a:effectLst>
                <a:latin typeface="+mj-ea"/>
                <a:ea typeface="+mj-ea"/>
              </a:endParaRPr>
            </a:p>
          </p:txBody>
        </p:sp>
        <p:sp>
          <p:nvSpPr>
            <p:cNvPr id="44" name="Text Box 328">
              <a:extLst>
                <a:ext uri="{FF2B5EF4-FFF2-40B4-BE49-F238E27FC236}">
                  <a16:creationId xmlns:a16="http://schemas.microsoft.com/office/drawing/2014/main" id="{98EC8A5D-6EC7-4D03-BC1C-4CB6E55EFFC1}"/>
                </a:ext>
              </a:extLst>
            </p:cNvPr>
            <p:cNvSpPr txBox="1">
              <a:spLocks noChangeArrowheads="1"/>
            </p:cNvSpPr>
            <p:nvPr/>
          </p:nvSpPr>
          <p:spPr bwMode="auto">
            <a:xfrm>
              <a:off x="430" y="1478"/>
              <a:ext cx="504" cy="144"/>
            </a:xfrm>
            <a:prstGeom prst="rect">
              <a:avLst/>
            </a:prstGeom>
            <a:solidFill>
              <a:srgbClr val="333399"/>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spcBef>
                  <a:spcPct val="50000"/>
                </a:spcBef>
              </a:pPr>
              <a:r>
                <a:rPr lang="zh-CN" altLang="en-US" sz="900" dirty="0">
                  <a:solidFill>
                    <a:schemeClr val="bg1"/>
                  </a:solidFill>
                  <a:latin typeface="+mj-ea"/>
                  <a:ea typeface="+mj-ea"/>
                </a:rPr>
                <a:t>保安保洁</a:t>
              </a:r>
            </a:p>
          </p:txBody>
        </p:sp>
        <p:pic>
          <p:nvPicPr>
            <p:cNvPr id="45" name="Picture 404" descr="man">
              <a:extLst>
                <a:ext uri="{FF2B5EF4-FFF2-40B4-BE49-F238E27FC236}">
                  <a16:creationId xmlns:a16="http://schemas.microsoft.com/office/drawing/2014/main" id="{49FB2081-7759-49FD-B06F-B6C754AB6C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 y="737"/>
              <a:ext cx="456" cy="684"/>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TextBox 103">
            <a:extLst>
              <a:ext uri="{FF2B5EF4-FFF2-40B4-BE49-F238E27FC236}">
                <a16:creationId xmlns:a16="http://schemas.microsoft.com/office/drawing/2014/main" id="{F00E991C-1D34-4529-AFD0-AD6E1723F52B}"/>
              </a:ext>
            </a:extLst>
          </p:cNvPr>
          <p:cNvSpPr txBox="1"/>
          <p:nvPr/>
        </p:nvSpPr>
        <p:spPr>
          <a:xfrm>
            <a:off x="8322599" y="5144960"/>
            <a:ext cx="548072" cy="338554"/>
          </a:xfrm>
          <a:prstGeom prst="rect">
            <a:avLst/>
          </a:prstGeom>
          <a:noFill/>
        </p:spPr>
        <p:txBody>
          <a:bodyPr wrap="square" rtlCol="0">
            <a:spAutoFit/>
          </a:bodyPr>
          <a:lstStyle/>
          <a:p>
            <a:r>
              <a:rPr lang="en-US" altLang="zh-CN" sz="1600" dirty="0">
                <a:latin typeface="+mj-ea"/>
                <a:ea typeface="+mj-ea"/>
              </a:rPr>
              <a:t>X8</a:t>
            </a:r>
            <a:endParaRPr lang="zh-CN" altLang="en-US" sz="1600" dirty="0">
              <a:latin typeface="+mj-ea"/>
              <a:ea typeface="+mj-ea"/>
            </a:endParaRPr>
          </a:p>
        </p:txBody>
      </p:sp>
      <p:grpSp>
        <p:nvGrpSpPr>
          <p:cNvPr id="47" name="Group 497">
            <a:extLst>
              <a:ext uri="{FF2B5EF4-FFF2-40B4-BE49-F238E27FC236}">
                <a16:creationId xmlns:a16="http://schemas.microsoft.com/office/drawing/2014/main" id="{62262070-7A14-4366-A97A-08F6BC11AF68}"/>
              </a:ext>
            </a:extLst>
          </p:cNvPr>
          <p:cNvGrpSpPr/>
          <p:nvPr/>
        </p:nvGrpSpPr>
        <p:grpSpPr bwMode="auto">
          <a:xfrm>
            <a:off x="3298507" y="3644762"/>
            <a:ext cx="857256" cy="1000132"/>
            <a:chOff x="430" y="737"/>
            <a:chExt cx="546" cy="900"/>
          </a:xfrm>
        </p:grpSpPr>
        <p:sp>
          <p:nvSpPr>
            <p:cNvPr id="48" name="AutoShape 409">
              <a:extLst>
                <a:ext uri="{FF2B5EF4-FFF2-40B4-BE49-F238E27FC236}">
                  <a16:creationId xmlns:a16="http://schemas.microsoft.com/office/drawing/2014/main" id="{D191433E-130A-47CD-85C2-3A170EF9C76F}"/>
                </a:ext>
              </a:extLst>
            </p:cNvPr>
            <p:cNvSpPr>
              <a:spLocks noChangeArrowheads="1"/>
            </p:cNvSpPr>
            <p:nvPr/>
          </p:nvSpPr>
          <p:spPr bwMode="auto">
            <a:xfrm>
              <a:off x="430" y="1431"/>
              <a:ext cx="546" cy="206"/>
            </a:xfrm>
            <a:prstGeom prst="roundRect">
              <a:avLst>
                <a:gd name="adj" fmla="val 22329"/>
              </a:avLst>
            </a:prstGeom>
            <a:solidFill>
              <a:srgbClr val="FF0000"/>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en-US" sz="900" dirty="0">
                <a:solidFill>
                  <a:sysClr val="windowText" lastClr="000000"/>
                </a:solidFill>
                <a:effectLst>
                  <a:outerShdw blurRad="38100" dist="38100" dir="2700000" algn="tl">
                    <a:srgbClr val="FFFFFF"/>
                  </a:outerShdw>
                </a:effectLst>
                <a:latin typeface="+mj-ea"/>
                <a:ea typeface="+mj-ea"/>
              </a:endParaRPr>
            </a:p>
          </p:txBody>
        </p:sp>
        <p:sp>
          <p:nvSpPr>
            <p:cNvPr id="49" name="Text Box 328">
              <a:extLst>
                <a:ext uri="{FF2B5EF4-FFF2-40B4-BE49-F238E27FC236}">
                  <a16:creationId xmlns:a16="http://schemas.microsoft.com/office/drawing/2014/main" id="{27AB54B6-97FC-4C4B-9302-5BD34B477DB9}"/>
                </a:ext>
              </a:extLst>
            </p:cNvPr>
            <p:cNvSpPr txBox="1">
              <a:spLocks noChangeArrowheads="1"/>
            </p:cNvSpPr>
            <p:nvPr/>
          </p:nvSpPr>
          <p:spPr bwMode="auto">
            <a:xfrm>
              <a:off x="501" y="1477"/>
              <a:ext cx="394" cy="125"/>
            </a:xfrm>
            <a:prstGeom prst="rect">
              <a:avLst/>
            </a:prstGeom>
            <a:no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zh-CN" altLang="en-US" sz="900" dirty="0">
                  <a:ln w="12700">
                    <a:solidFill>
                      <a:schemeClr val="tx1"/>
                    </a:solidFill>
                    <a:prstDash val="solid"/>
                  </a:ln>
                  <a:effectLst>
                    <a:outerShdw blurRad="41275" dist="20320" dir="1800000" algn="tl" rotWithShape="0">
                      <a:srgbClr val="000000">
                        <a:alpha val="40000"/>
                      </a:srgbClr>
                    </a:outerShdw>
                  </a:effectLst>
                  <a:latin typeface="+mj-ea"/>
                  <a:ea typeface="+mj-ea"/>
                </a:rPr>
                <a:t>甲方代表</a:t>
              </a:r>
            </a:p>
          </p:txBody>
        </p:sp>
        <p:pic>
          <p:nvPicPr>
            <p:cNvPr id="50" name="Picture 404" descr="man">
              <a:extLst>
                <a:ext uri="{FF2B5EF4-FFF2-40B4-BE49-F238E27FC236}">
                  <a16:creationId xmlns:a16="http://schemas.microsoft.com/office/drawing/2014/main" id="{57EADD4D-8D3E-4515-8F1C-ED5BD76607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 y="737"/>
              <a:ext cx="456" cy="684"/>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矩形 50">
            <a:extLst>
              <a:ext uri="{FF2B5EF4-FFF2-40B4-BE49-F238E27FC236}">
                <a16:creationId xmlns:a16="http://schemas.microsoft.com/office/drawing/2014/main" id="{2DF4BFB0-1DEC-4B17-BD73-8C269813F7F0}"/>
              </a:ext>
            </a:extLst>
          </p:cNvPr>
          <p:cNvSpPr/>
          <p:nvPr/>
        </p:nvSpPr>
        <p:spPr>
          <a:xfrm>
            <a:off x="4941581" y="2287440"/>
            <a:ext cx="3857652" cy="3571900"/>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2" name="左右箭头 109">
            <a:extLst>
              <a:ext uri="{FF2B5EF4-FFF2-40B4-BE49-F238E27FC236}">
                <a16:creationId xmlns:a16="http://schemas.microsoft.com/office/drawing/2014/main" id="{19ABB9C5-E422-4813-93BB-8757300CD6DA}"/>
              </a:ext>
            </a:extLst>
          </p:cNvPr>
          <p:cNvSpPr/>
          <p:nvPr/>
        </p:nvSpPr>
        <p:spPr>
          <a:xfrm>
            <a:off x="4084325" y="3930514"/>
            <a:ext cx="714380" cy="28575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3" name="左右箭头 110">
            <a:extLst>
              <a:ext uri="{FF2B5EF4-FFF2-40B4-BE49-F238E27FC236}">
                <a16:creationId xmlns:a16="http://schemas.microsoft.com/office/drawing/2014/main" id="{2413E5A0-E871-40C1-816F-EB3D9E84EF59}"/>
              </a:ext>
            </a:extLst>
          </p:cNvPr>
          <p:cNvSpPr/>
          <p:nvPr/>
        </p:nvSpPr>
        <p:spPr>
          <a:xfrm rot="6818454">
            <a:off x="3206317" y="4746124"/>
            <a:ext cx="563820" cy="28575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nvGrpSpPr>
          <p:cNvPr id="54" name="Group 497">
            <a:extLst>
              <a:ext uri="{FF2B5EF4-FFF2-40B4-BE49-F238E27FC236}">
                <a16:creationId xmlns:a16="http://schemas.microsoft.com/office/drawing/2014/main" id="{D39AF133-E7EB-4EAF-90E1-BFB9FCAC3F35}"/>
              </a:ext>
            </a:extLst>
          </p:cNvPr>
          <p:cNvGrpSpPr/>
          <p:nvPr/>
        </p:nvGrpSpPr>
        <p:grpSpPr bwMode="auto">
          <a:xfrm>
            <a:off x="2727003" y="4859208"/>
            <a:ext cx="642942" cy="857256"/>
            <a:chOff x="430" y="737"/>
            <a:chExt cx="546" cy="900"/>
          </a:xfrm>
        </p:grpSpPr>
        <p:sp>
          <p:nvSpPr>
            <p:cNvPr id="55" name="AutoShape 409">
              <a:extLst>
                <a:ext uri="{FF2B5EF4-FFF2-40B4-BE49-F238E27FC236}">
                  <a16:creationId xmlns:a16="http://schemas.microsoft.com/office/drawing/2014/main" id="{BB94E299-271D-4B26-8FB2-B2DA97A236B5}"/>
                </a:ext>
              </a:extLst>
            </p:cNvPr>
            <p:cNvSpPr>
              <a:spLocks noChangeArrowheads="1"/>
            </p:cNvSpPr>
            <p:nvPr/>
          </p:nvSpPr>
          <p:spPr bwMode="auto">
            <a:xfrm>
              <a:off x="430" y="1431"/>
              <a:ext cx="546" cy="206"/>
            </a:xfrm>
            <a:prstGeom prst="roundRect">
              <a:avLst>
                <a:gd name="adj" fmla="val 22329"/>
              </a:avLst>
            </a:prstGeom>
            <a:solidFill>
              <a:srgbClr val="333399"/>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en-US" sz="900">
                <a:effectLst>
                  <a:outerShdw blurRad="38100" dist="38100" dir="2700000" algn="tl">
                    <a:srgbClr val="FFFFFF"/>
                  </a:outerShdw>
                </a:effectLst>
                <a:latin typeface="+mj-ea"/>
                <a:ea typeface="+mj-ea"/>
              </a:endParaRPr>
            </a:p>
          </p:txBody>
        </p:sp>
        <p:sp>
          <p:nvSpPr>
            <p:cNvPr id="56" name="Text Box 328">
              <a:extLst>
                <a:ext uri="{FF2B5EF4-FFF2-40B4-BE49-F238E27FC236}">
                  <a16:creationId xmlns:a16="http://schemas.microsoft.com/office/drawing/2014/main" id="{B752F50D-6993-4358-8DB2-460D02184C37}"/>
                </a:ext>
              </a:extLst>
            </p:cNvPr>
            <p:cNvSpPr txBox="1">
              <a:spLocks noChangeArrowheads="1"/>
            </p:cNvSpPr>
            <p:nvPr/>
          </p:nvSpPr>
          <p:spPr bwMode="auto">
            <a:xfrm>
              <a:off x="501" y="1477"/>
              <a:ext cx="394" cy="145"/>
            </a:xfrm>
            <a:prstGeom prst="rect">
              <a:avLst/>
            </a:prstGeom>
            <a:solidFill>
              <a:srgbClr val="333399"/>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zh-CN" altLang="en-US" sz="900" dirty="0">
                  <a:solidFill>
                    <a:schemeClr val="bg1"/>
                  </a:solidFill>
                  <a:latin typeface="+mj-ea"/>
                  <a:ea typeface="+mj-ea"/>
                </a:rPr>
                <a:t>协作单位</a:t>
              </a:r>
            </a:p>
          </p:txBody>
        </p:sp>
        <p:pic>
          <p:nvPicPr>
            <p:cNvPr id="57" name="Picture 404" descr="man">
              <a:extLst>
                <a:ext uri="{FF2B5EF4-FFF2-40B4-BE49-F238E27FC236}">
                  <a16:creationId xmlns:a16="http://schemas.microsoft.com/office/drawing/2014/main" id="{6EC1AC04-5444-4E43-B546-674EB09703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 y="737"/>
              <a:ext cx="456" cy="6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497">
            <a:extLst>
              <a:ext uri="{FF2B5EF4-FFF2-40B4-BE49-F238E27FC236}">
                <a16:creationId xmlns:a16="http://schemas.microsoft.com/office/drawing/2014/main" id="{A357963C-EA08-41CA-8EBA-0A0A2305217D}"/>
              </a:ext>
            </a:extLst>
          </p:cNvPr>
          <p:cNvGrpSpPr/>
          <p:nvPr/>
        </p:nvGrpSpPr>
        <p:grpSpPr bwMode="auto">
          <a:xfrm>
            <a:off x="3441383" y="2216002"/>
            <a:ext cx="642942" cy="857256"/>
            <a:chOff x="430" y="737"/>
            <a:chExt cx="546" cy="900"/>
          </a:xfrm>
        </p:grpSpPr>
        <p:sp>
          <p:nvSpPr>
            <p:cNvPr id="59" name="AutoShape 409">
              <a:extLst>
                <a:ext uri="{FF2B5EF4-FFF2-40B4-BE49-F238E27FC236}">
                  <a16:creationId xmlns:a16="http://schemas.microsoft.com/office/drawing/2014/main" id="{DFE0A187-FE4C-4611-92FD-7C28BF75EB0E}"/>
                </a:ext>
              </a:extLst>
            </p:cNvPr>
            <p:cNvSpPr>
              <a:spLocks noChangeArrowheads="1"/>
            </p:cNvSpPr>
            <p:nvPr/>
          </p:nvSpPr>
          <p:spPr bwMode="auto">
            <a:xfrm>
              <a:off x="430" y="1431"/>
              <a:ext cx="546" cy="206"/>
            </a:xfrm>
            <a:prstGeom prst="roundRect">
              <a:avLst>
                <a:gd name="adj" fmla="val 22329"/>
              </a:avLst>
            </a:prstGeom>
            <a:solidFill>
              <a:srgbClr val="333399"/>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en-US" sz="900">
                <a:effectLst>
                  <a:outerShdw blurRad="38100" dist="38100" dir="2700000" algn="tl">
                    <a:srgbClr val="FFFFFF"/>
                  </a:outerShdw>
                </a:effectLst>
                <a:latin typeface="+mj-ea"/>
                <a:ea typeface="+mj-ea"/>
              </a:endParaRPr>
            </a:p>
          </p:txBody>
        </p:sp>
        <p:sp>
          <p:nvSpPr>
            <p:cNvPr id="60" name="Text Box 328">
              <a:extLst>
                <a:ext uri="{FF2B5EF4-FFF2-40B4-BE49-F238E27FC236}">
                  <a16:creationId xmlns:a16="http://schemas.microsoft.com/office/drawing/2014/main" id="{36C35CDD-CBC6-4D6E-8E4C-211C15ADBF31}"/>
                </a:ext>
              </a:extLst>
            </p:cNvPr>
            <p:cNvSpPr txBox="1">
              <a:spLocks noChangeArrowheads="1"/>
            </p:cNvSpPr>
            <p:nvPr/>
          </p:nvSpPr>
          <p:spPr bwMode="auto">
            <a:xfrm>
              <a:off x="501" y="1477"/>
              <a:ext cx="394" cy="145"/>
            </a:xfrm>
            <a:prstGeom prst="rect">
              <a:avLst/>
            </a:prstGeom>
            <a:solidFill>
              <a:srgbClr val="333399"/>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zh-CN" altLang="en-US" sz="900" dirty="0">
                  <a:solidFill>
                    <a:schemeClr val="bg1"/>
                  </a:solidFill>
                  <a:latin typeface="+mj-ea"/>
                  <a:ea typeface="+mj-ea"/>
                </a:rPr>
                <a:t>甲方内部</a:t>
              </a:r>
            </a:p>
          </p:txBody>
        </p:sp>
        <p:pic>
          <p:nvPicPr>
            <p:cNvPr id="61" name="Picture 404" descr="man">
              <a:extLst>
                <a:ext uri="{FF2B5EF4-FFF2-40B4-BE49-F238E27FC236}">
                  <a16:creationId xmlns:a16="http://schemas.microsoft.com/office/drawing/2014/main" id="{A766D392-B754-48D5-B060-71107A7EFC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 y="737"/>
              <a:ext cx="456" cy="684"/>
            </a:xfrm>
            <a:prstGeom prst="rect">
              <a:avLst/>
            </a:prstGeom>
            <a:noFill/>
            <a:extLst>
              <a:ext uri="{909E8E84-426E-40DD-AFC4-6F175D3DCCD1}">
                <a14:hiddenFill xmlns:a14="http://schemas.microsoft.com/office/drawing/2010/main">
                  <a:solidFill>
                    <a:srgbClr val="FFFFFF"/>
                  </a:solidFill>
                </a14:hiddenFill>
              </a:ext>
            </a:extLst>
          </p:spPr>
        </p:pic>
      </p:grpSp>
      <p:sp>
        <p:nvSpPr>
          <p:cNvPr id="62" name="左右箭头 119">
            <a:extLst>
              <a:ext uri="{FF2B5EF4-FFF2-40B4-BE49-F238E27FC236}">
                <a16:creationId xmlns:a16="http://schemas.microsoft.com/office/drawing/2014/main" id="{D4305173-37D2-4FE4-A288-674B5840FEBE}"/>
              </a:ext>
            </a:extLst>
          </p:cNvPr>
          <p:cNvSpPr/>
          <p:nvPr/>
        </p:nvSpPr>
        <p:spPr>
          <a:xfrm rot="16200000">
            <a:off x="3441383" y="3216134"/>
            <a:ext cx="571504" cy="28575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nvGrpSpPr>
          <p:cNvPr id="63" name="Group 497">
            <a:extLst>
              <a:ext uri="{FF2B5EF4-FFF2-40B4-BE49-F238E27FC236}">
                <a16:creationId xmlns:a16="http://schemas.microsoft.com/office/drawing/2014/main" id="{9F3ACC7A-6A32-420F-8A9F-4F8A9FC95BA3}"/>
              </a:ext>
            </a:extLst>
          </p:cNvPr>
          <p:cNvGrpSpPr/>
          <p:nvPr/>
        </p:nvGrpSpPr>
        <p:grpSpPr bwMode="auto">
          <a:xfrm>
            <a:off x="2226937" y="3716200"/>
            <a:ext cx="642942" cy="857256"/>
            <a:chOff x="430" y="737"/>
            <a:chExt cx="546" cy="900"/>
          </a:xfrm>
        </p:grpSpPr>
        <p:sp>
          <p:nvSpPr>
            <p:cNvPr id="64" name="AutoShape 409">
              <a:extLst>
                <a:ext uri="{FF2B5EF4-FFF2-40B4-BE49-F238E27FC236}">
                  <a16:creationId xmlns:a16="http://schemas.microsoft.com/office/drawing/2014/main" id="{1810C279-2AAD-4022-BAA5-35CD5A51B1E6}"/>
                </a:ext>
              </a:extLst>
            </p:cNvPr>
            <p:cNvSpPr>
              <a:spLocks noChangeArrowheads="1"/>
            </p:cNvSpPr>
            <p:nvPr/>
          </p:nvSpPr>
          <p:spPr bwMode="auto">
            <a:xfrm>
              <a:off x="430" y="1431"/>
              <a:ext cx="546" cy="206"/>
            </a:xfrm>
            <a:prstGeom prst="roundRect">
              <a:avLst>
                <a:gd name="adj" fmla="val 22329"/>
              </a:avLst>
            </a:prstGeom>
            <a:solidFill>
              <a:srgbClr val="333399"/>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en-US" sz="900">
                <a:effectLst>
                  <a:outerShdw blurRad="38100" dist="38100" dir="2700000" algn="tl">
                    <a:srgbClr val="FFFFFF"/>
                  </a:outerShdw>
                </a:effectLst>
                <a:latin typeface="+mj-ea"/>
                <a:ea typeface="+mj-ea"/>
              </a:endParaRPr>
            </a:p>
          </p:txBody>
        </p:sp>
        <p:sp>
          <p:nvSpPr>
            <p:cNvPr id="65" name="Text Box 328">
              <a:extLst>
                <a:ext uri="{FF2B5EF4-FFF2-40B4-BE49-F238E27FC236}">
                  <a16:creationId xmlns:a16="http://schemas.microsoft.com/office/drawing/2014/main" id="{91DAE26A-E66C-4C87-AA8E-5CDCCD294370}"/>
                </a:ext>
              </a:extLst>
            </p:cNvPr>
            <p:cNvSpPr txBox="1">
              <a:spLocks noChangeArrowheads="1"/>
            </p:cNvSpPr>
            <p:nvPr/>
          </p:nvSpPr>
          <p:spPr bwMode="auto">
            <a:xfrm>
              <a:off x="501" y="1477"/>
              <a:ext cx="394" cy="145"/>
            </a:xfrm>
            <a:prstGeom prst="rect">
              <a:avLst/>
            </a:prstGeom>
            <a:solidFill>
              <a:srgbClr val="333399"/>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zh-CN" altLang="en-US" sz="900" dirty="0">
                  <a:solidFill>
                    <a:schemeClr val="bg1"/>
                  </a:solidFill>
                  <a:latin typeface="+mj-ea"/>
                  <a:ea typeface="+mj-ea"/>
                </a:rPr>
                <a:t>外部客户</a:t>
              </a:r>
            </a:p>
          </p:txBody>
        </p:sp>
        <p:pic>
          <p:nvPicPr>
            <p:cNvPr id="66" name="Picture 404" descr="man">
              <a:extLst>
                <a:ext uri="{FF2B5EF4-FFF2-40B4-BE49-F238E27FC236}">
                  <a16:creationId xmlns:a16="http://schemas.microsoft.com/office/drawing/2014/main" id="{2CD90E2D-1D1A-45C1-827B-3AF676DAC73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 y="737"/>
              <a:ext cx="456" cy="684"/>
            </a:xfrm>
            <a:prstGeom prst="rect">
              <a:avLst/>
            </a:prstGeom>
            <a:noFill/>
            <a:extLst>
              <a:ext uri="{909E8E84-426E-40DD-AFC4-6F175D3DCCD1}">
                <a14:hiddenFill xmlns:a14="http://schemas.microsoft.com/office/drawing/2010/main">
                  <a:solidFill>
                    <a:srgbClr val="FFFFFF"/>
                  </a:solidFill>
                </a14:hiddenFill>
              </a:ext>
            </a:extLst>
          </p:spPr>
        </p:pic>
      </p:grpSp>
      <p:sp>
        <p:nvSpPr>
          <p:cNvPr id="67" name="左右箭头 124">
            <a:extLst>
              <a:ext uri="{FF2B5EF4-FFF2-40B4-BE49-F238E27FC236}">
                <a16:creationId xmlns:a16="http://schemas.microsoft.com/office/drawing/2014/main" id="{9A6E86BD-5EFD-4A50-8879-CBDEA7AD45EC}"/>
              </a:ext>
            </a:extLst>
          </p:cNvPr>
          <p:cNvSpPr/>
          <p:nvPr/>
        </p:nvSpPr>
        <p:spPr>
          <a:xfrm>
            <a:off x="2798441" y="3930514"/>
            <a:ext cx="714380" cy="28575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nvGrpSpPr>
          <p:cNvPr id="68" name="Group 497">
            <a:extLst>
              <a:ext uri="{FF2B5EF4-FFF2-40B4-BE49-F238E27FC236}">
                <a16:creationId xmlns:a16="http://schemas.microsoft.com/office/drawing/2014/main" id="{0B07430B-CE9D-4CF5-95D5-06A7CDFA158A}"/>
              </a:ext>
            </a:extLst>
          </p:cNvPr>
          <p:cNvGrpSpPr/>
          <p:nvPr/>
        </p:nvGrpSpPr>
        <p:grpSpPr bwMode="auto">
          <a:xfrm>
            <a:off x="8084853" y="3991459"/>
            <a:ext cx="562222" cy="734538"/>
            <a:chOff x="430" y="737"/>
            <a:chExt cx="546" cy="912"/>
          </a:xfrm>
        </p:grpSpPr>
        <p:sp>
          <p:nvSpPr>
            <p:cNvPr id="69" name="AutoShape 409">
              <a:extLst>
                <a:ext uri="{FF2B5EF4-FFF2-40B4-BE49-F238E27FC236}">
                  <a16:creationId xmlns:a16="http://schemas.microsoft.com/office/drawing/2014/main" id="{7823170E-8802-417E-8DD9-649A52D20900}"/>
                </a:ext>
              </a:extLst>
            </p:cNvPr>
            <p:cNvSpPr>
              <a:spLocks noChangeArrowheads="1"/>
            </p:cNvSpPr>
            <p:nvPr/>
          </p:nvSpPr>
          <p:spPr bwMode="auto">
            <a:xfrm>
              <a:off x="430" y="1431"/>
              <a:ext cx="546" cy="206"/>
            </a:xfrm>
            <a:prstGeom prst="roundRect">
              <a:avLst>
                <a:gd name="adj" fmla="val 22329"/>
              </a:avLst>
            </a:prstGeom>
            <a:solidFill>
              <a:srgbClr val="333399"/>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en-US" sz="900">
                <a:effectLst>
                  <a:outerShdw blurRad="38100" dist="38100" dir="2700000" algn="tl">
                    <a:srgbClr val="FFFFFF"/>
                  </a:outerShdw>
                </a:effectLst>
                <a:latin typeface="+mj-ea"/>
                <a:ea typeface="+mj-ea"/>
              </a:endParaRPr>
            </a:p>
          </p:txBody>
        </p:sp>
        <p:sp>
          <p:nvSpPr>
            <p:cNvPr id="70" name="Text Box 328">
              <a:extLst>
                <a:ext uri="{FF2B5EF4-FFF2-40B4-BE49-F238E27FC236}">
                  <a16:creationId xmlns:a16="http://schemas.microsoft.com/office/drawing/2014/main" id="{2C0CB142-3270-48FA-95A4-6D4D060A7348}"/>
                </a:ext>
              </a:extLst>
            </p:cNvPr>
            <p:cNvSpPr txBox="1">
              <a:spLocks noChangeArrowheads="1"/>
            </p:cNvSpPr>
            <p:nvPr/>
          </p:nvSpPr>
          <p:spPr bwMode="auto">
            <a:xfrm>
              <a:off x="501" y="1477"/>
              <a:ext cx="394" cy="172"/>
            </a:xfrm>
            <a:prstGeom prst="rect">
              <a:avLst/>
            </a:prstGeom>
            <a:solidFill>
              <a:srgbClr val="333399"/>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zh-CN" altLang="en-US" sz="900" dirty="0">
                  <a:solidFill>
                    <a:schemeClr val="bg1"/>
                  </a:solidFill>
                  <a:latin typeface="+mj-ea"/>
                  <a:ea typeface="+mj-ea"/>
                </a:rPr>
                <a:t>监控员</a:t>
              </a:r>
            </a:p>
          </p:txBody>
        </p:sp>
        <p:pic>
          <p:nvPicPr>
            <p:cNvPr id="71" name="Picture 404" descr="man">
              <a:extLst>
                <a:ext uri="{FF2B5EF4-FFF2-40B4-BE49-F238E27FC236}">
                  <a16:creationId xmlns:a16="http://schemas.microsoft.com/office/drawing/2014/main" id="{BF67C983-DF1C-4411-8641-B9299CEBB5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 y="737"/>
              <a:ext cx="456" cy="684"/>
            </a:xfrm>
            <a:prstGeom prst="rect">
              <a:avLst/>
            </a:prstGeom>
            <a:noFill/>
            <a:extLst>
              <a:ext uri="{909E8E84-426E-40DD-AFC4-6F175D3DCCD1}">
                <a14:hiddenFill xmlns:a14="http://schemas.microsoft.com/office/drawing/2010/main">
                  <a:solidFill>
                    <a:srgbClr val="FFFFFF"/>
                  </a:solidFill>
                </a14:hiddenFill>
              </a:ext>
            </a:extLst>
          </p:spPr>
        </p:pic>
      </p:grpSp>
      <p:sp>
        <p:nvSpPr>
          <p:cNvPr id="72" name="TextBox 129">
            <a:extLst>
              <a:ext uri="{FF2B5EF4-FFF2-40B4-BE49-F238E27FC236}">
                <a16:creationId xmlns:a16="http://schemas.microsoft.com/office/drawing/2014/main" id="{F1FF2DE5-0101-4DB0-AB9F-DC505591601D}"/>
              </a:ext>
            </a:extLst>
          </p:cNvPr>
          <p:cNvSpPr txBox="1"/>
          <p:nvPr/>
        </p:nvSpPr>
        <p:spPr>
          <a:xfrm>
            <a:off x="8394037" y="4144828"/>
            <a:ext cx="548072" cy="338554"/>
          </a:xfrm>
          <a:prstGeom prst="rect">
            <a:avLst/>
          </a:prstGeom>
          <a:noFill/>
        </p:spPr>
        <p:txBody>
          <a:bodyPr wrap="square" rtlCol="0">
            <a:spAutoFit/>
          </a:bodyPr>
          <a:lstStyle/>
          <a:p>
            <a:r>
              <a:rPr lang="en-US" altLang="zh-CN" sz="1600" dirty="0">
                <a:latin typeface="+mj-ea"/>
                <a:ea typeface="+mj-ea"/>
              </a:rPr>
              <a:t>X4</a:t>
            </a:r>
            <a:endParaRPr lang="zh-CN" altLang="en-US" sz="1600" dirty="0">
              <a:latin typeface="+mj-ea"/>
              <a:ea typeface="+mj-ea"/>
            </a:endParaRPr>
          </a:p>
        </p:txBody>
      </p:sp>
      <p:sp>
        <p:nvSpPr>
          <p:cNvPr id="74" name="Rectangle 28">
            <a:extLst>
              <a:ext uri="{FF2B5EF4-FFF2-40B4-BE49-F238E27FC236}">
                <a16:creationId xmlns:a16="http://schemas.microsoft.com/office/drawing/2014/main" id="{A8BB8B0C-8AB3-4D64-913B-93E34B3C501A}"/>
              </a:ext>
            </a:extLst>
          </p:cNvPr>
          <p:cNvSpPr>
            <a:spLocks noChangeArrowheads="1"/>
          </p:cNvSpPr>
          <p:nvPr/>
        </p:nvSpPr>
        <p:spPr bwMode="auto">
          <a:xfrm>
            <a:off x="2309933" y="2204528"/>
            <a:ext cx="1169252" cy="93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171450" lvl="0" indent="-171450" algn="l" fontAlgn="auto">
              <a:lnSpc>
                <a:spcPct val="120000"/>
              </a:lnSpc>
              <a:spcBef>
                <a:spcPts val="0"/>
              </a:spcBef>
              <a:spcAft>
                <a:spcPts val="0"/>
              </a:spcAft>
              <a:defRPr/>
            </a:pPr>
            <a:r>
              <a:rPr lang="zh-CN" altLang="en-US" sz="1600" kern="0" dirty="0">
                <a:solidFill>
                  <a:schemeClr val="accent3">
                    <a:lumMod val="50000"/>
                  </a:schemeClr>
                </a:solidFill>
                <a:latin typeface="+mj-ea"/>
                <a:ea typeface="+mj-ea"/>
              </a:rPr>
              <a:t>工作汇报、</a:t>
            </a:r>
            <a:endParaRPr lang="en-US" altLang="zh-CN" sz="1600" kern="0" dirty="0">
              <a:solidFill>
                <a:schemeClr val="accent3">
                  <a:lumMod val="50000"/>
                </a:schemeClr>
              </a:solidFill>
              <a:latin typeface="+mj-ea"/>
              <a:ea typeface="+mj-ea"/>
            </a:endParaRPr>
          </a:p>
          <a:p>
            <a:pPr marL="171450" lvl="0" indent="-171450" algn="l" fontAlgn="auto">
              <a:lnSpc>
                <a:spcPct val="120000"/>
              </a:lnSpc>
              <a:spcBef>
                <a:spcPts val="0"/>
              </a:spcBef>
              <a:spcAft>
                <a:spcPts val="0"/>
              </a:spcAft>
              <a:defRPr/>
            </a:pPr>
            <a:r>
              <a:rPr lang="zh-CN" altLang="en-US" sz="1600" kern="0" dirty="0">
                <a:solidFill>
                  <a:schemeClr val="accent3">
                    <a:lumMod val="50000"/>
                  </a:schemeClr>
                </a:solidFill>
                <a:latin typeface="+mj-ea"/>
                <a:ea typeface="+mj-ea"/>
              </a:rPr>
              <a:t>采购申请、</a:t>
            </a:r>
            <a:endParaRPr lang="en-US" altLang="zh-CN" sz="1600" kern="0" dirty="0">
              <a:solidFill>
                <a:schemeClr val="accent3">
                  <a:lumMod val="50000"/>
                </a:schemeClr>
              </a:solidFill>
              <a:latin typeface="+mj-ea"/>
              <a:ea typeface="+mj-ea"/>
            </a:endParaRPr>
          </a:p>
          <a:p>
            <a:pPr marL="171450" lvl="0" indent="-171450" algn="l" fontAlgn="auto">
              <a:lnSpc>
                <a:spcPct val="120000"/>
              </a:lnSpc>
              <a:spcBef>
                <a:spcPts val="0"/>
              </a:spcBef>
              <a:spcAft>
                <a:spcPts val="0"/>
              </a:spcAft>
              <a:defRPr/>
            </a:pPr>
            <a:r>
              <a:rPr lang="zh-CN" altLang="en-US" sz="1600" kern="0" dirty="0">
                <a:solidFill>
                  <a:schemeClr val="accent3">
                    <a:lumMod val="50000"/>
                  </a:schemeClr>
                </a:solidFill>
                <a:latin typeface="+mj-ea"/>
                <a:ea typeface="+mj-ea"/>
              </a:rPr>
              <a:t>付款流程</a:t>
            </a:r>
          </a:p>
        </p:txBody>
      </p:sp>
      <p:sp>
        <p:nvSpPr>
          <p:cNvPr id="75" name="Rectangle 28">
            <a:extLst>
              <a:ext uri="{FF2B5EF4-FFF2-40B4-BE49-F238E27FC236}">
                <a16:creationId xmlns:a16="http://schemas.microsoft.com/office/drawing/2014/main" id="{81E23B3B-6537-43D5-8D13-16B30B45409D}"/>
              </a:ext>
            </a:extLst>
          </p:cNvPr>
          <p:cNvSpPr>
            <a:spLocks noChangeArrowheads="1"/>
          </p:cNvSpPr>
          <p:nvPr/>
        </p:nvSpPr>
        <p:spPr bwMode="auto">
          <a:xfrm>
            <a:off x="845848" y="3848198"/>
            <a:ext cx="970844" cy="63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171450" lvl="0" indent="-171450" algn="l" fontAlgn="auto">
              <a:lnSpc>
                <a:spcPct val="120000"/>
              </a:lnSpc>
              <a:spcBef>
                <a:spcPts val="0"/>
              </a:spcBef>
              <a:spcAft>
                <a:spcPts val="0"/>
              </a:spcAft>
              <a:defRPr/>
            </a:pPr>
            <a:r>
              <a:rPr lang="zh-CN" altLang="en-US" sz="1600" kern="0" dirty="0">
                <a:solidFill>
                  <a:schemeClr val="accent3">
                    <a:lumMod val="50000"/>
                  </a:schemeClr>
                </a:solidFill>
                <a:latin typeface="+mj-ea"/>
                <a:ea typeface="+mj-ea"/>
              </a:rPr>
              <a:t>服务响应、</a:t>
            </a:r>
            <a:endParaRPr lang="en-US" altLang="zh-CN" sz="1600" kern="0" dirty="0">
              <a:solidFill>
                <a:schemeClr val="accent3">
                  <a:lumMod val="50000"/>
                </a:schemeClr>
              </a:solidFill>
              <a:latin typeface="+mj-ea"/>
              <a:ea typeface="+mj-ea"/>
            </a:endParaRPr>
          </a:p>
          <a:p>
            <a:pPr marL="171450" lvl="0" indent="-171450" algn="l" fontAlgn="auto">
              <a:lnSpc>
                <a:spcPct val="120000"/>
              </a:lnSpc>
              <a:spcBef>
                <a:spcPts val="0"/>
              </a:spcBef>
              <a:spcAft>
                <a:spcPts val="0"/>
              </a:spcAft>
              <a:defRPr/>
            </a:pPr>
            <a:r>
              <a:rPr lang="zh-CN" altLang="en-US" sz="1600" kern="0" dirty="0">
                <a:solidFill>
                  <a:schemeClr val="accent3">
                    <a:lumMod val="50000"/>
                  </a:schemeClr>
                </a:solidFill>
                <a:latin typeface="+mj-ea"/>
                <a:ea typeface="+mj-ea"/>
              </a:rPr>
              <a:t>参观接待、</a:t>
            </a:r>
            <a:endParaRPr lang="en-US" altLang="zh-CN" sz="1600" kern="0" dirty="0">
              <a:solidFill>
                <a:schemeClr val="accent3">
                  <a:lumMod val="50000"/>
                </a:schemeClr>
              </a:solidFill>
              <a:latin typeface="+mj-ea"/>
              <a:ea typeface="+mj-ea"/>
            </a:endParaRPr>
          </a:p>
        </p:txBody>
      </p:sp>
      <p:sp>
        <p:nvSpPr>
          <p:cNvPr id="76" name="Rectangle 28">
            <a:extLst>
              <a:ext uri="{FF2B5EF4-FFF2-40B4-BE49-F238E27FC236}">
                <a16:creationId xmlns:a16="http://schemas.microsoft.com/office/drawing/2014/main" id="{CB903EA4-1928-42BD-AA76-B9DF76D2783C}"/>
              </a:ext>
            </a:extLst>
          </p:cNvPr>
          <p:cNvSpPr>
            <a:spLocks noChangeArrowheads="1"/>
          </p:cNvSpPr>
          <p:nvPr/>
        </p:nvSpPr>
        <p:spPr bwMode="auto">
          <a:xfrm>
            <a:off x="845848" y="4719640"/>
            <a:ext cx="1984325" cy="93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171450" lvl="0" indent="-171450" algn="l" fontAlgn="auto">
              <a:lnSpc>
                <a:spcPct val="120000"/>
              </a:lnSpc>
              <a:spcBef>
                <a:spcPts val="0"/>
              </a:spcBef>
              <a:spcAft>
                <a:spcPts val="0"/>
              </a:spcAft>
              <a:defRPr/>
            </a:pPr>
            <a:r>
              <a:rPr lang="zh-CN" altLang="en-US" sz="1600" kern="0" dirty="0">
                <a:solidFill>
                  <a:schemeClr val="accent3">
                    <a:lumMod val="50000"/>
                  </a:schemeClr>
                </a:solidFill>
                <a:latin typeface="+mj-ea"/>
                <a:ea typeface="+mj-ea"/>
              </a:rPr>
              <a:t>供应商管理、</a:t>
            </a:r>
            <a:endParaRPr lang="en-US" altLang="zh-CN" sz="1600" kern="0" dirty="0">
              <a:solidFill>
                <a:schemeClr val="accent3">
                  <a:lumMod val="50000"/>
                </a:schemeClr>
              </a:solidFill>
              <a:latin typeface="+mj-ea"/>
              <a:ea typeface="+mj-ea"/>
            </a:endParaRPr>
          </a:p>
          <a:p>
            <a:pPr marL="171450" lvl="0" indent="-171450" algn="l" fontAlgn="auto">
              <a:lnSpc>
                <a:spcPct val="120000"/>
              </a:lnSpc>
              <a:spcBef>
                <a:spcPts val="0"/>
              </a:spcBef>
              <a:spcAft>
                <a:spcPts val="0"/>
              </a:spcAft>
              <a:defRPr/>
            </a:pPr>
            <a:r>
              <a:rPr lang="zh-CN" altLang="en-US" sz="1600" kern="0" dirty="0">
                <a:solidFill>
                  <a:schemeClr val="accent3">
                    <a:lumMod val="50000"/>
                  </a:schemeClr>
                </a:solidFill>
                <a:latin typeface="+mj-ea"/>
                <a:ea typeface="+mj-ea"/>
              </a:rPr>
              <a:t>水、电、暖、宽带、</a:t>
            </a:r>
            <a:endParaRPr lang="en-US" altLang="zh-CN" sz="1600" kern="0" dirty="0">
              <a:solidFill>
                <a:schemeClr val="accent3">
                  <a:lumMod val="50000"/>
                </a:schemeClr>
              </a:solidFill>
              <a:latin typeface="+mj-ea"/>
              <a:ea typeface="+mj-ea"/>
            </a:endParaRPr>
          </a:p>
          <a:p>
            <a:pPr marL="171450" lvl="0" indent="-171450" algn="l" fontAlgn="auto">
              <a:lnSpc>
                <a:spcPct val="120000"/>
              </a:lnSpc>
              <a:spcBef>
                <a:spcPts val="0"/>
              </a:spcBef>
              <a:spcAft>
                <a:spcPts val="0"/>
              </a:spcAft>
              <a:defRPr/>
            </a:pPr>
            <a:r>
              <a:rPr lang="zh-CN" altLang="en-US" sz="1600" kern="0" dirty="0">
                <a:solidFill>
                  <a:schemeClr val="accent3">
                    <a:lumMod val="50000"/>
                  </a:schemeClr>
                </a:solidFill>
                <a:latin typeface="+mj-ea"/>
                <a:ea typeface="+mj-ea"/>
              </a:rPr>
              <a:t>政府关系等协调</a:t>
            </a:r>
            <a:endParaRPr lang="en-US" altLang="zh-CN" sz="1600" kern="0" dirty="0">
              <a:solidFill>
                <a:schemeClr val="accent3">
                  <a:lumMod val="50000"/>
                </a:schemeClr>
              </a:solidFill>
              <a:latin typeface="+mj-ea"/>
              <a:ea typeface="+mj-ea"/>
            </a:endParaRPr>
          </a:p>
        </p:txBody>
      </p:sp>
      <p:sp>
        <p:nvSpPr>
          <p:cNvPr id="77" name="Rectangle 28">
            <a:extLst>
              <a:ext uri="{FF2B5EF4-FFF2-40B4-BE49-F238E27FC236}">
                <a16:creationId xmlns:a16="http://schemas.microsoft.com/office/drawing/2014/main" id="{59ABF260-685B-4C5F-A068-55BF13F25BC8}"/>
              </a:ext>
            </a:extLst>
          </p:cNvPr>
          <p:cNvSpPr>
            <a:spLocks noChangeArrowheads="1"/>
          </p:cNvSpPr>
          <p:nvPr/>
        </p:nvSpPr>
        <p:spPr bwMode="auto">
          <a:xfrm>
            <a:off x="4155763" y="3644762"/>
            <a:ext cx="1285884" cy="238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171450" lvl="0" indent="-171450" algn="l" fontAlgn="auto">
              <a:lnSpc>
                <a:spcPct val="120000"/>
              </a:lnSpc>
              <a:spcBef>
                <a:spcPts val="0"/>
              </a:spcBef>
              <a:spcAft>
                <a:spcPts val="0"/>
              </a:spcAft>
              <a:defRPr/>
            </a:pPr>
            <a:r>
              <a:rPr lang="zh-CN" altLang="en-US" sz="1000" kern="0" dirty="0">
                <a:solidFill>
                  <a:schemeClr val="accent3">
                    <a:lumMod val="50000"/>
                  </a:schemeClr>
                </a:solidFill>
                <a:latin typeface="+mj-ea"/>
                <a:ea typeface="+mj-ea"/>
              </a:rPr>
              <a:t>监管、决策</a:t>
            </a:r>
            <a:endParaRPr lang="en-US" altLang="zh-CN" sz="1000" kern="0" dirty="0">
              <a:solidFill>
                <a:schemeClr val="accent3">
                  <a:lumMod val="50000"/>
                </a:schemeClr>
              </a:solidFill>
              <a:latin typeface="+mj-ea"/>
              <a:ea typeface="+mj-ea"/>
            </a:endParaRPr>
          </a:p>
        </p:txBody>
      </p:sp>
    </p:spTree>
    <p:extLst>
      <p:ext uri="{BB962C8B-B14F-4D97-AF65-F5344CB8AC3E}">
        <p14:creationId xmlns:p14="http://schemas.microsoft.com/office/powerpoint/2010/main" val="257541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additive="base">
                                        <p:cTn id="51" dur="500" fill="hold"/>
                                        <p:tgtEl>
                                          <p:spTgt spid="39"/>
                                        </p:tgtEl>
                                        <p:attrNameLst>
                                          <p:attrName>ppt_x</p:attrName>
                                        </p:attrNameLst>
                                      </p:cBhvr>
                                      <p:tavLst>
                                        <p:tav tm="0">
                                          <p:val>
                                            <p:strVal val="#ppt_x"/>
                                          </p:val>
                                        </p:tav>
                                        <p:tav tm="100000">
                                          <p:val>
                                            <p:strVal val="#ppt_x"/>
                                          </p:val>
                                        </p:tav>
                                      </p:tavLst>
                                    </p:anim>
                                    <p:anim calcmode="lin" valueType="num">
                                      <p:cBhvr additive="base">
                                        <p:cTn id="52" dur="500" fill="hold"/>
                                        <p:tgtEl>
                                          <p:spTgt spid="3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 calcmode="lin" valueType="num">
                                      <p:cBhvr additive="base">
                                        <p:cTn id="55" dur="500" fill="hold"/>
                                        <p:tgtEl>
                                          <p:spTgt spid="40"/>
                                        </p:tgtEl>
                                        <p:attrNameLst>
                                          <p:attrName>ppt_x</p:attrName>
                                        </p:attrNameLst>
                                      </p:cBhvr>
                                      <p:tavLst>
                                        <p:tav tm="0">
                                          <p:val>
                                            <p:strVal val="#ppt_x"/>
                                          </p:val>
                                        </p:tav>
                                        <p:tav tm="100000">
                                          <p:val>
                                            <p:strVal val="#ppt_x"/>
                                          </p:val>
                                        </p:tav>
                                      </p:tavLst>
                                    </p:anim>
                                    <p:anim calcmode="lin" valueType="num">
                                      <p:cBhvr additive="base">
                                        <p:cTn id="56" dur="500" fill="hold"/>
                                        <p:tgtEl>
                                          <p:spTgt spid="40"/>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additive="base">
                                        <p:cTn id="59" dur="500" fill="hold"/>
                                        <p:tgtEl>
                                          <p:spTgt spid="41"/>
                                        </p:tgtEl>
                                        <p:attrNameLst>
                                          <p:attrName>ppt_x</p:attrName>
                                        </p:attrNameLst>
                                      </p:cBhvr>
                                      <p:tavLst>
                                        <p:tav tm="0">
                                          <p:val>
                                            <p:strVal val="#ppt_x"/>
                                          </p:val>
                                        </p:tav>
                                        <p:tav tm="100000">
                                          <p:val>
                                            <p:strVal val="#ppt_x"/>
                                          </p:val>
                                        </p:tav>
                                      </p:tavLst>
                                    </p:anim>
                                    <p:anim calcmode="lin" valueType="num">
                                      <p:cBhvr additive="base">
                                        <p:cTn id="60" dur="500" fill="hold"/>
                                        <p:tgtEl>
                                          <p:spTgt spid="41"/>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2"/>
                                        </p:tgtEl>
                                        <p:attrNameLst>
                                          <p:attrName>style.visibility</p:attrName>
                                        </p:attrNameLst>
                                      </p:cBhvr>
                                      <p:to>
                                        <p:strVal val="visible"/>
                                      </p:to>
                                    </p:set>
                                    <p:anim calcmode="lin" valueType="num">
                                      <p:cBhvr additive="base">
                                        <p:cTn id="63" dur="500" fill="hold"/>
                                        <p:tgtEl>
                                          <p:spTgt spid="42"/>
                                        </p:tgtEl>
                                        <p:attrNameLst>
                                          <p:attrName>ppt_x</p:attrName>
                                        </p:attrNameLst>
                                      </p:cBhvr>
                                      <p:tavLst>
                                        <p:tav tm="0">
                                          <p:val>
                                            <p:strVal val="#ppt_x"/>
                                          </p:val>
                                        </p:tav>
                                        <p:tav tm="100000">
                                          <p:val>
                                            <p:strVal val="#ppt_x"/>
                                          </p:val>
                                        </p:tav>
                                      </p:tavLst>
                                    </p:anim>
                                    <p:anim calcmode="lin" valueType="num">
                                      <p:cBhvr additive="base">
                                        <p:cTn id="64" dur="500" fill="hold"/>
                                        <p:tgtEl>
                                          <p:spTgt spid="4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 calcmode="lin" valueType="num">
                                      <p:cBhvr additive="base">
                                        <p:cTn id="67" dur="500" fill="hold"/>
                                        <p:tgtEl>
                                          <p:spTgt spid="46"/>
                                        </p:tgtEl>
                                        <p:attrNameLst>
                                          <p:attrName>ppt_x</p:attrName>
                                        </p:attrNameLst>
                                      </p:cBhvr>
                                      <p:tavLst>
                                        <p:tav tm="0">
                                          <p:val>
                                            <p:strVal val="#ppt_x"/>
                                          </p:val>
                                        </p:tav>
                                        <p:tav tm="100000">
                                          <p:val>
                                            <p:strVal val="#ppt_x"/>
                                          </p:val>
                                        </p:tav>
                                      </p:tavLst>
                                    </p:anim>
                                    <p:anim calcmode="lin" valueType="num">
                                      <p:cBhvr additive="base">
                                        <p:cTn id="68" dur="500" fill="hold"/>
                                        <p:tgtEl>
                                          <p:spTgt spid="46"/>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7"/>
                                        </p:tgtEl>
                                        <p:attrNameLst>
                                          <p:attrName>style.visibility</p:attrName>
                                        </p:attrNameLst>
                                      </p:cBhvr>
                                      <p:to>
                                        <p:strVal val="visible"/>
                                      </p:to>
                                    </p:set>
                                    <p:anim calcmode="lin" valueType="num">
                                      <p:cBhvr additive="base">
                                        <p:cTn id="71" dur="500" fill="hold"/>
                                        <p:tgtEl>
                                          <p:spTgt spid="47"/>
                                        </p:tgtEl>
                                        <p:attrNameLst>
                                          <p:attrName>ppt_x</p:attrName>
                                        </p:attrNameLst>
                                      </p:cBhvr>
                                      <p:tavLst>
                                        <p:tav tm="0">
                                          <p:val>
                                            <p:strVal val="#ppt_x"/>
                                          </p:val>
                                        </p:tav>
                                        <p:tav tm="100000">
                                          <p:val>
                                            <p:strVal val="#ppt_x"/>
                                          </p:val>
                                        </p:tav>
                                      </p:tavLst>
                                    </p:anim>
                                    <p:anim calcmode="lin" valueType="num">
                                      <p:cBhvr additive="base">
                                        <p:cTn id="72" dur="500" fill="hold"/>
                                        <p:tgtEl>
                                          <p:spTgt spid="4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51"/>
                                        </p:tgtEl>
                                        <p:attrNameLst>
                                          <p:attrName>style.visibility</p:attrName>
                                        </p:attrNameLst>
                                      </p:cBhvr>
                                      <p:to>
                                        <p:strVal val="visible"/>
                                      </p:to>
                                    </p:set>
                                    <p:anim calcmode="lin" valueType="num">
                                      <p:cBhvr additive="base">
                                        <p:cTn id="75" dur="500" fill="hold"/>
                                        <p:tgtEl>
                                          <p:spTgt spid="51"/>
                                        </p:tgtEl>
                                        <p:attrNameLst>
                                          <p:attrName>ppt_x</p:attrName>
                                        </p:attrNameLst>
                                      </p:cBhvr>
                                      <p:tavLst>
                                        <p:tav tm="0">
                                          <p:val>
                                            <p:strVal val="#ppt_x"/>
                                          </p:val>
                                        </p:tav>
                                        <p:tav tm="100000">
                                          <p:val>
                                            <p:strVal val="#ppt_x"/>
                                          </p:val>
                                        </p:tav>
                                      </p:tavLst>
                                    </p:anim>
                                    <p:anim calcmode="lin" valueType="num">
                                      <p:cBhvr additive="base">
                                        <p:cTn id="76" dur="500" fill="hold"/>
                                        <p:tgtEl>
                                          <p:spTgt spid="51"/>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anim calcmode="lin" valueType="num">
                                      <p:cBhvr additive="base">
                                        <p:cTn id="79" dur="500" fill="hold"/>
                                        <p:tgtEl>
                                          <p:spTgt spid="52"/>
                                        </p:tgtEl>
                                        <p:attrNameLst>
                                          <p:attrName>ppt_x</p:attrName>
                                        </p:attrNameLst>
                                      </p:cBhvr>
                                      <p:tavLst>
                                        <p:tav tm="0">
                                          <p:val>
                                            <p:strVal val="#ppt_x"/>
                                          </p:val>
                                        </p:tav>
                                        <p:tav tm="100000">
                                          <p:val>
                                            <p:strVal val="#ppt_x"/>
                                          </p:val>
                                        </p:tav>
                                      </p:tavLst>
                                    </p:anim>
                                    <p:anim calcmode="lin" valueType="num">
                                      <p:cBhvr additive="base">
                                        <p:cTn id="80" dur="500" fill="hold"/>
                                        <p:tgtEl>
                                          <p:spTgt spid="52"/>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53"/>
                                        </p:tgtEl>
                                        <p:attrNameLst>
                                          <p:attrName>style.visibility</p:attrName>
                                        </p:attrNameLst>
                                      </p:cBhvr>
                                      <p:to>
                                        <p:strVal val="visible"/>
                                      </p:to>
                                    </p:set>
                                    <p:anim calcmode="lin" valueType="num">
                                      <p:cBhvr additive="base">
                                        <p:cTn id="83" dur="500" fill="hold"/>
                                        <p:tgtEl>
                                          <p:spTgt spid="53"/>
                                        </p:tgtEl>
                                        <p:attrNameLst>
                                          <p:attrName>ppt_x</p:attrName>
                                        </p:attrNameLst>
                                      </p:cBhvr>
                                      <p:tavLst>
                                        <p:tav tm="0">
                                          <p:val>
                                            <p:strVal val="#ppt_x"/>
                                          </p:val>
                                        </p:tav>
                                        <p:tav tm="100000">
                                          <p:val>
                                            <p:strVal val="#ppt_x"/>
                                          </p:val>
                                        </p:tav>
                                      </p:tavLst>
                                    </p:anim>
                                    <p:anim calcmode="lin" valueType="num">
                                      <p:cBhvr additive="base">
                                        <p:cTn id="84" dur="500" fill="hold"/>
                                        <p:tgtEl>
                                          <p:spTgt spid="53"/>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54"/>
                                        </p:tgtEl>
                                        <p:attrNameLst>
                                          <p:attrName>style.visibility</p:attrName>
                                        </p:attrNameLst>
                                      </p:cBhvr>
                                      <p:to>
                                        <p:strVal val="visible"/>
                                      </p:to>
                                    </p:set>
                                    <p:anim calcmode="lin" valueType="num">
                                      <p:cBhvr additive="base">
                                        <p:cTn id="87" dur="500" fill="hold"/>
                                        <p:tgtEl>
                                          <p:spTgt spid="54"/>
                                        </p:tgtEl>
                                        <p:attrNameLst>
                                          <p:attrName>ppt_x</p:attrName>
                                        </p:attrNameLst>
                                      </p:cBhvr>
                                      <p:tavLst>
                                        <p:tav tm="0">
                                          <p:val>
                                            <p:strVal val="#ppt_x"/>
                                          </p:val>
                                        </p:tav>
                                        <p:tav tm="100000">
                                          <p:val>
                                            <p:strVal val="#ppt_x"/>
                                          </p:val>
                                        </p:tav>
                                      </p:tavLst>
                                    </p:anim>
                                    <p:anim calcmode="lin" valueType="num">
                                      <p:cBhvr additive="base">
                                        <p:cTn id="88" dur="500" fill="hold"/>
                                        <p:tgtEl>
                                          <p:spTgt spid="54"/>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58"/>
                                        </p:tgtEl>
                                        <p:attrNameLst>
                                          <p:attrName>style.visibility</p:attrName>
                                        </p:attrNameLst>
                                      </p:cBhvr>
                                      <p:to>
                                        <p:strVal val="visible"/>
                                      </p:to>
                                    </p:set>
                                    <p:anim calcmode="lin" valueType="num">
                                      <p:cBhvr additive="base">
                                        <p:cTn id="91" dur="500" fill="hold"/>
                                        <p:tgtEl>
                                          <p:spTgt spid="58"/>
                                        </p:tgtEl>
                                        <p:attrNameLst>
                                          <p:attrName>ppt_x</p:attrName>
                                        </p:attrNameLst>
                                      </p:cBhvr>
                                      <p:tavLst>
                                        <p:tav tm="0">
                                          <p:val>
                                            <p:strVal val="#ppt_x"/>
                                          </p:val>
                                        </p:tav>
                                        <p:tav tm="100000">
                                          <p:val>
                                            <p:strVal val="#ppt_x"/>
                                          </p:val>
                                        </p:tav>
                                      </p:tavLst>
                                    </p:anim>
                                    <p:anim calcmode="lin" valueType="num">
                                      <p:cBhvr additive="base">
                                        <p:cTn id="92" dur="500" fill="hold"/>
                                        <p:tgtEl>
                                          <p:spTgt spid="58"/>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62"/>
                                        </p:tgtEl>
                                        <p:attrNameLst>
                                          <p:attrName>style.visibility</p:attrName>
                                        </p:attrNameLst>
                                      </p:cBhvr>
                                      <p:to>
                                        <p:strVal val="visible"/>
                                      </p:to>
                                    </p:set>
                                    <p:anim calcmode="lin" valueType="num">
                                      <p:cBhvr additive="base">
                                        <p:cTn id="95" dur="500" fill="hold"/>
                                        <p:tgtEl>
                                          <p:spTgt spid="62"/>
                                        </p:tgtEl>
                                        <p:attrNameLst>
                                          <p:attrName>ppt_x</p:attrName>
                                        </p:attrNameLst>
                                      </p:cBhvr>
                                      <p:tavLst>
                                        <p:tav tm="0">
                                          <p:val>
                                            <p:strVal val="#ppt_x"/>
                                          </p:val>
                                        </p:tav>
                                        <p:tav tm="100000">
                                          <p:val>
                                            <p:strVal val="#ppt_x"/>
                                          </p:val>
                                        </p:tav>
                                      </p:tavLst>
                                    </p:anim>
                                    <p:anim calcmode="lin" valueType="num">
                                      <p:cBhvr additive="base">
                                        <p:cTn id="96" dur="500" fill="hold"/>
                                        <p:tgtEl>
                                          <p:spTgt spid="62"/>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63"/>
                                        </p:tgtEl>
                                        <p:attrNameLst>
                                          <p:attrName>style.visibility</p:attrName>
                                        </p:attrNameLst>
                                      </p:cBhvr>
                                      <p:to>
                                        <p:strVal val="visible"/>
                                      </p:to>
                                    </p:set>
                                    <p:anim calcmode="lin" valueType="num">
                                      <p:cBhvr additive="base">
                                        <p:cTn id="99" dur="500" fill="hold"/>
                                        <p:tgtEl>
                                          <p:spTgt spid="63"/>
                                        </p:tgtEl>
                                        <p:attrNameLst>
                                          <p:attrName>ppt_x</p:attrName>
                                        </p:attrNameLst>
                                      </p:cBhvr>
                                      <p:tavLst>
                                        <p:tav tm="0">
                                          <p:val>
                                            <p:strVal val="#ppt_x"/>
                                          </p:val>
                                        </p:tav>
                                        <p:tav tm="100000">
                                          <p:val>
                                            <p:strVal val="#ppt_x"/>
                                          </p:val>
                                        </p:tav>
                                      </p:tavLst>
                                    </p:anim>
                                    <p:anim calcmode="lin" valueType="num">
                                      <p:cBhvr additive="base">
                                        <p:cTn id="100" dur="500" fill="hold"/>
                                        <p:tgtEl>
                                          <p:spTgt spid="63"/>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67"/>
                                        </p:tgtEl>
                                        <p:attrNameLst>
                                          <p:attrName>style.visibility</p:attrName>
                                        </p:attrNameLst>
                                      </p:cBhvr>
                                      <p:to>
                                        <p:strVal val="visible"/>
                                      </p:to>
                                    </p:set>
                                    <p:anim calcmode="lin" valueType="num">
                                      <p:cBhvr additive="base">
                                        <p:cTn id="103" dur="500" fill="hold"/>
                                        <p:tgtEl>
                                          <p:spTgt spid="67"/>
                                        </p:tgtEl>
                                        <p:attrNameLst>
                                          <p:attrName>ppt_x</p:attrName>
                                        </p:attrNameLst>
                                      </p:cBhvr>
                                      <p:tavLst>
                                        <p:tav tm="0">
                                          <p:val>
                                            <p:strVal val="#ppt_x"/>
                                          </p:val>
                                        </p:tav>
                                        <p:tav tm="100000">
                                          <p:val>
                                            <p:strVal val="#ppt_x"/>
                                          </p:val>
                                        </p:tav>
                                      </p:tavLst>
                                    </p:anim>
                                    <p:anim calcmode="lin" valueType="num">
                                      <p:cBhvr additive="base">
                                        <p:cTn id="104" dur="500" fill="hold"/>
                                        <p:tgtEl>
                                          <p:spTgt spid="67"/>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68"/>
                                        </p:tgtEl>
                                        <p:attrNameLst>
                                          <p:attrName>style.visibility</p:attrName>
                                        </p:attrNameLst>
                                      </p:cBhvr>
                                      <p:to>
                                        <p:strVal val="visible"/>
                                      </p:to>
                                    </p:set>
                                    <p:anim calcmode="lin" valueType="num">
                                      <p:cBhvr additive="base">
                                        <p:cTn id="107" dur="500" fill="hold"/>
                                        <p:tgtEl>
                                          <p:spTgt spid="68"/>
                                        </p:tgtEl>
                                        <p:attrNameLst>
                                          <p:attrName>ppt_x</p:attrName>
                                        </p:attrNameLst>
                                      </p:cBhvr>
                                      <p:tavLst>
                                        <p:tav tm="0">
                                          <p:val>
                                            <p:strVal val="#ppt_x"/>
                                          </p:val>
                                        </p:tav>
                                        <p:tav tm="100000">
                                          <p:val>
                                            <p:strVal val="#ppt_x"/>
                                          </p:val>
                                        </p:tav>
                                      </p:tavLst>
                                    </p:anim>
                                    <p:anim calcmode="lin" valueType="num">
                                      <p:cBhvr additive="base">
                                        <p:cTn id="108" dur="500" fill="hold"/>
                                        <p:tgtEl>
                                          <p:spTgt spid="68"/>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72"/>
                                        </p:tgtEl>
                                        <p:attrNameLst>
                                          <p:attrName>style.visibility</p:attrName>
                                        </p:attrNameLst>
                                      </p:cBhvr>
                                      <p:to>
                                        <p:strVal val="visible"/>
                                      </p:to>
                                    </p:set>
                                    <p:anim calcmode="lin" valueType="num">
                                      <p:cBhvr additive="base">
                                        <p:cTn id="111" dur="500" fill="hold"/>
                                        <p:tgtEl>
                                          <p:spTgt spid="72"/>
                                        </p:tgtEl>
                                        <p:attrNameLst>
                                          <p:attrName>ppt_x</p:attrName>
                                        </p:attrNameLst>
                                      </p:cBhvr>
                                      <p:tavLst>
                                        <p:tav tm="0">
                                          <p:val>
                                            <p:strVal val="#ppt_x"/>
                                          </p:val>
                                        </p:tav>
                                        <p:tav tm="100000">
                                          <p:val>
                                            <p:strVal val="#ppt_x"/>
                                          </p:val>
                                        </p:tav>
                                      </p:tavLst>
                                    </p:anim>
                                    <p:anim calcmode="lin" valueType="num">
                                      <p:cBhvr additive="base">
                                        <p:cTn id="112" dur="500" fill="hold"/>
                                        <p:tgtEl>
                                          <p:spTgt spid="72"/>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74"/>
                                        </p:tgtEl>
                                        <p:attrNameLst>
                                          <p:attrName>style.visibility</p:attrName>
                                        </p:attrNameLst>
                                      </p:cBhvr>
                                      <p:to>
                                        <p:strVal val="visible"/>
                                      </p:to>
                                    </p:set>
                                    <p:anim calcmode="lin" valueType="num">
                                      <p:cBhvr additive="base">
                                        <p:cTn id="115" dur="500" fill="hold"/>
                                        <p:tgtEl>
                                          <p:spTgt spid="74"/>
                                        </p:tgtEl>
                                        <p:attrNameLst>
                                          <p:attrName>ppt_x</p:attrName>
                                        </p:attrNameLst>
                                      </p:cBhvr>
                                      <p:tavLst>
                                        <p:tav tm="0">
                                          <p:val>
                                            <p:strVal val="#ppt_x"/>
                                          </p:val>
                                        </p:tav>
                                        <p:tav tm="100000">
                                          <p:val>
                                            <p:strVal val="#ppt_x"/>
                                          </p:val>
                                        </p:tav>
                                      </p:tavLst>
                                    </p:anim>
                                    <p:anim calcmode="lin" valueType="num">
                                      <p:cBhvr additive="base">
                                        <p:cTn id="116" dur="500" fill="hold"/>
                                        <p:tgtEl>
                                          <p:spTgt spid="74"/>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75"/>
                                        </p:tgtEl>
                                        <p:attrNameLst>
                                          <p:attrName>style.visibility</p:attrName>
                                        </p:attrNameLst>
                                      </p:cBhvr>
                                      <p:to>
                                        <p:strVal val="visible"/>
                                      </p:to>
                                    </p:set>
                                    <p:anim calcmode="lin" valueType="num">
                                      <p:cBhvr additive="base">
                                        <p:cTn id="119" dur="500" fill="hold"/>
                                        <p:tgtEl>
                                          <p:spTgt spid="75"/>
                                        </p:tgtEl>
                                        <p:attrNameLst>
                                          <p:attrName>ppt_x</p:attrName>
                                        </p:attrNameLst>
                                      </p:cBhvr>
                                      <p:tavLst>
                                        <p:tav tm="0">
                                          <p:val>
                                            <p:strVal val="#ppt_x"/>
                                          </p:val>
                                        </p:tav>
                                        <p:tav tm="100000">
                                          <p:val>
                                            <p:strVal val="#ppt_x"/>
                                          </p:val>
                                        </p:tav>
                                      </p:tavLst>
                                    </p:anim>
                                    <p:anim calcmode="lin" valueType="num">
                                      <p:cBhvr additive="base">
                                        <p:cTn id="120" dur="500" fill="hold"/>
                                        <p:tgtEl>
                                          <p:spTgt spid="75"/>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76"/>
                                        </p:tgtEl>
                                        <p:attrNameLst>
                                          <p:attrName>style.visibility</p:attrName>
                                        </p:attrNameLst>
                                      </p:cBhvr>
                                      <p:to>
                                        <p:strVal val="visible"/>
                                      </p:to>
                                    </p:set>
                                    <p:anim calcmode="lin" valueType="num">
                                      <p:cBhvr additive="base">
                                        <p:cTn id="123" dur="500" fill="hold"/>
                                        <p:tgtEl>
                                          <p:spTgt spid="76"/>
                                        </p:tgtEl>
                                        <p:attrNameLst>
                                          <p:attrName>ppt_x</p:attrName>
                                        </p:attrNameLst>
                                      </p:cBhvr>
                                      <p:tavLst>
                                        <p:tav tm="0">
                                          <p:val>
                                            <p:strVal val="#ppt_x"/>
                                          </p:val>
                                        </p:tav>
                                        <p:tav tm="100000">
                                          <p:val>
                                            <p:strVal val="#ppt_x"/>
                                          </p:val>
                                        </p:tav>
                                      </p:tavLst>
                                    </p:anim>
                                    <p:anim calcmode="lin" valueType="num">
                                      <p:cBhvr additive="base">
                                        <p:cTn id="124" dur="500" fill="hold"/>
                                        <p:tgtEl>
                                          <p:spTgt spid="76"/>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77"/>
                                        </p:tgtEl>
                                        <p:attrNameLst>
                                          <p:attrName>style.visibility</p:attrName>
                                        </p:attrNameLst>
                                      </p:cBhvr>
                                      <p:to>
                                        <p:strVal val="visible"/>
                                      </p:to>
                                    </p:set>
                                    <p:anim calcmode="lin" valueType="num">
                                      <p:cBhvr additive="base">
                                        <p:cTn id="127" dur="500" fill="hold"/>
                                        <p:tgtEl>
                                          <p:spTgt spid="77"/>
                                        </p:tgtEl>
                                        <p:attrNameLst>
                                          <p:attrName>ppt_x</p:attrName>
                                        </p:attrNameLst>
                                      </p:cBhvr>
                                      <p:tavLst>
                                        <p:tav tm="0">
                                          <p:val>
                                            <p:strVal val="#ppt_x"/>
                                          </p:val>
                                        </p:tav>
                                        <p:tav tm="100000">
                                          <p:val>
                                            <p:strVal val="#ppt_x"/>
                                          </p:val>
                                        </p:tav>
                                      </p:tavLst>
                                    </p:anim>
                                    <p:anim calcmode="lin" valueType="num">
                                      <p:cBhvr additive="base">
                                        <p:cTn id="128"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9" grpId="0"/>
      <p:bldP spid="34" grpId="0"/>
      <p:bldP spid="39" grpId="0" animBg="1"/>
      <p:bldP spid="40" grpId="0"/>
      <p:bldP spid="46" grpId="0"/>
      <p:bldP spid="51" grpId="0" animBg="1"/>
      <p:bldP spid="52" grpId="0" animBg="1"/>
      <p:bldP spid="53" grpId="0" animBg="1"/>
      <p:bldP spid="62" grpId="0" animBg="1"/>
      <p:bldP spid="67" grpId="0" animBg="1"/>
      <p:bldP spid="72" grpId="0"/>
      <p:bldP spid="74" grpId="0"/>
      <p:bldP spid="75" grpId="0"/>
      <p:bldP spid="76" grpId="0"/>
      <p:bldP spid="7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030B42-475D-461F-A594-089E7A60FF0B}"/>
              </a:ext>
            </a:extLst>
          </p:cNvPr>
          <p:cNvSpPr>
            <a:spLocks noGrp="1"/>
          </p:cNvSpPr>
          <p:nvPr>
            <p:ph type="title"/>
          </p:nvPr>
        </p:nvSpPr>
        <p:spPr/>
        <p:txBody>
          <a:bodyPr/>
          <a:lstStyle/>
          <a:p>
            <a:r>
              <a:rPr lang="zh-CN" altLang="en-US" dirty="0"/>
              <a:t>运维管理制度</a:t>
            </a:r>
          </a:p>
        </p:txBody>
      </p:sp>
      <p:grpSp>
        <p:nvGrpSpPr>
          <p:cNvPr id="56" name="组合 55">
            <a:extLst>
              <a:ext uri="{FF2B5EF4-FFF2-40B4-BE49-F238E27FC236}">
                <a16:creationId xmlns:a16="http://schemas.microsoft.com/office/drawing/2014/main" id="{DB312D88-4603-4947-AA47-8889F95A535D}"/>
              </a:ext>
            </a:extLst>
          </p:cNvPr>
          <p:cNvGrpSpPr/>
          <p:nvPr/>
        </p:nvGrpSpPr>
        <p:grpSpPr>
          <a:xfrm>
            <a:off x="731520" y="2160589"/>
            <a:ext cx="8542482" cy="3880773"/>
            <a:chOff x="1383182" y="1030044"/>
            <a:chExt cx="7475892" cy="3471310"/>
          </a:xfrm>
        </p:grpSpPr>
        <p:sp>
          <p:nvSpPr>
            <p:cNvPr id="30" name="AutoShape 7">
              <a:extLst>
                <a:ext uri="{FF2B5EF4-FFF2-40B4-BE49-F238E27FC236}">
                  <a16:creationId xmlns:a16="http://schemas.microsoft.com/office/drawing/2014/main" id="{5E8DED9D-F55E-4B02-B98E-D44E5148E8BA}"/>
                </a:ext>
              </a:extLst>
            </p:cNvPr>
            <p:cNvSpPr>
              <a:spLocks noChangeArrowheads="1"/>
            </p:cNvSpPr>
            <p:nvPr/>
          </p:nvSpPr>
          <p:spPr bwMode="gray">
            <a:xfrm rot="19298465">
              <a:off x="4249789" y="1258543"/>
              <a:ext cx="2556729" cy="1381348"/>
            </a:xfrm>
            <a:prstGeom prst="diamond">
              <a:avLst/>
            </a:prstGeom>
            <a:solidFill>
              <a:srgbClr val="FFFFCC"/>
            </a:solidFill>
            <a:ln w="9525">
              <a:miter lim="800000"/>
            </a:ln>
            <a:scene3d>
              <a:camera prst="legacyObliqueBottom"/>
              <a:lightRig rig="legacyFlat2" dir="t"/>
            </a:scene3d>
            <a:sp3d extrusionH="227000" prstMaterial="legacyMatte">
              <a:bevelT w="13500" h="13500" prst="angle"/>
              <a:bevelB w="13500" h="13500" prst="angle"/>
              <a:extrusionClr>
                <a:srgbClr val="FFFFCC"/>
              </a:extrusionClr>
            </a:sp3d>
          </p:spPr>
          <p:txBody>
            <a:bodyPr wrap="none" anchor="ctr">
              <a:flatTx/>
            </a:bodyPr>
            <a:lstStyle/>
            <a:p>
              <a:endParaRPr lang="zh-CN" altLang="en-US"/>
            </a:p>
          </p:txBody>
        </p:sp>
        <p:sp>
          <p:nvSpPr>
            <p:cNvPr id="31" name="AutoShape 8">
              <a:extLst>
                <a:ext uri="{FF2B5EF4-FFF2-40B4-BE49-F238E27FC236}">
                  <a16:creationId xmlns:a16="http://schemas.microsoft.com/office/drawing/2014/main" id="{D0071FD1-FB13-4871-AF62-300BB92A52BF}"/>
                </a:ext>
              </a:extLst>
            </p:cNvPr>
            <p:cNvSpPr>
              <a:spLocks noChangeArrowheads="1"/>
            </p:cNvSpPr>
            <p:nvPr/>
          </p:nvSpPr>
          <p:spPr bwMode="gray">
            <a:xfrm rot="19298465">
              <a:off x="4159941" y="1142636"/>
              <a:ext cx="2556729" cy="1381348"/>
            </a:xfrm>
            <a:prstGeom prst="diamond">
              <a:avLst/>
            </a:prstGeom>
            <a:solidFill>
              <a:srgbClr val="FFCC66"/>
            </a:solidFill>
            <a:ln w="9525">
              <a:miter lim="800000"/>
            </a:ln>
            <a:scene3d>
              <a:camera prst="legacyObliqueBottom"/>
              <a:lightRig rig="legacyFlat2" dir="t"/>
            </a:scene3d>
            <a:sp3d extrusionH="227000" prstMaterial="legacyMatte">
              <a:bevelT w="13500" h="13500" prst="angle"/>
              <a:bevelB w="13500" h="13500" prst="angle"/>
              <a:extrusionClr>
                <a:srgbClr val="FFCC66"/>
              </a:extrusionClr>
            </a:sp3d>
          </p:spPr>
          <p:txBody>
            <a:bodyPr wrap="none" anchor="ctr">
              <a:flatTx/>
            </a:bodyPr>
            <a:lstStyle/>
            <a:p>
              <a:endParaRPr lang="zh-CN" altLang="en-US"/>
            </a:p>
          </p:txBody>
        </p:sp>
        <p:sp>
          <p:nvSpPr>
            <p:cNvPr id="32" name="AutoShape 9">
              <a:extLst>
                <a:ext uri="{FF2B5EF4-FFF2-40B4-BE49-F238E27FC236}">
                  <a16:creationId xmlns:a16="http://schemas.microsoft.com/office/drawing/2014/main" id="{40BDBF79-3B2E-4A3B-ADD1-C6BC114A7292}"/>
                </a:ext>
              </a:extLst>
            </p:cNvPr>
            <p:cNvSpPr>
              <a:spLocks noChangeArrowheads="1"/>
            </p:cNvSpPr>
            <p:nvPr/>
          </p:nvSpPr>
          <p:spPr bwMode="gray">
            <a:xfrm rot="19298465">
              <a:off x="4095675" y="1035253"/>
              <a:ext cx="2556729" cy="1381348"/>
            </a:xfrm>
            <a:prstGeom prst="diamond">
              <a:avLst/>
            </a:prstGeom>
            <a:gradFill rotWithShape="1">
              <a:gsLst>
                <a:gs pos="0">
                  <a:srgbClr val="A96500"/>
                </a:gs>
                <a:gs pos="100000">
                  <a:srgbClr val="FF9900"/>
                </a:gs>
              </a:gsLst>
              <a:lin ang="5400000" scaled="1"/>
            </a:gradFill>
            <a:ln w="9525">
              <a:miter lim="800000"/>
            </a:ln>
            <a:scene3d>
              <a:camera prst="legacyObliqueBottom"/>
              <a:lightRig rig="legacyFlat2" dir="t"/>
            </a:scene3d>
            <a:sp3d extrusionH="227000" prstMaterial="legacyMatte">
              <a:bevelT w="13500" h="13500" prst="angle"/>
              <a:bevelB w="13500" h="13500" prst="angle"/>
              <a:extrusionClr>
                <a:srgbClr val="FF9900"/>
              </a:extrusionClr>
            </a:sp3d>
          </p:spPr>
          <p:txBody>
            <a:bodyPr wrap="none" anchor="ctr">
              <a:flatTx/>
            </a:bodyPr>
            <a:lstStyle/>
            <a:p>
              <a:endParaRPr lang="zh-CN" altLang="en-US"/>
            </a:p>
          </p:txBody>
        </p:sp>
        <p:sp>
          <p:nvSpPr>
            <p:cNvPr id="33" name="AutoShape 11">
              <a:extLst>
                <a:ext uri="{FF2B5EF4-FFF2-40B4-BE49-F238E27FC236}">
                  <a16:creationId xmlns:a16="http://schemas.microsoft.com/office/drawing/2014/main" id="{004F2C83-56F5-4033-A7AA-17C9F4DD9840}"/>
                </a:ext>
              </a:extLst>
            </p:cNvPr>
            <p:cNvSpPr>
              <a:spLocks noChangeArrowheads="1"/>
            </p:cNvSpPr>
            <p:nvPr/>
          </p:nvSpPr>
          <p:spPr bwMode="ltGray">
            <a:xfrm rot="19298465">
              <a:off x="2264337" y="1245293"/>
              <a:ext cx="2556728" cy="1381348"/>
            </a:xfrm>
            <a:prstGeom prst="diamond">
              <a:avLst/>
            </a:prstGeom>
            <a:solidFill>
              <a:srgbClr val="CCECFF"/>
            </a:solidFill>
            <a:ln w="9525">
              <a:miter lim="800000"/>
            </a:ln>
            <a:scene3d>
              <a:camera prst="legacyObliqueBottom"/>
              <a:lightRig rig="legacyFlat2" dir="t"/>
            </a:scene3d>
            <a:sp3d extrusionH="227000" prstMaterial="legacyMatte">
              <a:bevelT w="13500" h="13500" prst="angle"/>
              <a:bevelB w="13500" h="13500" prst="angle"/>
              <a:extrusionClr>
                <a:srgbClr val="CCECFF"/>
              </a:extrusionClr>
            </a:sp3d>
          </p:spPr>
          <p:txBody>
            <a:bodyPr wrap="none" anchor="ctr">
              <a:flatTx/>
            </a:bodyPr>
            <a:lstStyle/>
            <a:p>
              <a:endParaRPr lang="zh-CN" altLang="en-US"/>
            </a:p>
          </p:txBody>
        </p:sp>
        <p:sp>
          <p:nvSpPr>
            <p:cNvPr id="34" name="AutoShape 12">
              <a:extLst>
                <a:ext uri="{FF2B5EF4-FFF2-40B4-BE49-F238E27FC236}">
                  <a16:creationId xmlns:a16="http://schemas.microsoft.com/office/drawing/2014/main" id="{1FEBFEB4-9106-40B1-8EFD-95B3B241DC93}"/>
                </a:ext>
              </a:extLst>
            </p:cNvPr>
            <p:cNvSpPr>
              <a:spLocks noChangeArrowheads="1"/>
            </p:cNvSpPr>
            <p:nvPr/>
          </p:nvSpPr>
          <p:spPr bwMode="ltGray">
            <a:xfrm rot="19298465">
              <a:off x="2180853" y="1137427"/>
              <a:ext cx="2556728" cy="1381348"/>
            </a:xfrm>
            <a:prstGeom prst="diamond">
              <a:avLst/>
            </a:prstGeom>
            <a:solidFill>
              <a:srgbClr val="CC99FF"/>
            </a:solidFill>
            <a:ln w="9525">
              <a:miter lim="800000"/>
            </a:ln>
            <a:scene3d>
              <a:camera prst="legacyObliqueBottom"/>
              <a:lightRig rig="legacyFlat2" dir="t"/>
            </a:scene3d>
            <a:sp3d extrusionH="227000" prstMaterial="legacyMatte">
              <a:bevelT w="13500" h="13500" prst="angle"/>
              <a:bevelB w="13500" h="13500" prst="angle"/>
              <a:extrusionClr>
                <a:srgbClr val="CC99FF"/>
              </a:extrusionClr>
            </a:sp3d>
          </p:spPr>
          <p:txBody>
            <a:bodyPr wrap="none" anchor="ctr">
              <a:flatTx/>
            </a:bodyPr>
            <a:lstStyle/>
            <a:p>
              <a:endParaRPr lang="zh-CN" altLang="en-US"/>
            </a:p>
          </p:txBody>
        </p:sp>
        <p:sp>
          <p:nvSpPr>
            <p:cNvPr id="35" name="AutoShape 13">
              <a:extLst>
                <a:ext uri="{FF2B5EF4-FFF2-40B4-BE49-F238E27FC236}">
                  <a16:creationId xmlns:a16="http://schemas.microsoft.com/office/drawing/2014/main" id="{59C86C94-712C-4645-9EC7-54BB5EF17CF1}"/>
                </a:ext>
              </a:extLst>
            </p:cNvPr>
            <p:cNvSpPr>
              <a:spLocks noChangeArrowheads="1"/>
            </p:cNvSpPr>
            <p:nvPr/>
          </p:nvSpPr>
          <p:spPr bwMode="ltGray">
            <a:xfrm rot="19298465">
              <a:off x="2116587" y="1030044"/>
              <a:ext cx="2556728" cy="1381348"/>
            </a:xfrm>
            <a:prstGeom prst="diamond">
              <a:avLst/>
            </a:prstGeom>
            <a:gradFill rotWithShape="1">
              <a:gsLst>
                <a:gs pos="0">
                  <a:srgbClr val="393956"/>
                </a:gs>
                <a:gs pos="100000">
                  <a:srgbClr val="666699"/>
                </a:gs>
              </a:gsLst>
              <a:lin ang="5400000" scaled="1"/>
            </a:gradFill>
            <a:ln w="9525">
              <a:miter lim="800000"/>
            </a:ln>
            <a:scene3d>
              <a:camera prst="legacyObliqueBottom"/>
              <a:lightRig rig="legacyFlat2" dir="t"/>
            </a:scene3d>
            <a:sp3d extrusionH="227000" prstMaterial="legacyMatte">
              <a:bevelT w="13500" h="13500" prst="angle"/>
              <a:bevelB w="13500" h="13500" prst="angle"/>
              <a:extrusionClr>
                <a:srgbClr val="666699"/>
              </a:extrusionClr>
            </a:sp3d>
          </p:spPr>
          <p:txBody>
            <a:bodyPr wrap="none" anchor="ctr">
              <a:flatTx/>
            </a:bodyPr>
            <a:lstStyle/>
            <a:p>
              <a:endParaRPr lang="zh-CN" altLang="en-US"/>
            </a:p>
          </p:txBody>
        </p:sp>
        <p:grpSp>
          <p:nvGrpSpPr>
            <p:cNvPr id="36" name="组合 35">
              <a:extLst>
                <a:ext uri="{FF2B5EF4-FFF2-40B4-BE49-F238E27FC236}">
                  <a16:creationId xmlns:a16="http://schemas.microsoft.com/office/drawing/2014/main" id="{DBCF7E89-4B58-429A-B965-6B9EC53DAE3B}"/>
                </a:ext>
              </a:extLst>
            </p:cNvPr>
            <p:cNvGrpSpPr/>
            <p:nvPr/>
          </p:nvGrpSpPr>
          <p:grpSpPr>
            <a:xfrm>
              <a:off x="2131229" y="1152440"/>
              <a:ext cx="1983372" cy="1183990"/>
              <a:chOff x="1319857" y="987046"/>
              <a:chExt cx="1983372" cy="1183990"/>
            </a:xfrm>
          </p:grpSpPr>
          <p:sp>
            <p:nvSpPr>
              <p:cNvPr id="37" name="Rectangle 15">
                <a:extLst>
                  <a:ext uri="{FF2B5EF4-FFF2-40B4-BE49-F238E27FC236}">
                    <a16:creationId xmlns:a16="http://schemas.microsoft.com/office/drawing/2014/main" id="{378215CA-2E1E-435F-B133-5AA6486C6731}"/>
                  </a:ext>
                </a:extLst>
              </p:cNvPr>
              <p:cNvSpPr>
                <a:spLocks noChangeArrowheads="1"/>
              </p:cNvSpPr>
              <p:nvPr/>
            </p:nvSpPr>
            <p:spPr bwMode="gray">
              <a:xfrm rot="21000875">
                <a:off x="1319857" y="1155373"/>
                <a:ext cx="19833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zh-CN" altLang="en-US" sz="1200" i="1" dirty="0">
                    <a:solidFill>
                      <a:srgbClr val="FEFEFE"/>
                    </a:solidFill>
                    <a:latin typeface="微软雅黑" panose="020B0503020204020204" pitchFamily="34" charset="-122"/>
                    <a:ea typeface="微软雅黑" panose="020B0503020204020204" pitchFamily="34" charset="-122"/>
                  </a:rPr>
                  <a:t>       </a:t>
                </a:r>
                <a:endParaRPr lang="en-US" altLang="zh-CN" sz="1200" i="1" dirty="0">
                  <a:solidFill>
                    <a:srgbClr val="FEFEFE"/>
                  </a:solidFill>
                  <a:latin typeface="微软雅黑" panose="020B0503020204020204" pitchFamily="34" charset="-122"/>
                  <a:ea typeface="微软雅黑" panose="020B0503020204020204" pitchFamily="34" charset="-122"/>
                </a:endParaRPr>
              </a:p>
              <a:p>
                <a:pPr algn="ctr" eaLnBrk="0" hangingPunct="0"/>
                <a:r>
                  <a:rPr lang="en-US" altLang="zh-CN" sz="1200" i="1" dirty="0">
                    <a:solidFill>
                      <a:srgbClr val="FEFEFE"/>
                    </a:solidFill>
                    <a:latin typeface="微软雅黑" panose="020B0503020204020204" pitchFamily="34" charset="-122"/>
                    <a:ea typeface="微软雅黑" panose="020B0503020204020204" pitchFamily="34" charset="-122"/>
                  </a:rPr>
                  <a:t>                 </a:t>
                </a:r>
                <a:r>
                  <a:rPr lang="zh-CN" altLang="en-US" sz="1200" i="1" dirty="0">
                    <a:solidFill>
                      <a:srgbClr val="FEFEFE"/>
                    </a:solidFill>
                    <a:latin typeface="微软雅黑" panose="020B0503020204020204" pitchFamily="34" charset="-122"/>
                    <a:ea typeface="微软雅黑" panose="020B0503020204020204" pitchFamily="34" charset="-122"/>
                  </a:rPr>
                  <a:t>日常工作记录</a:t>
                </a:r>
                <a:endParaRPr lang="en-US" altLang="zh-CN" sz="1200" i="1" dirty="0">
                  <a:solidFill>
                    <a:srgbClr val="FEFEFE"/>
                  </a:solidFill>
                  <a:latin typeface="微软雅黑" panose="020B0503020204020204" pitchFamily="34" charset="-122"/>
                  <a:ea typeface="微软雅黑" panose="020B0503020204020204" pitchFamily="34" charset="-122"/>
                </a:endParaRPr>
              </a:p>
              <a:p>
                <a:pPr algn="ctr" eaLnBrk="0" hangingPunct="0"/>
                <a:r>
                  <a:rPr lang="zh-CN" altLang="en-US" sz="1200" i="1" dirty="0">
                    <a:solidFill>
                      <a:srgbClr val="FEFEFE"/>
                    </a:solidFill>
                    <a:latin typeface="微软雅黑" panose="020B0503020204020204" pitchFamily="34" charset="-122"/>
                    <a:ea typeface="微软雅黑" panose="020B0503020204020204" pitchFamily="34" charset="-122"/>
                  </a:rPr>
                  <a:t>          安全服务周报</a:t>
                </a:r>
                <a:endParaRPr lang="en-US" altLang="zh-CN" sz="1200" i="1" dirty="0">
                  <a:solidFill>
                    <a:srgbClr val="FEFEFE"/>
                  </a:solidFill>
                  <a:latin typeface="微软雅黑" panose="020B0503020204020204" pitchFamily="34" charset="-122"/>
                  <a:ea typeface="微软雅黑" panose="020B0503020204020204" pitchFamily="34" charset="-122"/>
                </a:endParaRPr>
              </a:p>
              <a:p>
                <a:pPr algn="ctr" eaLnBrk="0" hangingPunct="0"/>
                <a:r>
                  <a:rPr lang="zh-CN" altLang="en-US" sz="1200" i="1" dirty="0">
                    <a:solidFill>
                      <a:srgbClr val="FEFEFE"/>
                    </a:solidFill>
                    <a:latin typeface="微软雅黑" panose="020B0503020204020204" pitchFamily="34" charset="-122"/>
                    <a:ea typeface="微软雅黑" panose="020B0503020204020204" pitchFamily="34" charset="-122"/>
                  </a:rPr>
                  <a:t>     安全服务月报</a:t>
                </a:r>
                <a:endParaRPr lang="en-US" altLang="zh-CN" sz="1200" i="1" dirty="0">
                  <a:solidFill>
                    <a:srgbClr val="FEFEFE"/>
                  </a:solidFill>
                  <a:latin typeface="微软雅黑" panose="020B0503020204020204" pitchFamily="34" charset="-122"/>
                  <a:ea typeface="微软雅黑" panose="020B0503020204020204" pitchFamily="34" charset="-122"/>
                </a:endParaRPr>
              </a:p>
              <a:p>
                <a:pPr algn="ctr" eaLnBrk="0" hangingPunct="0"/>
                <a:r>
                  <a:rPr lang="zh-CN" altLang="en-US" sz="1200" i="1" dirty="0">
                    <a:solidFill>
                      <a:srgbClr val="FEFEFE"/>
                    </a:solidFill>
                    <a:latin typeface="微软雅黑" panose="020B0503020204020204" pitchFamily="34" charset="-122"/>
                    <a:ea typeface="微软雅黑" panose="020B0503020204020204" pitchFamily="34" charset="-122"/>
                  </a:rPr>
                  <a:t>季度评估报告</a:t>
                </a:r>
                <a:endParaRPr lang="en-US" altLang="zh-CN" sz="1200" i="1" dirty="0">
                  <a:solidFill>
                    <a:srgbClr val="FEFEFE"/>
                  </a:solidFill>
                  <a:latin typeface="微软雅黑" panose="020B0503020204020204" pitchFamily="34" charset="-122"/>
                  <a:ea typeface="微软雅黑" panose="020B0503020204020204" pitchFamily="34" charset="-122"/>
                </a:endParaRPr>
              </a:p>
            </p:txBody>
          </p:sp>
          <p:sp>
            <p:nvSpPr>
              <p:cNvPr id="38" name="Text Box 19">
                <a:extLst>
                  <a:ext uri="{FF2B5EF4-FFF2-40B4-BE49-F238E27FC236}">
                    <a16:creationId xmlns:a16="http://schemas.microsoft.com/office/drawing/2014/main" id="{B5668BE3-6CC6-4168-95E4-20207DD30F55}"/>
                  </a:ext>
                </a:extLst>
              </p:cNvPr>
              <p:cNvSpPr txBox="1">
                <a:spLocks noChangeArrowheads="1"/>
              </p:cNvSpPr>
              <p:nvPr/>
            </p:nvSpPr>
            <p:spPr bwMode="gray">
              <a:xfrm rot="21000875">
                <a:off x="2183726" y="987046"/>
                <a:ext cx="1071062"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500" i="1" dirty="0">
                    <a:solidFill>
                      <a:schemeClr val="bg1"/>
                    </a:solidFill>
                    <a:latin typeface="微软雅黑" panose="020B0503020204020204" pitchFamily="34" charset="-122"/>
                    <a:ea typeface="微软雅黑" panose="020B0503020204020204" pitchFamily="34" charset="-122"/>
                  </a:rPr>
                  <a:t>定期通报制度</a:t>
                </a:r>
                <a:endParaRPr lang="en-US" altLang="zh-CN" sz="1500" i="1" dirty="0">
                  <a:solidFill>
                    <a:schemeClr val="bg1"/>
                  </a:solidFill>
                  <a:latin typeface="微软雅黑" panose="020B0503020204020204" pitchFamily="34" charset="-122"/>
                  <a:ea typeface="微软雅黑" panose="020B0503020204020204" pitchFamily="34" charset="-122"/>
                </a:endParaRPr>
              </a:p>
            </p:txBody>
          </p:sp>
        </p:grpSp>
        <p:sp>
          <p:nvSpPr>
            <p:cNvPr id="39" name="AutoShape 28">
              <a:extLst>
                <a:ext uri="{FF2B5EF4-FFF2-40B4-BE49-F238E27FC236}">
                  <a16:creationId xmlns:a16="http://schemas.microsoft.com/office/drawing/2014/main" id="{45C4D464-1603-4051-816F-5757E04622B7}"/>
                </a:ext>
              </a:extLst>
            </p:cNvPr>
            <p:cNvSpPr>
              <a:spLocks noChangeArrowheads="1"/>
            </p:cNvSpPr>
            <p:nvPr/>
          </p:nvSpPr>
          <p:spPr bwMode="gray">
            <a:xfrm rot="19298465">
              <a:off x="3556157" y="2909150"/>
              <a:ext cx="2556729" cy="1381348"/>
            </a:xfrm>
            <a:prstGeom prst="diamond">
              <a:avLst/>
            </a:prstGeom>
            <a:solidFill>
              <a:srgbClr val="CCFFFF"/>
            </a:solidFill>
            <a:ln w="9525">
              <a:miter lim="800000"/>
            </a:ln>
            <a:scene3d>
              <a:camera prst="legacyObliqueBottom"/>
              <a:lightRig rig="legacyFlat2" dir="t"/>
            </a:scene3d>
            <a:sp3d extrusionH="227000" prstMaterial="legacyMatte">
              <a:bevelT w="13500" h="13500" prst="angle"/>
              <a:bevelB w="13500" h="13500" prst="angle"/>
              <a:extrusionClr>
                <a:srgbClr val="CCFFFF"/>
              </a:extrusionClr>
            </a:sp3d>
          </p:spPr>
          <p:txBody>
            <a:bodyPr wrap="none" anchor="ctr">
              <a:flatTx/>
            </a:bodyPr>
            <a:lstStyle/>
            <a:p>
              <a:endParaRPr lang="zh-CN" altLang="en-US"/>
            </a:p>
          </p:txBody>
        </p:sp>
        <p:sp>
          <p:nvSpPr>
            <p:cNvPr id="40" name="AutoShape 29">
              <a:extLst>
                <a:ext uri="{FF2B5EF4-FFF2-40B4-BE49-F238E27FC236}">
                  <a16:creationId xmlns:a16="http://schemas.microsoft.com/office/drawing/2014/main" id="{BEEA976E-A5EB-4FA0-B696-B08CD73B3A7B}"/>
                </a:ext>
              </a:extLst>
            </p:cNvPr>
            <p:cNvSpPr>
              <a:spLocks noChangeArrowheads="1"/>
            </p:cNvSpPr>
            <p:nvPr/>
          </p:nvSpPr>
          <p:spPr bwMode="gray">
            <a:xfrm rot="19298465">
              <a:off x="3436866" y="2803696"/>
              <a:ext cx="2556729" cy="1381348"/>
            </a:xfrm>
            <a:prstGeom prst="diamond">
              <a:avLst/>
            </a:prstGeom>
            <a:solidFill>
              <a:srgbClr val="33CCFF"/>
            </a:solidFill>
            <a:ln w="9525">
              <a:miter lim="800000"/>
            </a:ln>
            <a:scene3d>
              <a:camera prst="legacyObliqueBottom"/>
              <a:lightRig rig="legacyFlat2" dir="t"/>
            </a:scene3d>
            <a:sp3d extrusionH="227000" prstMaterial="legacyMatte">
              <a:bevelT w="13500" h="13500" prst="angle"/>
              <a:bevelB w="13500" h="13500" prst="angle"/>
              <a:extrusionClr>
                <a:srgbClr val="33CCFF"/>
              </a:extrusionClr>
            </a:sp3d>
          </p:spPr>
          <p:txBody>
            <a:bodyPr wrap="none" anchor="ctr">
              <a:flatTx/>
            </a:bodyPr>
            <a:lstStyle/>
            <a:p>
              <a:endParaRPr lang="zh-CN" altLang="en-US"/>
            </a:p>
          </p:txBody>
        </p:sp>
        <p:sp>
          <p:nvSpPr>
            <p:cNvPr id="41" name="AutoShape 30">
              <a:extLst>
                <a:ext uri="{FF2B5EF4-FFF2-40B4-BE49-F238E27FC236}">
                  <a16:creationId xmlns:a16="http://schemas.microsoft.com/office/drawing/2014/main" id="{9C444BC0-5015-49FC-B31D-E2A49B99F0B7}"/>
                </a:ext>
              </a:extLst>
            </p:cNvPr>
            <p:cNvSpPr>
              <a:spLocks noChangeArrowheads="1"/>
            </p:cNvSpPr>
            <p:nvPr/>
          </p:nvSpPr>
          <p:spPr bwMode="gray">
            <a:xfrm rot="19298465">
              <a:off x="3368145" y="2690684"/>
              <a:ext cx="2556729" cy="1381348"/>
            </a:xfrm>
            <a:prstGeom prst="diamond">
              <a:avLst/>
            </a:prstGeom>
            <a:gradFill rotWithShape="1">
              <a:gsLst>
                <a:gs pos="0">
                  <a:srgbClr val="006587"/>
                </a:gs>
                <a:gs pos="100000">
                  <a:srgbClr val="0099CC"/>
                </a:gs>
              </a:gsLst>
              <a:lin ang="5400000" scaled="1"/>
            </a:gradFill>
            <a:ln w="9525">
              <a:miter lim="800000"/>
            </a:ln>
            <a:scene3d>
              <a:camera prst="legacyObliqueBottom"/>
              <a:lightRig rig="legacyFlat2" dir="t"/>
            </a:scene3d>
            <a:sp3d extrusionH="227000" prstMaterial="legacyMatte">
              <a:bevelT w="13500" h="13500" prst="angle"/>
              <a:bevelB w="13500" h="13500" prst="angle"/>
              <a:extrusionClr>
                <a:srgbClr val="0099CC"/>
              </a:extrusionClr>
            </a:sp3d>
          </p:spPr>
          <p:txBody>
            <a:bodyPr wrap="none" anchor="ctr">
              <a:flatTx/>
            </a:bodyPr>
            <a:lstStyle/>
            <a:p>
              <a:endParaRPr lang="zh-CN" altLang="en-US"/>
            </a:p>
          </p:txBody>
        </p:sp>
        <p:sp>
          <p:nvSpPr>
            <p:cNvPr id="42" name="AutoShape 39">
              <a:extLst>
                <a:ext uri="{FF2B5EF4-FFF2-40B4-BE49-F238E27FC236}">
                  <a16:creationId xmlns:a16="http://schemas.microsoft.com/office/drawing/2014/main" id="{2F108A34-FB31-4FE0-BEE8-B708B1653805}"/>
                </a:ext>
              </a:extLst>
            </p:cNvPr>
            <p:cNvSpPr>
              <a:spLocks noChangeArrowheads="1"/>
            </p:cNvSpPr>
            <p:nvPr/>
          </p:nvSpPr>
          <p:spPr bwMode="gray">
            <a:xfrm rot="19298465">
              <a:off x="1533043" y="2909151"/>
              <a:ext cx="2556728" cy="1381348"/>
            </a:xfrm>
            <a:prstGeom prst="diamond">
              <a:avLst/>
            </a:prstGeom>
            <a:solidFill>
              <a:srgbClr val="CCFFCC"/>
            </a:solidFill>
            <a:ln w="9525">
              <a:miter lim="800000"/>
            </a:ln>
            <a:scene3d>
              <a:camera prst="legacyObliqueBottom"/>
              <a:lightRig rig="legacyFlat2" dir="t"/>
            </a:scene3d>
            <a:sp3d extrusionH="227000" prstMaterial="legacyMatte">
              <a:bevelT w="13500" h="13500" prst="angle"/>
              <a:bevelB w="13500" h="13500" prst="angle"/>
              <a:extrusionClr>
                <a:srgbClr val="CCFFCC"/>
              </a:extrusionClr>
            </a:sp3d>
          </p:spPr>
          <p:txBody>
            <a:bodyPr wrap="none" anchor="ctr">
              <a:flatTx/>
            </a:bodyPr>
            <a:lstStyle/>
            <a:p>
              <a:endParaRPr lang="zh-CN" altLang="en-US"/>
            </a:p>
          </p:txBody>
        </p:sp>
        <p:sp>
          <p:nvSpPr>
            <p:cNvPr id="43" name="AutoShape 40">
              <a:extLst>
                <a:ext uri="{FF2B5EF4-FFF2-40B4-BE49-F238E27FC236}">
                  <a16:creationId xmlns:a16="http://schemas.microsoft.com/office/drawing/2014/main" id="{3F9168A2-6C21-4B27-B983-6675C23B2FC5}"/>
                </a:ext>
              </a:extLst>
            </p:cNvPr>
            <p:cNvSpPr>
              <a:spLocks noChangeArrowheads="1"/>
            </p:cNvSpPr>
            <p:nvPr/>
          </p:nvSpPr>
          <p:spPr bwMode="gray">
            <a:xfrm rot="19298465">
              <a:off x="1450831" y="2802892"/>
              <a:ext cx="2556728" cy="1381348"/>
            </a:xfrm>
            <a:prstGeom prst="diamond">
              <a:avLst/>
            </a:prstGeom>
            <a:solidFill>
              <a:srgbClr val="66FF66"/>
            </a:solidFill>
            <a:ln w="9525">
              <a:miter lim="800000"/>
            </a:ln>
            <a:scene3d>
              <a:camera prst="legacyObliqueBottom"/>
              <a:lightRig rig="legacyFlat2" dir="t"/>
            </a:scene3d>
            <a:sp3d extrusionH="227000" prstMaterial="legacyMatte">
              <a:bevelT w="13500" h="13500" prst="angle"/>
              <a:bevelB w="13500" h="13500" prst="angle"/>
              <a:extrusionClr>
                <a:srgbClr val="66FF66"/>
              </a:extrusionClr>
            </a:sp3d>
          </p:spPr>
          <p:txBody>
            <a:bodyPr wrap="none" anchor="ctr">
              <a:flatTx/>
            </a:bodyPr>
            <a:lstStyle/>
            <a:p>
              <a:endParaRPr lang="zh-CN" altLang="en-US"/>
            </a:p>
          </p:txBody>
        </p:sp>
        <p:sp>
          <p:nvSpPr>
            <p:cNvPr id="44" name="AutoShape 41">
              <a:extLst>
                <a:ext uri="{FF2B5EF4-FFF2-40B4-BE49-F238E27FC236}">
                  <a16:creationId xmlns:a16="http://schemas.microsoft.com/office/drawing/2014/main" id="{5E1114DA-1D92-4B6A-AC17-7D2E17C532E9}"/>
                </a:ext>
              </a:extLst>
            </p:cNvPr>
            <p:cNvSpPr>
              <a:spLocks noChangeArrowheads="1"/>
            </p:cNvSpPr>
            <p:nvPr/>
          </p:nvSpPr>
          <p:spPr bwMode="gray">
            <a:xfrm rot="19298465">
              <a:off x="1386566" y="2695509"/>
              <a:ext cx="2556728" cy="1381348"/>
            </a:xfrm>
            <a:prstGeom prst="diamond">
              <a:avLst/>
            </a:prstGeom>
            <a:gradFill rotWithShape="1">
              <a:gsLst>
                <a:gs pos="0">
                  <a:srgbClr val="009B4E"/>
                </a:gs>
                <a:gs pos="100000">
                  <a:srgbClr val="00CC66"/>
                </a:gs>
              </a:gsLst>
              <a:lin ang="5400000" scaled="1"/>
            </a:gradFill>
            <a:ln w="9525">
              <a:miter lim="800000"/>
            </a:ln>
            <a:scene3d>
              <a:camera prst="legacyObliqueBottom"/>
              <a:lightRig rig="legacyFlat2" dir="t"/>
            </a:scene3d>
            <a:sp3d extrusionH="227000" prstMaterial="legacyMatte">
              <a:bevelT w="13500" h="13500" prst="angle"/>
              <a:bevelB w="13500" h="13500" prst="angle"/>
              <a:extrusionClr>
                <a:srgbClr val="00CC66"/>
              </a:extrusionClr>
            </a:sp3d>
          </p:spPr>
          <p:txBody>
            <a:bodyPr wrap="none" anchor="ctr">
              <a:flatTx/>
            </a:bodyPr>
            <a:lstStyle/>
            <a:p>
              <a:endParaRPr lang="zh-CN" altLang="en-US"/>
            </a:p>
          </p:txBody>
        </p:sp>
        <p:grpSp>
          <p:nvGrpSpPr>
            <p:cNvPr id="45" name="组合 44">
              <a:extLst>
                <a:ext uri="{FF2B5EF4-FFF2-40B4-BE49-F238E27FC236}">
                  <a16:creationId xmlns:a16="http://schemas.microsoft.com/office/drawing/2014/main" id="{D7F8FF0D-9CE3-4CBC-8A95-97C835B2B58F}"/>
                </a:ext>
              </a:extLst>
            </p:cNvPr>
            <p:cNvGrpSpPr/>
            <p:nvPr/>
          </p:nvGrpSpPr>
          <p:grpSpPr>
            <a:xfrm>
              <a:off x="3818072" y="1055176"/>
              <a:ext cx="2675527" cy="1234920"/>
              <a:chOff x="3615920" y="889782"/>
              <a:chExt cx="2675527" cy="1234920"/>
            </a:xfrm>
          </p:grpSpPr>
          <p:sp>
            <p:nvSpPr>
              <p:cNvPr id="46" name="Text Box 19">
                <a:extLst>
                  <a:ext uri="{FF2B5EF4-FFF2-40B4-BE49-F238E27FC236}">
                    <a16:creationId xmlns:a16="http://schemas.microsoft.com/office/drawing/2014/main" id="{AFB82253-88AD-4571-A86D-97EE73648D24}"/>
                  </a:ext>
                </a:extLst>
              </p:cNvPr>
              <p:cNvSpPr txBox="1">
                <a:spLocks noChangeArrowheads="1"/>
              </p:cNvSpPr>
              <p:nvPr/>
            </p:nvSpPr>
            <p:spPr bwMode="gray">
              <a:xfrm rot="21070995">
                <a:off x="4434647" y="889782"/>
                <a:ext cx="177962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500" i="1" dirty="0">
                    <a:solidFill>
                      <a:schemeClr val="bg1"/>
                    </a:solidFill>
                    <a:latin typeface="微软雅黑" panose="020B0503020204020204" pitchFamily="34" charset="-122"/>
                    <a:ea typeface="微软雅黑" panose="020B0503020204020204" pitchFamily="34" charset="-122"/>
                  </a:rPr>
                  <a:t>特期维护制度</a:t>
                </a:r>
                <a:endParaRPr lang="en-US" altLang="zh-CN" sz="1500" i="1" dirty="0">
                  <a:solidFill>
                    <a:schemeClr val="bg1"/>
                  </a:solidFill>
                  <a:latin typeface="微软雅黑" panose="020B0503020204020204" pitchFamily="34" charset="-122"/>
                  <a:ea typeface="微软雅黑" panose="020B0503020204020204" pitchFamily="34" charset="-122"/>
                </a:endParaRPr>
              </a:p>
            </p:txBody>
          </p:sp>
          <p:sp>
            <p:nvSpPr>
              <p:cNvPr id="47" name="Rectangle 15">
                <a:extLst>
                  <a:ext uri="{FF2B5EF4-FFF2-40B4-BE49-F238E27FC236}">
                    <a16:creationId xmlns:a16="http://schemas.microsoft.com/office/drawing/2014/main" id="{D2B2D66A-B4CF-4283-87E3-415C194CCC31}"/>
                  </a:ext>
                </a:extLst>
              </p:cNvPr>
              <p:cNvSpPr>
                <a:spLocks noChangeArrowheads="1"/>
              </p:cNvSpPr>
              <p:nvPr/>
            </p:nvSpPr>
            <p:spPr bwMode="gray">
              <a:xfrm rot="21070995">
                <a:off x="3615920" y="1478371"/>
                <a:ext cx="26755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zh-CN" altLang="en-US" sz="1200" i="1" dirty="0">
                    <a:solidFill>
                      <a:srgbClr val="FEFEFE"/>
                    </a:solidFill>
                    <a:latin typeface="微软雅黑" panose="020B0503020204020204" pitchFamily="34" charset="-122"/>
                    <a:ea typeface="微软雅黑" panose="020B0503020204020204" pitchFamily="34" charset="-122"/>
                  </a:rPr>
                  <a:t>节假日维护</a:t>
                </a:r>
                <a:endParaRPr lang="en-US" altLang="zh-CN" sz="1200" i="1" dirty="0">
                  <a:solidFill>
                    <a:srgbClr val="FEFEFE"/>
                  </a:solidFill>
                  <a:latin typeface="微软雅黑" panose="020B0503020204020204" pitchFamily="34" charset="-122"/>
                  <a:ea typeface="微软雅黑" panose="020B0503020204020204" pitchFamily="34" charset="-122"/>
                </a:endParaRPr>
              </a:p>
              <a:p>
                <a:pPr algn="ctr" eaLnBrk="0" hangingPunct="0"/>
                <a:r>
                  <a:rPr lang="zh-CN" altLang="en-US" sz="1200" i="1" dirty="0">
                    <a:solidFill>
                      <a:srgbClr val="FEFEFE"/>
                    </a:solidFill>
                    <a:latin typeface="微软雅黑" panose="020B0503020204020204" pitchFamily="34" charset="-122"/>
                    <a:ea typeface="微软雅黑" panose="020B0503020204020204" pitchFamily="34" charset="-122"/>
                  </a:rPr>
                  <a:t> 业务高峰期维护</a:t>
                </a:r>
                <a:endParaRPr lang="en-US" altLang="zh-CN" sz="1200" i="1" dirty="0">
                  <a:solidFill>
                    <a:srgbClr val="FEFEFE"/>
                  </a:solidFill>
                  <a:latin typeface="微软雅黑" panose="020B0503020204020204" pitchFamily="34" charset="-122"/>
                  <a:ea typeface="微软雅黑" panose="020B0503020204020204" pitchFamily="34" charset="-122"/>
                </a:endParaRPr>
              </a:p>
              <a:p>
                <a:pPr algn="ctr" eaLnBrk="0" hangingPunct="0"/>
                <a:r>
                  <a:rPr lang="zh-CN" altLang="en-US" sz="1200" i="1" dirty="0">
                    <a:solidFill>
                      <a:srgbClr val="FEFEFE"/>
                    </a:solidFill>
                    <a:latin typeface="微软雅黑" panose="020B0503020204020204" pitchFamily="34" charset="-122"/>
                    <a:ea typeface="微软雅黑" panose="020B0503020204020204" pitchFamily="34" charset="-122"/>
                  </a:rPr>
                  <a:t>重要业务活动期间</a:t>
                </a:r>
                <a:endParaRPr lang="en-US" altLang="zh-CN" sz="1200" i="1" dirty="0">
                  <a:solidFill>
                    <a:srgbClr val="FEFEFE"/>
                  </a:solidFill>
                  <a:latin typeface="微软雅黑" panose="020B0503020204020204" pitchFamily="34" charset="-122"/>
                  <a:ea typeface="微软雅黑" panose="020B0503020204020204" pitchFamily="34" charset="-122"/>
                </a:endParaRPr>
              </a:p>
            </p:txBody>
          </p:sp>
        </p:grpSp>
        <p:grpSp>
          <p:nvGrpSpPr>
            <p:cNvPr id="48" name="组合 47">
              <a:extLst>
                <a:ext uri="{FF2B5EF4-FFF2-40B4-BE49-F238E27FC236}">
                  <a16:creationId xmlns:a16="http://schemas.microsoft.com/office/drawing/2014/main" id="{14A76DD9-2675-491B-8119-B304D55A26C4}"/>
                </a:ext>
              </a:extLst>
            </p:cNvPr>
            <p:cNvGrpSpPr/>
            <p:nvPr/>
          </p:nvGrpSpPr>
          <p:grpSpPr>
            <a:xfrm rot="21040728">
              <a:off x="1383182" y="2915957"/>
              <a:ext cx="1861050" cy="1057385"/>
              <a:chOff x="795138" y="2512044"/>
              <a:chExt cx="1861050" cy="1057385"/>
            </a:xfrm>
          </p:grpSpPr>
          <p:sp>
            <p:nvSpPr>
              <p:cNvPr id="49" name="Text Box 19">
                <a:extLst>
                  <a:ext uri="{FF2B5EF4-FFF2-40B4-BE49-F238E27FC236}">
                    <a16:creationId xmlns:a16="http://schemas.microsoft.com/office/drawing/2014/main" id="{CCAD77F3-7A07-42FA-8E37-0E0848BCF5D6}"/>
                  </a:ext>
                </a:extLst>
              </p:cNvPr>
              <p:cNvSpPr txBox="1">
                <a:spLocks noChangeArrowheads="1"/>
              </p:cNvSpPr>
              <p:nvPr/>
            </p:nvSpPr>
            <p:spPr bwMode="gray">
              <a:xfrm>
                <a:off x="1867053" y="2512044"/>
                <a:ext cx="763286"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500" i="1" dirty="0">
                    <a:solidFill>
                      <a:schemeClr val="bg1"/>
                    </a:solidFill>
                    <a:latin typeface="微软雅黑" panose="020B0503020204020204" pitchFamily="34" charset="-122"/>
                    <a:ea typeface="微软雅黑" panose="020B0503020204020204" pitchFamily="34" charset="-122"/>
                  </a:rPr>
                  <a:t>例会制度</a:t>
                </a:r>
                <a:endParaRPr lang="en-US" altLang="zh-CN" sz="1500" i="1" dirty="0">
                  <a:solidFill>
                    <a:schemeClr val="bg1"/>
                  </a:solidFill>
                  <a:latin typeface="微软雅黑" panose="020B0503020204020204" pitchFamily="34" charset="-122"/>
                  <a:ea typeface="微软雅黑" panose="020B0503020204020204" pitchFamily="34" charset="-122"/>
                </a:endParaRPr>
              </a:p>
            </p:txBody>
          </p:sp>
          <p:sp>
            <p:nvSpPr>
              <p:cNvPr id="50" name="Rectangle 15">
                <a:extLst>
                  <a:ext uri="{FF2B5EF4-FFF2-40B4-BE49-F238E27FC236}">
                    <a16:creationId xmlns:a16="http://schemas.microsoft.com/office/drawing/2014/main" id="{CCD4B963-212C-4766-B6DA-900EBD518554}"/>
                  </a:ext>
                </a:extLst>
              </p:cNvPr>
              <p:cNvSpPr>
                <a:spLocks noChangeArrowheads="1"/>
              </p:cNvSpPr>
              <p:nvPr/>
            </p:nvSpPr>
            <p:spPr bwMode="gray">
              <a:xfrm>
                <a:off x="795138" y="2923098"/>
                <a:ext cx="1861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zh-CN" altLang="en-US" sz="1200" i="1" dirty="0">
                    <a:solidFill>
                      <a:srgbClr val="FEFEFE"/>
                    </a:solidFill>
                    <a:latin typeface="微软雅黑" panose="020B0503020204020204" pitchFamily="34" charset="-122"/>
                    <a:ea typeface="微软雅黑" panose="020B0503020204020204" pitchFamily="34" charset="-122"/>
                  </a:rPr>
                  <a:t>       周例会</a:t>
                </a:r>
                <a:endParaRPr lang="en-US" altLang="zh-CN" sz="1200" i="1" dirty="0">
                  <a:solidFill>
                    <a:srgbClr val="FEFEFE"/>
                  </a:solidFill>
                  <a:latin typeface="微软雅黑" panose="020B0503020204020204" pitchFamily="34" charset="-122"/>
                  <a:ea typeface="微软雅黑" panose="020B0503020204020204" pitchFamily="34" charset="-122"/>
                </a:endParaRPr>
              </a:p>
              <a:p>
                <a:pPr algn="ctr" eaLnBrk="0" hangingPunct="0"/>
                <a:r>
                  <a:rPr lang="zh-CN" altLang="en-US" sz="1200" i="1" dirty="0">
                    <a:solidFill>
                      <a:srgbClr val="FEFEFE"/>
                    </a:solidFill>
                    <a:latin typeface="微软雅黑" panose="020B0503020204020204" pitchFamily="34" charset="-122"/>
                    <a:ea typeface="微软雅黑" panose="020B0503020204020204" pitchFamily="34" charset="-122"/>
                  </a:rPr>
                  <a:t> 月例会</a:t>
                </a:r>
                <a:endParaRPr lang="en-US" altLang="zh-CN" sz="1200" i="1" dirty="0">
                  <a:solidFill>
                    <a:srgbClr val="FEFEFE"/>
                  </a:solidFill>
                  <a:latin typeface="微软雅黑" panose="020B0503020204020204" pitchFamily="34" charset="-122"/>
                  <a:ea typeface="微软雅黑" panose="020B0503020204020204" pitchFamily="34" charset="-122"/>
                </a:endParaRPr>
              </a:p>
              <a:p>
                <a:pPr algn="ctr" eaLnBrk="0" hangingPunct="0"/>
                <a:r>
                  <a:rPr lang="zh-CN" altLang="en-US" sz="1200" i="1" dirty="0">
                    <a:solidFill>
                      <a:srgbClr val="FEFEFE"/>
                    </a:solidFill>
                    <a:latin typeface="微软雅黑" panose="020B0503020204020204" pitchFamily="34" charset="-122"/>
                    <a:ea typeface="微软雅黑" panose="020B0503020204020204" pitchFamily="34" charset="-122"/>
                  </a:rPr>
                  <a:t>年度例会</a:t>
                </a:r>
                <a:endParaRPr lang="en-US" altLang="zh-CN" sz="1200" i="1" dirty="0">
                  <a:solidFill>
                    <a:srgbClr val="FEFEFE"/>
                  </a:solidFill>
                  <a:latin typeface="微软雅黑" panose="020B0503020204020204" pitchFamily="34" charset="-122"/>
                  <a:ea typeface="微软雅黑" panose="020B0503020204020204" pitchFamily="34" charset="-122"/>
                </a:endParaRPr>
              </a:p>
            </p:txBody>
          </p:sp>
        </p:grpSp>
        <p:grpSp>
          <p:nvGrpSpPr>
            <p:cNvPr id="51" name="组合 50">
              <a:extLst>
                <a:ext uri="{FF2B5EF4-FFF2-40B4-BE49-F238E27FC236}">
                  <a16:creationId xmlns:a16="http://schemas.microsoft.com/office/drawing/2014/main" id="{5DDB823A-D88D-4484-97CE-416CB633D796}"/>
                </a:ext>
              </a:extLst>
            </p:cNvPr>
            <p:cNvGrpSpPr/>
            <p:nvPr/>
          </p:nvGrpSpPr>
          <p:grpSpPr>
            <a:xfrm rot="21076223">
              <a:off x="3493936" y="2873152"/>
              <a:ext cx="1861050" cy="1015663"/>
              <a:chOff x="3402643" y="2485498"/>
              <a:chExt cx="1861050" cy="1015663"/>
            </a:xfrm>
          </p:grpSpPr>
          <p:sp>
            <p:nvSpPr>
              <p:cNvPr id="52" name="Text Box 19">
                <a:extLst>
                  <a:ext uri="{FF2B5EF4-FFF2-40B4-BE49-F238E27FC236}">
                    <a16:creationId xmlns:a16="http://schemas.microsoft.com/office/drawing/2014/main" id="{89C623D7-966E-4A04-9509-3EECDCCB0CF5}"/>
                  </a:ext>
                </a:extLst>
              </p:cNvPr>
              <p:cNvSpPr txBox="1">
                <a:spLocks noChangeArrowheads="1"/>
              </p:cNvSpPr>
              <p:nvPr/>
            </p:nvSpPr>
            <p:spPr bwMode="gray">
              <a:xfrm>
                <a:off x="4187539" y="2497193"/>
                <a:ext cx="1071062"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500" i="1">
                    <a:solidFill>
                      <a:schemeClr val="bg1"/>
                    </a:solidFill>
                    <a:latin typeface="微软雅黑" panose="020B0503020204020204" pitchFamily="34" charset="-122"/>
                    <a:ea typeface="微软雅黑" panose="020B0503020204020204" pitchFamily="34" charset="-122"/>
                  </a:rPr>
                  <a:t>文档管理制度</a:t>
                </a:r>
                <a:endParaRPr lang="en-US" altLang="zh-CN" sz="1500" i="1">
                  <a:solidFill>
                    <a:schemeClr val="bg1"/>
                  </a:solidFill>
                  <a:latin typeface="微软雅黑" panose="020B0503020204020204" pitchFamily="34" charset="-122"/>
                  <a:ea typeface="微软雅黑" panose="020B0503020204020204" pitchFamily="34" charset="-122"/>
                </a:endParaRPr>
              </a:p>
            </p:txBody>
          </p:sp>
          <p:sp>
            <p:nvSpPr>
              <p:cNvPr id="53" name="Rectangle 15">
                <a:extLst>
                  <a:ext uri="{FF2B5EF4-FFF2-40B4-BE49-F238E27FC236}">
                    <a16:creationId xmlns:a16="http://schemas.microsoft.com/office/drawing/2014/main" id="{9EED997D-F8B2-42A9-99B4-89E4595D4C79}"/>
                  </a:ext>
                </a:extLst>
              </p:cNvPr>
              <p:cNvSpPr>
                <a:spLocks noChangeArrowheads="1"/>
              </p:cNvSpPr>
              <p:nvPr/>
            </p:nvSpPr>
            <p:spPr bwMode="gray">
              <a:xfrm>
                <a:off x="3402643" y="2485498"/>
                <a:ext cx="18610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zh-CN" altLang="en-US" sz="1200" i="1" dirty="0">
                    <a:solidFill>
                      <a:srgbClr val="FEFEFE"/>
                    </a:solidFill>
                    <a:latin typeface="微软雅黑" panose="020B0503020204020204" pitchFamily="34" charset="-122"/>
                    <a:ea typeface="微软雅黑" panose="020B0503020204020204" pitchFamily="34" charset="-122"/>
                  </a:rPr>
                  <a:t>       </a:t>
                </a:r>
                <a:endParaRPr lang="en-US" altLang="zh-CN" sz="1200" i="1" dirty="0">
                  <a:solidFill>
                    <a:srgbClr val="FEFEFE"/>
                  </a:solidFill>
                  <a:latin typeface="微软雅黑" panose="020B0503020204020204" pitchFamily="34" charset="-122"/>
                  <a:ea typeface="微软雅黑" panose="020B0503020204020204" pitchFamily="34" charset="-122"/>
                </a:endParaRPr>
              </a:p>
              <a:p>
                <a:pPr algn="ctr" eaLnBrk="0" hangingPunct="0"/>
                <a:endParaRPr lang="en-US" altLang="zh-CN" sz="1200" i="1" dirty="0">
                  <a:solidFill>
                    <a:srgbClr val="FEFEFE"/>
                  </a:solidFill>
                  <a:latin typeface="微软雅黑" panose="020B0503020204020204" pitchFamily="34" charset="-122"/>
                  <a:ea typeface="微软雅黑" panose="020B0503020204020204" pitchFamily="34" charset="-122"/>
                </a:endParaRPr>
              </a:p>
              <a:p>
                <a:pPr algn="ctr" eaLnBrk="0" hangingPunct="0"/>
                <a:r>
                  <a:rPr lang="en-US" altLang="zh-CN" sz="1200" i="1" dirty="0">
                    <a:solidFill>
                      <a:srgbClr val="FEFEFE"/>
                    </a:solidFill>
                    <a:latin typeface="微软雅黑" panose="020B0503020204020204" pitchFamily="34" charset="-122"/>
                    <a:ea typeface="微软雅黑" panose="020B0503020204020204" pitchFamily="34" charset="-122"/>
                  </a:rPr>
                  <a:t>        </a:t>
                </a:r>
              </a:p>
              <a:p>
                <a:pPr algn="ctr" eaLnBrk="0" hangingPunct="0"/>
                <a:r>
                  <a:rPr lang="en-US" altLang="zh-CN" sz="1200" i="1" dirty="0">
                    <a:solidFill>
                      <a:srgbClr val="FEFEFE"/>
                    </a:solidFill>
                    <a:latin typeface="微软雅黑" panose="020B0503020204020204" pitchFamily="34" charset="-122"/>
                    <a:ea typeface="微软雅黑" panose="020B0503020204020204" pitchFamily="34" charset="-122"/>
                  </a:rPr>
                  <a:t>     </a:t>
                </a:r>
                <a:r>
                  <a:rPr lang="zh-CN" altLang="en-US" sz="1200" i="1" dirty="0">
                    <a:solidFill>
                      <a:srgbClr val="FEFEFE"/>
                    </a:solidFill>
                    <a:latin typeface="微软雅黑" panose="020B0503020204020204" pitchFamily="34" charset="-122"/>
                    <a:ea typeface="微软雅黑" panose="020B0503020204020204" pitchFamily="34" charset="-122"/>
                  </a:rPr>
                  <a:t>纸质文档管理</a:t>
                </a:r>
                <a:endParaRPr lang="en-US" altLang="zh-CN" sz="1200" i="1" dirty="0">
                  <a:solidFill>
                    <a:srgbClr val="FEFEFE"/>
                  </a:solidFill>
                  <a:latin typeface="微软雅黑" panose="020B0503020204020204" pitchFamily="34" charset="-122"/>
                  <a:ea typeface="微软雅黑" panose="020B0503020204020204" pitchFamily="34" charset="-122"/>
                </a:endParaRPr>
              </a:p>
              <a:p>
                <a:pPr algn="ctr" eaLnBrk="0" hangingPunct="0"/>
                <a:r>
                  <a:rPr lang="zh-CN" altLang="en-US" sz="1200" i="1" dirty="0">
                    <a:solidFill>
                      <a:srgbClr val="FEFEFE"/>
                    </a:solidFill>
                    <a:latin typeface="微软雅黑" panose="020B0503020204020204" pitchFamily="34" charset="-122"/>
                    <a:ea typeface="微软雅黑" panose="020B0503020204020204" pitchFamily="34" charset="-122"/>
                  </a:rPr>
                  <a:t>电子文档管理</a:t>
                </a:r>
                <a:endParaRPr lang="en-US" altLang="zh-CN" sz="1200" i="1" dirty="0">
                  <a:solidFill>
                    <a:srgbClr val="FEFEFE"/>
                  </a:solidFill>
                  <a:latin typeface="微软雅黑" panose="020B0503020204020204" pitchFamily="34" charset="-122"/>
                  <a:ea typeface="微软雅黑" panose="020B0503020204020204" pitchFamily="34" charset="-122"/>
                </a:endParaRPr>
              </a:p>
            </p:txBody>
          </p:sp>
        </p:grpSp>
        <p:pic>
          <p:nvPicPr>
            <p:cNvPr id="54" name="图片 53" descr="A.JPG">
              <a:extLst>
                <a:ext uri="{FF2B5EF4-FFF2-40B4-BE49-F238E27FC236}">
                  <a16:creationId xmlns:a16="http://schemas.microsoft.com/office/drawing/2014/main" id="{E37388F8-F5AE-44E9-81F1-DDADC27CF1E3}"/>
                </a:ext>
              </a:extLst>
            </p:cNvPr>
            <p:cNvPicPr>
              <a:picLocks noChangeAspect="1"/>
            </p:cNvPicPr>
            <p:nvPr/>
          </p:nvPicPr>
          <p:blipFill>
            <a:blip r:embed="rId2"/>
            <a:stretch>
              <a:fillRect/>
            </a:stretch>
          </p:blipFill>
          <p:spPr>
            <a:xfrm>
              <a:off x="6287306" y="1500974"/>
              <a:ext cx="1651399" cy="3000380"/>
            </a:xfrm>
            <a:prstGeom prst="rect">
              <a:avLst/>
            </a:prstGeom>
          </p:spPr>
        </p:pic>
        <p:pic>
          <p:nvPicPr>
            <p:cNvPr id="55" name="图片 54" descr="a.JPG">
              <a:extLst>
                <a:ext uri="{FF2B5EF4-FFF2-40B4-BE49-F238E27FC236}">
                  <a16:creationId xmlns:a16="http://schemas.microsoft.com/office/drawing/2014/main" id="{23568C34-B87D-485D-A60D-7110399EB3CC}"/>
                </a:ext>
              </a:extLst>
            </p:cNvPr>
            <p:cNvPicPr>
              <a:picLocks noChangeAspect="1"/>
            </p:cNvPicPr>
            <p:nvPr/>
          </p:nvPicPr>
          <p:blipFill>
            <a:blip r:embed="rId3"/>
            <a:stretch>
              <a:fillRect/>
            </a:stretch>
          </p:blipFill>
          <p:spPr>
            <a:xfrm>
              <a:off x="7573190" y="1072346"/>
              <a:ext cx="1285884" cy="3286148"/>
            </a:xfrm>
            <a:prstGeom prst="rect">
              <a:avLst/>
            </a:prstGeom>
          </p:spPr>
        </p:pic>
      </p:grpSp>
    </p:spTree>
    <p:extLst>
      <p:ext uri="{BB962C8B-B14F-4D97-AF65-F5344CB8AC3E}">
        <p14:creationId xmlns:p14="http://schemas.microsoft.com/office/powerpoint/2010/main" val="2543396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59FEA7-55F3-48FE-AD40-28000A6971D0}"/>
              </a:ext>
            </a:extLst>
          </p:cNvPr>
          <p:cNvSpPr>
            <a:spLocks noGrp="1"/>
          </p:cNvSpPr>
          <p:nvPr>
            <p:ph type="title"/>
          </p:nvPr>
        </p:nvSpPr>
        <p:spPr/>
        <p:txBody>
          <a:bodyPr/>
          <a:lstStyle/>
          <a:p>
            <a:r>
              <a:rPr lang="zh-CN" altLang="en-US" dirty="0"/>
              <a:t>数据中心定制周期</a:t>
            </a:r>
            <a:r>
              <a:rPr lang="en-US" altLang="zh-CN" dirty="0"/>
              <a:t>-6</a:t>
            </a:r>
            <a:r>
              <a:rPr lang="zh-CN" altLang="en-US" dirty="0"/>
              <a:t>个月交付</a:t>
            </a:r>
          </a:p>
        </p:txBody>
      </p:sp>
      <p:grpSp>
        <p:nvGrpSpPr>
          <p:cNvPr id="46" name="组合 45">
            <a:extLst>
              <a:ext uri="{FF2B5EF4-FFF2-40B4-BE49-F238E27FC236}">
                <a16:creationId xmlns:a16="http://schemas.microsoft.com/office/drawing/2014/main" id="{8E03D046-A2A3-4D52-BCF9-4CB29EFCA152}"/>
              </a:ext>
            </a:extLst>
          </p:cNvPr>
          <p:cNvGrpSpPr/>
          <p:nvPr/>
        </p:nvGrpSpPr>
        <p:grpSpPr>
          <a:xfrm>
            <a:off x="677334" y="2272678"/>
            <a:ext cx="7452000" cy="4120839"/>
            <a:chOff x="929456" y="890918"/>
            <a:chExt cx="7452000" cy="4120839"/>
          </a:xfrm>
        </p:grpSpPr>
        <p:cxnSp>
          <p:nvCxnSpPr>
            <p:cNvPr id="25" name="直接箭头连接符 24">
              <a:extLst>
                <a:ext uri="{FF2B5EF4-FFF2-40B4-BE49-F238E27FC236}">
                  <a16:creationId xmlns:a16="http://schemas.microsoft.com/office/drawing/2014/main" id="{55E7AB68-5CEC-417B-84AD-2708A7627A8C}"/>
                </a:ext>
              </a:extLst>
            </p:cNvPr>
            <p:cNvCxnSpPr/>
            <p:nvPr/>
          </p:nvCxnSpPr>
          <p:spPr>
            <a:xfrm>
              <a:off x="929456" y="2572544"/>
              <a:ext cx="74520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6" name="Freeform 11">
              <a:extLst>
                <a:ext uri="{FF2B5EF4-FFF2-40B4-BE49-F238E27FC236}">
                  <a16:creationId xmlns:a16="http://schemas.microsoft.com/office/drawing/2014/main" id="{2C9BE139-5DBA-4FAC-B503-2F908AAC909E}"/>
                </a:ext>
              </a:extLst>
            </p:cNvPr>
            <p:cNvSpPr>
              <a:spLocks noEditPoints="1"/>
            </p:cNvSpPr>
            <p:nvPr/>
          </p:nvSpPr>
          <p:spPr bwMode="auto">
            <a:xfrm rot="16200000">
              <a:off x="1976835" y="2203307"/>
              <a:ext cx="1142999" cy="814673"/>
            </a:xfrm>
            <a:custGeom>
              <a:avLst/>
              <a:gdLst>
                <a:gd name="T0" fmla="*/ 2333 w 2333"/>
                <a:gd name="T1" fmla="*/ 0 h 1775"/>
                <a:gd name="T2" fmla="*/ 2333 w 2333"/>
                <a:gd name="T3" fmla="*/ 1331 h 1775"/>
                <a:gd name="T4" fmla="*/ 1166 w 2333"/>
                <a:gd name="T5" fmla="*/ 1775 h 1775"/>
                <a:gd name="T6" fmla="*/ 0 w 2333"/>
                <a:gd name="T7" fmla="*/ 1331 h 1775"/>
                <a:gd name="T8" fmla="*/ 0 w 2333"/>
                <a:gd name="T9" fmla="*/ 0 h 1775"/>
                <a:gd name="T10" fmla="*/ 1166 w 2333"/>
                <a:gd name="T11" fmla="*/ 444 h 1775"/>
                <a:gd name="T12" fmla="*/ 2333 w 2333"/>
                <a:gd name="T13" fmla="*/ 0 h 1775"/>
                <a:gd name="T14" fmla="*/ 1750 w 2333"/>
                <a:gd name="T15" fmla="*/ 222 h 17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1775">
                  <a:moveTo>
                    <a:pt x="2333" y="0"/>
                  </a:moveTo>
                  <a:lnTo>
                    <a:pt x="2333" y="1331"/>
                  </a:lnTo>
                  <a:lnTo>
                    <a:pt x="1166" y="1775"/>
                  </a:lnTo>
                  <a:lnTo>
                    <a:pt x="0" y="1331"/>
                  </a:lnTo>
                  <a:lnTo>
                    <a:pt x="0" y="0"/>
                  </a:lnTo>
                  <a:lnTo>
                    <a:pt x="1166" y="444"/>
                  </a:lnTo>
                  <a:lnTo>
                    <a:pt x="2333" y="0"/>
                  </a:lnTo>
                  <a:close/>
                  <a:moveTo>
                    <a:pt x="1750" y="222"/>
                  </a:moveTo>
                </a:path>
              </a:pathLst>
            </a:custGeom>
            <a:solidFill>
              <a:srgbClr val="00B0F0"/>
            </a:solid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 name="Freeform 12">
              <a:extLst>
                <a:ext uri="{FF2B5EF4-FFF2-40B4-BE49-F238E27FC236}">
                  <a16:creationId xmlns:a16="http://schemas.microsoft.com/office/drawing/2014/main" id="{843CFDB8-7DD0-457B-A042-94261A5B1CFD}"/>
                </a:ext>
              </a:extLst>
            </p:cNvPr>
            <p:cNvSpPr>
              <a:spLocks noEditPoints="1"/>
            </p:cNvSpPr>
            <p:nvPr/>
          </p:nvSpPr>
          <p:spPr bwMode="auto">
            <a:xfrm rot="16200000">
              <a:off x="3069649" y="2203307"/>
              <a:ext cx="1142999" cy="814673"/>
            </a:xfrm>
            <a:custGeom>
              <a:avLst/>
              <a:gdLst>
                <a:gd name="T0" fmla="*/ 2333 w 2333"/>
                <a:gd name="T1" fmla="*/ 0 h 1775"/>
                <a:gd name="T2" fmla="*/ 2333 w 2333"/>
                <a:gd name="T3" fmla="*/ 1331 h 1775"/>
                <a:gd name="T4" fmla="*/ 1166 w 2333"/>
                <a:gd name="T5" fmla="*/ 1775 h 1775"/>
                <a:gd name="T6" fmla="*/ 0 w 2333"/>
                <a:gd name="T7" fmla="*/ 1331 h 1775"/>
                <a:gd name="T8" fmla="*/ 0 w 2333"/>
                <a:gd name="T9" fmla="*/ 0 h 1775"/>
                <a:gd name="T10" fmla="*/ 1166 w 2333"/>
                <a:gd name="T11" fmla="*/ 444 h 1775"/>
                <a:gd name="T12" fmla="*/ 2333 w 2333"/>
                <a:gd name="T13" fmla="*/ 0 h 1775"/>
                <a:gd name="T14" fmla="*/ 1750 w 2333"/>
                <a:gd name="T15" fmla="*/ 222 h 17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1775">
                  <a:moveTo>
                    <a:pt x="2333" y="0"/>
                  </a:moveTo>
                  <a:lnTo>
                    <a:pt x="2333" y="1331"/>
                  </a:lnTo>
                  <a:lnTo>
                    <a:pt x="1166" y="1775"/>
                  </a:lnTo>
                  <a:lnTo>
                    <a:pt x="0" y="1331"/>
                  </a:lnTo>
                  <a:lnTo>
                    <a:pt x="0" y="0"/>
                  </a:lnTo>
                  <a:lnTo>
                    <a:pt x="1166" y="444"/>
                  </a:lnTo>
                  <a:lnTo>
                    <a:pt x="2333" y="0"/>
                  </a:lnTo>
                  <a:close/>
                  <a:moveTo>
                    <a:pt x="1750" y="222"/>
                  </a:moveTo>
                </a:path>
              </a:pathLst>
            </a:custGeom>
            <a:solidFill>
              <a:srgbClr val="009BD2"/>
            </a:solid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 name="Freeform 13">
              <a:extLst>
                <a:ext uri="{FF2B5EF4-FFF2-40B4-BE49-F238E27FC236}">
                  <a16:creationId xmlns:a16="http://schemas.microsoft.com/office/drawing/2014/main" id="{B959D9A5-E496-414D-9433-51F5C499FDC5}"/>
                </a:ext>
              </a:extLst>
            </p:cNvPr>
            <p:cNvSpPr>
              <a:spLocks noEditPoints="1"/>
            </p:cNvSpPr>
            <p:nvPr/>
          </p:nvSpPr>
          <p:spPr bwMode="auto">
            <a:xfrm rot="16200000">
              <a:off x="4152905" y="2203762"/>
              <a:ext cx="1142999" cy="813762"/>
            </a:xfrm>
            <a:custGeom>
              <a:avLst/>
              <a:gdLst>
                <a:gd name="T0" fmla="*/ 2333 w 2333"/>
                <a:gd name="T1" fmla="*/ 0 h 1774"/>
                <a:gd name="T2" fmla="*/ 2333 w 2333"/>
                <a:gd name="T3" fmla="*/ 1331 h 1774"/>
                <a:gd name="T4" fmla="*/ 1166 w 2333"/>
                <a:gd name="T5" fmla="*/ 1774 h 1774"/>
                <a:gd name="T6" fmla="*/ 0 w 2333"/>
                <a:gd name="T7" fmla="*/ 1331 h 1774"/>
                <a:gd name="T8" fmla="*/ 0 w 2333"/>
                <a:gd name="T9" fmla="*/ 0 h 1774"/>
                <a:gd name="T10" fmla="*/ 1166 w 2333"/>
                <a:gd name="T11" fmla="*/ 443 h 1774"/>
                <a:gd name="T12" fmla="*/ 2333 w 2333"/>
                <a:gd name="T13" fmla="*/ 0 h 1774"/>
                <a:gd name="T14" fmla="*/ 1750 w 2333"/>
                <a:gd name="T15" fmla="*/ 221 h 17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1774">
                  <a:moveTo>
                    <a:pt x="2333" y="0"/>
                  </a:moveTo>
                  <a:lnTo>
                    <a:pt x="2333" y="1331"/>
                  </a:lnTo>
                  <a:lnTo>
                    <a:pt x="1166" y="1774"/>
                  </a:lnTo>
                  <a:lnTo>
                    <a:pt x="0" y="1331"/>
                  </a:lnTo>
                  <a:lnTo>
                    <a:pt x="0" y="0"/>
                  </a:lnTo>
                  <a:lnTo>
                    <a:pt x="1166" y="443"/>
                  </a:lnTo>
                  <a:lnTo>
                    <a:pt x="2333" y="0"/>
                  </a:lnTo>
                  <a:close/>
                  <a:moveTo>
                    <a:pt x="1750" y="221"/>
                  </a:moveTo>
                </a:path>
              </a:pathLst>
            </a:custGeom>
            <a:solidFill>
              <a:srgbClr val="0282D0"/>
            </a:solid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 name="Freeform 13">
              <a:extLst>
                <a:ext uri="{FF2B5EF4-FFF2-40B4-BE49-F238E27FC236}">
                  <a16:creationId xmlns:a16="http://schemas.microsoft.com/office/drawing/2014/main" id="{F8FF6206-4A94-425F-9E7F-21C847B98650}"/>
                </a:ext>
              </a:extLst>
            </p:cNvPr>
            <p:cNvSpPr>
              <a:spLocks noEditPoints="1"/>
            </p:cNvSpPr>
            <p:nvPr/>
          </p:nvSpPr>
          <p:spPr bwMode="auto">
            <a:xfrm rot="16200000">
              <a:off x="5193655" y="2203762"/>
              <a:ext cx="1142999" cy="813762"/>
            </a:xfrm>
            <a:custGeom>
              <a:avLst/>
              <a:gdLst>
                <a:gd name="T0" fmla="*/ 2333 w 2333"/>
                <a:gd name="T1" fmla="*/ 0 h 1774"/>
                <a:gd name="T2" fmla="*/ 2333 w 2333"/>
                <a:gd name="T3" fmla="*/ 1331 h 1774"/>
                <a:gd name="T4" fmla="*/ 1166 w 2333"/>
                <a:gd name="T5" fmla="*/ 1774 h 1774"/>
                <a:gd name="T6" fmla="*/ 0 w 2333"/>
                <a:gd name="T7" fmla="*/ 1331 h 1774"/>
                <a:gd name="T8" fmla="*/ 0 w 2333"/>
                <a:gd name="T9" fmla="*/ 0 h 1774"/>
                <a:gd name="T10" fmla="*/ 1166 w 2333"/>
                <a:gd name="T11" fmla="*/ 443 h 1774"/>
                <a:gd name="T12" fmla="*/ 2333 w 2333"/>
                <a:gd name="T13" fmla="*/ 0 h 1774"/>
                <a:gd name="T14" fmla="*/ 1750 w 2333"/>
                <a:gd name="T15" fmla="*/ 221 h 17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1774">
                  <a:moveTo>
                    <a:pt x="2333" y="0"/>
                  </a:moveTo>
                  <a:lnTo>
                    <a:pt x="2333" y="1331"/>
                  </a:lnTo>
                  <a:lnTo>
                    <a:pt x="1166" y="1774"/>
                  </a:lnTo>
                  <a:lnTo>
                    <a:pt x="0" y="1331"/>
                  </a:lnTo>
                  <a:lnTo>
                    <a:pt x="0" y="0"/>
                  </a:lnTo>
                  <a:lnTo>
                    <a:pt x="1166" y="443"/>
                  </a:lnTo>
                  <a:lnTo>
                    <a:pt x="2333" y="0"/>
                  </a:lnTo>
                  <a:close/>
                  <a:moveTo>
                    <a:pt x="1750" y="221"/>
                  </a:moveTo>
                </a:path>
              </a:pathLst>
            </a:custGeom>
            <a:solidFill>
              <a:srgbClr val="0067B4"/>
            </a:solid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 name="TextBox 241">
              <a:extLst>
                <a:ext uri="{FF2B5EF4-FFF2-40B4-BE49-F238E27FC236}">
                  <a16:creationId xmlns:a16="http://schemas.microsoft.com/office/drawing/2014/main" id="{DC30CA6E-65DC-4AFC-8F05-2FF52682A1CE}"/>
                </a:ext>
              </a:extLst>
            </p:cNvPr>
            <p:cNvSpPr txBox="1"/>
            <p:nvPr/>
          </p:nvSpPr>
          <p:spPr>
            <a:xfrm>
              <a:off x="2335188" y="2230266"/>
              <a:ext cx="408263" cy="854070"/>
            </a:xfrm>
            <a:prstGeom prst="rect">
              <a:avLst/>
            </a:prstGeom>
            <a:noFill/>
          </p:spPr>
          <p:txBody>
            <a:bodyPr wrap="square" lIns="68571" tIns="34285" rIns="68571" bIns="34285" rtlCol="0">
              <a:spAutoFit/>
            </a:bodyPr>
            <a:lstStyle/>
            <a:p>
              <a:pPr algn="ctr"/>
              <a:r>
                <a:rPr lang="zh-CN" altLang="en-US" sz="1700" dirty="0">
                  <a:solidFill>
                    <a:srgbClr val="92D050"/>
                  </a:solidFill>
                  <a:latin typeface="微软雅黑" panose="020B0503020204020204" pitchFamily="34" charset="-122"/>
                  <a:ea typeface="微软雅黑" panose="020B0503020204020204" pitchFamily="34" charset="-122"/>
                </a:rPr>
                <a:t>规划期</a:t>
              </a:r>
              <a:endParaRPr lang="zh-CN" altLang="en-US" sz="1700" b="1" dirty="0">
                <a:solidFill>
                  <a:srgbClr val="92D050"/>
                </a:solidFill>
                <a:latin typeface="微软雅黑" panose="020B0503020204020204" pitchFamily="34" charset="-122"/>
                <a:ea typeface="微软雅黑" panose="020B0503020204020204" pitchFamily="34" charset="-122"/>
              </a:endParaRPr>
            </a:p>
          </p:txBody>
        </p:sp>
        <p:sp>
          <p:nvSpPr>
            <p:cNvPr id="31" name="TextBox 242">
              <a:extLst>
                <a:ext uri="{FF2B5EF4-FFF2-40B4-BE49-F238E27FC236}">
                  <a16:creationId xmlns:a16="http://schemas.microsoft.com/office/drawing/2014/main" id="{917B5CA6-4D7A-405C-8F87-6A7E7272F377}"/>
                </a:ext>
              </a:extLst>
            </p:cNvPr>
            <p:cNvSpPr txBox="1"/>
            <p:nvPr/>
          </p:nvSpPr>
          <p:spPr>
            <a:xfrm>
              <a:off x="3484297" y="2230266"/>
              <a:ext cx="408263" cy="854070"/>
            </a:xfrm>
            <a:prstGeom prst="rect">
              <a:avLst/>
            </a:prstGeom>
            <a:noFill/>
          </p:spPr>
          <p:txBody>
            <a:bodyPr wrap="square" lIns="68571" tIns="34285" rIns="68571" bIns="34285" rtlCol="0">
              <a:spAutoFit/>
            </a:bodyPr>
            <a:lstStyle/>
            <a:p>
              <a:pPr algn="ctr"/>
              <a:r>
                <a:rPr lang="zh-CN" altLang="en-US" sz="1700" b="1" dirty="0">
                  <a:solidFill>
                    <a:schemeClr val="bg1"/>
                  </a:solidFill>
                  <a:latin typeface="微软雅黑" panose="020B0503020204020204" pitchFamily="34" charset="-122"/>
                  <a:ea typeface="微软雅黑" panose="020B0503020204020204" pitchFamily="34" charset="-122"/>
                </a:rPr>
                <a:t>设计期</a:t>
              </a:r>
            </a:p>
          </p:txBody>
        </p:sp>
        <p:sp>
          <p:nvSpPr>
            <p:cNvPr id="32" name="TextBox 243">
              <a:extLst>
                <a:ext uri="{FF2B5EF4-FFF2-40B4-BE49-F238E27FC236}">
                  <a16:creationId xmlns:a16="http://schemas.microsoft.com/office/drawing/2014/main" id="{F7E285D0-D202-4236-A955-01734BA4AE7E}"/>
                </a:ext>
              </a:extLst>
            </p:cNvPr>
            <p:cNvSpPr txBox="1"/>
            <p:nvPr/>
          </p:nvSpPr>
          <p:spPr>
            <a:xfrm>
              <a:off x="4544988" y="2230266"/>
              <a:ext cx="408263" cy="854070"/>
            </a:xfrm>
            <a:prstGeom prst="rect">
              <a:avLst/>
            </a:prstGeom>
            <a:noFill/>
          </p:spPr>
          <p:txBody>
            <a:bodyPr wrap="square" lIns="68571" tIns="34285" rIns="68571" bIns="34285" rtlCol="0">
              <a:spAutoFit/>
            </a:bodyPr>
            <a:lstStyle/>
            <a:p>
              <a:pPr algn="ctr"/>
              <a:r>
                <a:rPr lang="zh-CN" altLang="en-US" sz="1700" b="1" dirty="0">
                  <a:solidFill>
                    <a:schemeClr val="bg1"/>
                  </a:solidFill>
                  <a:latin typeface="微软雅黑" panose="020B0503020204020204" pitchFamily="34" charset="-122"/>
                  <a:ea typeface="微软雅黑" panose="020B0503020204020204" pitchFamily="34" charset="-122"/>
                </a:rPr>
                <a:t>建设期</a:t>
              </a:r>
            </a:p>
          </p:txBody>
        </p:sp>
        <p:sp>
          <p:nvSpPr>
            <p:cNvPr id="33" name="TextBox 244">
              <a:extLst>
                <a:ext uri="{FF2B5EF4-FFF2-40B4-BE49-F238E27FC236}">
                  <a16:creationId xmlns:a16="http://schemas.microsoft.com/office/drawing/2014/main" id="{F67CC60E-9617-4BBD-ADDB-1A0917062BC4}"/>
                </a:ext>
              </a:extLst>
            </p:cNvPr>
            <p:cNvSpPr txBox="1"/>
            <p:nvPr/>
          </p:nvSpPr>
          <p:spPr>
            <a:xfrm>
              <a:off x="5576054" y="2230266"/>
              <a:ext cx="408263" cy="854070"/>
            </a:xfrm>
            <a:prstGeom prst="rect">
              <a:avLst/>
            </a:prstGeom>
            <a:noFill/>
          </p:spPr>
          <p:txBody>
            <a:bodyPr wrap="square" lIns="68571" tIns="34285" rIns="68571" bIns="34285" rtlCol="0">
              <a:spAutoFit/>
            </a:bodyPr>
            <a:lstStyle/>
            <a:p>
              <a:pPr algn="ctr"/>
              <a:r>
                <a:rPr lang="zh-CN" altLang="en-US" sz="1700" b="1" dirty="0">
                  <a:solidFill>
                    <a:schemeClr val="bg1"/>
                  </a:solidFill>
                  <a:latin typeface="微软雅黑" panose="020B0503020204020204" pitchFamily="34" charset="-122"/>
                  <a:ea typeface="微软雅黑" panose="020B0503020204020204" pitchFamily="34" charset="-122"/>
                </a:rPr>
                <a:t>测试期</a:t>
              </a:r>
            </a:p>
          </p:txBody>
        </p:sp>
        <p:cxnSp>
          <p:nvCxnSpPr>
            <p:cNvPr id="34" name="直接连接符 33">
              <a:extLst>
                <a:ext uri="{FF2B5EF4-FFF2-40B4-BE49-F238E27FC236}">
                  <a16:creationId xmlns:a16="http://schemas.microsoft.com/office/drawing/2014/main" id="{0E72BB41-0F4B-40CB-B15A-FA0BDC71F87C}"/>
                </a:ext>
              </a:extLst>
            </p:cNvPr>
            <p:cNvCxnSpPr/>
            <p:nvPr/>
          </p:nvCxnSpPr>
          <p:spPr>
            <a:xfrm>
              <a:off x="2521997" y="3172982"/>
              <a:ext cx="0" cy="609599"/>
            </a:xfrm>
            <a:prstGeom prst="line">
              <a:avLst/>
            </a:prstGeom>
            <a:ln w="1905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219A266A-AEB5-46B6-9419-42083503E934}"/>
                </a:ext>
              </a:extLst>
            </p:cNvPr>
            <p:cNvCxnSpPr/>
            <p:nvPr/>
          </p:nvCxnSpPr>
          <p:spPr>
            <a:xfrm>
              <a:off x="3588797" y="1429545"/>
              <a:ext cx="0" cy="609599"/>
            </a:xfrm>
            <a:prstGeom prst="line">
              <a:avLst/>
            </a:prstGeom>
            <a:ln w="1905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931932FF-068C-4474-BCCE-57966CDD8FE5}"/>
                </a:ext>
              </a:extLst>
            </p:cNvPr>
            <p:cNvCxnSpPr/>
            <p:nvPr/>
          </p:nvCxnSpPr>
          <p:spPr>
            <a:xfrm>
              <a:off x="4642897" y="3172982"/>
              <a:ext cx="0" cy="609599"/>
            </a:xfrm>
            <a:prstGeom prst="line">
              <a:avLst/>
            </a:prstGeom>
            <a:ln w="1905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88618B92-F46E-4ADF-92D9-727294BBF602}"/>
                </a:ext>
              </a:extLst>
            </p:cNvPr>
            <p:cNvCxnSpPr/>
            <p:nvPr/>
          </p:nvCxnSpPr>
          <p:spPr>
            <a:xfrm>
              <a:off x="5737463" y="1429545"/>
              <a:ext cx="0" cy="609599"/>
            </a:xfrm>
            <a:prstGeom prst="line">
              <a:avLst/>
            </a:prstGeom>
            <a:ln w="1905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8" name="Rectangle 28">
              <a:extLst>
                <a:ext uri="{FF2B5EF4-FFF2-40B4-BE49-F238E27FC236}">
                  <a16:creationId xmlns:a16="http://schemas.microsoft.com/office/drawing/2014/main" id="{84914F36-93CC-4F11-BF54-5C99D16C0338}"/>
                </a:ext>
              </a:extLst>
            </p:cNvPr>
            <p:cNvSpPr>
              <a:spLocks noChangeArrowheads="1"/>
            </p:cNvSpPr>
            <p:nvPr/>
          </p:nvSpPr>
          <p:spPr bwMode="auto">
            <a:xfrm>
              <a:off x="1783831" y="3785642"/>
              <a:ext cx="1600915" cy="122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171450" lvl="0" indent="-171450" algn="l" fontAlgn="auto">
                <a:lnSpc>
                  <a:spcPct val="120000"/>
                </a:lnSpc>
                <a:spcBef>
                  <a:spcPts val="0"/>
                </a:spcBef>
                <a:spcAft>
                  <a:spcPts val="0"/>
                </a:spcAft>
                <a:buFont typeface="Wingdings" panose="05000000000000000000" pitchFamily="2" charset="2"/>
                <a:buChar char="§"/>
                <a:defRPr/>
              </a:pPr>
              <a:r>
                <a:rPr lang="zh-CN" altLang="en-US" sz="1600" b="0" kern="0" dirty="0">
                  <a:solidFill>
                    <a:schemeClr val="accent3">
                      <a:lumMod val="50000"/>
                    </a:schemeClr>
                  </a:solidFill>
                  <a:latin typeface="微软雅黑" panose="020B0503020204020204" pitchFamily="34" charset="-122"/>
                  <a:ea typeface="微软雅黑" panose="020B0503020204020204" pitchFamily="34" charset="-122"/>
                </a:rPr>
                <a:t>客户群定位</a:t>
              </a:r>
            </a:p>
            <a:p>
              <a:pPr marL="171450" lvl="0" indent="-171450" algn="l" fontAlgn="auto">
                <a:lnSpc>
                  <a:spcPct val="120000"/>
                </a:lnSpc>
                <a:spcBef>
                  <a:spcPts val="0"/>
                </a:spcBef>
                <a:spcAft>
                  <a:spcPts val="0"/>
                </a:spcAft>
                <a:buFont typeface="Wingdings" panose="05000000000000000000" pitchFamily="2" charset="2"/>
                <a:buChar char="§"/>
                <a:defRPr/>
              </a:pPr>
              <a:r>
                <a:rPr lang="zh-CN" altLang="en-US" sz="1600" b="0" kern="0" dirty="0">
                  <a:solidFill>
                    <a:schemeClr val="accent3">
                      <a:lumMod val="50000"/>
                    </a:schemeClr>
                  </a:solidFill>
                  <a:latin typeface="微软雅黑" panose="020B0503020204020204" pitchFamily="34" charset="-122"/>
                  <a:ea typeface="微软雅黑" panose="020B0503020204020204" pitchFamily="34" charset="-122"/>
                </a:rPr>
                <a:t>数据中心选址</a:t>
              </a:r>
            </a:p>
            <a:p>
              <a:pPr marL="171450" lvl="0" indent="-171450" algn="l" fontAlgn="auto">
                <a:lnSpc>
                  <a:spcPct val="120000"/>
                </a:lnSpc>
                <a:spcBef>
                  <a:spcPts val="0"/>
                </a:spcBef>
                <a:spcAft>
                  <a:spcPts val="0"/>
                </a:spcAft>
                <a:buFont typeface="Wingdings" panose="05000000000000000000" pitchFamily="2" charset="2"/>
                <a:buChar char="§"/>
                <a:defRPr/>
              </a:pPr>
              <a:r>
                <a:rPr lang="zh-CN" altLang="en-US" sz="1600" b="0" kern="0" dirty="0">
                  <a:solidFill>
                    <a:schemeClr val="accent3">
                      <a:lumMod val="50000"/>
                    </a:schemeClr>
                  </a:solidFill>
                  <a:latin typeface="微软雅黑" panose="020B0503020204020204" pitchFamily="34" charset="-122"/>
                  <a:ea typeface="微软雅黑" panose="020B0503020204020204" pitchFamily="34" charset="-122"/>
                </a:rPr>
                <a:t>投资预算等</a:t>
              </a:r>
              <a:r>
                <a:rPr lang="en-US" altLang="zh-CN" sz="1600" b="0" kern="0" dirty="0">
                  <a:solidFill>
                    <a:schemeClr val="accent3">
                      <a:lumMod val="50000"/>
                    </a:schemeClr>
                  </a:solidFill>
                  <a:latin typeface="微软雅黑" panose="020B0503020204020204" pitchFamily="34" charset="-122"/>
                  <a:ea typeface="微软雅黑" panose="020B0503020204020204" pitchFamily="34" charset="-122"/>
                </a:rPr>
                <a:t>.</a:t>
              </a:r>
            </a:p>
            <a:p>
              <a:pPr marL="171450" lvl="0" indent="-171450" algn="l" fontAlgn="auto">
                <a:lnSpc>
                  <a:spcPct val="120000"/>
                </a:lnSpc>
                <a:spcBef>
                  <a:spcPts val="0"/>
                </a:spcBef>
                <a:spcAft>
                  <a:spcPts val="0"/>
                </a:spcAft>
                <a:buFont typeface="Wingdings" panose="05000000000000000000" pitchFamily="2" charset="2"/>
                <a:buChar char="§"/>
                <a:defRPr/>
              </a:pPr>
              <a:r>
                <a:rPr lang="zh-CN" altLang="en-US" sz="1600" kern="0" dirty="0">
                  <a:solidFill>
                    <a:srgbClr val="0070C0"/>
                  </a:solidFill>
                  <a:latin typeface="微软雅黑" panose="020B0503020204020204" pitchFamily="34" charset="-122"/>
                  <a:ea typeface="微软雅黑" panose="020B0503020204020204" pitchFamily="34" charset="-122"/>
                </a:rPr>
                <a:t>规划建设完成</a:t>
              </a:r>
              <a:endParaRPr lang="en-US" altLang="zh-CN" sz="1600" b="0" kern="0" dirty="0">
                <a:solidFill>
                  <a:srgbClr val="0070C0"/>
                </a:solidFill>
                <a:latin typeface="微软雅黑" panose="020B0503020204020204" pitchFamily="34" charset="-122"/>
                <a:ea typeface="微软雅黑" panose="020B0503020204020204" pitchFamily="34" charset="-122"/>
              </a:endParaRPr>
            </a:p>
          </p:txBody>
        </p:sp>
        <p:sp>
          <p:nvSpPr>
            <p:cNvPr id="39" name="Rectangle 28">
              <a:extLst>
                <a:ext uri="{FF2B5EF4-FFF2-40B4-BE49-F238E27FC236}">
                  <a16:creationId xmlns:a16="http://schemas.microsoft.com/office/drawing/2014/main" id="{5F32C0A0-45F5-4653-A547-64B44DE35645}"/>
                </a:ext>
              </a:extLst>
            </p:cNvPr>
            <p:cNvSpPr>
              <a:spLocks noChangeArrowheads="1"/>
            </p:cNvSpPr>
            <p:nvPr/>
          </p:nvSpPr>
          <p:spPr bwMode="auto">
            <a:xfrm>
              <a:off x="2658425" y="890918"/>
              <a:ext cx="1659098" cy="63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171450" lvl="0" indent="-171450" algn="l" fontAlgn="auto">
                <a:lnSpc>
                  <a:spcPct val="120000"/>
                </a:lnSpc>
                <a:spcBef>
                  <a:spcPts val="0"/>
                </a:spcBef>
                <a:spcAft>
                  <a:spcPts val="0"/>
                </a:spcAft>
                <a:buFont typeface="Wingdings" panose="05000000000000000000" pitchFamily="2" charset="2"/>
                <a:buChar char="§"/>
                <a:defRPr/>
              </a:pPr>
              <a:r>
                <a:rPr lang="zh-CN" altLang="en-US" sz="1600" b="0" kern="0" dirty="0">
                  <a:solidFill>
                    <a:schemeClr val="accent3">
                      <a:lumMod val="50000"/>
                    </a:schemeClr>
                  </a:solidFill>
                  <a:latin typeface="微软雅黑" panose="020B0503020204020204" pitchFamily="34" charset="-122"/>
                  <a:ea typeface="微软雅黑" panose="020B0503020204020204" pitchFamily="34" charset="-122"/>
                </a:rPr>
                <a:t> 技术方案选定</a:t>
              </a:r>
            </a:p>
            <a:p>
              <a:pPr marL="171450" lvl="0" indent="-171450" algn="l" fontAlgn="auto">
                <a:lnSpc>
                  <a:spcPct val="120000"/>
                </a:lnSpc>
                <a:spcBef>
                  <a:spcPts val="0"/>
                </a:spcBef>
                <a:spcAft>
                  <a:spcPts val="0"/>
                </a:spcAft>
                <a:buFont typeface="Wingdings" panose="05000000000000000000" pitchFamily="2" charset="2"/>
                <a:buChar char="§"/>
                <a:defRPr/>
              </a:pPr>
              <a:r>
                <a:rPr lang="zh-CN" altLang="en-US" sz="1600" b="0" kern="0" dirty="0">
                  <a:solidFill>
                    <a:schemeClr val="accent3">
                      <a:lumMod val="50000"/>
                    </a:schemeClr>
                  </a:solidFill>
                  <a:latin typeface="微软雅黑" panose="020B0503020204020204" pitchFamily="34" charset="-122"/>
                  <a:ea typeface="微软雅黑" panose="020B0503020204020204" pitchFamily="34" charset="-122"/>
                </a:rPr>
                <a:t> 设计图纸细化</a:t>
              </a:r>
            </a:p>
          </p:txBody>
        </p:sp>
        <p:sp>
          <p:nvSpPr>
            <p:cNvPr id="40" name="Rectangle 28">
              <a:extLst>
                <a:ext uri="{FF2B5EF4-FFF2-40B4-BE49-F238E27FC236}">
                  <a16:creationId xmlns:a16="http://schemas.microsoft.com/office/drawing/2014/main" id="{4EE9D3E1-24D8-49EC-A90A-55E980B545B6}"/>
                </a:ext>
              </a:extLst>
            </p:cNvPr>
            <p:cNvSpPr>
              <a:spLocks noChangeArrowheads="1"/>
            </p:cNvSpPr>
            <p:nvPr/>
          </p:nvSpPr>
          <p:spPr bwMode="auto">
            <a:xfrm>
              <a:off x="3984482" y="3737670"/>
              <a:ext cx="1443063" cy="122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171450" lvl="0" indent="-171450" fontAlgn="auto">
                <a:lnSpc>
                  <a:spcPct val="120000"/>
                </a:lnSpc>
                <a:spcBef>
                  <a:spcPts val="0"/>
                </a:spcBef>
                <a:spcAft>
                  <a:spcPts val="0"/>
                </a:spcAft>
                <a:buFont typeface="Wingdings" panose="05000000000000000000" pitchFamily="2" charset="2"/>
                <a:buChar char="§"/>
                <a:defRPr/>
              </a:pPr>
              <a:r>
                <a:rPr lang="zh-CN" altLang="en-US" sz="1600" b="0" kern="0" dirty="0">
                  <a:solidFill>
                    <a:schemeClr val="accent3">
                      <a:lumMod val="50000"/>
                    </a:schemeClr>
                  </a:solidFill>
                  <a:latin typeface="微软雅黑" panose="020B0503020204020204" pitchFamily="34" charset="-122"/>
                  <a:ea typeface="微软雅黑" panose="020B0503020204020204" pitchFamily="34" charset="-122"/>
                </a:rPr>
                <a:t>土建工程</a:t>
              </a:r>
            </a:p>
            <a:p>
              <a:pPr marL="171450" lvl="0" indent="-171450" fontAlgn="auto">
                <a:lnSpc>
                  <a:spcPct val="120000"/>
                </a:lnSpc>
                <a:spcBef>
                  <a:spcPts val="0"/>
                </a:spcBef>
                <a:spcAft>
                  <a:spcPts val="0"/>
                </a:spcAft>
                <a:buFont typeface="Wingdings" panose="05000000000000000000" pitchFamily="2" charset="2"/>
                <a:buChar char="§"/>
                <a:defRPr/>
              </a:pPr>
              <a:r>
                <a:rPr lang="zh-CN" altLang="en-US" sz="1600" b="0" kern="0" dirty="0">
                  <a:solidFill>
                    <a:schemeClr val="accent3">
                      <a:lumMod val="50000"/>
                    </a:schemeClr>
                  </a:solidFill>
                  <a:latin typeface="微软雅黑" panose="020B0503020204020204" pitchFamily="34" charset="-122"/>
                  <a:ea typeface="微软雅黑" panose="020B0503020204020204" pitchFamily="34" charset="-122"/>
                </a:rPr>
                <a:t>机电安装</a:t>
              </a:r>
            </a:p>
            <a:p>
              <a:pPr marL="171450" lvl="0" indent="-171450" fontAlgn="auto">
                <a:lnSpc>
                  <a:spcPct val="120000"/>
                </a:lnSpc>
                <a:spcBef>
                  <a:spcPts val="0"/>
                </a:spcBef>
                <a:spcAft>
                  <a:spcPts val="0"/>
                </a:spcAft>
                <a:buFont typeface="Wingdings" panose="05000000000000000000" pitchFamily="2" charset="2"/>
                <a:buChar char="§"/>
                <a:defRPr/>
              </a:pPr>
              <a:r>
                <a:rPr lang="zh-CN" altLang="en-US" sz="1600" b="0" kern="0" dirty="0">
                  <a:solidFill>
                    <a:schemeClr val="accent3">
                      <a:lumMod val="50000"/>
                    </a:schemeClr>
                  </a:solidFill>
                  <a:latin typeface="微软雅黑" panose="020B0503020204020204" pitchFamily="34" charset="-122"/>
                  <a:ea typeface="微软雅黑" panose="020B0503020204020204" pitchFamily="34" charset="-122"/>
                </a:rPr>
                <a:t>系统集成</a:t>
              </a:r>
            </a:p>
            <a:p>
              <a:pPr marL="171450" lvl="0" indent="-171450" fontAlgn="auto">
                <a:lnSpc>
                  <a:spcPct val="120000"/>
                </a:lnSpc>
                <a:spcBef>
                  <a:spcPts val="0"/>
                </a:spcBef>
                <a:spcAft>
                  <a:spcPts val="0"/>
                </a:spcAft>
                <a:buFont typeface="Wingdings" panose="05000000000000000000" pitchFamily="2" charset="2"/>
                <a:buChar char="§"/>
                <a:defRPr/>
              </a:pPr>
              <a:r>
                <a:rPr lang="zh-CN" altLang="en-US" sz="1600" b="0" kern="0" dirty="0">
                  <a:solidFill>
                    <a:schemeClr val="accent3">
                      <a:lumMod val="50000"/>
                    </a:schemeClr>
                  </a:solidFill>
                  <a:latin typeface="微软雅黑" panose="020B0503020204020204" pitchFamily="34" charset="-122"/>
                  <a:ea typeface="微软雅黑" panose="020B0503020204020204" pitchFamily="34" charset="-122"/>
                </a:rPr>
                <a:t>其它工程</a:t>
              </a:r>
            </a:p>
          </p:txBody>
        </p:sp>
        <p:sp>
          <p:nvSpPr>
            <p:cNvPr id="41" name="Rectangle 28">
              <a:extLst>
                <a:ext uri="{FF2B5EF4-FFF2-40B4-BE49-F238E27FC236}">
                  <a16:creationId xmlns:a16="http://schemas.microsoft.com/office/drawing/2014/main" id="{072A01C8-581B-4C05-8370-784437098800}"/>
                </a:ext>
              </a:extLst>
            </p:cNvPr>
            <p:cNvSpPr>
              <a:spLocks noChangeArrowheads="1"/>
            </p:cNvSpPr>
            <p:nvPr/>
          </p:nvSpPr>
          <p:spPr bwMode="auto">
            <a:xfrm>
              <a:off x="4724404" y="895627"/>
              <a:ext cx="3424885" cy="63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lvl="0" algn="l" fontAlgn="auto">
                <a:lnSpc>
                  <a:spcPct val="120000"/>
                </a:lnSpc>
                <a:spcBef>
                  <a:spcPts val="0"/>
                </a:spcBef>
                <a:spcAft>
                  <a:spcPts val="0"/>
                </a:spcAft>
                <a:defRPr/>
              </a:pPr>
              <a:r>
                <a:rPr lang="zh-CN" altLang="en-US" sz="1600" b="0" kern="0" dirty="0">
                  <a:solidFill>
                    <a:schemeClr val="accent3">
                      <a:lumMod val="50000"/>
                    </a:schemeClr>
                  </a:solidFill>
                  <a:latin typeface="微软雅黑" panose="020B0503020204020204" pitchFamily="34" charset="-122"/>
                  <a:ea typeface="微软雅黑" panose="020B0503020204020204" pitchFamily="34" charset="-122"/>
                </a:rPr>
                <a:t>建设结束后对系统或设备进行联调联测、验证设计指标、设备性能等</a:t>
              </a:r>
            </a:p>
          </p:txBody>
        </p:sp>
        <p:sp>
          <p:nvSpPr>
            <p:cNvPr id="42" name="Freeform 13">
              <a:extLst>
                <a:ext uri="{FF2B5EF4-FFF2-40B4-BE49-F238E27FC236}">
                  <a16:creationId xmlns:a16="http://schemas.microsoft.com/office/drawing/2014/main" id="{8493EAA1-59C7-4F51-828F-83FA84576098}"/>
                </a:ext>
              </a:extLst>
            </p:cNvPr>
            <p:cNvSpPr>
              <a:spLocks noEditPoints="1"/>
            </p:cNvSpPr>
            <p:nvPr/>
          </p:nvSpPr>
          <p:spPr bwMode="auto">
            <a:xfrm rot="16200000">
              <a:off x="6266979" y="2203762"/>
              <a:ext cx="1142999" cy="813762"/>
            </a:xfrm>
            <a:custGeom>
              <a:avLst/>
              <a:gdLst>
                <a:gd name="T0" fmla="*/ 2333 w 2333"/>
                <a:gd name="T1" fmla="*/ 0 h 1774"/>
                <a:gd name="T2" fmla="*/ 2333 w 2333"/>
                <a:gd name="T3" fmla="*/ 1331 h 1774"/>
                <a:gd name="T4" fmla="*/ 1166 w 2333"/>
                <a:gd name="T5" fmla="*/ 1774 h 1774"/>
                <a:gd name="T6" fmla="*/ 0 w 2333"/>
                <a:gd name="T7" fmla="*/ 1331 h 1774"/>
                <a:gd name="T8" fmla="*/ 0 w 2333"/>
                <a:gd name="T9" fmla="*/ 0 h 1774"/>
                <a:gd name="T10" fmla="*/ 1166 w 2333"/>
                <a:gd name="T11" fmla="*/ 443 h 1774"/>
                <a:gd name="T12" fmla="*/ 2333 w 2333"/>
                <a:gd name="T13" fmla="*/ 0 h 1774"/>
                <a:gd name="T14" fmla="*/ 1750 w 2333"/>
                <a:gd name="T15" fmla="*/ 221 h 17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1774">
                  <a:moveTo>
                    <a:pt x="2333" y="0"/>
                  </a:moveTo>
                  <a:lnTo>
                    <a:pt x="2333" y="1331"/>
                  </a:lnTo>
                  <a:lnTo>
                    <a:pt x="1166" y="1774"/>
                  </a:lnTo>
                  <a:lnTo>
                    <a:pt x="0" y="1331"/>
                  </a:lnTo>
                  <a:lnTo>
                    <a:pt x="0" y="0"/>
                  </a:lnTo>
                  <a:lnTo>
                    <a:pt x="1166" y="443"/>
                  </a:lnTo>
                  <a:lnTo>
                    <a:pt x="2333" y="0"/>
                  </a:lnTo>
                  <a:close/>
                  <a:moveTo>
                    <a:pt x="1750" y="221"/>
                  </a:moveTo>
                </a:path>
              </a:pathLst>
            </a:custGeom>
            <a:solidFill>
              <a:srgbClr val="0282D0"/>
            </a:solid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 name="TextBox 56">
              <a:extLst>
                <a:ext uri="{FF2B5EF4-FFF2-40B4-BE49-F238E27FC236}">
                  <a16:creationId xmlns:a16="http://schemas.microsoft.com/office/drawing/2014/main" id="{B1A8BF68-C51C-4F61-BA9B-5D667968C9CC}"/>
                </a:ext>
              </a:extLst>
            </p:cNvPr>
            <p:cNvSpPr txBox="1"/>
            <p:nvPr/>
          </p:nvSpPr>
          <p:spPr>
            <a:xfrm>
              <a:off x="6659062" y="2230266"/>
              <a:ext cx="408263" cy="854070"/>
            </a:xfrm>
            <a:prstGeom prst="rect">
              <a:avLst/>
            </a:prstGeom>
            <a:noFill/>
          </p:spPr>
          <p:txBody>
            <a:bodyPr wrap="square" lIns="68571" tIns="34285" rIns="68571" bIns="34285" rtlCol="0">
              <a:spAutoFit/>
            </a:bodyPr>
            <a:lstStyle/>
            <a:p>
              <a:pPr algn="ctr"/>
              <a:r>
                <a:rPr lang="zh-CN" altLang="en-US" sz="1700" b="1" dirty="0">
                  <a:solidFill>
                    <a:schemeClr val="bg1"/>
                  </a:solidFill>
                  <a:latin typeface="微软雅黑" panose="020B0503020204020204" pitchFamily="34" charset="-122"/>
                  <a:ea typeface="微软雅黑" panose="020B0503020204020204" pitchFamily="34" charset="-122"/>
                </a:rPr>
                <a:t>运行期</a:t>
              </a:r>
            </a:p>
          </p:txBody>
        </p:sp>
        <p:cxnSp>
          <p:nvCxnSpPr>
            <p:cNvPr id="44" name="直接连接符 43">
              <a:extLst>
                <a:ext uri="{FF2B5EF4-FFF2-40B4-BE49-F238E27FC236}">
                  <a16:creationId xmlns:a16="http://schemas.microsoft.com/office/drawing/2014/main" id="{07408CAA-C26F-4D33-9C98-F009A47B4A8B}"/>
                </a:ext>
              </a:extLst>
            </p:cNvPr>
            <p:cNvCxnSpPr/>
            <p:nvPr/>
          </p:nvCxnSpPr>
          <p:spPr>
            <a:xfrm>
              <a:off x="6756971" y="3172982"/>
              <a:ext cx="0" cy="609599"/>
            </a:xfrm>
            <a:prstGeom prst="line">
              <a:avLst/>
            </a:prstGeom>
            <a:ln w="1905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5" name="Rectangle 28">
              <a:extLst>
                <a:ext uri="{FF2B5EF4-FFF2-40B4-BE49-F238E27FC236}">
                  <a16:creationId xmlns:a16="http://schemas.microsoft.com/office/drawing/2014/main" id="{0175AF2D-C45A-40E5-A20D-BB7619423A7E}"/>
                </a:ext>
              </a:extLst>
            </p:cNvPr>
            <p:cNvSpPr>
              <a:spLocks noChangeArrowheads="1"/>
            </p:cNvSpPr>
            <p:nvPr/>
          </p:nvSpPr>
          <p:spPr bwMode="auto">
            <a:xfrm>
              <a:off x="5842369" y="3733362"/>
              <a:ext cx="1829203" cy="63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lvl="0" algn="l" fontAlgn="auto">
                <a:lnSpc>
                  <a:spcPct val="120000"/>
                </a:lnSpc>
                <a:spcBef>
                  <a:spcPts val="0"/>
                </a:spcBef>
                <a:spcAft>
                  <a:spcPts val="0"/>
                </a:spcAft>
                <a:defRPr/>
              </a:pPr>
              <a:r>
                <a:rPr lang="zh-CN" altLang="en-US" sz="1600" b="0" kern="0" dirty="0">
                  <a:solidFill>
                    <a:schemeClr val="accent3">
                      <a:lumMod val="50000"/>
                    </a:schemeClr>
                  </a:solidFill>
                  <a:latin typeface="微软雅黑" panose="020B0503020204020204" pitchFamily="34" charset="-122"/>
                  <a:ea typeface="微软雅黑" panose="020B0503020204020204" pitchFamily="34" charset="-122"/>
                </a:rPr>
                <a:t>机房投产各基础设施开始正常运转</a:t>
              </a:r>
            </a:p>
          </p:txBody>
        </p:sp>
      </p:grpSp>
    </p:spTree>
    <p:extLst>
      <p:ext uri="{BB962C8B-B14F-4D97-AF65-F5344CB8AC3E}">
        <p14:creationId xmlns:p14="http://schemas.microsoft.com/office/powerpoint/2010/main" val="501246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5A53D5-7835-4747-8ADB-8A948F12E68F}"/>
              </a:ext>
            </a:extLst>
          </p:cNvPr>
          <p:cNvSpPr>
            <a:spLocks noGrp="1"/>
          </p:cNvSpPr>
          <p:nvPr>
            <p:ph type="title"/>
          </p:nvPr>
        </p:nvSpPr>
        <p:spPr/>
        <p:txBody>
          <a:bodyPr/>
          <a:lstStyle/>
          <a:p>
            <a:r>
              <a:rPr lang="zh-CN" altLang="en-US" dirty="0"/>
              <a:t>业务模式</a:t>
            </a:r>
          </a:p>
        </p:txBody>
      </p:sp>
      <p:grpSp>
        <p:nvGrpSpPr>
          <p:cNvPr id="49" name="组合 48">
            <a:extLst>
              <a:ext uri="{FF2B5EF4-FFF2-40B4-BE49-F238E27FC236}">
                <a16:creationId xmlns:a16="http://schemas.microsoft.com/office/drawing/2014/main" id="{664E856A-B058-4525-9519-DD7CBEF38268}"/>
              </a:ext>
            </a:extLst>
          </p:cNvPr>
          <p:cNvGrpSpPr/>
          <p:nvPr/>
        </p:nvGrpSpPr>
        <p:grpSpPr>
          <a:xfrm>
            <a:off x="677334" y="1930400"/>
            <a:ext cx="9035626" cy="4028069"/>
            <a:chOff x="914346" y="896144"/>
            <a:chExt cx="7392248" cy="3382320"/>
          </a:xfrm>
        </p:grpSpPr>
        <p:sp>
          <p:nvSpPr>
            <p:cNvPr id="4" name="矩形 3">
              <a:extLst>
                <a:ext uri="{FF2B5EF4-FFF2-40B4-BE49-F238E27FC236}">
                  <a16:creationId xmlns:a16="http://schemas.microsoft.com/office/drawing/2014/main" id="{278E356A-1F17-4429-ADD0-8CABFD702372}"/>
                </a:ext>
              </a:extLst>
            </p:cNvPr>
            <p:cNvSpPr/>
            <p:nvPr/>
          </p:nvSpPr>
          <p:spPr>
            <a:xfrm>
              <a:off x="2676253" y="905967"/>
              <a:ext cx="5630341" cy="33717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ndParaRPr>
            </a:p>
          </p:txBody>
        </p:sp>
        <p:sp>
          <p:nvSpPr>
            <p:cNvPr id="5" name="矩形 4">
              <a:extLst>
                <a:ext uri="{FF2B5EF4-FFF2-40B4-BE49-F238E27FC236}">
                  <a16:creationId xmlns:a16="http://schemas.microsoft.com/office/drawing/2014/main" id="{E32DB4D7-F345-475A-9939-0F487264ECEC}"/>
                </a:ext>
              </a:extLst>
            </p:cNvPr>
            <p:cNvSpPr/>
            <p:nvPr/>
          </p:nvSpPr>
          <p:spPr>
            <a:xfrm>
              <a:off x="2470461" y="906634"/>
              <a:ext cx="201466" cy="336110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6" name="矩形 5">
              <a:extLst>
                <a:ext uri="{FF2B5EF4-FFF2-40B4-BE49-F238E27FC236}">
                  <a16:creationId xmlns:a16="http://schemas.microsoft.com/office/drawing/2014/main" id="{67C97DD1-8E92-44F5-AB88-3E413FF69746}"/>
                </a:ext>
              </a:extLst>
            </p:cNvPr>
            <p:cNvSpPr/>
            <p:nvPr/>
          </p:nvSpPr>
          <p:spPr>
            <a:xfrm>
              <a:off x="926880" y="896810"/>
              <a:ext cx="655651" cy="33717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7" name="矩形 6">
              <a:extLst>
                <a:ext uri="{FF2B5EF4-FFF2-40B4-BE49-F238E27FC236}">
                  <a16:creationId xmlns:a16="http://schemas.microsoft.com/office/drawing/2014/main" id="{96F6C96F-0EE9-45F5-B54B-FD574B69E06A}"/>
                </a:ext>
              </a:extLst>
            </p:cNvPr>
            <p:cNvSpPr/>
            <p:nvPr/>
          </p:nvSpPr>
          <p:spPr>
            <a:xfrm>
              <a:off x="1582530" y="896144"/>
              <a:ext cx="221614" cy="33823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8" name="矩形 7">
              <a:extLst>
                <a:ext uri="{FF2B5EF4-FFF2-40B4-BE49-F238E27FC236}">
                  <a16:creationId xmlns:a16="http://schemas.microsoft.com/office/drawing/2014/main" id="{0ED7A22F-3B90-41A6-9784-B8582F6F0187}"/>
                </a:ext>
              </a:extLst>
            </p:cNvPr>
            <p:cNvSpPr/>
            <p:nvPr/>
          </p:nvSpPr>
          <p:spPr>
            <a:xfrm>
              <a:off x="1802314" y="896809"/>
              <a:ext cx="668504" cy="3371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9" name="矩形 1">
              <a:extLst>
                <a:ext uri="{FF2B5EF4-FFF2-40B4-BE49-F238E27FC236}">
                  <a16:creationId xmlns:a16="http://schemas.microsoft.com/office/drawing/2014/main" id="{9C1E2E83-F4E6-4BCF-9316-33865BC75FD0}"/>
                </a:ext>
              </a:extLst>
            </p:cNvPr>
            <p:cNvSpPr/>
            <p:nvPr/>
          </p:nvSpPr>
          <p:spPr>
            <a:xfrm>
              <a:off x="1567877" y="1623597"/>
              <a:ext cx="243589" cy="807327"/>
            </a:xfrm>
            <a:custGeom>
              <a:avLst/>
              <a:gdLst>
                <a:gd name="connsiteX0" fmla="*/ 0 w 219075"/>
                <a:gd name="connsiteY0" fmla="*/ 0 h 839716"/>
                <a:gd name="connsiteX1" fmla="*/ 219075 w 219075"/>
                <a:gd name="connsiteY1" fmla="*/ 0 h 839716"/>
                <a:gd name="connsiteX2" fmla="*/ 219075 w 219075"/>
                <a:gd name="connsiteY2" fmla="*/ 839716 h 839716"/>
                <a:gd name="connsiteX3" fmla="*/ 0 w 219075"/>
                <a:gd name="connsiteY3" fmla="*/ 839716 h 839716"/>
                <a:gd name="connsiteX4" fmla="*/ 0 w 219075"/>
                <a:gd name="connsiteY4" fmla="*/ 0 h 839716"/>
                <a:gd name="connsiteX0-1" fmla="*/ 0 w 257175"/>
                <a:gd name="connsiteY0-2" fmla="*/ 342900 h 839716"/>
                <a:gd name="connsiteX1-3" fmla="*/ 257175 w 257175"/>
                <a:gd name="connsiteY1-4" fmla="*/ 0 h 839716"/>
                <a:gd name="connsiteX2-5" fmla="*/ 257175 w 257175"/>
                <a:gd name="connsiteY2-6" fmla="*/ 839716 h 839716"/>
                <a:gd name="connsiteX3-7" fmla="*/ 38100 w 257175"/>
                <a:gd name="connsiteY3-8" fmla="*/ 839716 h 839716"/>
                <a:gd name="connsiteX4-9" fmla="*/ 0 w 257175"/>
                <a:gd name="connsiteY4-10" fmla="*/ 342900 h 839716"/>
                <a:gd name="connsiteX0-11" fmla="*/ 76200 w 219075"/>
                <a:gd name="connsiteY0-12" fmla="*/ 457200 h 839716"/>
                <a:gd name="connsiteX1-13" fmla="*/ 219075 w 219075"/>
                <a:gd name="connsiteY1-14" fmla="*/ 0 h 839716"/>
                <a:gd name="connsiteX2-15" fmla="*/ 219075 w 219075"/>
                <a:gd name="connsiteY2-16" fmla="*/ 839716 h 839716"/>
                <a:gd name="connsiteX3-17" fmla="*/ 0 w 219075"/>
                <a:gd name="connsiteY3-18" fmla="*/ 839716 h 839716"/>
                <a:gd name="connsiteX4-19" fmla="*/ 76200 w 219075"/>
                <a:gd name="connsiteY4-20" fmla="*/ 457200 h 839716"/>
                <a:gd name="connsiteX0-21" fmla="*/ 9525 w 219075"/>
                <a:gd name="connsiteY0-22" fmla="*/ 485775 h 839716"/>
                <a:gd name="connsiteX1-23" fmla="*/ 219075 w 219075"/>
                <a:gd name="connsiteY1-24" fmla="*/ 0 h 839716"/>
                <a:gd name="connsiteX2-25" fmla="*/ 219075 w 219075"/>
                <a:gd name="connsiteY2-26" fmla="*/ 839716 h 839716"/>
                <a:gd name="connsiteX3-27" fmla="*/ 0 w 219075"/>
                <a:gd name="connsiteY3-28" fmla="*/ 839716 h 839716"/>
                <a:gd name="connsiteX4-29" fmla="*/ 9525 w 219075"/>
                <a:gd name="connsiteY4-30" fmla="*/ 485775 h 839716"/>
                <a:gd name="connsiteX0-31" fmla="*/ 9525 w 219075"/>
                <a:gd name="connsiteY0-32" fmla="*/ 485775 h 839716"/>
                <a:gd name="connsiteX1-33" fmla="*/ 219075 w 219075"/>
                <a:gd name="connsiteY1-34" fmla="*/ 0 h 839716"/>
                <a:gd name="connsiteX2-35" fmla="*/ 190500 w 219075"/>
                <a:gd name="connsiteY2-36" fmla="*/ 496816 h 839716"/>
                <a:gd name="connsiteX3-37" fmla="*/ 0 w 219075"/>
                <a:gd name="connsiteY3-38" fmla="*/ 839716 h 839716"/>
                <a:gd name="connsiteX4-39" fmla="*/ 9525 w 219075"/>
                <a:gd name="connsiteY4-40" fmla="*/ 485775 h 839716"/>
                <a:gd name="connsiteX0-41" fmla="*/ 9525 w 228600"/>
                <a:gd name="connsiteY0-42" fmla="*/ 485775 h 839716"/>
                <a:gd name="connsiteX1-43" fmla="*/ 219075 w 228600"/>
                <a:gd name="connsiteY1-44" fmla="*/ 0 h 839716"/>
                <a:gd name="connsiteX2-45" fmla="*/ 228600 w 228600"/>
                <a:gd name="connsiteY2-46" fmla="*/ 658741 h 839716"/>
                <a:gd name="connsiteX3-47" fmla="*/ 0 w 228600"/>
                <a:gd name="connsiteY3-48" fmla="*/ 839716 h 839716"/>
                <a:gd name="connsiteX4-49" fmla="*/ 9525 w 228600"/>
                <a:gd name="connsiteY4-50" fmla="*/ 485775 h 83971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8600" h="839716">
                  <a:moveTo>
                    <a:pt x="9525" y="485775"/>
                  </a:moveTo>
                  <a:lnTo>
                    <a:pt x="219075" y="0"/>
                  </a:lnTo>
                  <a:lnTo>
                    <a:pt x="228600" y="658741"/>
                  </a:lnTo>
                  <a:lnTo>
                    <a:pt x="0" y="839716"/>
                  </a:lnTo>
                  <a:lnTo>
                    <a:pt x="9525" y="485775"/>
                  </a:lnTo>
                  <a:close/>
                </a:path>
              </a:pathLst>
            </a:custGeom>
            <a:solidFill>
              <a:srgbClr val="CC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0" name="梯形 6">
              <a:extLst>
                <a:ext uri="{FF2B5EF4-FFF2-40B4-BE49-F238E27FC236}">
                  <a16:creationId xmlns:a16="http://schemas.microsoft.com/office/drawing/2014/main" id="{26E32925-6AC1-4C3B-A13D-156F6044E490}"/>
                </a:ext>
              </a:extLst>
            </p:cNvPr>
            <p:cNvSpPr/>
            <p:nvPr/>
          </p:nvSpPr>
          <p:spPr>
            <a:xfrm rot="16200000">
              <a:off x="1376035" y="2439630"/>
              <a:ext cx="631874" cy="224342"/>
            </a:xfrm>
            <a:custGeom>
              <a:avLst/>
              <a:gdLst>
                <a:gd name="connsiteX0" fmla="*/ 0 w 657225"/>
                <a:gd name="connsiteY0" fmla="*/ 221918 h 221918"/>
                <a:gd name="connsiteX1" fmla="*/ 74096 w 657225"/>
                <a:gd name="connsiteY1" fmla="*/ 0 h 221918"/>
                <a:gd name="connsiteX2" fmla="*/ 583129 w 657225"/>
                <a:gd name="connsiteY2" fmla="*/ 0 h 221918"/>
                <a:gd name="connsiteX3" fmla="*/ 657225 w 657225"/>
                <a:gd name="connsiteY3" fmla="*/ 221918 h 221918"/>
                <a:gd name="connsiteX4" fmla="*/ 0 w 657225"/>
                <a:gd name="connsiteY4" fmla="*/ 221918 h 221918"/>
                <a:gd name="connsiteX0-1" fmla="*/ 0 w 657225"/>
                <a:gd name="connsiteY0-2" fmla="*/ 221918 h 221918"/>
                <a:gd name="connsiteX1-3" fmla="*/ 74096 w 657225"/>
                <a:gd name="connsiteY1-4" fmla="*/ 0 h 221918"/>
                <a:gd name="connsiteX2-5" fmla="*/ 487878 w 657225"/>
                <a:gd name="connsiteY2-6" fmla="*/ 3 h 221918"/>
                <a:gd name="connsiteX3-7" fmla="*/ 657225 w 657225"/>
                <a:gd name="connsiteY3-8" fmla="*/ 221918 h 221918"/>
                <a:gd name="connsiteX4-9" fmla="*/ 0 w 657225"/>
                <a:gd name="connsiteY4-10" fmla="*/ 221918 h 221918"/>
                <a:gd name="connsiteX0-11" fmla="*/ 0 w 657225"/>
                <a:gd name="connsiteY0-12" fmla="*/ 221915 h 221915"/>
                <a:gd name="connsiteX1-13" fmla="*/ 169345 w 657225"/>
                <a:gd name="connsiteY1-14" fmla="*/ 6349 h 221915"/>
                <a:gd name="connsiteX2-15" fmla="*/ 487878 w 657225"/>
                <a:gd name="connsiteY2-16" fmla="*/ 0 h 221915"/>
                <a:gd name="connsiteX3-17" fmla="*/ 657225 w 657225"/>
                <a:gd name="connsiteY3-18" fmla="*/ 221915 h 221915"/>
                <a:gd name="connsiteX4-19" fmla="*/ 0 w 657225"/>
                <a:gd name="connsiteY4-20" fmla="*/ 221915 h 2219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7225" h="221915">
                  <a:moveTo>
                    <a:pt x="0" y="221915"/>
                  </a:moveTo>
                  <a:lnTo>
                    <a:pt x="169345" y="6349"/>
                  </a:lnTo>
                  <a:lnTo>
                    <a:pt x="487878" y="0"/>
                  </a:lnTo>
                  <a:lnTo>
                    <a:pt x="657225" y="221915"/>
                  </a:lnTo>
                  <a:lnTo>
                    <a:pt x="0" y="221915"/>
                  </a:lnTo>
                  <a:close/>
                </a:path>
              </a:pathLst>
            </a:custGeom>
            <a:solidFill>
              <a:srgbClr val="CB3C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1" name="矩形 21">
              <a:extLst>
                <a:ext uri="{FF2B5EF4-FFF2-40B4-BE49-F238E27FC236}">
                  <a16:creationId xmlns:a16="http://schemas.microsoft.com/office/drawing/2014/main" id="{72AB9FA4-CFE3-49BB-B2D2-7680B861F52E}"/>
                </a:ext>
              </a:extLst>
            </p:cNvPr>
            <p:cNvSpPr/>
            <p:nvPr/>
          </p:nvSpPr>
          <p:spPr>
            <a:xfrm>
              <a:off x="1581042" y="2699389"/>
              <a:ext cx="230426" cy="831362"/>
            </a:xfrm>
            <a:custGeom>
              <a:avLst/>
              <a:gdLst>
                <a:gd name="connsiteX0" fmla="*/ 0 w 212391"/>
                <a:gd name="connsiteY0" fmla="*/ 0 h 838967"/>
                <a:gd name="connsiteX1" fmla="*/ 212391 w 212391"/>
                <a:gd name="connsiteY1" fmla="*/ 0 h 838967"/>
                <a:gd name="connsiteX2" fmla="*/ 212391 w 212391"/>
                <a:gd name="connsiteY2" fmla="*/ 838967 h 838967"/>
                <a:gd name="connsiteX3" fmla="*/ 0 w 212391"/>
                <a:gd name="connsiteY3" fmla="*/ 838967 h 838967"/>
                <a:gd name="connsiteX4" fmla="*/ 0 w 212391"/>
                <a:gd name="connsiteY4" fmla="*/ 0 h 838967"/>
                <a:gd name="connsiteX0-1" fmla="*/ 6350 w 218741"/>
                <a:gd name="connsiteY0-2" fmla="*/ 0 h 838967"/>
                <a:gd name="connsiteX1-3" fmla="*/ 218741 w 218741"/>
                <a:gd name="connsiteY1-4" fmla="*/ 0 h 838967"/>
                <a:gd name="connsiteX2-5" fmla="*/ 218741 w 218741"/>
                <a:gd name="connsiteY2-6" fmla="*/ 838967 h 838967"/>
                <a:gd name="connsiteX3-7" fmla="*/ 0 w 218741"/>
                <a:gd name="connsiteY3-8" fmla="*/ 445267 h 838967"/>
                <a:gd name="connsiteX4-9" fmla="*/ 6350 w 218741"/>
                <a:gd name="connsiteY4-10" fmla="*/ 0 h 838967"/>
                <a:gd name="connsiteX0-11" fmla="*/ 49 w 212440"/>
                <a:gd name="connsiteY0-12" fmla="*/ 0 h 838967"/>
                <a:gd name="connsiteX1-13" fmla="*/ 212440 w 212440"/>
                <a:gd name="connsiteY1-14" fmla="*/ 0 h 838967"/>
                <a:gd name="connsiteX2-15" fmla="*/ 212440 w 212440"/>
                <a:gd name="connsiteY2-16" fmla="*/ 838967 h 838967"/>
                <a:gd name="connsiteX3-17" fmla="*/ 63549 w 212440"/>
                <a:gd name="connsiteY3-18" fmla="*/ 280167 h 838967"/>
                <a:gd name="connsiteX4-19" fmla="*/ 49 w 212440"/>
                <a:gd name="connsiteY4-20" fmla="*/ 0 h 838967"/>
                <a:gd name="connsiteX0-21" fmla="*/ 281 w 212672"/>
                <a:gd name="connsiteY0-22" fmla="*/ 0 h 838967"/>
                <a:gd name="connsiteX1-23" fmla="*/ 212672 w 212672"/>
                <a:gd name="connsiteY1-24" fmla="*/ 0 h 838967"/>
                <a:gd name="connsiteX2-25" fmla="*/ 212672 w 212672"/>
                <a:gd name="connsiteY2-26" fmla="*/ 838967 h 838967"/>
                <a:gd name="connsiteX3-27" fmla="*/ 6631 w 212672"/>
                <a:gd name="connsiteY3-28" fmla="*/ 350017 h 838967"/>
                <a:gd name="connsiteX4-29" fmla="*/ 281 w 212672"/>
                <a:gd name="connsiteY4-30" fmla="*/ 0 h 838967"/>
                <a:gd name="connsiteX0-31" fmla="*/ 611 w 213002"/>
                <a:gd name="connsiteY0-32" fmla="*/ 0 h 838967"/>
                <a:gd name="connsiteX1-33" fmla="*/ 213002 w 213002"/>
                <a:gd name="connsiteY1-34" fmla="*/ 0 h 838967"/>
                <a:gd name="connsiteX2-35" fmla="*/ 213002 w 213002"/>
                <a:gd name="connsiteY2-36" fmla="*/ 838967 h 838967"/>
                <a:gd name="connsiteX3-37" fmla="*/ 611 w 213002"/>
                <a:gd name="connsiteY3-38" fmla="*/ 350017 h 838967"/>
                <a:gd name="connsiteX4-39" fmla="*/ 611 w 213002"/>
                <a:gd name="connsiteY4-40" fmla="*/ 0 h 838967"/>
                <a:gd name="connsiteX0-41" fmla="*/ 611 w 213002"/>
                <a:gd name="connsiteY0-42" fmla="*/ 0 h 838967"/>
                <a:gd name="connsiteX1-43" fmla="*/ 213002 w 213002"/>
                <a:gd name="connsiteY1-44" fmla="*/ 171450 h 838967"/>
                <a:gd name="connsiteX2-45" fmla="*/ 213002 w 213002"/>
                <a:gd name="connsiteY2-46" fmla="*/ 838967 h 838967"/>
                <a:gd name="connsiteX3-47" fmla="*/ 611 w 213002"/>
                <a:gd name="connsiteY3-48" fmla="*/ 350017 h 838967"/>
                <a:gd name="connsiteX4-49" fmla="*/ 611 w 213002"/>
                <a:gd name="connsiteY4-50" fmla="*/ 0 h 838967"/>
                <a:gd name="connsiteX0-51" fmla="*/ 611 w 213002"/>
                <a:gd name="connsiteY0-52" fmla="*/ 0 h 838967"/>
                <a:gd name="connsiteX1-53" fmla="*/ 206652 w 213002"/>
                <a:gd name="connsiteY1-54" fmla="*/ 190500 h 838967"/>
                <a:gd name="connsiteX2-55" fmla="*/ 213002 w 213002"/>
                <a:gd name="connsiteY2-56" fmla="*/ 838967 h 838967"/>
                <a:gd name="connsiteX3-57" fmla="*/ 611 w 213002"/>
                <a:gd name="connsiteY3-58" fmla="*/ 350017 h 838967"/>
                <a:gd name="connsiteX4-59" fmla="*/ 611 w 213002"/>
                <a:gd name="connsiteY4-60" fmla="*/ 0 h 838967"/>
                <a:gd name="connsiteX0-61" fmla="*/ 611 w 213002"/>
                <a:gd name="connsiteY0-62" fmla="*/ 0 h 838967"/>
                <a:gd name="connsiteX1-63" fmla="*/ 206652 w 213002"/>
                <a:gd name="connsiteY1-64" fmla="*/ 165100 h 838967"/>
                <a:gd name="connsiteX2-65" fmla="*/ 213002 w 213002"/>
                <a:gd name="connsiteY2-66" fmla="*/ 838967 h 838967"/>
                <a:gd name="connsiteX3-67" fmla="*/ 611 w 213002"/>
                <a:gd name="connsiteY3-68" fmla="*/ 350017 h 838967"/>
                <a:gd name="connsiteX4-69" fmla="*/ 611 w 213002"/>
                <a:gd name="connsiteY4-70" fmla="*/ 0 h 83896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3002" h="838967">
                  <a:moveTo>
                    <a:pt x="611" y="0"/>
                  </a:moveTo>
                  <a:lnTo>
                    <a:pt x="206652" y="165100"/>
                  </a:lnTo>
                  <a:cubicBezTo>
                    <a:pt x="208769" y="381256"/>
                    <a:pt x="210885" y="622811"/>
                    <a:pt x="213002" y="838967"/>
                  </a:cubicBezTo>
                  <a:lnTo>
                    <a:pt x="611" y="350017"/>
                  </a:lnTo>
                  <a:cubicBezTo>
                    <a:pt x="2728" y="201595"/>
                    <a:pt x="-1506" y="148422"/>
                    <a:pt x="611" y="0"/>
                  </a:cubicBezTo>
                  <a:close/>
                </a:path>
              </a:pathLst>
            </a:custGeom>
            <a:solidFill>
              <a:srgbClr val="157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2" name="矩形 22">
              <a:extLst>
                <a:ext uri="{FF2B5EF4-FFF2-40B4-BE49-F238E27FC236}">
                  <a16:creationId xmlns:a16="http://schemas.microsoft.com/office/drawing/2014/main" id="{03F8B141-80C1-41E1-A418-B4E962092EE5}"/>
                </a:ext>
              </a:extLst>
            </p:cNvPr>
            <p:cNvSpPr/>
            <p:nvPr/>
          </p:nvSpPr>
          <p:spPr>
            <a:xfrm>
              <a:off x="2471433" y="1152704"/>
              <a:ext cx="204823" cy="1094286"/>
            </a:xfrm>
            <a:custGeom>
              <a:avLst/>
              <a:gdLst>
                <a:gd name="connsiteX0" fmla="*/ 0 w 188217"/>
                <a:gd name="connsiteY0" fmla="*/ 0 h 1163588"/>
                <a:gd name="connsiteX1" fmla="*/ 188217 w 188217"/>
                <a:gd name="connsiteY1" fmla="*/ 0 h 1163588"/>
                <a:gd name="connsiteX2" fmla="*/ 188217 w 188217"/>
                <a:gd name="connsiteY2" fmla="*/ 1163588 h 1163588"/>
                <a:gd name="connsiteX3" fmla="*/ 0 w 188217"/>
                <a:gd name="connsiteY3" fmla="*/ 1163588 h 1163588"/>
                <a:gd name="connsiteX4" fmla="*/ 0 w 188217"/>
                <a:gd name="connsiteY4" fmla="*/ 0 h 1163588"/>
                <a:gd name="connsiteX0-1" fmla="*/ 0 w 194567"/>
                <a:gd name="connsiteY0-2" fmla="*/ 488950 h 1163588"/>
                <a:gd name="connsiteX1-3" fmla="*/ 194567 w 194567"/>
                <a:gd name="connsiteY1-4" fmla="*/ 0 h 1163588"/>
                <a:gd name="connsiteX2-5" fmla="*/ 194567 w 194567"/>
                <a:gd name="connsiteY2-6" fmla="*/ 1163588 h 1163588"/>
                <a:gd name="connsiteX3-7" fmla="*/ 6350 w 194567"/>
                <a:gd name="connsiteY3-8" fmla="*/ 1163588 h 1163588"/>
                <a:gd name="connsiteX4-9" fmla="*/ 0 w 194567"/>
                <a:gd name="connsiteY4-10" fmla="*/ 488950 h 1163588"/>
                <a:gd name="connsiteX0-11" fmla="*/ 0 w 194567"/>
                <a:gd name="connsiteY0-12" fmla="*/ 488950 h 1169938"/>
                <a:gd name="connsiteX1-13" fmla="*/ 194567 w 194567"/>
                <a:gd name="connsiteY1-14" fmla="*/ 0 h 1169938"/>
                <a:gd name="connsiteX2-15" fmla="*/ 194567 w 194567"/>
                <a:gd name="connsiteY2-16" fmla="*/ 1163588 h 1169938"/>
                <a:gd name="connsiteX3-17" fmla="*/ 12700 w 194567"/>
                <a:gd name="connsiteY3-18" fmla="*/ 1169938 h 1169938"/>
                <a:gd name="connsiteX4-19" fmla="*/ 0 w 194567"/>
                <a:gd name="connsiteY4-20" fmla="*/ 488950 h 1169938"/>
                <a:gd name="connsiteX0-21" fmla="*/ 0 w 194567"/>
                <a:gd name="connsiteY0-22" fmla="*/ 488950 h 1169938"/>
                <a:gd name="connsiteX1-23" fmla="*/ 194567 w 194567"/>
                <a:gd name="connsiteY1-24" fmla="*/ 0 h 1169938"/>
                <a:gd name="connsiteX2-25" fmla="*/ 162817 w 194567"/>
                <a:gd name="connsiteY2-26" fmla="*/ 890538 h 1169938"/>
                <a:gd name="connsiteX3-27" fmla="*/ 12700 w 194567"/>
                <a:gd name="connsiteY3-28" fmla="*/ 1169938 h 1169938"/>
                <a:gd name="connsiteX4-29" fmla="*/ 0 w 194567"/>
                <a:gd name="connsiteY4-30" fmla="*/ 488950 h 1169938"/>
                <a:gd name="connsiteX0-31" fmla="*/ 0 w 194567"/>
                <a:gd name="connsiteY0-32" fmla="*/ 488950 h 1169938"/>
                <a:gd name="connsiteX1-33" fmla="*/ 194567 w 194567"/>
                <a:gd name="connsiteY1-34" fmla="*/ 0 h 1169938"/>
                <a:gd name="connsiteX2-35" fmla="*/ 194567 w 194567"/>
                <a:gd name="connsiteY2-36" fmla="*/ 1011188 h 1169938"/>
                <a:gd name="connsiteX3-37" fmla="*/ 12700 w 194567"/>
                <a:gd name="connsiteY3-38" fmla="*/ 1169938 h 1169938"/>
                <a:gd name="connsiteX4-39" fmla="*/ 0 w 194567"/>
                <a:gd name="connsiteY4-40" fmla="*/ 488950 h 1169938"/>
                <a:gd name="connsiteX0-41" fmla="*/ 0 w 194567"/>
                <a:gd name="connsiteY0-42" fmla="*/ 488950 h 1188988"/>
                <a:gd name="connsiteX1-43" fmla="*/ 194567 w 194567"/>
                <a:gd name="connsiteY1-44" fmla="*/ 0 h 1188988"/>
                <a:gd name="connsiteX2-45" fmla="*/ 194567 w 194567"/>
                <a:gd name="connsiteY2-46" fmla="*/ 1011188 h 1188988"/>
                <a:gd name="connsiteX3-47" fmla="*/ 12700 w 194567"/>
                <a:gd name="connsiteY3-48" fmla="*/ 1188988 h 1188988"/>
                <a:gd name="connsiteX4-49" fmla="*/ 0 w 194567"/>
                <a:gd name="connsiteY4-50" fmla="*/ 488950 h 1188988"/>
                <a:gd name="connsiteX0-51" fmla="*/ 0 w 194567"/>
                <a:gd name="connsiteY0-52" fmla="*/ 488950 h 1188988"/>
                <a:gd name="connsiteX1-53" fmla="*/ 194567 w 194567"/>
                <a:gd name="connsiteY1-54" fmla="*/ 0 h 1188988"/>
                <a:gd name="connsiteX2-55" fmla="*/ 194567 w 194567"/>
                <a:gd name="connsiteY2-56" fmla="*/ 1011188 h 1188988"/>
                <a:gd name="connsiteX3-57" fmla="*/ 6350 w 194567"/>
                <a:gd name="connsiteY3-58" fmla="*/ 1188988 h 1188988"/>
                <a:gd name="connsiteX4-59" fmla="*/ 0 w 194567"/>
                <a:gd name="connsiteY4-60" fmla="*/ 488950 h 1188988"/>
                <a:gd name="connsiteX0-61" fmla="*/ 0 w 194567"/>
                <a:gd name="connsiteY0-62" fmla="*/ 488950 h 1188988"/>
                <a:gd name="connsiteX1-63" fmla="*/ 194567 w 194567"/>
                <a:gd name="connsiteY1-64" fmla="*/ 0 h 1188988"/>
                <a:gd name="connsiteX2-65" fmla="*/ 194567 w 194567"/>
                <a:gd name="connsiteY2-66" fmla="*/ 1004838 h 1188988"/>
                <a:gd name="connsiteX3-67" fmla="*/ 6350 w 194567"/>
                <a:gd name="connsiteY3-68" fmla="*/ 1188988 h 1188988"/>
                <a:gd name="connsiteX4-69" fmla="*/ 0 w 194567"/>
                <a:gd name="connsiteY4-70" fmla="*/ 488950 h 1188988"/>
                <a:gd name="connsiteX0-71" fmla="*/ 611 w 195178"/>
                <a:gd name="connsiteY0-72" fmla="*/ 488950 h 1182638"/>
                <a:gd name="connsiteX1-73" fmla="*/ 195178 w 195178"/>
                <a:gd name="connsiteY1-74" fmla="*/ 0 h 1182638"/>
                <a:gd name="connsiteX2-75" fmla="*/ 195178 w 195178"/>
                <a:gd name="connsiteY2-76" fmla="*/ 1004838 h 1182638"/>
                <a:gd name="connsiteX3-77" fmla="*/ 611 w 195178"/>
                <a:gd name="connsiteY3-78" fmla="*/ 1182638 h 1182638"/>
                <a:gd name="connsiteX4-79" fmla="*/ 611 w 195178"/>
                <a:gd name="connsiteY4-80" fmla="*/ 488950 h 1182638"/>
                <a:gd name="connsiteX0-81" fmla="*/ 0 w 200917"/>
                <a:gd name="connsiteY0-82" fmla="*/ 469588 h 1182638"/>
                <a:gd name="connsiteX1-83" fmla="*/ 200917 w 200917"/>
                <a:gd name="connsiteY1-84" fmla="*/ 0 h 1182638"/>
                <a:gd name="connsiteX2-85" fmla="*/ 200917 w 200917"/>
                <a:gd name="connsiteY2-86" fmla="*/ 1004838 h 1182638"/>
                <a:gd name="connsiteX3-87" fmla="*/ 6350 w 200917"/>
                <a:gd name="connsiteY3-88" fmla="*/ 1182638 h 1182638"/>
                <a:gd name="connsiteX4-89" fmla="*/ 0 w 200917"/>
                <a:gd name="connsiteY4-90" fmla="*/ 469588 h 1182638"/>
                <a:gd name="connsiteX0-91" fmla="*/ 0 w 200917"/>
                <a:gd name="connsiteY0-92" fmla="*/ 469588 h 1189092"/>
                <a:gd name="connsiteX1-93" fmla="*/ 200917 w 200917"/>
                <a:gd name="connsiteY1-94" fmla="*/ 0 h 1189092"/>
                <a:gd name="connsiteX2-95" fmla="*/ 200917 w 200917"/>
                <a:gd name="connsiteY2-96" fmla="*/ 1004838 h 1189092"/>
                <a:gd name="connsiteX3-97" fmla="*/ 6350 w 200917"/>
                <a:gd name="connsiteY3-98" fmla="*/ 1189092 h 1189092"/>
                <a:gd name="connsiteX4-99" fmla="*/ 0 w 200917"/>
                <a:gd name="connsiteY4-100" fmla="*/ 469588 h 1189092"/>
                <a:gd name="connsiteX0-101" fmla="*/ 0 w 200917"/>
                <a:gd name="connsiteY0-102" fmla="*/ 469588 h 1189092"/>
                <a:gd name="connsiteX1-103" fmla="*/ 200917 w 200917"/>
                <a:gd name="connsiteY1-104" fmla="*/ 0 h 1189092"/>
                <a:gd name="connsiteX2-105" fmla="*/ 194567 w 200917"/>
                <a:gd name="connsiteY2-106" fmla="*/ 1004838 h 1189092"/>
                <a:gd name="connsiteX3-107" fmla="*/ 6350 w 200917"/>
                <a:gd name="connsiteY3-108" fmla="*/ 1189092 h 1189092"/>
                <a:gd name="connsiteX4-109" fmla="*/ 0 w 200917"/>
                <a:gd name="connsiteY4-110" fmla="*/ 469588 h 1189092"/>
                <a:gd name="connsiteX0-111" fmla="*/ 0 w 200917"/>
                <a:gd name="connsiteY0-112" fmla="*/ 469588 h 1195546"/>
                <a:gd name="connsiteX1-113" fmla="*/ 200917 w 200917"/>
                <a:gd name="connsiteY1-114" fmla="*/ 0 h 1195546"/>
                <a:gd name="connsiteX2-115" fmla="*/ 194567 w 200917"/>
                <a:gd name="connsiteY2-116" fmla="*/ 1004838 h 1195546"/>
                <a:gd name="connsiteX3-117" fmla="*/ 12700 w 200917"/>
                <a:gd name="connsiteY3-118" fmla="*/ 1195546 h 1195546"/>
                <a:gd name="connsiteX4-119" fmla="*/ 0 w 200917"/>
                <a:gd name="connsiteY4-120" fmla="*/ 469588 h 1195546"/>
                <a:gd name="connsiteX0-121" fmla="*/ 0 w 200917"/>
                <a:gd name="connsiteY0-122" fmla="*/ 469588 h 1182638"/>
                <a:gd name="connsiteX1-123" fmla="*/ 200917 w 200917"/>
                <a:gd name="connsiteY1-124" fmla="*/ 0 h 1182638"/>
                <a:gd name="connsiteX2-125" fmla="*/ 194567 w 200917"/>
                <a:gd name="connsiteY2-126" fmla="*/ 1004838 h 1182638"/>
                <a:gd name="connsiteX3-127" fmla="*/ 12700 w 200917"/>
                <a:gd name="connsiteY3-128" fmla="*/ 1182638 h 1182638"/>
                <a:gd name="connsiteX4-129" fmla="*/ 0 w 200917"/>
                <a:gd name="connsiteY4-130" fmla="*/ 469588 h 1182638"/>
                <a:gd name="connsiteX0-131" fmla="*/ 0 w 200917"/>
                <a:gd name="connsiteY0-132" fmla="*/ 469588 h 1182638"/>
                <a:gd name="connsiteX1-133" fmla="*/ 200917 w 200917"/>
                <a:gd name="connsiteY1-134" fmla="*/ 0 h 1182638"/>
                <a:gd name="connsiteX2-135" fmla="*/ 194567 w 200917"/>
                <a:gd name="connsiteY2-136" fmla="*/ 1017746 h 1182638"/>
                <a:gd name="connsiteX3-137" fmla="*/ 12700 w 200917"/>
                <a:gd name="connsiteY3-138" fmla="*/ 1182638 h 1182638"/>
                <a:gd name="connsiteX4-139" fmla="*/ 0 w 200917"/>
                <a:gd name="connsiteY4-140" fmla="*/ 469588 h 1182638"/>
                <a:gd name="connsiteX0-141" fmla="*/ 0 w 200917"/>
                <a:gd name="connsiteY0-142" fmla="*/ 469588 h 1208454"/>
                <a:gd name="connsiteX1-143" fmla="*/ 200917 w 200917"/>
                <a:gd name="connsiteY1-144" fmla="*/ 0 h 1208454"/>
                <a:gd name="connsiteX2-145" fmla="*/ 194567 w 200917"/>
                <a:gd name="connsiteY2-146" fmla="*/ 1017746 h 1208454"/>
                <a:gd name="connsiteX3-147" fmla="*/ 19050 w 200917"/>
                <a:gd name="connsiteY3-148" fmla="*/ 1208454 h 1208454"/>
                <a:gd name="connsiteX4-149" fmla="*/ 0 w 200917"/>
                <a:gd name="connsiteY4-150" fmla="*/ 469588 h 1208454"/>
                <a:gd name="connsiteX0-151" fmla="*/ 0 w 200917"/>
                <a:gd name="connsiteY0-152" fmla="*/ 469588 h 1182638"/>
                <a:gd name="connsiteX1-153" fmla="*/ 200917 w 200917"/>
                <a:gd name="connsiteY1-154" fmla="*/ 0 h 1182638"/>
                <a:gd name="connsiteX2-155" fmla="*/ 194567 w 200917"/>
                <a:gd name="connsiteY2-156" fmla="*/ 1017746 h 1182638"/>
                <a:gd name="connsiteX3-157" fmla="*/ 12700 w 200917"/>
                <a:gd name="connsiteY3-158" fmla="*/ 1182638 h 1182638"/>
                <a:gd name="connsiteX4-159" fmla="*/ 0 w 200917"/>
                <a:gd name="connsiteY4-160" fmla="*/ 469588 h 1182638"/>
                <a:gd name="connsiteX0-161" fmla="*/ 0 w 200917"/>
                <a:gd name="connsiteY0-162" fmla="*/ 469588 h 1208454"/>
                <a:gd name="connsiteX1-163" fmla="*/ 200917 w 200917"/>
                <a:gd name="connsiteY1-164" fmla="*/ 0 h 1208454"/>
                <a:gd name="connsiteX2-165" fmla="*/ 194567 w 200917"/>
                <a:gd name="connsiteY2-166" fmla="*/ 1017746 h 1208454"/>
                <a:gd name="connsiteX3-167" fmla="*/ 6350 w 200917"/>
                <a:gd name="connsiteY3-168" fmla="*/ 1208454 h 1208454"/>
                <a:gd name="connsiteX4-169" fmla="*/ 0 w 200917"/>
                <a:gd name="connsiteY4-170" fmla="*/ 469588 h 1208454"/>
                <a:gd name="connsiteX0-171" fmla="*/ 0 w 201219"/>
                <a:gd name="connsiteY0-172" fmla="*/ 469588 h 1208454"/>
                <a:gd name="connsiteX1-173" fmla="*/ 200917 w 201219"/>
                <a:gd name="connsiteY1-174" fmla="*/ 0 h 1208454"/>
                <a:gd name="connsiteX2-175" fmla="*/ 200565 w 201219"/>
                <a:gd name="connsiteY2-176" fmla="*/ 1004556 h 1208454"/>
                <a:gd name="connsiteX3-177" fmla="*/ 6350 w 201219"/>
                <a:gd name="connsiteY3-178" fmla="*/ 1208454 h 1208454"/>
                <a:gd name="connsiteX4-179" fmla="*/ 0 w 201219"/>
                <a:gd name="connsiteY4-180" fmla="*/ 469588 h 1208454"/>
                <a:gd name="connsiteX0-181" fmla="*/ 0 w 201219"/>
                <a:gd name="connsiteY0-182" fmla="*/ 469588 h 1155695"/>
                <a:gd name="connsiteX1-183" fmla="*/ 200917 w 201219"/>
                <a:gd name="connsiteY1-184" fmla="*/ 0 h 1155695"/>
                <a:gd name="connsiteX2-185" fmla="*/ 200565 w 201219"/>
                <a:gd name="connsiteY2-186" fmla="*/ 1004556 h 1155695"/>
                <a:gd name="connsiteX3-187" fmla="*/ 6350 w 201219"/>
                <a:gd name="connsiteY3-188" fmla="*/ 1155695 h 1155695"/>
                <a:gd name="connsiteX4-189" fmla="*/ 0 w 201219"/>
                <a:gd name="connsiteY4-190" fmla="*/ 469588 h 1155695"/>
                <a:gd name="connsiteX0-191" fmla="*/ 0 w 201219"/>
                <a:gd name="connsiteY0-192" fmla="*/ 469588 h 1182074"/>
                <a:gd name="connsiteX1-193" fmla="*/ 200917 w 201219"/>
                <a:gd name="connsiteY1-194" fmla="*/ 0 h 1182074"/>
                <a:gd name="connsiteX2-195" fmla="*/ 200565 w 201219"/>
                <a:gd name="connsiteY2-196" fmla="*/ 1004556 h 1182074"/>
                <a:gd name="connsiteX3-197" fmla="*/ 6350 w 201219"/>
                <a:gd name="connsiteY3-198" fmla="*/ 1182074 h 1182074"/>
                <a:gd name="connsiteX4-199" fmla="*/ 0 w 201219"/>
                <a:gd name="connsiteY4-200" fmla="*/ 469588 h 11820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1219" h="1182074">
                  <a:moveTo>
                    <a:pt x="0" y="469588"/>
                  </a:moveTo>
                  <a:lnTo>
                    <a:pt x="200917" y="0"/>
                  </a:lnTo>
                  <a:cubicBezTo>
                    <a:pt x="198800" y="334946"/>
                    <a:pt x="202682" y="669610"/>
                    <a:pt x="200565" y="1004556"/>
                  </a:cubicBezTo>
                  <a:lnTo>
                    <a:pt x="6350" y="1182074"/>
                  </a:lnTo>
                  <a:cubicBezTo>
                    <a:pt x="4233" y="957195"/>
                    <a:pt x="2117" y="694467"/>
                    <a:pt x="0" y="469588"/>
                  </a:cubicBezTo>
                  <a:close/>
                </a:path>
              </a:pathLst>
            </a:custGeom>
            <a:solidFill>
              <a:srgbClr val="CC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3" name="矩形 23">
              <a:extLst>
                <a:ext uri="{FF2B5EF4-FFF2-40B4-BE49-F238E27FC236}">
                  <a16:creationId xmlns:a16="http://schemas.microsoft.com/office/drawing/2014/main" id="{F785C9C5-3A2E-4BF1-BDB1-CD6901890705}"/>
                </a:ext>
              </a:extLst>
            </p:cNvPr>
            <p:cNvSpPr/>
            <p:nvPr/>
          </p:nvSpPr>
          <p:spPr>
            <a:xfrm>
              <a:off x="2460717" y="2073604"/>
              <a:ext cx="233579" cy="958304"/>
            </a:xfrm>
            <a:custGeom>
              <a:avLst/>
              <a:gdLst>
                <a:gd name="connsiteX0" fmla="*/ 0 w 200917"/>
                <a:gd name="connsiteY0" fmla="*/ 0 h 698300"/>
                <a:gd name="connsiteX1" fmla="*/ 200917 w 200917"/>
                <a:gd name="connsiteY1" fmla="*/ 0 h 698300"/>
                <a:gd name="connsiteX2" fmla="*/ 200917 w 200917"/>
                <a:gd name="connsiteY2" fmla="*/ 698300 h 698300"/>
                <a:gd name="connsiteX3" fmla="*/ 0 w 200917"/>
                <a:gd name="connsiteY3" fmla="*/ 698300 h 698300"/>
                <a:gd name="connsiteX4" fmla="*/ 0 w 200917"/>
                <a:gd name="connsiteY4" fmla="*/ 0 h 698300"/>
                <a:gd name="connsiteX0-1" fmla="*/ 0 w 200917"/>
                <a:gd name="connsiteY0-2" fmla="*/ 152400 h 850700"/>
                <a:gd name="connsiteX1-3" fmla="*/ 194567 w 200917"/>
                <a:gd name="connsiteY1-4" fmla="*/ 0 h 850700"/>
                <a:gd name="connsiteX2-5" fmla="*/ 200917 w 200917"/>
                <a:gd name="connsiteY2-6" fmla="*/ 850700 h 850700"/>
                <a:gd name="connsiteX3-7" fmla="*/ 0 w 200917"/>
                <a:gd name="connsiteY3-8" fmla="*/ 850700 h 850700"/>
                <a:gd name="connsiteX4-9" fmla="*/ 0 w 200917"/>
                <a:gd name="connsiteY4-10" fmla="*/ 152400 h 850700"/>
                <a:gd name="connsiteX0-11" fmla="*/ 0 w 200917"/>
                <a:gd name="connsiteY0-12" fmla="*/ 152400 h 996750"/>
                <a:gd name="connsiteX1-13" fmla="*/ 194567 w 200917"/>
                <a:gd name="connsiteY1-14" fmla="*/ 0 h 996750"/>
                <a:gd name="connsiteX2-15" fmla="*/ 200917 w 200917"/>
                <a:gd name="connsiteY2-16" fmla="*/ 996750 h 996750"/>
                <a:gd name="connsiteX3-17" fmla="*/ 0 w 200917"/>
                <a:gd name="connsiteY3-18" fmla="*/ 850700 h 996750"/>
                <a:gd name="connsiteX4-19" fmla="*/ 0 w 200917"/>
                <a:gd name="connsiteY4-20" fmla="*/ 152400 h 996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0917" h="996750">
                  <a:moveTo>
                    <a:pt x="0" y="152400"/>
                  </a:moveTo>
                  <a:lnTo>
                    <a:pt x="194567" y="0"/>
                  </a:lnTo>
                  <a:cubicBezTo>
                    <a:pt x="196684" y="283567"/>
                    <a:pt x="198800" y="713183"/>
                    <a:pt x="200917" y="996750"/>
                  </a:cubicBezTo>
                  <a:lnTo>
                    <a:pt x="0" y="850700"/>
                  </a:lnTo>
                  <a:lnTo>
                    <a:pt x="0" y="152400"/>
                  </a:lnTo>
                  <a:close/>
                </a:path>
              </a:pathLst>
            </a:custGeom>
            <a:solidFill>
              <a:srgbClr val="CB3C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4" name="矩形 24">
              <a:extLst>
                <a:ext uri="{FF2B5EF4-FFF2-40B4-BE49-F238E27FC236}">
                  <a16:creationId xmlns:a16="http://schemas.microsoft.com/office/drawing/2014/main" id="{3A119A39-6A84-46A2-A3AA-986C873AE518}"/>
                </a:ext>
              </a:extLst>
            </p:cNvPr>
            <p:cNvSpPr/>
            <p:nvPr/>
          </p:nvSpPr>
          <p:spPr>
            <a:xfrm>
              <a:off x="2451923" y="2883494"/>
              <a:ext cx="238540" cy="1118350"/>
            </a:xfrm>
            <a:custGeom>
              <a:avLst/>
              <a:gdLst>
                <a:gd name="connsiteX0" fmla="*/ 0 w 209176"/>
                <a:gd name="connsiteY0" fmla="*/ 0 h 1163217"/>
                <a:gd name="connsiteX1" fmla="*/ 209176 w 209176"/>
                <a:gd name="connsiteY1" fmla="*/ 0 h 1163217"/>
                <a:gd name="connsiteX2" fmla="*/ 209176 w 209176"/>
                <a:gd name="connsiteY2" fmla="*/ 1163217 h 1163217"/>
                <a:gd name="connsiteX3" fmla="*/ 0 w 209176"/>
                <a:gd name="connsiteY3" fmla="*/ 1163217 h 1163217"/>
                <a:gd name="connsiteX4" fmla="*/ 0 w 209176"/>
                <a:gd name="connsiteY4" fmla="*/ 0 h 1163217"/>
                <a:gd name="connsiteX0-1" fmla="*/ 0 w 209176"/>
                <a:gd name="connsiteY0-2" fmla="*/ 0 h 1163217"/>
                <a:gd name="connsiteX1-3" fmla="*/ 209176 w 209176"/>
                <a:gd name="connsiteY1-4" fmla="*/ 0 h 1163217"/>
                <a:gd name="connsiteX2-5" fmla="*/ 209176 w 209176"/>
                <a:gd name="connsiteY2-6" fmla="*/ 1163217 h 1163217"/>
                <a:gd name="connsiteX3-7" fmla="*/ 0 w 209176"/>
                <a:gd name="connsiteY3-8" fmla="*/ 648867 h 1163217"/>
                <a:gd name="connsiteX4-9" fmla="*/ 0 w 209176"/>
                <a:gd name="connsiteY4-10" fmla="*/ 0 h 1163217"/>
                <a:gd name="connsiteX0-11" fmla="*/ 0 w 209176"/>
                <a:gd name="connsiteY0-12" fmla="*/ 0 h 1163217"/>
                <a:gd name="connsiteX1-13" fmla="*/ 202826 w 209176"/>
                <a:gd name="connsiteY1-14" fmla="*/ 152400 h 1163217"/>
                <a:gd name="connsiteX2-15" fmla="*/ 209176 w 209176"/>
                <a:gd name="connsiteY2-16" fmla="*/ 1163217 h 1163217"/>
                <a:gd name="connsiteX3-17" fmla="*/ 0 w 209176"/>
                <a:gd name="connsiteY3-18" fmla="*/ 648867 h 1163217"/>
                <a:gd name="connsiteX4-19" fmla="*/ 0 w 209176"/>
                <a:gd name="connsiteY4-20" fmla="*/ 0 h 116321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9176" h="1163217">
                  <a:moveTo>
                    <a:pt x="0" y="0"/>
                  </a:moveTo>
                  <a:lnTo>
                    <a:pt x="202826" y="152400"/>
                  </a:lnTo>
                  <a:cubicBezTo>
                    <a:pt x="204943" y="489339"/>
                    <a:pt x="207059" y="826278"/>
                    <a:pt x="209176" y="1163217"/>
                  </a:cubicBezTo>
                  <a:lnTo>
                    <a:pt x="0" y="648867"/>
                  </a:lnTo>
                  <a:lnTo>
                    <a:pt x="0" y="0"/>
                  </a:lnTo>
                  <a:close/>
                </a:path>
              </a:pathLst>
            </a:custGeom>
            <a:solidFill>
              <a:srgbClr val="157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nvGrpSpPr>
            <p:cNvPr id="15" name="组合 14">
              <a:extLst>
                <a:ext uri="{FF2B5EF4-FFF2-40B4-BE49-F238E27FC236}">
                  <a16:creationId xmlns:a16="http://schemas.microsoft.com/office/drawing/2014/main" id="{89C01ACE-177C-4AA0-AADA-2619ED6A59D4}"/>
                </a:ext>
              </a:extLst>
            </p:cNvPr>
            <p:cNvGrpSpPr/>
            <p:nvPr/>
          </p:nvGrpSpPr>
          <p:grpSpPr>
            <a:xfrm>
              <a:off x="914347" y="2055644"/>
              <a:ext cx="665454" cy="375288"/>
              <a:chOff x="2038684" y="2091158"/>
              <a:chExt cx="692153" cy="390344"/>
            </a:xfrm>
          </p:grpSpPr>
          <p:sp>
            <p:nvSpPr>
              <p:cNvPr id="16" name="矩形 15">
                <a:extLst>
                  <a:ext uri="{FF2B5EF4-FFF2-40B4-BE49-F238E27FC236}">
                    <a16:creationId xmlns:a16="http://schemas.microsoft.com/office/drawing/2014/main" id="{54B2FEC0-198D-4926-AE79-26F4C365B725}"/>
                  </a:ext>
                </a:extLst>
              </p:cNvPr>
              <p:cNvSpPr/>
              <p:nvPr/>
            </p:nvSpPr>
            <p:spPr>
              <a:xfrm>
                <a:off x="2038684" y="2117085"/>
                <a:ext cx="692153" cy="364417"/>
              </a:xfrm>
              <a:prstGeom prst="rect">
                <a:avLst/>
              </a:prstGeom>
              <a:solidFill>
                <a:srgbClr val="FFA3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prstClr val="white"/>
                  </a:solidFill>
                </a:endParaRPr>
              </a:p>
            </p:txBody>
          </p:sp>
          <p:sp>
            <p:nvSpPr>
              <p:cNvPr id="17" name="TextBox 21">
                <a:extLst>
                  <a:ext uri="{FF2B5EF4-FFF2-40B4-BE49-F238E27FC236}">
                    <a16:creationId xmlns:a16="http://schemas.microsoft.com/office/drawing/2014/main" id="{B4BE343D-4391-4475-888C-5A80E0B54F21}"/>
                  </a:ext>
                </a:extLst>
              </p:cNvPr>
              <p:cNvSpPr txBox="1"/>
              <p:nvPr/>
            </p:nvSpPr>
            <p:spPr>
              <a:xfrm>
                <a:off x="2197582" y="2091158"/>
                <a:ext cx="367877" cy="366056"/>
              </a:xfrm>
              <a:prstGeom prst="rect">
                <a:avLst/>
              </a:prstGeom>
              <a:noFill/>
            </p:spPr>
            <p:txBody>
              <a:bodyPr wrap="none" rtlCol="0">
                <a:spAutoFit/>
              </a:bodyPr>
              <a:lstStyle/>
              <a:p>
                <a:pPr algn="ctr"/>
                <a:r>
                  <a:rPr lang="en-US" altLang="zh-CN" sz="2665" dirty="0">
                    <a:solidFill>
                      <a:prstClr val="white"/>
                    </a:solidFill>
                    <a:effectLst>
                      <a:outerShdw blurRad="38100" dist="38100" dir="2700000" algn="tl">
                        <a:srgbClr val="000000">
                          <a:alpha val="43137"/>
                        </a:srgbClr>
                      </a:outerShdw>
                    </a:effectLst>
                    <a:latin typeface="Harlow Solid Italic" panose="04030604020F02020D02" pitchFamily="82" charset="0"/>
                    <a:ea typeface="Adobe Gothic Std B" pitchFamily="34" charset="-128"/>
                  </a:rPr>
                  <a:t>01</a:t>
                </a:r>
                <a:endParaRPr lang="zh-CN" altLang="en-US" sz="2665" dirty="0">
                  <a:solidFill>
                    <a:prstClr val="white"/>
                  </a:solidFill>
                  <a:effectLst>
                    <a:outerShdw blurRad="38100" dist="38100" dir="2700000" algn="tl">
                      <a:srgbClr val="000000">
                        <a:alpha val="43137"/>
                      </a:srgbClr>
                    </a:outerShdw>
                  </a:effectLst>
                  <a:latin typeface="Harlow Solid Italic" panose="04030604020F02020D02" pitchFamily="82" charset="0"/>
                </a:endParaRPr>
              </a:p>
            </p:txBody>
          </p:sp>
        </p:grpSp>
        <p:grpSp>
          <p:nvGrpSpPr>
            <p:cNvPr id="18" name="组合 17">
              <a:extLst>
                <a:ext uri="{FF2B5EF4-FFF2-40B4-BE49-F238E27FC236}">
                  <a16:creationId xmlns:a16="http://schemas.microsoft.com/office/drawing/2014/main" id="{3464A96F-6DF2-40C3-A329-7B1E03D86941}"/>
                </a:ext>
              </a:extLst>
            </p:cNvPr>
            <p:cNvGrpSpPr/>
            <p:nvPr/>
          </p:nvGrpSpPr>
          <p:grpSpPr>
            <a:xfrm>
              <a:off x="1794485" y="2220126"/>
              <a:ext cx="683659" cy="651277"/>
              <a:chOff x="2954133" y="2262248"/>
              <a:chExt cx="711087" cy="677406"/>
            </a:xfrm>
          </p:grpSpPr>
          <p:sp>
            <p:nvSpPr>
              <p:cNvPr id="19" name="矩形 18">
                <a:extLst>
                  <a:ext uri="{FF2B5EF4-FFF2-40B4-BE49-F238E27FC236}">
                    <a16:creationId xmlns:a16="http://schemas.microsoft.com/office/drawing/2014/main" id="{2E63EA02-8D99-4CA1-8746-D8BB5EC64AAD}"/>
                  </a:ext>
                </a:extLst>
              </p:cNvPr>
              <p:cNvSpPr/>
              <p:nvPr/>
            </p:nvSpPr>
            <p:spPr>
              <a:xfrm>
                <a:off x="2962276" y="2262248"/>
                <a:ext cx="702944" cy="677406"/>
              </a:xfrm>
              <a:prstGeom prst="rect">
                <a:avLst/>
              </a:prstGeom>
              <a:solidFill>
                <a:srgbClr val="FF4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0" name="TextBox 24">
                <a:extLst>
                  <a:ext uri="{FF2B5EF4-FFF2-40B4-BE49-F238E27FC236}">
                    <a16:creationId xmlns:a16="http://schemas.microsoft.com/office/drawing/2014/main" id="{71A12960-B279-49AA-B1AD-5FB406F26F2A}"/>
                  </a:ext>
                </a:extLst>
              </p:cNvPr>
              <p:cNvSpPr txBox="1"/>
              <p:nvPr/>
            </p:nvSpPr>
            <p:spPr>
              <a:xfrm>
                <a:off x="2954133" y="2481443"/>
                <a:ext cx="637292" cy="376326"/>
              </a:xfrm>
              <a:prstGeom prst="rect">
                <a:avLst/>
              </a:prstGeom>
              <a:noFill/>
            </p:spPr>
            <p:txBody>
              <a:bodyPr wrap="none" rtlCol="0">
                <a:spAutoFit/>
              </a:bodyPr>
              <a:lstStyle/>
              <a:p>
                <a:r>
                  <a:rPr lang="zh-CN" altLang="en-US" sz="2200" dirty="0">
                    <a:solidFill>
                      <a:prstClr val="white"/>
                    </a:solidFill>
                    <a:effectLst>
                      <a:outerShdw blurRad="38100" dist="38100" dir="2700000" algn="tl">
                        <a:srgbClr val="000000">
                          <a:alpha val="43137"/>
                        </a:srgbClr>
                      </a:outerShdw>
                    </a:effectLst>
                    <a:latin typeface="微软雅黑" panose="020B0503020204020204" pitchFamily="34" charset="-122"/>
                  </a:rPr>
                  <a:t>机柜</a:t>
                </a:r>
              </a:p>
            </p:txBody>
          </p:sp>
        </p:grpSp>
        <p:grpSp>
          <p:nvGrpSpPr>
            <p:cNvPr id="21" name="组合 20">
              <a:extLst>
                <a:ext uri="{FF2B5EF4-FFF2-40B4-BE49-F238E27FC236}">
                  <a16:creationId xmlns:a16="http://schemas.microsoft.com/office/drawing/2014/main" id="{C993F313-BED3-4C44-A9A8-F32FBB44021B}"/>
                </a:ext>
              </a:extLst>
            </p:cNvPr>
            <p:cNvGrpSpPr/>
            <p:nvPr/>
          </p:nvGrpSpPr>
          <p:grpSpPr>
            <a:xfrm>
              <a:off x="1794487" y="2871404"/>
              <a:ext cx="683659" cy="655684"/>
              <a:chOff x="2954133" y="2939654"/>
              <a:chExt cx="711087" cy="681989"/>
            </a:xfrm>
          </p:grpSpPr>
          <p:sp>
            <p:nvSpPr>
              <p:cNvPr id="22" name="矩形 21">
                <a:extLst>
                  <a:ext uri="{FF2B5EF4-FFF2-40B4-BE49-F238E27FC236}">
                    <a16:creationId xmlns:a16="http://schemas.microsoft.com/office/drawing/2014/main" id="{10113437-8FBE-4310-B43E-58929B063F97}"/>
                  </a:ext>
                </a:extLst>
              </p:cNvPr>
              <p:cNvSpPr/>
              <p:nvPr/>
            </p:nvSpPr>
            <p:spPr>
              <a:xfrm>
                <a:off x="2962275" y="2939654"/>
                <a:ext cx="702945" cy="681989"/>
              </a:xfrm>
              <a:prstGeom prst="rect">
                <a:avLst/>
              </a:prstGeom>
              <a:solidFill>
                <a:srgbClr val="1B9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3" name="TextBox 27">
                <a:extLst>
                  <a:ext uri="{FF2B5EF4-FFF2-40B4-BE49-F238E27FC236}">
                    <a16:creationId xmlns:a16="http://schemas.microsoft.com/office/drawing/2014/main" id="{1FD90B91-E4DD-44F3-B545-D61CC593C387}"/>
                  </a:ext>
                </a:extLst>
              </p:cNvPr>
              <p:cNvSpPr txBox="1"/>
              <p:nvPr/>
            </p:nvSpPr>
            <p:spPr>
              <a:xfrm>
                <a:off x="2954133" y="3142148"/>
                <a:ext cx="637292" cy="376326"/>
              </a:xfrm>
              <a:prstGeom prst="rect">
                <a:avLst/>
              </a:prstGeom>
              <a:noFill/>
            </p:spPr>
            <p:txBody>
              <a:bodyPr wrap="none" rtlCol="0">
                <a:spAutoFit/>
              </a:bodyPr>
              <a:lstStyle/>
              <a:p>
                <a:r>
                  <a:rPr lang="zh-CN" altLang="en-US" sz="2200" dirty="0">
                    <a:solidFill>
                      <a:prstClr val="white"/>
                    </a:solidFill>
                    <a:effectLst>
                      <a:outerShdw blurRad="38100" dist="38100" dir="2700000" algn="tl">
                        <a:srgbClr val="000000">
                          <a:alpha val="43137"/>
                        </a:srgbClr>
                      </a:outerShdw>
                    </a:effectLst>
                    <a:latin typeface="微软雅黑" panose="020B0503020204020204" pitchFamily="34" charset="-122"/>
                  </a:rPr>
                  <a:t>机楼</a:t>
                </a:r>
              </a:p>
            </p:txBody>
          </p:sp>
        </p:grpSp>
        <p:grpSp>
          <p:nvGrpSpPr>
            <p:cNvPr id="24" name="组合 23">
              <a:extLst>
                <a:ext uri="{FF2B5EF4-FFF2-40B4-BE49-F238E27FC236}">
                  <a16:creationId xmlns:a16="http://schemas.microsoft.com/office/drawing/2014/main" id="{C3B1C8EE-77FD-4A90-83D7-93CE37AFFDE1}"/>
                </a:ext>
              </a:extLst>
            </p:cNvPr>
            <p:cNvGrpSpPr/>
            <p:nvPr/>
          </p:nvGrpSpPr>
          <p:grpSpPr>
            <a:xfrm>
              <a:off x="1794481" y="1623597"/>
              <a:ext cx="683659" cy="596529"/>
              <a:chOff x="2954132" y="1641786"/>
              <a:chExt cx="711087" cy="620461"/>
            </a:xfrm>
          </p:grpSpPr>
          <p:sp>
            <p:nvSpPr>
              <p:cNvPr id="25" name="矩形 24">
                <a:extLst>
                  <a:ext uri="{FF2B5EF4-FFF2-40B4-BE49-F238E27FC236}">
                    <a16:creationId xmlns:a16="http://schemas.microsoft.com/office/drawing/2014/main" id="{EABD09AC-A95F-4725-89BF-7F30C26EFD9F}"/>
                  </a:ext>
                </a:extLst>
              </p:cNvPr>
              <p:cNvSpPr/>
              <p:nvPr/>
            </p:nvSpPr>
            <p:spPr>
              <a:xfrm>
                <a:off x="2964180" y="1641786"/>
                <a:ext cx="701039" cy="620461"/>
              </a:xfrm>
              <a:prstGeom prst="rect">
                <a:avLst/>
              </a:prstGeom>
              <a:solidFill>
                <a:srgbClr val="FFA3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6" name="TextBox 30">
                <a:extLst>
                  <a:ext uri="{FF2B5EF4-FFF2-40B4-BE49-F238E27FC236}">
                    <a16:creationId xmlns:a16="http://schemas.microsoft.com/office/drawing/2014/main" id="{CB3B4EFD-B82C-4C8A-9504-86D596297754}"/>
                  </a:ext>
                </a:extLst>
              </p:cNvPr>
              <p:cNvSpPr txBox="1"/>
              <p:nvPr/>
            </p:nvSpPr>
            <p:spPr>
              <a:xfrm>
                <a:off x="2954132" y="1826002"/>
                <a:ext cx="637292" cy="376326"/>
              </a:xfrm>
              <a:prstGeom prst="rect">
                <a:avLst/>
              </a:prstGeom>
              <a:noFill/>
            </p:spPr>
            <p:txBody>
              <a:bodyPr wrap="none" rtlCol="0">
                <a:spAutoFit/>
              </a:bodyPr>
              <a:lstStyle/>
              <a:p>
                <a:r>
                  <a:rPr lang="zh-CN" altLang="en-US" sz="2200" dirty="0">
                    <a:solidFill>
                      <a:prstClr val="white"/>
                    </a:solidFill>
                    <a:effectLst>
                      <a:outerShdw blurRad="38100" dist="38100" dir="2700000" algn="tl">
                        <a:srgbClr val="000000">
                          <a:alpha val="43137"/>
                        </a:srgbClr>
                      </a:outerShdw>
                    </a:effectLst>
                    <a:latin typeface="微软雅黑" panose="020B0503020204020204" pitchFamily="34" charset="-122"/>
                  </a:rPr>
                  <a:t>机房</a:t>
                </a:r>
              </a:p>
            </p:txBody>
          </p:sp>
        </p:grpSp>
        <p:grpSp>
          <p:nvGrpSpPr>
            <p:cNvPr id="27" name="组合 26">
              <a:extLst>
                <a:ext uri="{FF2B5EF4-FFF2-40B4-BE49-F238E27FC236}">
                  <a16:creationId xmlns:a16="http://schemas.microsoft.com/office/drawing/2014/main" id="{E611380E-EE30-460F-BA1B-F8330D3C46C1}"/>
                </a:ext>
              </a:extLst>
            </p:cNvPr>
            <p:cNvGrpSpPr/>
            <p:nvPr/>
          </p:nvGrpSpPr>
          <p:grpSpPr>
            <a:xfrm>
              <a:off x="914346" y="2346433"/>
              <a:ext cx="674609" cy="371160"/>
              <a:chOff x="2038684" y="2393624"/>
              <a:chExt cx="701675" cy="386050"/>
            </a:xfrm>
          </p:grpSpPr>
          <p:sp>
            <p:nvSpPr>
              <p:cNvPr id="28" name="矩形 27">
                <a:extLst>
                  <a:ext uri="{FF2B5EF4-FFF2-40B4-BE49-F238E27FC236}">
                    <a16:creationId xmlns:a16="http://schemas.microsoft.com/office/drawing/2014/main" id="{08D878F7-FB4D-4490-B27A-BE417D1FA6EF}"/>
                  </a:ext>
                </a:extLst>
              </p:cNvPr>
              <p:cNvSpPr/>
              <p:nvPr/>
            </p:nvSpPr>
            <p:spPr>
              <a:xfrm>
                <a:off x="2038684" y="2446894"/>
                <a:ext cx="701675" cy="332780"/>
              </a:xfrm>
              <a:prstGeom prst="rect">
                <a:avLst/>
              </a:prstGeom>
              <a:solidFill>
                <a:srgbClr val="FF4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prstClr val="white"/>
                  </a:solidFill>
                </a:endParaRPr>
              </a:p>
            </p:txBody>
          </p:sp>
          <p:sp>
            <p:nvSpPr>
              <p:cNvPr id="29" name="TextBox 33">
                <a:extLst>
                  <a:ext uri="{FF2B5EF4-FFF2-40B4-BE49-F238E27FC236}">
                    <a16:creationId xmlns:a16="http://schemas.microsoft.com/office/drawing/2014/main" id="{898ABDFC-E3B9-4A18-8938-8B2B570C1E6E}"/>
                  </a:ext>
                </a:extLst>
              </p:cNvPr>
              <p:cNvSpPr txBox="1"/>
              <p:nvPr/>
            </p:nvSpPr>
            <p:spPr>
              <a:xfrm>
                <a:off x="2192355" y="2393624"/>
                <a:ext cx="367877" cy="366055"/>
              </a:xfrm>
              <a:prstGeom prst="rect">
                <a:avLst/>
              </a:prstGeom>
              <a:noFill/>
            </p:spPr>
            <p:txBody>
              <a:bodyPr wrap="none" rtlCol="0">
                <a:spAutoFit/>
              </a:bodyPr>
              <a:lstStyle/>
              <a:p>
                <a:pPr algn="ctr"/>
                <a:r>
                  <a:rPr lang="en-US" altLang="zh-CN" sz="2665" dirty="0">
                    <a:solidFill>
                      <a:prstClr val="white"/>
                    </a:solidFill>
                    <a:effectLst>
                      <a:outerShdw blurRad="38100" dist="38100" dir="2700000" algn="tl">
                        <a:srgbClr val="000000">
                          <a:alpha val="43137"/>
                        </a:srgbClr>
                      </a:outerShdw>
                    </a:effectLst>
                    <a:latin typeface="Harlow Solid Italic" panose="04030604020F02020D02" pitchFamily="82" charset="0"/>
                    <a:ea typeface="Adobe Gothic Std B" pitchFamily="34" charset="-128"/>
                  </a:rPr>
                  <a:t>02</a:t>
                </a:r>
                <a:endParaRPr lang="zh-CN" altLang="en-US" sz="2665" dirty="0">
                  <a:solidFill>
                    <a:prstClr val="white"/>
                  </a:solidFill>
                  <a:effectLst>
                    <a:outerShdw blurRad="38100" dist="38100" dir="2700000" algn="tl">
                      <a:srgbClr val="000000">
                        <a:alpha val="43137"/>
                      </a:srgbClr>
                    </a:outerShdw>
                  </a:effectLst>
                  <a:latin typeface="Harlow Solid Italic" panose="04030604020F02020D02" pitchFamily="82" charset="0"/>
                </a:endParaRPr>
              </a:p>
            </p:txBody>
          </p:sp>
        </p:grpSp>
        <p:sp>
          <p:nvSpPr>
            <p:cNvPr id="31" name="矩形 30">
              <a:extLst>
                <a:ext uri="{FF2B5EF4-FFF2-40B4-BE49-F238E27FC236}">
                  <a16:creationId xmlns:a16="http://schemas.microsoft.com/office/drawing/2014/main" id="{2FD12649-5C15-43D0-9593-D2B9426D787D}"/>
                </a:ext>
              </a:extLst>
            </p:cNvPr>
            <p:cNvSpPr/>
            <p:nvPr/>
          </p:nvSpPr>
          <p:spPr>
            <a:xfrm>
              <a:off x="914346" y="2699387"/>
              <a:ext cx="674609" cy="338624"/>
            </a:xfrm>
            <a:prstGeom prst="rect">
              <a:avLst/>
            </a:prstGeom>
            <a:solidFill>
              <a:srgbClr val="1B9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prstClr val="white"/>
                </a:solidFill>
              </a:endParaRPr>
            </a:p>
          </p:txBody>
        </p:sp>
        <p:grpSp>
          <p:nvGrpSpPr>
            <p:cNvPr id="33" name="组合 32">
              <a:extLst>
                <a:ext uri="{FF2B5EF4-FFF2-40B4-BE49-F238E27FC236}">
                  <a16:creationId xmlns:a16="http://schemas.microsoft.com/office/drawing/2014/main" id="{03D9C3C7-7056-4B28-AF78-A778A47393DF}"/>
                </a:ext>
              </a:extLst>
            </p:cNvPr>
            <p:cNvGrpSpPr/>
            <p:nvPr/>
          </p:nvGrpSpPr>
          <p:grpSpPr>
            <a:xfrm>
              <a:off x="2671925" y="3031906"/>
              <a:ext cx="4114175" cy="963280"/>
              <a:chOff x="2612918" y="4400323"/>
              <a:chExt cx="4143173" cy="1170665"/>
            </a:xfrm>
          </p:grpSpPr>
          <p:sp>
            <p:nvSpPr>
              <p:cNvPr id="36" name="矩形 35">
                <a:extLst>
                  <a:ext uri="{FF2B5EF4-FFF2-40B4-BE49-F238E27FC236}">
                    <a16:creationId xmlns:a16="http://schemas.microsoft.com/office/drawing/2014/main" id="{D8CB4B0B-FA68-42B6-B904-AD400BA9B607}"/>
                  </a:ext>
                </a:extLst>
              </p:cNvPr>
              <p:cNvSpPr/>
              <p:nvPr/>
            </p:nvSpPr>
            <p:spPr>
              <a:xfrm>
                <a:off x="2612918" y="4400323"/>
                <a:ext cx="4143173" cy="1170665"/>
              </a:xfrm>
              <a:prstGeom prst="rect">
                <a:avLst/>
              </a:prstGeom>
              <a:solidFill>
                <a:srgbClr val="1B91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prstClr val="white"/>
                  </a:solidFill>
                </a:endParaRPr>
              </a:p>
            </p:txBody>
          </p:sp>
          <p:pic>
            <p:nvPicPr>
              <p:cNvPr id="35" name="68" descr="Untitled-2.png">
                <a:extLst>
                  <a:ext uri="{FF2B5EF4-FFF2-40B4-BE49-F238E27FC236}">
                    <a16:creationId xmlns:a16="http://schemas.microsoft.com/office/drawing/2014/main" id="{0F6BAC78-C3EF-44DD-BC09-488D9E283C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0305" y="4435778"/>
                <a:ext cx="2877362" cy="60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 name="组合 37">
              <a:extLst>
                <a:ext uri="{FF2B5EF4-FFF2-40B4-BE49-F238E27FC236}">
                  <a16:creationId xmlns:a16="http://schemas.microsoft.com/office/drawing/2014/main" id="{FADF09E1-BE52-45F3-874A-1CAF70E9A5EF}"/>
                </a:ext>
              </a:extLst>
            </p:cNvPr>
            <p:cNvGrpSpPr/>
            <p:nvPr/>
          </p:nvGrpSpPr>
          <p:grpSpPr>
            <a:xfrm>
              <a:off x="2671926" y="2067020"/>
              <a:ext cx="4111858" cy="965556"/>
              <a:chOff x="2612918" y="3227708"/>
              <a:chExt cx="4140840" cy="1173430"/>
            </a:xfrm>
          </p:grpSpPr>
          <p:sp>
            <p:nvSpPr>
              <p:cNvPr id="41" name="矩形 40">
                <a:extLst>
                  <a:ext uri="{FF2B5EF4-FFF2-40B4-BE49-F238E27FC236}">
                    <a16:creationId xmlns:a16="http://schemas.microsoft.com/office/drawing/2014/main" id="{B9B4B69C-D458-486B-99EF-4C61313C01F5}"/>
                  </a:ext>
                </a:extLst>
              </p:cNvPr>
              <p:cNvSpPr/>
              <p:nvPr/>
            </p:nvSpPr>
            <p:spPr>
              <a:xfrm>
                <a:off x="2612918" y="3227708"/>
                <a:ext cx="4140840" cy="1173430"/>
              </a:xfrm>
              <a:prstGeom prst="rect">
                <a:avLst/>
              </a:prstGeom>
              <a:solidFill>
                <a:srgbClr val="FF4A1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prstClr val="white"/>
                  </a:solidFill>
                </a:endParaRPr>
              </a:p>
            </p:txBody>
          </p:sp>
          <p:pic>
            <p:nvPicPr>
              <p:cNvPr id="40" name="68" descr="Untitled-2.png">
                <a:extLst>
                  <a:ext uri="{FF2B5EF4-FFF2-40B4-BE49-F238E27FC236}">
                    <a16:creationId xmlns:a16="http://schemas.microsoft.com/office/drawing/2014/main" id="{B1924DA6-8310-4D59-88F6-0D352BDA5A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0305" y="3244166"/>
                <a:ext cx="2877362" cy="60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 name="组合 42">
              <a:extLst>
                <a:ext uri="{FF2B5EF4-FFF2-40B4-BE49-F238E27FC236}">
                  <a16:creationId xmlns:a16="http://schemas.microsoft.com/office/drawing/2014/main" id="{7F166B58-F125-4F5C-8159-76040E759F44}"/>
                </a:ext>
              </a:extLst>
            </p:cNvPr>
            <p:cNvGrpSpPr/>
            <p:nvPr/>
          </p:nvGrpSpPr>
          <p:grpSpPr>
            <a:xfrm>
              <a:off x="2675947" y="1152701"/>
              <a:ext cx="4106643" cy="914319"/>
              <a:chOff x="2617806" y="2116544"/>
              <a:chExt cx="4135588" cy="1111163"/>
            </a:xfrm>
          </p:grpSpPr>
          <p:grpSp>
            <p:nvGrpSpPr>
              <p:cNvPr id="44" name="组合 43">
                <a:extLst>
                  <a:ext uri="{FF2B5EF4-FFF2-40B4-BE49-F238E27FC236}">
                    <a16:creationId xmlns:a16="http://schemas.microsoft.com/office/drawing/2014/main" id="{B0E572F2-E42B-45AE-AB42-04D02CF294BA}"/>
                  </a:ext>
                </a:extLst>
              </p:cNvPr>
              <p:cNvGrpSpPr/>
              <p:nvPr/>
            </p:nvGrpSpPr>
            <p:grpSpPr>
              <a:xfrm>
                <a:off x="2617806" y="2116544"/>
                <a:ext cx="4135588" cy="1111163"/>
                <a:chOff x="3870960" y="1152000"/>
                <a:chExt cx="3539490" cy="951001"/>
              </a:xfrm>
            </p:grpSpPr>
            <p:sp>
              <p:nvSpPr>
                <p:cNvPr id="46" name="矩形 45">
                  <a:extLst>
                    <a:ext uri="{FF2B5EF4-FFF2-40B4-BE49-F238E27FC236}">
                      <a16:creationId xmlns:a16="http://schemas.microsoft.com/office/drawing/2014/main" id="{8FFDBD3D-30BB-41D0-95CF-8B5494F712E7}"/>
                    </a:ext>
                  </a:extLst>
                </p:cNvPr>
                <p:cNvSpPr/>
                <p:nvPr/>
              </p:nvSpPr>
              <p:spPr>
                <a:xfrm>
                  <a:off x="3870960" y="1152000"/>
                  <a:ext cx="3539490" cy="951001"/>
                </a:xfrm>
                <a:prstGeom prst="rect">
                  <a:avLst/>
                </a:prstGeom>
                <a:solidFill>
                  <a:srgbClr val="FFA31A"/>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prstClr val="white"/>
                    </a:solidFill>
                  </a:endParaRPr>
                </a:p>
              </p:txBody>
            </p:sp>
            <p:sp>
              <p:nvSpPr>
                <p:cNvPr id="47" name="TextBox 51">
                  <a:extLst>
                    <a:ext uri="{FF2B5EF4-FFF2-40B4-BE49-F238E27FC236}">
                      <a16:creationId xmlns:a16="http://schemas.microsoft.com/office/drawing/2014/main" id="{A22477A1-F590-4378-867D-084EFDA4D220}"/>
                    </a:ext>
                  </a:extLst>
                </p:cNvPr>
                <p:cNvSpPr txBox="1"/>
                <p:nvPr/>
              </p:nvSpPr>
              <p:spPr>
                <a:xfrm>
                  <a:off x="3900469" y="1373584"/>
                  <a:ext cx="3509264" cy="487265"/>
                </a:xfrm>
                <a:prstGeom prst="rect">
                  <a:avLst/>
                </a:prstGeom>
                <a:noFill/>
              </p:spPr>
              <p:txBody>
                <a:bodyPr wrap="square" rtlCol="0">
                  <a:spAutoFit/>
                </a:bodyPr>
                <a:lstStyle/>
                <a:p>
                  <a:pPr marL="360000" indent="-360000">
                    <a:lnSpc>
                      <a:spcPct val="200000"/>
                    </a:lnSpc>
                    <a:spcBef>
                      <a:spcPts val="1200"/>
                    </a:spcBef>
                  </a:pPr>
                  <a:r>
                    <a:rPr lang="en-US" altLang="zh-CN" dirty="0">
                      <a:solidFill>
                        <a:schemeClr val="bg1"/>
                      </a:solidFill>
                    </a:rPr>
                    <a:t>1</a:t>
                  </a:r>
                  <a:r>
                    <a:rPr lang="zh-CN" altLang="en-US" dirty="0">
                      <a:solidFill>
                        <a:schemeClr val="bg1"/>
                      </a:solidFill>
                    </a:rPr>
                    <a:t>个模块可定制</a:t>
                  </a:r>
                  <a:r>
                    <a:rPr lang="en-US" altLang="zh-CN" dirty="0">
                      <a:solidFill>
                        <a:schemeClr val="bg1"/>
                      </a:solidFill>
                    </a:rPr>
                    <a:t>256</a:t>
                  </a:r>
                  <a:r>
                    <a:rPr lang="zh-CN" altLang="en-US" dirty="0">
                      <a:solidFill>
                        <a:schemeClr val="bg1"/>
                      </a:solidFill>
                    </a:rPr>
                    <a:t>个机柜，</a:t>
                  </a:r>
                  <a:r>
                    <a:rPr lang="en-US" altLang="zh-CN" dirty="0">
                      <a:solidFill>
                        <a:schemeClr val="bg1"/>
                      </a:solidFill>
                    </a:rPr>
                    <a:t>T3~T4</a:t>
                  </a:r>
                  <a:r>
                    <a:rPr lang="zh-CN" altLang="en-US" dirty="0">
                      <a:solidFill>
                        <a:schemeClr val="bg1"/>
                      </a:solidFill>
                    </a:rPr>
                    <a:t>，</a:t>
                  </a:r>
                  <a:r>
                    <a:rPr lang="en-US" altLang="zh-CN" dirty="0">
                      <a:solidFill>
                        <a:schemeClr val="bg1"/>
                      </a:solidFill>
                    </a:rPr>
                    <a:t>A/B</a:t>
                  </a:r>
                  <a:r>
                    <a:rPr lang="zh-CN" altLang="en-US" dirty="0">
                      <a:solidFill>
                        <a:schemeClr val="bg1"/>
                      </a:solidFill>
                    </a:rPr>
                    <a:t>类定制</a:t>
                  </a:r>
                  <a:endParaRPr lang="en-US" altLang="zh-CN" dirty="0">
                    <a:solidFill>
                      <a:schemeClr val="bg1"/>
                    </a:solidFill>
                  </a:endParaRPr>
                </a:p>
              </p:txBody>
            </p:sp>
          </p:grpSp>
          <p:pic>
            <p:nvPicPr>
              <p:cNvPr id="45" name="68" descr="Untitled-2.png">
                <a:extLst>
                  <a:ext uri="{FF2B5EF4-FFF2-40B4-BE49-F238E27FC236}">
                    <a16:creationId xmlns:a16="http://schemas.microsoft.com/office/drawing/2014/main" id="{E5C830AC-F100-4CB8-B0F2-6B1AC36CA8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0305" y="2129244"/>
                <a:ext cx="2877362" cy="60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8" name="图片 47">
              <a:extLst>
                <a:ext uri="{FF2B5EF4-FFF2-40B4-BE49-F238E27FC236}">
                  <a16:creationId xmlns:a16="http://schemas.microsoft.com/office/drawing/2014/main" id="{B7A333EF-83AC-470D-B1F3-9D9904A1E3D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402" l="28226" r="91734">
                          <a14:foregroundMark x1="75806" y1="19174" x2="75806" y2="19174"/>
                          <a14:foregroundMark x1="79435" y1="16112" x2="79435" y2="16112"/>
                        </a14:backgroundRemoval>
                      </a14:imgEffect>
                    </a14:imgLayer>
                  </a14:imgProps>
                </a:ext>
                <a:ext uri="{28A0092B-C50C-407E-A947-70E740481C1C}">
                  <a14:useLocalDpi xmlns:a14="http://schemas.microsoft.com/office/drawing/2010/main" val="0"/>
                </a:ext>
              </a:extLst>
            </a:blip>
            <a:srcRect l="19716"/>
            <a:stretch>
              <a:fillRect/>
            </a:stretch>
          </p:blipFill>
          <p:spPr>
            <a:xfrm>
              <a:off x="6669385" y="1394879"/>
              <a:ext cx="1515911" cy="2855982"/>
            </a:xfrm>
            <a:prstGeom prst="rect">
              <a:avLst/>
            </a:prstGeom>
          </p:spPr>
        </p:pic>
      </p:grpSp>
      <p:sp>
        <p:nvSpPr>
          <p:cNvPr id="50" name="TextBox 33">
            <a:extLst>
              <a:ext uri="{FF2B5EF4-FFF2-40B4-BE49-F238E27FC236}">
                <a16:creationId xmlns:a16="http://schemas.microsoft.com/office/drawing/2014/main" id="{16F59D54-6866-45B4-94A3-FB7CAB3DA7CA}"/>
              </a:ext>
            </a:extLst>
          </p:cNvPr>
          <p:cNvSpPr txBox="1"/>
          <p:nvPr/>
        </p:nvSpPr>
        <p:spPr>
          <a:xfrm>
            <a:off x="824781" y="4054359"/>
            <a:ext cx="505268" cy="502445"/>
          </a:xfrm>
          <a:prstGeom prst="rect">
            <a:avLst/>
          </a:prstGeom>
          <a:noFill/>
        </p:spPr>
        <p:txBody>
          <a:bodyPr wrap="none" rtlCol="0">
            <a:spAutoFit/>
          </a:bodyPr>
          <a:lstStyle/>
          <a:p>
            <a:pPr algn="ctr"/>
            <a:r>
              <a:rPr lang="en-US" altLang="zh-CN" sz="2665" dirty="0">
                <a:solidFill>
                  <a:prstClr val="white"/>
                </a:solidFill>
                <a:effectLst>
                  <a:outerShdw blurRad="38100" dist="38100" dir="2700000" algn="tl">
                    <a:srgbClr val="000000">
                      <a:alpha val="43137"/>
                    </a:srgbClr>
                  </a:outerShdw>
                </a:effectLst>
                <a:latin typeface="Harlow Solid Italic" panose="04030604020F02020D02" pitchFamily="82" charset="0"/>
                <a:ea typeface="Adobe Gothic Std B" pitchFamily="34" charset="-128"/>
              </a:rPr>
              <a:t>03</a:t>
            </a:r>
            <a:endParaRPr lang="zh-CN" altLang="en-US" sz="2665" dirty="0">
              <a:solidFill>
                <a:prstClr val="white"/>
              </a:solidFill>
              <a:effectLst>
                <a:outerShdw blurRad="38100" dist="38100" dir="2700000" algn="tl">
                  <a:srgbClr val="000000">
                    <a:alpha val="43137"/>
                  </a:srgbClr>
                </a:outerShdw>
              </a:effectLst>
              <a:latin typeface="Harlow Solid Italic" panose="04030604020F02020D02" pitchFamily="82" charset="0"/>
            </a:endParaRPr>
          </a:p>
        </p:txBody>
      </p:sp>
      <p:sp>
        <p:nvSpPr>
          <p:cNvPr id="52" name="TextBox 51">
            <a:extLst>
              <a:ext uri="{FF2B5EF4-FFF2-40B4-BE49-F238E27FC236}">
                <a16:creationId xmlns:a16="http://schemas.microsoft.com/office/drawing/2014/main" id="{EC7C1878-C8DE-4873-82B7-2753CC24DC20}"/>
              </a:ext>
            </a:extLst>
          </p:cNvPr>
          <p:cNvSpPr txBox="1"/>
          <p:nvPr/>
        </p:nvSpPr>
        <p:spPr>
          <a:xfrm>
            <a:off x="2880376" y="3541688"/>
            <a:ext cx="4976729" cy="557910"/>
          </a:xfrm>
          <a:prstGeom prst="rect">
            <a:avLst/>
          </a:prstGeom>
          <a:noFill/>
        </p:spPr>
        <p:txBody>
          <a:bodyPr wrap="square" rtlCol="0">
            <a:spAutoFit/>
          </a:bodyPr>
          <a:lstStyle/>
          <a:p>
            <a:pPr marL="360000" indent="-360000">
              <a:lnSpc>
                <a:spcPct val="200000"/>
              </a:lnSpc>
              <a:spcBef>
                <a:spcPts val="1200"/>
              </a:spcBef>
            </a:pPr>
            <a:r>
              <a:rPr lang="en-US" altLang="zh-CN" dirty="0">
                <a:solidFill>
                  <a:schemeClr val="bg1"/>
                </a:solidFill>
              </a:rPr>
              <a:t>1</a:t>
            </a:r>
            <a:r>
              <a:rPr lang="zh-CN" altLang="en-US" dirty="0">
                <a:solidFill>
                  <a:schemeClr val="bg1"/>
                </a:solidFill>
              </a:rPr>
              <a:t>个机柜起租，可选</a:t>
            </a:r>
            <a:r>
              <a:rPr lang="en-US" altLang="zh-CN" dirty="0">
                <a:solidFill>
                  <a:schemeClr val="bg1"/>
                </a:solidFill>
              </a:rPr>
              <a:t>10A,16A,20A,32A</a:t>
            </a:r>
          </a:p>
        </p:txBody>
      </p:sp>
      <p:sp>
        <p:nvSpPr>
          <p:cNvPr id="53" name="TextBox 51">
            <a:extLst>
              <a:ext uri="{FF2B5EF4-FFF2-40B4-BE49-F238E27FC236}">
                <a16:creationId xmlns:a16="http://schemas.microsoft.com/office/drawing/2014/main" id="{F728E740-F523-47AB-9386-0D35582481C4}"/>
              </a:ext>
            </a:extLst>
          </p:cNvPr>
          <p:cNvSpPr txBox="1"/>
          <p:nvPr/>
        </p:nvSpPr>
        <p:spPr>
          <a:xfrm>
            <a:off x="2870960" y="4652559"/>
            <a:ext cx="4978176" cy="557910"/>
          </a:xfrm>
          <a:prstGeom prst="rect">
            <a:avLst/>
          </a:prstGeom>
          <a:noFill/>
        </p:spPr>
        <p:txBody>
          <a:bodyPr wrap="square" rtlCol="0">
            <a:spAutoFit/>
          </a:bodyPr>
          <a:lstStyle/>
          <a:p>
            <a:pPr marL="360000" indent="-360000">
              <a:lnSpc>
                <a:spcPct val="200000"/>
              </a:lnSpc>
              <a:spcBef>
                <a:spcPts val="1200"/>
              </a:spcBef>
            </a:pPr>
            <a:r>
              <a:rPr lang="zh-CN" altLang="en-US" dirty="0">
                <a:solidFill>
                  <a:schemeClr val="bg1"/>
                </a:solidFill>
              </a:rPr>
              <a:t>快速获得专业设施和快速部署需求，</a:t>
            </a:r>
            <a:r>
              <a:rPr lang="en-US" altLang="zh-CN" dirty="0">
                <a:solidFill>
                  <a:schemeClr val="bg1"/>
                </a:solidFill>
              </a:rPr>
              <a:t>3</a:t>
            </a:r>
            <a:r>
              <a:rPr lang="zh-CN" altLang="en-US" dirty="0">
                <a:solidFill>
                  <a:schemeClr val="bg1"/>
                </a:solidFill>
              </a:rPr>
              <a:t>个月投产</a:t>
            </a:r>
            <a:endParaRPr lang="en-US" altLang="zh-CN" dirty="0">
              <a:solidFill>
                <a:schemeClr val="bg1"/>
              </a:solidFill>
            </a:endParaRPr>
          </a:p>
        </p:txBody>
      </p:sp>
      <p:sp>
        <p:nvSpPr>
          <p:cNvPr id="51" name="文本框 50">
            <a:extLst>
              <a:ext uri="{FF2B5EF4-FFF2-40B4-BE49-F238E27FC236}">
                <a16:creationId xmlns:a16="http://schemas.microsoft.com/office/drawing/2014/main" id="{371AD579-177C-4BA3-ABCB-B5E06388C91D}"/>
              </a:ext>
            </a:extLst>
          </p:cNvPr>
          <p:cNvSpPr txBox="1"/>
          <p:nvPr/>
        </p:nvSpPr>
        <p:spPr>
          <a:xfrm>
            <a:off x="1476152" y="6000242"/>
            <a:ext cx="6955750" cy="276999"/>
          </a:xfrm>
          <a:prstGeom prst="rect">
            <a:avLst/>
          </a:prstGeom>
          <a:noFill/>
        </p:spPr>
        <p:txBody>
          <a:bodyPr wrap="none" rtlCol="0">
            <a:spAutoFit/>
          </a:bodyPr>
          <a:lstStyle/>
          <a:p>
            <a:r>
              <a:rPr lang="zh-CN" altLang="en-US" sz="1200" dirty="0">
                <a:solidFill>
                  <a:schemeClr val="bg1">
                    <a:lumMod val="75000"/>
                  </a:schemeClr>
                </a:solidFill>
              </a:rPr>
              <a:t>本文档是机房和机楼的定制介绍，单机柜租用和服务器托管按照中网科技现行机房标准和政策施行。</a:t>
            </a:r>
          </a:p>
        </p:txBody>
      </p:sp>
    </p:spTree>
    <p:extLst>
      <p:ext uri="{BB962C8B-B14F-4D97-AF65-F5344CB8AC3E}">
        <p14:creationId xmlns:p14="http://schemas.microsoft.com/office/powerpoint/2010/main" val="3064197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39964D5-0EB7-43C5-A4B8-63CE3EE00C48}"/>
              </a:ext>
            </a:extLst>
          </p:cNvPr>
          <p:cNvPicPr>
            <a:picLocks noChangeAspect="1"/>
          </p:cNvPicPr>
          <p:nvPr/>
        </p:nvPicPr>
        <p:blipFill>
          <a:blip r:embed="rId2"/>
          <a:stretch>
            <a:fillRect/>
          </a:stretch>
        </p:blipFill>
        <p:spPr>
          <a:xfrm>
            <a:off x="7852304" y="2926081"/>
            <a:ext cx="2013924" cy="1564640"/>
          </a:xfrm>
          <a:prstGeom prst="rect">
            <a:avLst/>
          </a:prstGeom>
        </p:spPr>
      </p:pic>
      <p:sp>
        <p:nvSpPr>
          <p:cNvPr id="2" name="标题 1"/>
          <p:cNvSpPr>
            <a:spLocks noGrp="1"/>
          </p:cNvSpPr>
          <p:nvPr>
            <p:ph type="title"/>
          </p:nvPr>
        </p:nvSpPr>
        <p:spPr/>
        <p:txBody>
          <a:bodyPr>
            <a:normAutofit/>
          </a:bodyPr>
          <a:lstStyle/>
          <a:p>
            <a:r>
              <a:rPr lang="zh-CN" altLang="en-US" dirty="0">
                <a:latin typeface="微软雅黑" panose="020B0503020204020204" pitchFamily="34" charset="-122"/>
              </a:rPr>
              <a:t>中网科技优势</a:t>
            </a:r>
            <a:endParaRPr lang="zh-CN" altLang="en-US" dirty="0"/>
          </a:p>
        </p:txBody>
      </p:sp>
      <p:sp>
        <p:nvSpPr>
          <p:cNvPr id="6" name="内容占位符 5">
            <a:extLst>
              <a:ext uri="{FF2B5EF4-FFF2-40B4-BE49-F238E27FC236}">
                <a16:creationId xmlns:a16="http://schemas.microsoft.com/office/drawing/2014/main" id="{E424E987-6FE8-43FD-A51C-597C6537890A}"/>
              </a:ext>
            </a:extLst>
          </p:cNvPr>
          <p:cNvSpPr>
            <a:spLocks noGrp="1"/>
          </p:cNvSpPr>
          <p:nvPr>
            <p:ph idx="1"/>
          </p:nvPr>
        </p:nvSpPr>
        <p:spPr/>
        <p:txBody>
          <a:bodyPr/>
          <a:lstStyle/>
          <a:p>
            <a:pPr>
              <a:lnSpc>
                <a:spcPts val="2400"/>
              </a:lnSpc>
              <a:spcBef>
                <a:spcPts val="0"/>
              </a:spcBef>
              <a:spcAft>
                <a:spcPts val="1200"/>
              </a:spcAft>
            </a:pPr>
            <a:r>
              <a:rPr lang="zh-CN" altLang="en-US" dirty="0"/>
              <a:t>专业品牌：中网科技</a:t>
            </a:r>
            <a:r>
              <a:rPr lang="en-US" altLang="zh-CN" dirty="0"/>
              <a:t>-ChinaNet.CC </a:t>
            </a:r>
            <a:r>
              <a:rPr lang="zh-CN" altLang="en-US" dirty="0"/>
              <a:t>，近</a:t>
            </a:r>
            <a:r>
              <a:rPr lang="en-US" altLang="zh-CN" dirty="0"/>
              <a:t>20</a:t>
            </a:r>
            <a:r>
              <a:rPr lang="zh-CN" altLang="en-US" dirty="0"/>
              <a:t>年专业专注。</a:t>
            </a:r>
            <a:endParaRPr lang="en-US" altLang="zh-CN" dirty="0"/>
          </a:p>
          <a:p>
            <a:pPr>
              <a:lnSpc>
                <a:spcPts val="2400"/>
              </a:lnSpc>
              <a:spcBef>
                <a:spcPts val="0"/>
              </a:spcBef>
              <a:spcAft>
                <a:spcPts val="1200"/>
              </a:spcAft>
            </a:pPr>
            <a:r>
              <a:rPr lang="zh-CN" altLang="en-US" dirty="0"/>
              <a:t>资质齐全：具有</a:t>
            </a:r>
            <a:r>
              <a:rPr lang="en-US" altLang="zh-CN" dirty="0"/>
              <a:t>IDC+ISP+ICP</a:t>
            </a:r>
            <a:r>
              <a:rPr lang="zh-CN" altLang="en-US" dirty="0"/>
              <a:t>运营牌照，获</a:t>
            </a:r>
            <a:r>
              <a:rPr lang="en-US" altLang="zh-CN" dirty="0"/>
              <a:t>ICANN</a:t>
            </a:r>
            <a:r>
              <a:rPr lang="zh-CN" altLang="en-US" dirty="0"/>
              <a:t>国际认证。</a:t>
            </a:r>
            <a:endParaRPr lang="en-US" altLang="zh-CN" dirty="0"/>
          </a:p>
          <a:p>
            <a:pPr>
              <a:lnSpc>
                <a:spcPts val="2400"/>
              </a:lnSpc>
              <a:spcBef>
                <a:spcPts val="0"/>
              </a:spcBef>
              <a:spcAft>
                <a:spcPts val="1200"/>
              </a:spcAft>
            </a:pPr>
            <a:r>
              <a:rPr lang="zh-CN" altLang="en-US" dirty="0"/>
              <a:t>资源优势：自有多座数据中心</a:t>
            </a:r>
            <a:r>
              <a:rPr lang="en-US" altLang="zh-CN" dirty="0"/>
              <a:t>/IP/</a:t>
            </a:r>
            <a:r>
              <a:rPr lang="zh-CN" altLang="en-US" dirty="0"/>
              <a:t>网域。成本低。数万老用户资源。</a:t>
            </a:r>
            <a:endParaRPr lang="en-US" altLang="zh-CN" dirty="0"/>
          </a:p>
          <a:p>
            <a:pPr>
              <a:lnSpc>
                <a:spcPts val="2400"/>
              </a:lnSpc>
              <a:spcBef>
                <a:spcPts val="0"/>
              </a:spcBef>
              <a:spcAft>
                <a:spcPts val="1200"/>
              </a:spcAft>
            </a:pPr>
            <a:r>
              <a:rPr lang="zh-CN" altLang="en-US" dirty="0"/>
              <a:t>技术经验：为客户提供技术支撑数十万次，技术和服务经验丰富。</a:t>
            </a:r>
            <a:endParaRPr lang="en-US" altLang="zh-CN" dirty="0"/>
          </a:p>
          <a:p>
            <a:pPr>
              <a:lnSpc>
                <a:spcPts val="2400"/>
              </a:lnSpc>
              <a:spcBef>
                <a:spcPts val="0"/>
              </a:spcBef>
              <a:spcAft>
                <a:spcPts val="1200"/>
              </a:spcAft>
            </a:pPr>
            <a:r>
              <a:rPr lang="zh-CN" altLang="en-US" dirty="0"/>
              <a:t>智能平台：智能程度高，自动化“流水线”带给用户更好的体验。</a:t>
            </a:r>
            <a:endParaRPr lang="en-US" altLang="zh-CN" dirty="0"/>
          </a:p>
          <a:p>
            <a:pPr>
              <a:lnSpc>
                <a:spcPts val="2400"/>
              </a:lnSpc>
              <a:spcBef>
                <a:spcPts val="0"/>
              </a:spcBef>
              <a:spcAft>
                <a:spcPts val="1200"/>
              </a:spcAft>
            </a:pPr>
            <a:r>
              <a:rPr lang="zh-CN" altLang="en-US" dirty="0"/>
              <a:t>政策支持：国家政策大力扶持，云计算产业将呈现爆发式增长。</a:t>
            </a:r>
            <a:endParaRPr lang="en-US" altLang="zh-CN" dirty="0"/>
          </a:p>
          <a:p>
            <a:pPr>
              <a:lnSpc>
                <a:spcPts val="2400"/>
              </a:lnSpc>
              <a:spcBef>
                <a:spcPts val="0"/>
              </a:spcBef>
              <a:spcAft>
                <a:spcPts val="1200"/>
              </a:spcAft>
            </a:pPr>
            <a:r>
              <a:rPr lang="zh-CN" altLang="en-US" dirty="0"/>
              <a:t>稳定高增：行业</a:t>
            </a:r>
            <a:r>
              <a:rPr lang="en-US" altLang="zh-CN" dirty="0"/>
              <a:t>24</a:t>
            </a:r>
            <a:r>
              <a:rPr lang="zh-CN" altLang="en-US" dirty="0"/>
              <a:t>个月增</a:t>
            </a:r>
            <a:r>
              <a:rPr lang="en-US" altLang="zh-CN" dirty="0"/>
              <a:t>1</a:t>
            </a:r>
            <a:r>
              <a:rPr lang="zh-CN" altLang="en-US" dirty="0"/>
              <a:t>倍，人均产值高，市场增长稳。</a:t>
            </a:r>
            <a:endParaRPr lang="en-US" altLang="zh-CN" dirty="0"/>
          </a:p>
          <a:p>
            <a:pPr>
              <a:lnSpc>
                <a:spcPts val="2400"/>
              </a:lnSpc>
              <a:spcBef>
                <a:spcPts val="0"/>
              </a:spcBef>
              <a:spcAft>
                <a:spcPts val="1200"/>
              </a:spcAft>
            </a:pPr>
            <a:r>
              <a:rPr lang="zh-CN" altLang="en-US" dirty="0"/>
              <a:t>超前布局：经过超前多年的研发，建设，即将爆发式增长。</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99AA-BDE8-4F9E-A93A-79FE84C6AD55}"/>
              </a:ext>
            </a:extLst>
          </p:cNvPr>
          <p:cNvSpPr>
            <a:spLocks noGrp="1"/>
          </p:cNvSpPr>
          <p:nvPr>
            <p:ph type="title"/>
          </p:nvPr>
        </p:nvSpPr>
        <p:spPr>
          <a:xfrm>
            <a:off x="677334" y="609600"/>
            <a:ext cx="8596668" cy="675418"/>
          </a:xfrm>
        </p:spPr>
        <p:txBody>
          <a:bodyPr/>
          <a:lstStyle/>
          <a:p>
            <a:r>
              <a:rPr lang="zh-CN" altLang="en-US" dirty="0"/>
              <a:t>金融行业双活，两地三中心方案</a:t>
            </a:r>
          </a:p>
        </p:txBody>
      </p:sp>
      <p:pic>
        <p:nvPicPr>
          <p:cNvPr id="5" name="内容占位符 4">
            <a:extLst>
              <a:ext uri="{FF2B5EF4-FFF2-40B4-BE49-F238E27FC236}">
                <a16:creationId xmlns:a16="http://schemas.microsoft.com/office/drawing/2014/main" id="{A8BC1E1D-083D-4E90-95DE-AE2CAC81DAC0}"/>
              </a:ext>
            </a:extLst>
          </p:cNvPr>
          <p:cNvPicPr>
            <a:picLocks noGrp="1" noChangeAspect="1"/>
          </p:cNvPicPr>
          <p:nvPr>
            <p:ph idx="1"/>
          </p:nvPr>
        </p:nvPicPr>
        <p:blipFill>
          <a:blip r:embed="rId2"/>
          <a:stretch>
            <a:fillRect/>
          </a:stretch>
        </p:blipFill>
        <p:spPr>
          <a:xfrm>
            <a:off x="1408853" y="2339330"/>
            <a:ext cx="6637867" cy="3545231"/>
          </a:xfrm>
        </p:spPr>
      </p:pic>
      <p:sp>
        <p:nvSpPr>
          <p:cNvPr id="9" name="内容占位符 2">
            <a:extLst>
              <a:ext uri="{FF2B5EF4-FFF2-40B4-BE49-F238E27FC236}">
                <a16:creationId xmlns:a16="http://schemas.microsoft.com/office/drawing/2014/main" id="{D1AD99DA-7927-40C9-81A0-70ADB3523B2F}"/>
              </a:ext>
            </a:extLst>
          </p:cNvPr>
          <p:cNvSpPr txBox="1">
            <a:spLocks/>
          </p:cNvSpPr>
          <p:nvPr/>
        </p:nvSpPr>
        <p:spPr>
          <a:xfrm>
            <a:off x="7782560" y="4910535"/>
            <a:ext cx="2659842" cy="111130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j-ea"/>
                <a:ea typeface="+mj-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j-ea"/>
                <a:ea typeface="+mj-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j-ea"/>
                <a:ea typeface="+mj-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zh-CN" altLang="en-US" dirty="0"/>
          </a:p>
        </p:txBody>
      </p:sp>
    </p:spTree>
    <p:extLst>
      <p:ext uri="{BB962C8B-B14F-4D97-AF65-F5344CB8AC3E}">
        <p14:creationId xmlns:p14="http://schemas.microsoft.com/office/powerpoint/2010/main" val="42565205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联系方式</a:t>
            </a:r>
          </a:p>
        </p:txBody>
      </p:sp>
      <p:sp>
        <p:nvSpPr>
          <p:cNvPr id="5" name="内容占位符 3">
            <a:extLst>
              <a:ext uri="{FF2B5EF4-FFF2-40B4-BE49-F238E27FC236}">
                <a16:creationId xmlns:a16="http://schemas.microsoft.com/office/drawing/2014/main" id="{2432870E-7C1E-446C-B4FB-DD7D3A6A8E7E}"/>
              </a:ext>
            </a:extLst>
          </p:cNvPr>
          <p:cNvSpPr txBox="1">
            <a:spLocks/>
          </p:cNvSpPr>
          <p:nvPr/>
        </p:nvSpPr>
        <p:spPr>
          <a:xfrm>
            <a:off x="675745" y="2737245"/>
            <a:ext cx="4185623" cy="330411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j-ea"/>
                <a:ea typeface="+mj-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j-ea"/>
                <a:ea typeface="+mj-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j-ea"/>
                <a:ea typeface="+mj-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000" indent="-360000">
              <a:spcBef>
                <a:spcPts val="1200"/>
              </a:spcBef>
              <a:buFont typeface="Wingdings 3" charset="2"/>
              <a:buNone/>
            </a:pPr>
            <a:r>
              <a:rPr lang="zh-CN" altLang="en-US" dirty="0"/>
              <a:t>     招商联系方式</a:t>
            </a:r>
            <a:endParaRPr lang="en-US" altLang="zh-CN" dirty="0"/>
          </a:p>
          <a:p>
            <a:pPr marL="360000" indent="-360000">
              <a:spcBef>
                <a:spcPts val="1200"/>
              </a:spcBef>
              <a:buFont typeface="Wingdings 3" charset="2"/>
              <a:buNone/>
            </a:pPr>
            <a:endParaRPr lang="en-US" altLang="zh-CN" dirty="0"/>
          </a:p>
          <a:p>
            <a:pPr marL="360000" indent="-360000">
              <a:spcBef>
                <a:spcPts val="1200"/>
              </a:spcBef>
            </a:pPr>
            <a:r>
              <a:rPr lang="zh-CN" altLang="en-US" dirty="0"/>
              <a:t>官网：</a:t>
            </a:r>
            <a:r>
              <a:rPr lang="en-US" altLang="zh-CN" dirty="0">
                <a:hlinkClick r:id="rId2"/>
              </a:rPr>
              <a:t>http://ChinaNet.CC</a:t>
            </a:r>
            <a:endParaRPr lang="en-US" altLang="zh-CN" dirty="0"/>
          </a:p>
          <a:p>
            <a:pPr marL="360000" indent="-360000">
              <a:spcBef>
                <a:spcPts val="1200"/>
              </a:spcBef>
            </a:pPr>
            <a:r>
              <a:rPr lang="zh-CN" altLang="en-US" dirty="0"/>
              <a:t>电话：</a:t>
            </a:r>
            <a:r>
              <a:rPr lang="en-US" altLang="zh-CN" dirty="0"/>
              <a:t>+86 512 8886 8888</a:t>
            </a:r>
          </a:p>
          <a:p>
            <a:pPr marL="360000" indent="-360000">
              <a:spcBef>
                <a:spcPts val="1200"/>
              </a:spcBef>
            </a:pPr>
            <a:r>
              <a:rPr lang="zh-CN" altLang="en-US" dirty="0"/>
              <a:t>传真：</a:t>
            </a:r>
            <a:r>
              <a:rPr lang="en-US" altLang="zh-CN" dirty="0"/>
              <a:t>+86 512 8886 8899</a:t>
            </a:r>
          </a:p>
          <a:p>
            <a:pPr marL="360000" indent="-360000">
              <a:spcBef>
                <a:spcPts val="1200"/>
              </a:spcBef>
            </a:pPr>
            <a:r>
              <a:rPr lang="zh-CN" altLang="en-US" dirty="0"/>
              <a:t>微信：</a:t>
            </a:r>
            <a:r>
              <a:rPr lang="en-US" altLang="zh-CN" dirty="0"/>
              <a:t>wx921988  QQ</a:t>
            </a:r>
            <a:r>
              <a:rPr lang="zh-CN" altLang="en-US" dirty="0"/>
              <a:t>：</a:t>
            </a:r>
            <a:r>
              <a:rPr lang="en-US" altLang="zh-CN" dirty="0"/>
              <a:t>921988</a:t>
            </a:r>
          </a:p>
          <a:p>
            <a:pPr marL="360000" indent="-360000">
              <a:spcBef>
                <a:spcPts val="1200"/>
              </a:spcBef>
            </a:pPr>
            <a:r>
              <a:rPr lang="en-US" altLang="zh-CN" dirty="0"/>
              <a:t>Email</a:t>
            </a:r>
            <a:r>
              <a:rPr lang="zh-CN" altLang="en-US" dirty="0"/>
              <a:t>：</a:t>
            </a:r>
            <a:r>
              <a:rPr lang="en-US" altLang="zh-CN" dirty="0"/>
              <a:t>wang@ChinaNet.CC</a:t>
            </a:r>
          </a:p>
        </p:txBody>
      </p:sp>
      <p:sp>
        <p:nvSpPr>
          <p:cNvPr id="6" name="内容占位符 5">
            <a:extLst>
              <a:ext uri="{FF2B5EF4-FFF2-40B4-BE49-F238E27FC236}">
                <a16:creationId xmlns:a16="http://schemas.microsoft.com/office/drawing/2014/main" id="{1850CF70-3B81-4AD9-967C-7B95F5EF1067}"/>
              </a:ext>
            </a:extLst>
          </p:cNvPr>
          <p:cNvSpPr txBox="1">
            <a:spLocks/>
          </p:cNvSpPr>
          <p:nvPr/>
        </p:nvSpPr>
        <p:spPr>
          <a:xfrm>
            <a:off x="5088384" y="2737245"/>
            <a:ext cx="5254496" cy="330411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j-ea"/>
                <a:ea typeface="+mj-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j-ea"/>
                <a:ea typeface="+mj-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j-ea"/>
                <a:ea typeface="+mj-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000" indent="-360000">
              <a:spcBef>
                <a:spcPts val="1200"/>
              </a:spcBef>
              <a:buFont typeface="Wingdings 3" charset="2"/>
              <a:buNone/>
            </a:pPr>
            <a:r>
              <a:rPr lang="zh-CN" altLang="en-US" dirty="0"/>
              <a:t>     招商代表联系方式</a:t>
            </a:r>
          </a:p>
          <a:p>
            <a:pPr marL="360000" indent="-360000">
              <a:spcBef>
                <a:spcPts val="1200"/>
              </a:spcBef>
              <a:buFont typeface="Wingdings 3" charset="2"/>
              <a:buNone/>
            </a:pPr>
            <a:endParaRPr lang="en-US" altLang="zh-CN" dirty="0"/>
          </a:p>
          <a:p>
            <a:pPr marL="360000" indent="-360000">
              <a:spcBef>
                <a:spcPts val="1200"/>
              </a:spcBef>
            </a:pPr>
            <a:r>
              <a:rPr lang="zh-CN" altLang="en-US" dirty="0"/>
              <a:t>营销：汪建明</a:t>
            </a:r>
            <a:endParaRPr lang="en-US" altLang="zh-CN" dirty="0"/>
          </a:p>
          <a:p>
            <a:pPr marL="360000" indent="-360000">
              <a:spcBef>
                <a:spcPts val="1200"/>
              </a:spcBef>
            </a:pPr>
            <a:r>
              <a:rPr lang="zh-CN" altLang="en-US" dirty="0"/>
              <a:t>手机：</a:t>
            </a:r>
            <a:r>
              <a:rPr lang="en-US" altLang="zh-CN" dirty="0"/>
              <a:t>186 2629 6019</a:t>
            </a:r>
            <a:r>
              <a:rPr lang="zh-CN" altLang="en-US" dirty="0"/>
              <a:t>（微信同号）</a:t>
            </a:r>
            <a:endParaRPr lang="en-US" altLang="zh-CN" dirty="0"/>
          </a:p>
          <a:p>
            <a:pPr marL="360000" indent="-360000">
              <a:spcBef>
                <a:spcPts val="1200"/>
              </a:spcBef>
            </a:pPr>
            <a:r>
              <a:rPr lang="zh-CN" altLang="en-US" dirty="0"/>
              <a:t>电话：</a:t>
            </a:r>
            <a:r>
              <a:rPr lang="en-US" altLang="zh-CN" dirty="0"/>
              <a:t>0512-8886 8885</a:t>
            </a:r>
          </a:p>
          <a:p>
            <a:pPr marL="360000" indent="-360000">
              <a:spcBef>
                <a:spcPts val="1200"/>
              </a:spcBef>
            </a:pPr>
            <a:r>
              <a:rPr lang="en-US" altLang="zh-CN" dirty="0"/>
              <a:t>Q </a:t>
            </a:r>
            <a:r>
              <a:rPr lang="en-US" altLang="zh-CN" dirty="0" err="1"/>
              <a:t>Q</a:t>
            </a:r>
            <a:r>
              <a:rPr lang="zh-CN" altLang="en-US" dirty="0"/>
              <a:t>：</a:t>
            </a:r>
            <a:r>
              <a:rPr lang="en-US" altLang="zh-CN" dirty="0"/>
              <a:t>8778327</a:t>
            </a:r>
          </a:p>
          <a:p>
            <a:pPr marL="360000" indent="-360000">
              <a:spcBef>
                <a:spcPts val="1200"/>
              </a:spcBef>
            </a:pPr>
            <a:r>
              <a:rPr lang="en-US" altLang="zh-CN" dirty="0"/>
              <a:t>Email</a:t>
            </a:r>
            <a:r>
              <a:rPr lang="zh-CN" altLang="en-US" dirty="0"/>
              <a:t>：</a:t>
            </a:r>
            <a:r>
              <a:rPr lang="en-US" altLang="zh-CN" dirty="0"/>
              <a:t>VP@ChinaNet.CC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99AA-BDE8-4F9E-A93A-79FE84C6AD55}"/>
              </a:ext>
            </a:extLst>
          </p:cNvPr>
          <p:cNvSpPr>
            <a:spLocks noGrp="1"/>
          </p:cNvSpPr>
          <p:nvPr>
            <p:ph type="title"/>
          </p:nvPr>
        </p:nvSpPr>
        <p:spPr>
          <a:xfrm>
            <a:off x="677334" y="609600"/>
            <a:ext cx="8596668" cy="675418"/>
          </a:xfrm>
        </p:spPr>
        <p:txBody>
          <a:bodyPr/>
          <a:lstStyle/>
          <a:p>
            <a:r>
              <a:rPr lang="zh-CN" altLang="en-US" dirty="0"/>
              <a:t>银行业发展趋势</a:t>
            </a:r>
            <a:r>
              <a:rPr lang="en-US" altLang="zh-CN" dirty="0"/>
              <a:t>-</a:t>
            </a:r>
            <a:r>
              <a:rPr lang="zh-CN" altLang="en-US" dirty="0"/>
              <a:t>数据爆发式增长</a:t>
            </a:r>
          </a:p>
        </p:txBody>
      </p:sp>
      <p:sp>
        <p:nvSpPr>
          <p:cNvPr id="6" name="内容占位符 2">
            <a:extLst>
              <a:ext uri="{FF2B5EF4-FFF2-40B4-BE49-F238E27FC236}">
                <a16:creationId xmlns:a16="http://schemas.microsoft.com/office/drawing/2014/main" id="{B0DEA9C2-F361-49CF-A4B1-BFF888EC62FA}"/>
              </a:ext>
            </a:extLst>
          </p:cNvPr>
          <p:cNvSpPr txBox="1">
            <a:spLocks/>
          </p:cNvSpPr>
          <p:nvPr/>
        </p:nvSpPr>
        <p:spPr>
          <a:xfrm>
            <a:off x="677334" y="2064611"/>
            <a:ext cx="8596668" cy="369949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j-ea"/>
                <a:ea typeface="+mj-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j-ea"/>
                <a:ea typeface="+mj-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j-ea"/>
                <a:ea typeface="+mj-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000" indent="-360000">
              <a:lnSpc>
                <a:spcPct val="200000"/>
              </a:lnSpc>
              <a:spcBef>
                <a:spcPts val="1200"/>
              </a:spcBef>
            </a:pPr>
            <a:r>
              <a:rPr lang="zh-CN" altLang="en-US" dirty="0">
                <a:solidFill>
                  <a:srgbClr val="000066"/>
                </a:solidFill>
              </a:rPr>
              <a:t>网上银行、手机银行，微信，支付宝等。</a:t>
            </a:r>
            <a:endParaRPr lang="en-US" altLang="zh-CN" dirty="0">
              <a:solidFill>
                <a:srgbClr val="000099"/>
              </a:solidFill>
            </a:endParaRPr>
          </a:p>
          <a:p>
            <a:pPr marL="360000" indent="-360000">
              <a:lnSpc>
                <a:spcPct val="200000"/>
              </a:lnSpc>
              <a:spcBef>
                <a:spcPts val="1200"/>
              </a:spcBef>
            </a:pPr>
            <a:r>
              <a:rPr lang="zh-CN" altLang="en-US" dirty="0">
                <a:solidFill>
                  <a:srgbClr val="000099"/>
                </a:solidFill>
              </a:rPr>
              <a:t>互联网金融：</a:t>
            </a:r>
            <a:r>
              <a:rPr lang="en-US" altLang="zh-CN" dirty="0">
                <a:solidFill>
                  <a:srgbClr val="000099"/>
                </a:solidFill>
              </a:rPr>
              <a:t> </a:t>
            </a:r>
            <a:r>
              <a:rPr lang="zh-CN" altLang="en-US" dirty="0"/>
              <a:t>第三方支付，</a:t>
            </a:r>
            <a:r>
              <a:rPr lang="en-US" altLang="zh-CN" dirty="0"/>
              <a:t>P2P</a:t>
            </a:r>
            <a:r>
              <a:rPr lang="zh-CN" altLang="en-US" dirty="0"/>
              <a:t>小额信贷，众筹融资，新型电子货币。</a:t>
            </a:r>
          </a:p>
          <a:p>
            <a:pPr marL="360000" indent="-360000">
              <a:lnSpc>
                <a:spcPct val="200000"/>
              </a:lnSpc>
              <a:spcBef>
                <a:spcPts val="1200"/>
              </a:spcBef>
            </a:pPr>
            <a:r>
              <a:rPr lang="zh-CN" altLang="en-US" dirty="0">
                <a:solidFill>
                  <a:srgbClr val="000099"/>
                </a:solidFill>
              </a:rPr>
              <a:t>规范要求：</a:t>
            </a:r>
            <a:r>
              <a:rPr lang="en-US" altLang="zh-CN" dirty="0"/>
              <a:t>《</a:t>
            </a:r>
            <a:r>
              <a:rPr lang="zh-CN" altLang="en-US" dirty="0"/>
              <a:t>银行业信息系统灾难恢复管理规范</a:t>
            </a:r>
            <a:r>
              <a:rPr lang="en-US" altLang="zh-CN" dirty="0"/>
              <a:t>》</a:t>
            </a:r>
          </a:p>
          <a:p>
            <a:pPr marL="360000" indent="-360000">
              <a:lnSpc>
                <a:spcPct val="200000"/>
              </a:lnSpc>
              <a:spcBef>
                <a:spcPts val="1200"/>
              </a:spcBef>
            </a:pPr>
            <a:r>
              <a:rPr lang="en-US" altLang="zh-CN" dirty="0">
                <a:solidFill>
                  <a:srgbClr val="000099"/>
                </a:solidFill>
              </a:rPr>
              <a:t>IT</a:t>
            </a:r>
            <a:r>
              <a:rPr lang="zh-CN" altLang="en-US" dirty="0">
                <a:solidFill>
                  <a:srgbClr val="000099"/>
                </a:solidFill>
              </a:rPr>
              <a:t>技术应用：</a:t>
            </a:r>
            <a:r>
              <a:rPr lang="zh-CN" altLang="en-US" dirty="0"/>
              <a:t>移动应用，移动访问，虚拟化，云计算，大数据。</a:t>
            </a:r>
            <a:endParaRPr lang="en-US" altLang="zh-CN" dirty="0">
              <a:solidFill>
                <a:srgbClr val="000099"/>
              </a:solidFill>
            </a:endParaRPr>
          </a:p>
        </p:txBody>
      </p:sp>
    </p:spTree>
    <p:extLst>
      <p:ext uri="{BB962C8B-B14F-4D97-AF65-F5344CB8AC3E}">
        <p14:creationId xmlns:p14="http://schemas.microsoft.com/office/powerpoint/2010/main" val="1486166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99AA-BDE8-4F9E-A93A-79FE84C6AD55}"/>
              </a:ext>
            </a:extLst>
          </p:cNvPr>
          <p:cNvSpPr>
            <a:spLocks noGrp="1"/>
          </p:cNvSpPr>
          <p:nvPr>
            <p:ph type="title"/>
          </p:nvPr>
        </p:nvSpPr>
        <p:spPr>
          <a:xfrm>
            <a:off x="677334" y="609600"/>
            <a:ext cx="8596668" cy="675418"/>
          </a:xfrm>
        </p:spPr>
        <p:txBody>
          <a:bodyPr>
            <a:normAutofit/>
          </a:bodyPr>
          <a:lstStyle/>
          <a:p>
            <a:r>
              <a:rPr lang="zh-CN" altLang="en-US" dirty="0"/>
              <a:t>法规遵从</a:t>
            </a:r>
            <a:r>
              <a:rPr lang="en-US" altLang="zh-CN" dirty="0"/>
              <a:t>-</a:t>
            </a:r>
            <a:r>
              <a:rPr lang="zh-CN" altLang="en-US" dirty="0"/>
              <a:t>数据灾备势在必行</a:t>
            </a:r>
          </a:p>
        </p:txBody>
      </p:sp>
      <p:sp>
        <p:nvSpPr>
          <p:cNvPr id="3" name="内容占位符 2">
            <a:extLst>
              <a:ext uri="{FF2B5EF4-FFF2-40B4-BE49-F238E27FC236}">
                <a16:creationId xmlns:a16="http://schemas.microsoft.com/office/drawing/2014/main" id="{83F53971-7FAC-452F-8A67-1B49F83E3DFD}"/>
              </a:ext>
            </a:extLst>
          </p:cNvPr>
          <p:cNvSpPr>
            <a:spLocks noGrp="1"/>
          </p:cNvSpPr>
          <p:nvPr>
            <p:ph idx="1"/>
          </p:nvPr>
        </p:nvSpPr>
        <p:spPr>
          <a:xfrm>
            <a:off x="677333" y="1698849"/>
            <a:ext cx="3603413" cy="4417471"/>
          </a:xfrm>
        </p:spPr>
        <p:txBody>
          <a:bodyPr numCol="1">
            <a:normAutofit/>
          </a:bodyPr>
          <a:lstStyle/>
          <a:p>
            <a:pPr marL="0" indent="0">
              <a:lnSpc>
                <a:spcPct val="150000"/>
              </a:lnSpc>
              <a:spcBef>
                <a:spcPts val="0"/>
              </a:spcBef>
              <a:buNone/>
            </a:pPr>
            <a:r>
              <a:rPr lang="en-US" altLang="zh-CN" sz="1600" dirty="0">
                <a:solidFill>
                  <a:srgbClr val="000099"/>
                </a:solidFill>
              </a:rPr>
              <a:t>《</a:t>
            </a:r>
            <a:r>
              <a:rPr lang="zh-CN" altLang="en-US" sz="1600" dirty="0">
                <a:solidFill>
                  <a:srgbClr val="000099"/>
                </a:solidFill>
              </a:rPr>
              <a:t>银行业信息系统灾难恢复管理规范</a:t>
            </a:r>
            <a:r>
              <a:rPr lang="en-US" altLang="zh-CN" sz="1600" dirty="0">
                <a:solidFill>
                  <a:srgbClr val="000099"/>
                </a:solidFill>
              </a:rPr>
              <a:t>》</a:t>
            </a:r>
          </a:p>
          <a:p>
            <a:pPr marL="0" indent="0">
              <a:lnSpc>
                <a:spcPct val="150000"/>
              </a:lnSpc>
              <a:spcBef>
                <a:spcPts val="0"/>
              </a:spcBef>
              <a:buNone/>
            </a:pPr>
            <a:r>
              <a:rPr lang="en-US" altLang="zh-CN" sz="1600" dirty="0">
                <a:solidFill>
                  <a:srgbClr val="000099"/>
                </a:solidFill>
              </a:rPr>
              <a:t>                         —JR/T 0055-2008</a:t>
            </a:r>
          </a:p>
          <a:p>
            <a:pPr marL="0" indent="0">
              <a:lnSpc>
                <a:spcPct val="150000"/>
              </a:lnSpc>
              <a:spcBef>
                <a:spcPts val="0"/>
              </a:spcBef>
              <a:buNone/>
            </a:pPr>
            <a:r>
              <a:rPr lang="zh-CN" altLang="en-US" sz="1600" dirty="0">
                <a:solidFill>
                  <a:schemeClr val="tx1">
                    <a:lumMod val="95000"/>
                    <a:lumOff val="5000"/>
                  </a:schemeClr>
                </a:solidFill>
              </a:rPr>
              <a:t>信息系统</a:t>
            </a:r>
            <a:r>
              <a:rPr lang="en-US" altLang="zh-CN" sz="1600" dirty="0">
                <a:solidFill>
                  <a:schemeClr val="tx1">
                    <a:lumMod val="95000"/>
                    <a:lumOff val="5000"/>
                  </a:schemeClr>
                </a:solidFill>
              </a:rPr>
              <a:t>RTO</a:t>
            </a:r>
            <a:r>
              <a:rPr lang="zh-CN" altLang="en-US" sz="1600" dirty="0">
                <a:solidFill>
                  <a:schemeClr val="tx1">
                    <a:lumMod val="95000"/>
                    <a:lumOff val="5000"/>
                  </a:schemeClr>
                </a:solidFill>
              </a:rPr>
              <a:t>需求</a:t>
            </a:r>
            <a:endParaRPr lang="en-US" altLang="zh-CN" sz="1600" dirty="0">
              <a:solidFill>
                <a:schemeClr val="tx1">
                  <a:lumMod val="95000"/>
                  <a:lumOff val="5000"/>
                </a:schemeClr>
              </a:solidFill>
            </a:endParaRPr>
          </a:p>
          <a:p>
            <a:pPr marL="0" indent="0">
              <a:lnSpc>
                <a:spcPct val="150000"/>
              </a:lnSpc>
              <a:spcBef>
                <a:spcPts val="0"/>
              </a:spcBef>
              <a:buNone/>
            </a:pPr>
            <a:r>
              <a:rPr lang="en-US" altLang="zh-CN" sz="1600" dirty="0">
                <a:solidFill>
                  <a:srgbClr val="000099"/>
                </a:solidFill>
              </a:rPr>
              <a:t>《</a:t>
            </a:r>
            <a:r>
              <a:rPr lang="zh-CN" altLang="en-US" sz="1600" dirty="0">
                <a:solidFill>
                  <a:srgbClr val="000099"/>
                </a:solidFill>
              </a:rPr>
              <a:t>商业银行操作风险管理指引</a:t>
            </a:r>
            <a:r>
              <a:rPr lang="en-US" altLang="zh-CN" sz="1600" dirty="0">
                <a:solidFill>
                  <a:srgbClr val="000099"/>
                </a:solidFill>
              </a:rPr>
              <a:t>》</a:t>
            </a:r>
          </a:p>
          <a:p>
            <a:pPr marL="0" indent="0">
              <a:lnSpc>
                <a:spcPct val="150000"/>
              </a:lnSpc>
              <a:spcBef>
                <a:spcPts val="0"/>
              </a:spcBef>
              <a:buNone/>
            </a:pPr>
            <a:r>
              <a:rPr lang="zh-CN" altLang="en-US" sz="1600" dirty="0">
                <a:solidFill>
                  <a:schemeClr val="tx1">
                    <a:lumMod val="95000"/>
                    <a:lumOff val="5000"/>
                  </a:schemeClr>
                </a:solidFill>
              </a:rPr>
              <a:t>第十九条：商业银行应当制定与其业务规模和复杂性相适应的</a:t>
            </a:r>
            <a:r>
              <a:rPr lang="zh-CN" altLang="en-US" sz="1600" dirty="0">
                <a:solidFill>
                  <a:srgbClr val="FF0000"/>
                </a:solidFill>
              </a:rPr>
              <a:t>应急和业务连续方案</a:t>
            </a:r>
            <a:r>
              <a:rPr lang="zh-CN" altLang="en-US" sz="1600" dirty="0">
                <a:solidFill>
                  <a:schemeClr val="tx1">
                    <a:lumMod val="95000"/>
                    <a:lumOff val="5000"/>
                  </a:schemeClr>
                </a:solidFill>
              </a:rPr>
              <a:t>，建立恢复服务和保证业务连续运行的</a:t>
            </a:r>
            <a:r>
              <a:rPr lang="zh-CN" altLang="en-US" sz="1600" dirty="0">
                <a:solidFill>
                  <a:srgbClr val="FF0000"/>
                </a:solidFill>
              </a:rPr>
              <a:t>备用机制</a:t>
            </a:r>
            <a:r>
              <a:rPr lang="zh-CN" altLang="en-US" sz="1600" dirty="0">
                <a:solidFill>
                  <a:schemeClr val="tx1">
                    <a:lumMod val="95000"/>
                    <a:lumOff val="5000"/>
                  </a:schemeClr>
                </a:solidFill>
              </a:rPr>
              <a:t>，并应当定期检查、测试其灾难恢复和业务连续机制，确保在出现灾难的业务严重中断时这些方案和机制的正常执行。</a:t>
            </a:r>
          </a:p>
        </p:txBody>
      </p:sp>
      <p:sp>
        <p:nvSpPr>
          <p:cNvPr id="9" name="内容占位符 2">
            <a:extLst>
              <a:ext uri="{FF2B5EF4-FFF2-40B4-BE49-F238E27FC236}">
                <a16:creationId xmlns:a16="http://schemas.microsoft.com/office/drawing/2014/main" id="{D1AD99DA-7927-40C9-81A0-70ADB3523B2F}"/>
              </a:ext>
            </a:extLst>
          </p:cNvPr>
          <p:cNvSpPr txBox="1">
            <a:spLocks/>
          </p:cNvSpPr>
          <p:nvPr/>
        </p:nvSpPr>
        <p:spPr>
          <a:xfrm>
            <a:off x="7782560" y="4910535"/>
            <a:ext cx="2659842" cy="111130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j-ea"/>
                <a:ea typeface="+mj-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j-ea"/>
                <a:ea typeface="+mj-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j-ea"/>
                <a:ea typeface="+mj-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zh-CN" altLang="en-US" dirty="0"/>
          </a:p>
        </p:txBody>
      </p:sp>
      <p:sp>
        <p:nvSpPr>
          <p:cNvPr id="5" name="内容占位符 2">
            <a:extLst>
              <a:ext uri="{FF2B5EF4-FFF2-40B4-BE49-F238E27FC236}">
                <a16:creationId xmlns:a16="http://schemas.microsoft.com/office/drawing/2014/main" id="{14130AB2-BB9D-408C-9F3A-8799DB41FCC4}"/>
              </a:ext>
            </a:extLst>
          </p:cNvPr>
          <p:cNvSpPr txBox="1">
            <a:spLocks/>
          </p:cNvSpPr>
          <p:nvPr/>
        </p:nvSpPr>
        <p:spPr>
          <a:xfrm>
            <a:off x="4490720" y="1698848"/>
            <a:ext cx="4930987" cy="4417471"/>
          </a:xfrm>
          <a:prstGeom prst="rect">
            <a:avLst/>
          </a:prstGeom>
        </p:spPr>
        <p:txBody>
          <a:bodyPr vert="horz" lIns="91440" tIns="45720" rIns="91440" bIns="45720" numCol="1"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j-ea"/>
                <a:ea typeface="+mj-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j-ea"/>
                <a:ea typeface="+mj-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j-ea"/>
                <a:ea typeface="+mj-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150000"/>
              </a:lnSpc>
              <a:spcBef>
                <a:spcPts val="0"/>
              </a:spcBef>
              <a:buFont typeface="Wingdings 3" charset="2"/>
              <a:buNone/>
            </a:pPr>
            <a:r>
              <a:rPr lang="en-US" altLang="zh-CN" sz="1600" dirty="0">
                <a:solidFill>
                  <a:srgbClr val="000099"/>
                </a:solidFill>
              </a:rPr>
              <a:t>《</a:t>
            </a:r>
            <a:r>
              <a:rPr lang="zh-CN" altLang="en-US" sz="1600" dirty="0">
                <a:solidFill>
                  <a:srgbClr val="000099"/>
                </a:solidFill>
              </a:rPr>
              <a:t>中国人民银行关于进一步加强银行业金融机构信息安全保障工作的指导意见</a:t>
            </a:r>
            <a:r>
              <a:rPr lang="en-US" altLang="zh-CN" sz="1600" dirty="0">
                <a:solidFill>
                  <a:srgbClr val="000099"/>
                </a:solidFill>
              </a:rPr>
              <a:t>》</a:t>
            </a:r>
            <a:endParaRPr lang="en-US" altLang="zh-CN" sz="1600" dirty="0">
              <a:solidFill>
                <a:schemeClr val="tx1"/>
              </a:solidFill>
            </a:endParaRPr>
          </a:p>
          <a:p>
            <a:pPr marL="0" indent="0">
              <a:lnSpc>
                <a:spcPct val="150000"/>
              </a:lnSpc>
              <a:spcBef>
                <a:spcPts val="0"/>
              </a:spcBef>
              <a:buFont typeface="Wingdings 3" charset="2"/>
              <a:buNone/>
            </a:pPr>
            <a:r>
              <a:rPr lang="zh-CN" altLang="en-US" sz="1600" dirty="0">
                <a:solidFill>
                  <a:schemeClr val="tx1"/>
                </a:solidFill>
              </a:rPr>
              <a:t>第八条：实施</a:t>
            </a:r>
            <a:r>
              <a:rPr lang="zh-CN" altLang="en-US" sz="1600" dirty="0">
                <a:solidFill>
                  <a:srgbClr val="FF0000"/>
                </a:solidFill>
              </a:rPr>
              <a:t>数据中心的银行业金融机构</a:t>
            </a:r>
            <a:r>
              <a:rPr lang="zh-CN" altLang="en-US" sz="1600" dirty="0">
                <a:solidFill>
                  <a:schemeClr val="tx1"/>
                </a:solidFill>
              </a:rPr>
              <a:t>应同步规划、同步建设、同步运行</a:t>
            </a:r>
            <a:r>
              <a:rPr lang="zh-CN" altLang="en-US" sz="1600" dirty="0">
                <a:solidFill>
                  <a:srgbClr val="FF0000"/>
                </a:solidFill>
              </a:rPr>
              <a:t>信息系统灾难恢复系统</a:t>
            </a:r>
            <a:r>
              <a:rPr lang="zh-CN" altLang="en-US" sz="1600" dirty="0">
                <a:solidFill>
                  <a:schemeClr val="tx1"/>
                </a:solidFill>
              </a:rPr>
              <a:t>。灾难备份中心的规划建设应综合考虑平衡风险与成本、运维管理与灾难恢复力量等因素，可采取自建、联合共建或利用外部企业（组织）的灾难备份设施等方式</a:t>
            </a:r>
            <a:r>
              <a:rPr lang="en-US" altLang="zh-CN" sz="1600" dirty="0">
                <a:solidFill>
                  <a:schemeClr val="tx1"/>
                </a:solidFill>
              </a:rPr>
              <a:t>…</a:t>
            </a:r>
            <a:r>
              <a:rPr lang="zh-CN" altLang="en-US" sz="1600" dirty="0">
                <a:solidFill>
                  <a:schemeClr val="tx1"/>
                </a:solidFill>
              </a:rPr>
              <a:t>区域性银行可采用</a:t>
            </a:r>
            <a:r>
              <a:rPr lang="zh-CN" altLang="en-US" sz="1600" dirty="0">
                <a:solidFill>
                  <a:srgbClr val="FF0000"/>
                </a:solidFill>
              </a:rPr>
              <a:t>同城或异地灾难备份和恢复策略</a:t>
            </a:r>
            <a:r>
              <a:rPr lang="zh-CN" altLang="en-US" sz="1600" dirty="0">
                <a:solidFill>
                  <a:schemeClr val="tx1"/>
                </a:solidFill>
              </a:rPr>
              <a:t>。对于</a:t>
            </a:r>
            <a:r>
              <a:rPr lang="zh-CN" altLang="en-US" sz="1600" dirty="0">
                <a:solidFill>
                  <a:srgbClr val="FF0000"/>
                </a:solidFill>
              </a:rPr>
              <a:t>核心业务系统</a:t>
            </a:r>
            <a:r>
              <a:rPr lang="zh-CN" altLang="en-US" sz="1600" dirty="0">
                <a:solidFill>
                  <a:schemeClr val="tx1"/>
                </a:solidFill>
              </a:rPr>
              <a:t>，应实施</a:t>
            </a:r>
            <a:r>
              <a:rPr lang="zh-CN" altLang="en-US" sz="1600" dirty="0">
                <a:solidFill>
                  <a:srgbClr val="FF0000"/>
                </a:solidFill>
              </a:rPr>
              <a:t>应用级备份</a:t>
            </a:r>
            <a:r>
              <a:rPr lang="zh-CN" altLang="en-US" sz="1600" dirty="0">
                <a:solidFill>
                  <a:schemeClr val="tx1"/>
                </a:solidFill>
              </a:rPr>
              <a:t>，以保证灾难发生时，能尽快恢复业务运营，对于其他应用系统，可实施系统级或</a:t>
            </a:r>
            <a:r>
              <a:rPr lang="zh-CN" altLang="en-US" sz="1600" dirty="0">
                <a:solidFill>
                  <a:srgbClr val="FF0000"/>
                </a:solidFill>
              </a:rPr>
              <a:t>数据级备份</a:t>
            </a:r>
            <a:r>
              <a:rPr lang="zh-CN" altLang="en-US" sz="1600" dirty="0">
                <a:solidFill>
                  <a:schemeClr val="tx1"/>
                </a:solidFill>
              </a:rPr>
              <a:t>。</a:t>
            </a:r>
            <a:endParaRPr lang="en-US" altLang="zh-CN" sz="1600" dirty="0">
              <a:solidFill>
                <a:srgbClr val="000099"/>
              </a:solidFill>
            </a:endParaRPr>
          </a:p>
        </p:txBody>
      </p:sp>
    </p:spTree>
    <p:extLst>
      <p:ext uri="{BB962C8B-B14F-4D97-AF65-F5344CB8AC3E}">
        <p14:creationId xmlns:p14="http://schemas.microsoft.com/office/powerpoint/2010/main" val="2089987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99AA-BDE8-4F9E-A93A-79FE84C6AD55}"/>
              </a:ext>
            </a:extLst>
          </p:cNvPr>
          <p:cNvSpPr>
            <a:spLocks noGrp="1"/>
          </p:cNvSpPr>
          <p:nvPr>
            <p:ph type="title"/>
          </p:nvPr>
        </p:nvSpPr>
        <p:spPr>
          <a:xfrm>
            <a:off x="677334" y="609600"/>
            <a:ext cx="8596668" cy="675418"/>
          </a:xfrm>
        </p:spPr>
        <p:txBody>
          <a:bodyPr/>
          <a:lstStyle/>
          <a:p>
            <a:r>
              <a:rPr lang="zh-CN" altLang="en-US" dirty="0"/>
              <a:t>金融业数据中心急需扩容</a:t>
            </a:r>
          </a:p>
        </p:txBody>
      </p:sp>
      <p:sp>
        <p:nvSpPr>
          <p:cNvPr id="9" name="内容占位符 2">
            <a:extLst>
              <a:ext uri="{FF2B5EF4-FFF2-40B4-BE49-F238E27FC236}">
                <a16:creationId xmlns:a16="http://schemas.microsoft.com/office/drawing/2014/main" id="{D1AD99DA-7927-40C9-81A0-70ADB3523B2F}"/>
              </a:ext>
            </a:extLst>
          </p:cNvPr>
          <p:cNvSpPr txBox="1">
            <a:spLocks/>
          </p:cNvSpPr>
          <p:nvPr/>
        </p:nvSpPr>
        <p:spPr>
          <a:xfrm>
            <a:off x="7782560" y="4910535"/>
            <a:ext cx="2659842" cy="111130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j-ea"/>
                <a:ea typeface="+mj-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j-ea"/>
                <a:ea typeface="+mj-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j-ea"/>
                <a:ea typeface="+mj-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zh-CN" altLang="en-US" dirty="0"/>
          </a:p>
        </p:txBody>
      </p:sp>
      <p:sp>
        <p:nvSpPr>
          <p:cNvPr id="7" name="内容占位符 2">
            <a:extLst>
              <a:ext uri="{FF2B5EF4-FFF2-40B4-BE49-F238E27FC236}">
                <a16:creationId xmlns:a16="http://schemas.microsoft.com/office/drawing/2014/main" id="{02053460-893A-4850-AE45-77795A46D2E2}"/>
              </a:ext>
            </a:extLst>
          </p:cNvPr>
          <p:cNvSpPr txBox="1">
            <a:spLocks/>
          </p:cNvSpPr>
          <p:nvPr/>
        </p:nvSpPr>
        <p:spPr>
          <a:xfrm>
            <a:off x="677333" y="1698849"/>
            <a:ext cx="8923867" cy="4322993"/>
          </a:xfrm>
          <a:prstGeom prst="rect">
            <a:avLst/>
          </a:prstGeom>
        </p:spPr>
        <p:txBody>
          <a:bodyPr vert="horz" lIns="91440" tIns="45720" rIns="91440" bIns="45720" numCol="1"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j-ea"/>
                <a:ea typeface="+mj-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j-ea"/>
                <a:ea typeface="+mj-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j-ea"/>
                <a:ea typeface="+mj-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150000"/>
              </a:lnSpc>
              <a:spcBef>
                <a:spcPts val="1200"/>
              </a:spcBef>
              <a:buFont typeface="Wingdings 3" charset="2"/>
              <a:buNone/>
            </a:pPr>
            <a:endParaRPr lang="en-US" altLang="zh-CN" dirty="0">
              <a:solidFill>
                <a:srgbClr val="000099"/>
              </a:solidFill>
            </a:endParaRPr>
          </a:p>
        </p:txBody>
      </p:sp>
      <p:sp>
        <p:nvSpPr>
          <p:cNvPr id="10" name="内容占位符 3">
            <a:extLst>
              <a:ext uri="{FF2B5EF4-FFF2-40B4-BE49-F238E27FC236}">
                <a16:creationId xmlns:a16="http://schemas.microsoft.com/office/drawing/2014/main" id="{5049C970-80DE-4C69-996C-3AC972D090D1}"/>
              </a:ext>
            </a:extLst>
          </p:cNvPr>
          <p:cNvSpPr>
            <a:spLocks noGrp="1"/>
          </p:cNvSpPr>
          <p:nvPr>
            <p:ph idx="1"/>
          </p:nvPr>
        </p:nvSpPr>
        <p:spPr>
          <a:xfrm>
            <a:off x="677334" y="2160589"/>
            <a:ext cx="8596668" cy="3880773"/>
          </a:xfrm>
        </p:spPr>
        <p:txBody>
          <a:bodyPr>
            <a:normAutofit/>
          </a:bodyPr>
          <a:lstStyle/>
          <a:p>
            <a:pPr marL="360000" indent="-360000">
              <a:lnSpc>
                <a:spcPct val="150000"/>
              </a:lnSpc>
              <a:spcBef>
                <a:spcPts val="1200"/>
              </a:spcBef>
              <a:buNone/>
            </a:pPr>
            <a:r>
              <a:rPr lang="zh-CN" altLang="en-US" dirty="0">
                <a:solidFill>
                  <a:srgbClr val="000099"/>
                </a:solidFill>
              </a:rPr>
              <a:t>各级金融机构数据中心设备老化，电力容量不足，技术落后，空间紧张，急需改造：</a:t>
            </a:r>
            <a:endParaRPr lang="en-US" altLang="zh-CN" dirty="0"/>
          </a:p>
          <a:p>
            <a:pPr marL="360000" indent="-360000">
              <a:lnSpc>
                <a:spcPct val="150000"/>
              </a:lnSpc>
              <a:spcBef>
                <a:spcPts val="1200"/>
              </a:spcBef>
            </a:pPr>
            <a:r>
              <a:rPr lang="zh-CN" altLang="en-US" dirty="0">
                <a:solidFill>
                  <a:srgbClr val="000099"/>
                </a:solidFill>
                <a:hlinkClick r:id="rId2" action="ppaction://hlinksldjump"/>
              </a:rPr>
              <a:t>灾备中心的位置</a:t>
            </a:r>
            <a:r>
              <a:rPr lang="en-US" altLang="zh-CN" dirty="0">
                <a:solidFill>
                  <a:srgbClr val="000099"/>
                </a:solidFill>
              </a:rPr>
              <a:t>			- </a:t>
            </a:r>
            <a:r>
              <a:rPr lang="zh-CN" altLang="en-US" dirty="0">
                <a:solidFill>
                  <a:srgbClr val="000099"/>
                </a:solidFill>
              </a:rPr>
              <a:t>长三角经济中心，交通方便，专属</a:t>
            </a:r>
            <a:r>
              <a:rPr lang="en-US" altLang="zh-CN" dirty="0">
                <a:solidFill>
                  <a:srgbClr val="000099"/>
                </a:solidFill>
              </a:rPr>
              <a:t>IDC</a:t>
            </a:r>
            <a:r>
              <a:rPr lang="zh-CN" altLang="en-US" dirty="0">
                <a:solidFill>
                  <a:srgbClr val="000099"/>
                </a:solidFill>
              </a:rPr>
              <a:t>产业园区。</a:t>
            </a:r>
            <a:endParaRPr lang="en-US" altLang="zh-CN" dirty="0">
              <a:solidFill>
                <a:srgbClr val="000099"/>
              </a:solidFill>
            </a:endParaRPr>
          </a:p>
          <a:p>
            <a:pPr marL="360000" indent="-360000">
              <a:lnSpc>
                <a:spcPct val="150000"/>
              </a:lnSpc>
              <a:spcBef>
                <a:spcPts val="1200"/>
              </a:spcBef>
            </a:pPr>
            <a:r>
              <a:rPr lang="zh-CN" altLang="en-US" dirty="0">
                <a:solidFill>
                  <a:srgbClr val="000099"/>
                </a:solidFill>
                <a:hlinkClick r:id="rId3" action="ppaction://hlinksldjump"/>
              </a:rPr>
              <a:t>建筑稳固抗灾</a:t>
            </a:r>
            <a:r>
              <a:rPr lang="en-US" altLang="zh-CN" dirty="0">
                <a:solidFill>
                  <a:srgbClr val="000099"/>
                </a:solidFill>
              </a:rPr>
              <a:t>				- </a:t>
            </a:r>
            <a:r>
              <a:rPr lang="zh-CN" altLang="en-US" dirty="0">
                <a:solidFill>
                  <a:srgbClr val="000099"/>
                </a:solidFill>
              </a:rPr>
              <a:t>乙类建筑，</a:t>
            </a:r>
            <a:r>
              <a:rPr lang="en-US" altLang="zh-CN" dirty="0">
                <a:solidFill>
                  <a:srgbClr val="000099"/>
                </a:solidFill>
              </a:rPr>
              <a:t>8</a:t>
            </a:r>
            <a:r>
              <a:rPr lang="zh-CN" altLang="en-US" dirty="0">
                <a:solidFill>
                  <a:srgbClr val="000099"/>
                </a:solidFill>
              </a:rPr>
              <a:t>级抗震，</a:t>
            </a:r>
            <a:r>
              <a:rPr lang="en-US" altLang="zh-CN" dirty="0">
                <a:solidFill>
                  <a:srgbClr val="000099"/>
                </a:solidFill>
              </a:rPr>
              <a:t>7</a:t>
            </a:r>
            <a:r>
              <a:rPr lang="zh-CN" altLang="en-US" dirty="0">
                <a:solidFill>
                  <a:srgbClr val="000099"/>
                </a:solidFill>
              </a:rPr>
              <a:t>级裂度。</a:t>
            </a:r>
            <a:endParaRPr lang="en-US" altLang="zh-CN" dirty="0"/>
          </a:p>
          <a:p>
            <a:pPr marL="360000" indent="-360000">
              <a:lnSpc>
                <a:spcPct val="150000"/>
              </a:lnSpc>
              <a:spcBef>
                <a:spcPts val="1200"/>
              </a:spcBef>
            </a:pPr>
            <a:r>
              <a:rPr lang="zh-CN" altLang="en-US" dirty="0">
                <a:solidFill>
                  <a:srgbClr val="000099"/>
                </a:solidFill>
                <a:hlinkClick r:id="rId4" action="ppaction://hlinksldjump"/>
              </a:rPr>
              <a:t>多线路，高网络冗余</a:t>
            </a:r>
            <a:r>
              <a:rPr lang="en-US" altLang="zh-CN" dirty="0">
                <a:solidFill>
                  <a:srgbClr val="000099"/>
                </a:solidFill>
              </a:rPr>
              <a:t>		- </a:t>
            </a:r>
            <a:r>
              <a:rPr lang="zh-CN" altLang="en-US" dirty="0">
                <a:solidFill>
                  <a:srgbClr val="000099"/>
                </a:solidFill>
              </a:rPr>
              <a:t>多线路骨干网络接入。</a:t>
            </a:r>
            <a:endParaRPr lang="en-US" altLang="zh-CN" dirty="0">
              <a:solidFill>
                <a:srgbClr val="000099"/>
              </a:solidFill>
            </a:endParaRPr>
          </a:p>
          <a:p>
            <a:pPr marL="360000" indent="-360000">
              <a:lnSpc>
                <a:spcPct val="150000"/>
              </a:lnSpc>
              <a:spcBef>
                <a:spcPts val="1200"/>
              </a:spcBef>
            </a:pPr>
            <a:r>
              <a:rPr lang="zh-CN" altLang="en-US" dirty="0">
                <a:solidFill>
                  <a:srgbClr val="000099"/>
                </a:solidFill>
                <a:hlinkClick r:id="rId3" action="ppaction://hlinksldjump"/>
              </a:rPr>
              <a:t>部署，改造繁杂</a:t>
            </a:r>
            <a:r>
              <a:rPr lang="en-US" altLang="zh-CN" dirty="0">
                <a:solidFill>
                  <a:srgbClr val="000099"/>
                </a:solidFill>
              </a:rPr>
              <a:t>			- </a:t>
            </a:r>
            <a:r>
              <a:rPr lang="zh-CN" altLang="en-US" dirty="0">
                <a:solidFill>
                  <a:srgbClr val="000099"/>
                </a:solidFill>
              </a:rPr>
              <a:t>定制化，快速专业部署专属机房。</a:t>
            </a:r>
            <a:endParaRPr lang="en-US" altLang="zh-CN" dirty="0">
              <a:solidFill>
                <a:srgbClr val="000099"/>
              </a:solidFill>
            </a:endParaRPr>
          </a:p>
          <a:p>
            <a:pPr marL="360000" indent="-360000">
              <a:lnSpc>
                <a:spcPct val="150000"/>
              </a:lnSpc>
              <a:spcBef>
                <a:spcPts val="1200"/>
              </a:spcBef>
            </a:pPr>
            <a:r>
              <a:rPr lang="zh-CN" altLang="en-US" dirty="0">
                <a:solidFill>
                  <a:srgbClr val="000099"/>
                </a:solidFill>
                <a:hlinkClick r:id="rId5" action="ppaction://hlinksldjump"/>
              </a:rPr>
              <a:t>专业的技术支持</a:t>
            </a:r>
            <a:r>
              <a:rPr lang="en-US" altLang="zh-CN" dirty="0">
                <a:solidFill>
                  <a:srgbClr val="000099"/>
                </a:solidFill>
              </a:rPr>
              <a:t>			- </a:t>
            </a:r>
            <a:r>
              <a:rPr lang="zh-CN" altLang="en-US" dirty="0">
                <a:solidFill>
                  <a:srgbClr val="000099"/>
                </a:solidFill>
              </a:rPr>
              <a:t>数十名工程师支持，也可以自管。</a:t>
            </a:r>
            <a:endParaRPr lang="en-US" altLang="zh-CN" dirty="0">
              <a:solidFill>
                <a:srgbClr val="000099"/>
              </a:solidFill>
            </a:endParaRPr>
          </a:p>
          <a:p>
            <a:pPr marL="360000" indent="-360000">
              <a:lnSpc>
                <a:spcPct val="150000"/>
              </a:lnSpc>
              <a:spcBef>
                <a:spcPts val="1200"/>
              </a:spcBef>
            </a:pPr>
            <a:r>
              <a:rPr lang="zh-CN" altLang="en-US" dirty="0">
                <a:solidFill>
                  <a:srgbClr val="000099"/>
                </a:solidFill>
                <a:hlinkClick r:id="rId5" action="ppaction://hlinksldjump"/>
              </a:rPr>
              <a:t>专业的运维</a:t>
            </a:r>
            <a:r>
              <a:rPr lang="en-US" altLang="zh-CN" dirty="0">
                <a:solidFill>
                  <a:srgbClr val="000099"/>
                </a:solidFill>
              </a:rPr>
              <a:t>			       - IDC</a:t>
            </a:r>
            <a:r>
              <a:rPr lang="zh-CN" altLang="en-US" dirty="0">
                <a:solidFill>
                  <a:srgbClr val="000099"/>
                </a:solidFill>
              </a:rPr>
              <a:t>稳定运营近</a:t>
            </a:r>
            <a:r>
              <a:rPr lang="en-US" altLang="zh-CN" dirty="0">
                <a:solidFill>
                  <a:srgbClr val="000099"/>
                </a:solidFill>
              </a:rPr>
              <a:t>20</a:t>
            </a:r>
            <a:r>
              <a:rPr lang="zh-CN" altLang="en-US" dirty="0">
                <a:solidFill>
                  <a:srgbClr val="000099"/>
                </a:solidFill>
              </a:rPr>
              <a:t>年。</a:t>
            </a:r>
            <a:endParaRPr lang="en-US" altLang="zh-CN" dirty="0">
              <a:solidFill>
                <a:srgbClr val="000099"/>
              </a:solidFill>
            </a:endParaRPr>
          </a:p>
        </p:txBody>
      </p:sp>
    </p:spTree>
    <p:extLst>
      <p:ext uri="{BB962C8B-B14F-4D97-AF65-F5344CB8AC3E}">
        <p14:creationId xmlns:p14="http://schemas.microsoft.com/office/powerpoint/2010/main" val="3809275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99AA-BDE8-4F9E-A93A-79FE84C6AD55}"/>
              </a:ext>
            </a:extLst>
          </p:cNvPr>
          <p:cNvSpPr>
            <a:spLocks noGrp="1"/>
          </p:cNvSpPr>
          <p:nvPr>
            <p:ph type="title"/>
          </p:nvPr>
        </p:nvSpPr>
        <p:spPr/>
        <p:txBody>
          <a:bodyPr/>
          <a:lstStyle/>
          <a:p>
            <a:r>
              <a:rPr lang="zh-CN" altLang="en-US" dirty="0"/>
              <a:t>区位优势</a:t>
            </a:r>
          </a:p>
        </p:txBody>
      </p:sp>
      <p:sp>
        <p:nvSpPr>
          <p:cNvPr id="3" name="内容占位符 2">
            <a:extLst>
              <a:ext uri="{FF2B5EF4-FFF2-40B4-BE49-F238E27FC236}">
                <a16:creationId xmlns:a16="http://schemas.microsoft.com/office/drawing/2014/main" id="{83F53971-7FAC-452F-8A67-1B49F83E3DFD}"/>
              </a:ext>
            </a:extLst>
          </p:cNvPr>
          <p:cNvSpPr>
            <a:spLocks noGrp="1"/>
          </p:cNvSpPr>
          <p:nvPr>
            <p:ph idx="1"/>
          </p:nvPr>
        </p:nvSpPr>
        <p:spPr>
          <a:xfrm>
            <a:off x="677334" y="1766581"/>
            <a:ext cx="8596668" cy="3880773"/>
          </a:xfrm>
        </p:spPr>
        <p:txBody>
          <a:bodyPr/>
          <a:lstStyle/>
          <a:p>
            <a:pPr marL="360000" indent="-360000">
              <a:spcBef>
                <a:spcPts val="1200"/>
              </a:spcBef>
            </a:pPr>
            <a:r>
              <a:rPr lang="zh-CN" altLang="en-US" dirty="0">
                <a:solidFill>
                  <a:srgbClr val="000066"/>
                </a:solidFill>
              </a:rPr>
              <a:t>地域：</a:t>
            </a:r>
            <a:r>
              <a:rPr lang="zh-CN" altLang="en-US" dirty="0"/>
              <a:t>位于经济发达的长江三角洲，江苏和安徽两省中心地带</a:t>
            </a:r>
            <a:endParaRPr lang="en-US" altLang="zh-CN" dirty="0"/>
          </a:p>
          <a:p>
            <a:pPr marL="360000" indent="-360000">
              <a:spcBef>
                <a:spcPts val="1200"/>
              </a:spcBef>
            </a:pPr>
            <a:r>
              <a:rPr lang="zh-CN" altLang="en-US" dirty="0">
                <a:solidFill>
                  <a:srgbClr val="000066"/>
                </a:solidFill>
              </a:rPr>
              <a:t>空港：</a:t>
            </a:r>
            <a:r>
              <a:rPr lang="zh-CN" altLang="en-US" dirty="0"/>
              <a:t>距离南京禄口国际机场</a:t>
            </a:r>
            <a:r>
              <a:rPr lang="en-US" altLang="zh-CN" dirty="0"/>
              <a:t>87KM</a:t>
            </a:r>
            <a:r>
              <a:rPr lang="zh-CN" altLang="en-US" dirty="0"/>
              <a:t>，合肥新桥国际机场</a:t>
            </a:r>
            <a:r>
              <a:rPr lang="en-US" altLang="zh-CN" dirty="0"/>
              <a:t>144KM</a:t>
            </a:r>
            <a:r>
              <a:rPr lang="zh-CN" altLang="en-US" dirty="0"/>
              <a:t>。</a:t>
            </a:r>
          </a:p>
          <a:p>
            <a:pPr marL="360000" indent="-360000">
              <a:spcBef>
                <a:spcPts val="1200"/>
              </a:spcBef>
            </a:pPr>
            <a:r>
              <a:rPr lang="zh-CN" altLang="en-US" dirty="0">
                <a:solidFill>
                  <a:srgbClr val="000099"/>
                </a:solidFill>
              </a:rPr>
              <a:t>铁路：</a:t>
            </a:r>
            <a:r>
              <a:rPr lang="zh-CN" altLang="en-US" dirty="0"/>
              <a:t>距离京沪高铁滁州站</a:t>
            </a:r>
            <a:r>
              <a:rPr lang="en-US" altLang="zh-CN" dirty="0"/>
              <a:t>11KM</a:t>
            </a:r>
            <a:r>
              <a:rPr lang="zh-CN" altLang="en-US" dirty="0"/>
              <a:t>，沪汉蓉全椒站</a:t>
            </a:r>
            <a:r>
              <a:rPr lang="en-US" altLang="zh-CN" dirty="0"/>
              <a:t>11KM</a:t>
            </a:r>
            <a:r>
              <a:rPr lang="zh-CN" altLang="en-US" dirty="0"/>
              <a:t>。</a:t>
            </a:r>
          </a:p>
        </p:txBody>
      </p:sp>
      <p:sp>
        <p:nvSpPr>
          <p:cNvPr id="9" name="内容占位符 2">
            <a:extLst>
              <a:ext uri="{FF2B5EF4-FFF2-40B4-BE49-F238E27FC236}">
                <a16:creationId xmlns:a16="http://schemas.microsoft.com/office/drawing/2014/main" id="{D1AD99DA-7927-40C9-81A0-70ADB3523B2F}"/>
              </a:ext>
            </a:extLst>
          </p:cNvPr>
          <p:cNvSpPr txBox="1">
            <a:spLocks/>
          </p:cNvSpPr>
          <p:nvPr/>
        </p:nvSpPr>
        <p:spPr>
          <a:xfrm>
            <a:off x="7782560" y="4910535"/>
            <a:ext cx="2659842" cy="111130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j-ea"/>
                <a:ea typeface="+mj-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j-ea"/>
                <a:ea typeface="+mj-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j-ea"/>
                <a:ea typeface="+mj-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zh-CN" altLang="en-US" dirty="0"/>
          </a:p>
        </p:txBody>
      </p:sp>
      <p:pic>
        <p:nvPicPr>
          <p:cNvPr id="11" name="图片 10" descr="图片包含 文字, 地图&#10;&#10;已生成极高可信度的说明">
            <a:extLst>
              <a:ext uri="{FF2B5EF4-FFF2-40B4-BE49-F238E27FC236}">
                <a16:creationId xmlns:a16="http://schemas.microsoft.com/office/drawing/2014/main" id="{3D9388E2-7F60-4A02-A31F-171D4AA41882}"/>
              </a:ext>
            </a:extLst>
          </p:cNvPr>
          <p:cNvPicPr>
            <a:picLocks noChangeAspect="1"/>
          </p:cNvPicPr>
          <p:nvPr/>
        </p:nvPicPr>
        <p:blipFill>
          <a:blip r:embed="rId2"/>
          <a:stretch>
            <a:fillRect/>
          </a:stretch>
        </p:blipFill>
        <p:spPr>
          <a:xfrm>
            <a:off x="6474041" y="3429000"/>
            <a:ext cx="2263559" cy="997733"/>
          </a:xfrm>
          <a:prstGeom prst="rect">
            <a:avLst/>
          </a:prstGeom>
        </p:spPr>
      </p:pic>
      <p:pic>
        <p:nvPicPr>
          <p:cNvPr id="12" name="图片 11">
            <a:extLst>
              <a:ext uri="{FF2B5EF4-FFF2-40B4-BE49-F238E27FC236}">
                <a16:creationId xmlns:a16="http://schemas.microsoft.com/office/drawing/2014/main" id="{837B5938-1098-4086-9FFD-2A1CBC597386}"/>
              </a:ext>
            </a:extLst>
          </p:cNvPr>
          <p:cNvPicPr>
            <a:picLocks noChangeAspect="1"/>
          </p:cNvPicPr>
          <p:nvPr/>
        </p:nvPicPr>
        <p:blipFill>
          <a:blip r:embed="rId3"/>
          <a:stretch>
            <a:fillRect/>
          </a:stretch>
        </p:blipFill>
        <p:spPr>
          <a:xfrm>
            <a:off x="1117599" y="3429000"/>
            <a:ext cx="5323844" cy="2998890"/>
          </a:xfrm>
          <a:prstGeom prst="rect">
            <a:avLst/>
          </a:prstGeom>
        </p:spPr>
      </p:pic>
      <p:sp>
        <p:nvSpPr>
          <p:cNvPr id="13" name="文本框 12">
            <a:extLst>
              <a:ext uri="{FF2B5EF4-FFF2-40B4-BE49-F238E27FC236}">
                <a16:creationId xmlns:a16="http://schemas.microsoft.com/office/drawing/2014/main" id="{4F3E6E52-D134-405F-A581-23D741D590C5}"/>
              </a:ext>
            </a:extLst>
          </p:cNvPr>
          <p:cNvSpPr txBox="1"/>
          <p:nvPr/>
        </p:nvSpPr>
        <p:spPr>
          <a:xfrm>
            <a:off x="6474041" y="4540002"/>
            <a:ext cx="2311940" cy="553998"/>
          </a:xfrm>
          <a:prstGeom prst="rect">
            <a:avLst/>
          </a:prstGeom>
          <a:noFill/>
        </p:spPr>
        <p:txBody>
          <a:bodyPr wrap="square" rtlCol="0">
            <a:spAutoFit/>
          </a:bodyPr>
          <a:lstStyle/>
          <a:p>
            <a:r>
              <a:rPr lang="zh-CN" altLang="en-US" sz="1500" dirty="0">
                <a:latin typeface="+mj-ea"/>
                <a:ea typeface="+mj-ea"/>
              </a:rPr>
              <a:t>地址：全椒开发区纬三路</a:t>
            </a:r>
            <a:endParaRPr lang="en-US" altLang="zh-CN" sz="1500" dirty="0">
              <a:latin typeface="+mj-ea"/>
              <a:ea typeface="+mj-ea"/>
            </a:endParaRPr>
          </a:p>
          <a:p>
            <a:r>
              <a:rPr lang="en-US" altLang="zh-CN" sz="1500" dirty="0">
                <a:latin typeface="+mj-ea"/>
                <a:ea typeface="+mj-ea"/>
              </a:rPr>
              <a:t>          </a:t>
            </a:r>
            <a:r>
              <a:rPr lang="zh-CN" altLang="en-US" sz="1500" dirty="0">
                <a:latin typeface="+mj-ea"/>
                <a:ea typeface="+mj-ea"/>
              </a:rPr>
              <a:t>（管委会对面）</a:t>
            </a:r>
          </a:p>
        </p:txBody>
      </p:sp>
    </p:spTree>
    <p:extLst>
      <p:ext uri="{BB962C8B-B14F-4D97-AF65-F5344CB8AC3E}">
        <p14:creationId xmlns:p14="http://schemas.microsoft.com/office/powerpoint/2010/main" val="55606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839F8A-E40B-4422-9972-C2328D744B6F}"/>
              </a:ext>
            </a:extLst>
          </p:cNvPr>
          <p:cNvSpPr>
            <a:spLocks noGrp="1"/>
          </p:cNvSpPr>
          <p:nvPr>
            <p:ph type="title"/>
          </p:nvPr>
        </p:nvSpPr>
        <p:spPr/>
        <p:txBody>
          <a:bodyPr/>
          <a:lstStyle/>
          <a:p>
            <a:r>
              <a:rPr lang="zh-CN" altLang="en-US" dirty="0"/>
              <a:t>设计理念</a:t>
            </a:r>
          </a:p>
        </p:txBody>
      </p:sp>
      <p:sp>
        <p:nvSpPr>
          <p:cNvPr id="3" name="内容占位符 2">
            <a:extLst>
              <a:ext uri="{FF2B5EF4-FFF2-40B4-BE49-F238E27FC236}">
                <a16:creationId xmlns:a16="http://schemas.microsoft.com/office/drawing/2014/main" id="{2ECDB214-E865-4DB8-B9B5-37EE90DEF7F4}"/>
              </a:ext>
            </a:extLst>
          </p:cNvPr>
          <p:cNvSpPr>
            <a:spLocks noGrp="1"/>
          </p:cNvSpPr>
          <p:nvPr>
            <p:ph idx="1"/>
          </p:nvPr>
        </p:nvSpPr>
        <p:spPr/>
        <p:txBody>
          <a:bodyPr>
            <a:normAutofit/>
          </a:bodyPr>
          <a:lstStyle/>
          <a:p>
            <a:pPr>
              <a:lnSpc>
                <a:spcPct val="150000"/>
              </a:lnSpc>
            </a:pPr>
            <a:r>
              <a:rPr lang="zh-CN" altLang="en-US" sz="2200" dirty="0">
                <a:solidFill>
                  <a:srgbClr val="0070C0"/>
                </a:solidFill>
                <a:cs typeface="Lato Black"/>
              </a:rPr>
              <a:t>标准化</a:t>
            </a:r>
            <a:r>
              <a:rPr lang="en-US" altLang="zh-CN" sz="2200" dirty="0">
                <a:solidFill>
                  <a:srgbClr val="0070C0"/>
                </a:solidFill>
                <a:cs typeface="Lato Black"/>
              </a:rPr>
              <a:t>-GB50174-2008/TIA-942</a:t>
            </a:r>
          </a:p>
          <a:p>
            <a:pPr>
              <a:lnSpc>
                <a:spcPct val="150000"/>
              </a:lnSpc>
            </a:pPr>
            <a:r>
              <a:rPr lang="zh-CN" altLang="en-US" sz="2200" dirty="0">
                <a:solidFill>
                  <a:srgbClr val="0070C0"/>
                </a:solidFill>
              </a:rPr>
              <a:t>模块化</a:t>
            </a:r>
            <a:r>
              <a:rPr lang="en-US" altLang="zh-CN" sz="2200" dirty="0">
                <a:solidFill>
                  <a:srgbClr val="0070C0"/>
                </a:solidFill>
              </a:rPr>
              <a:t>-</a:t>
            </a:r>
            <a:r>
              <a:rPr lang="zh-CN" altLang="en-US" sz="2200" dirty="0">
                <a:solidFill>
                  <a:srgbClr val="0070C0"/>
                </a:solidFill>
              </a:rPr>
              <a:t>单模块</a:t>
            </a:r>
            <a:r>
              <a:rPr lang="en-US" altLang="zh-CN" sz="2200" dirty="0">
                <a:solidFill>
                  <a:srgbClr val="0070C0"/>
                </a:solidFill>
              </a:rPr>
              <a:t>256</a:t>
            </a:r>
            <a:r>
              <a:rPr lang="zh-CN" altLang="en-US" sz="2200" dirty="0">
                <a:solidFill>
                  <a:srgbClr val="0070C0"/>
                </a:solidFill>
              </a:rPr>
              <a:t>个机柜，一幢楼</a:t>
            </a:r>
            <a:r>
              <a:rPr lang="en-US" altLang="zh-CN" sz="2200" dirty="0">
                <a:solidFill>
                  <a:srgbClr val="0070C0"/>
                </a:solidFill>
              </a:rPr>
              <a:t>6</a:t>
            </a:r>
            <a:r>
              <a:rPr lang="zh-CN" altLang="en-US" sz="2200" dirty="0">
                <a:solidFill>
                  <a:srgbClr val="0070C0"/>
                </a:solidFill>
              </a:rPr>
              <a:t>个模块</a:t>
            </a:r>
            <a:endParaRPr lang="en-US" altLang="zh-CN" sz="2200" dirty="0">
              <a:solidFill>
                <a:srgbClr val="0070C0"/>
              </a:solidFill>
            </a:endParaRPr>
          </a:p>
          <a:p>
            <a:pPr>
              <a:lnSpc>
                <a:spcPct val="150000"/>
              </a:lnSpc>
            </a:pPr>
            <a:r>
              <a:rPr lang="zh-CN" altLang="en-US" sz="2200" dirty="0">
                <a:solidFill>
                  <a:srgbClr val="0070C0"/>
                </a:solidFill>
              </a:rPr>
              <a:t>灵活度</a:t>
            </a:r>
            <a:r>
              <a:rPr lang="en-US" altLang="zh-CN" sz="2200" dirty="0">
                <a:solidFill>
                  <a:srgbClr val="0070C0"/>
                </a:solidFill>
              </a:rPr>
              <a:t>-</a:t>
            </a:r>
            <a:r>
              <a:rPr lang="zh-CN" altLang="en-US" sz="2200" dirty="0">
                <a:solidFill>
                  <a:srgbClr val="0070C0"/>
                </a:solidFill>
              </a:rPr>
              <a:t>容量动态升级和扩展</a:t>
            </a:r>
            <a:endParaRPr lang="en-US" altLang="zh-CN" sz="2200" dirty="0">
              <a:solidFill>
                <a:srgbClr val="0070C0"/>
              </a:solidFill>
            </a:endParaRPr>
          </a:p>
          <a:p>
            <a:pPr>
              <a:lnSpc>
                <a:spcPct val="150000"/>
              </a:lnSpc>
            </a:pPr>
            <a:r>
              <a:rPr lang="zh-CN" altLang="en-US" sz="2200" dirty="0">
                <a:solidFill>
                  <a:srgbClr val="0070C0"/>
                </a:solidFill>
              </a:rPr>
              <a:t>智能化</a:t>
            </a:r>
            <a:r>
              <a:rPr lang="en-US" altLang="zh-CN" sz="2200" dirty="0">
                <a:solidFill>
                  <a:srgbClr val="0070C0"/>
                </a:solidFill>
              </a:rPr>
              <a:t>-</a:t>
            </a:r>
            <a:r>
              <a:rPr lang="zh-CN" altLang="en-US" sz="2200" dirty="0">
                <a:solidFill>
                  <a:srgbClr val="0070C0"/>
                </a:solidFill>
              </a:rPr>
              <a:t>智能控制和能源管理</a:t>
            </a:r>
            <a:endParaRPr lang="en-US" altLang="zh-CN" sz="2200" dirty="0">
              <a:solidFill>
                <a:srgbClr val="0070C0"/>
              </a:solidFill>
              <a:cs typeface="Lato Black"/>
            </a:endParaRPr>
          </a:p>
          <a:p>
            <a:pPr>
              <a:lnSpc>
                <a:spcPct val="150000"/>
              </a:lnSpc>
            </a:pPr>
            <a:r>
              <a:rPr lang="zh-CN" altLang="en-US" sz="2200" dirty="0">
                <a:solidFill>
                  <a:srgbClr val="0070C0"/>
                </a:solidFill>
                <a:cs typeface="Lato Black"/>
              </a:rPr>
              <a:t>可靠性</a:t>
            </a:r>
            <a:r>
              <a:rPr lang="en-US" altLang="zh-CN" sz="2200" dirty="0">
                <a:solidFill>
                  <a:srgbClr val="0070C0"/>
                </a:solidFill>
                <a:cs typeface="Lato Black"/>
              </a:rPr>
              <a:t>-</a:t>
            </a:r>
            <a:r>
              <a:rPr lang="zh-CN" altLang="en-US" sz="2200" dirty="0">
                <a:solidFill>
                  <a:srgbClr val="0070C0"/>
                </a:solidFill>
                <a:cs typeface="Lato Black"/>
              </a:rPr>
              <a:t>可用性</a:t>
            </a:r>
            <a:r>
              <a:rPr lang="en-US" altLang="zh-CN" sz="2200" dirty="0">
                <a:solidFill>
                  <a:srgbClr val="0070C0"/>
                </a:solidFill>
                <a:cs typeface="Lato Black"/>
              </a:rPr>
              <a:t>SLA 99.99%</a:t>
            </a:r>
          </a:p>
          <a:p>
            <a:pPr>
              <a:lnSpc>
                <a:spcPct val="150000"/>
              </a:lnSpc>
            </a:pPr>
            <a:r>
              <a:rPr lang="zh-CN" altLang="en-US" sz="2200" dirty="0">
                <a:solidFill>
                  <a:srgbClr val="0070C0"/>
                </a:solidFill>
                <a:cs typeface="Lato Black"/>
              </a:rPr>
              <a:t>绿色</a:t>
            </a:r>
            <a:r>
              <a:rPr lang="en-US" altLang="zh-CN" sz="2200" dirty="0">
                <a:solidFill>
                  <a:srgbClr val="0070C0"/>
                </a:solidFill>
                <a:cs typeface="Lato Black"/>
              </a:rPr>
              <a:t>-</a:t>
            </a:r>
            <a:r>
              <a:rPr lang="zh-CN" altLang="en-US" sz="2200" dirty="0">
                <a:solidFill>
                  <a:srgbClr val="0070C0"/>
                </a:solidFill>
                <a:cs typeface="Lato Black"/>
              </a:rPr>
              <a:t>高效率</a:t>
            </a:r>
            <a:r>
              <a:rPr lang="en-US" altLang="zh-CN" sz="2200" dirty="0">
                <a:solidFill>
                  <a:srgbClr val="0070C0"/>
                </a:solidFill>
              </a:rPr>
              <a:t>/</a:t>
            </a:r>
            <a:r>
              <a:rPr lang="zh-CN" altLang="en-US" sz="2200" dirty="0">
                <a:solidFill>
                  <a:srgbClr val="0070C0"/>
                </a:solidFill>
              </a:rPr>
              <a:t>低</a:t>
            </a:r>
            <a:r>
              <a:rPr lang="en-US" altLang="zh-CN" sz="2200" dirty="0">
                <a:solidFill>
                  <a:srgbClr val="0070C0"/>
                </a:solidFill>
              </a:rPr>
              <a:t>PUE/</a:t>
            </a:r>
            <a:r>
              <a:rPr lang="zh-CN" altLang="en-US" sz="2200" dirty="0">
                <a:solidFill>
                  <a:srgbClr val="0070C0"/>
                </a:solidFill>
              </a:rPr>
              <a:t>低碳排放</a:t>
            </a:r>
            <a:endParaRPr lang="en-US" altLang="zh-CN" sz="2200" dirty="0">
              <a:solidFill>
                <a:srgbClr val="0070C0"/>
              </a:solidFill>
              <a:cs typeface="Lato Black"/>
            </a:endParaRPr>
          </a:p>
        </p:txBody>
      </p:sp>
      <p:pic>
        <p:nvPicPr>
          <p:cNvPr id="76" name="Picture 5">
            <a:extLst>
              <a:ext uri="{FF2B5EF4-FFF2-40B4-BE49-F238E27FC236}">
                <a16:creationId xmlns:a16="http://schemas.microsoft.com/office/drawing/2014/main" id="{68455060-BFD5-435A-9C9F-6DA944051D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2053" y="4089243"/>
            <a:ext cx="2586869" cy="162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图片 76">
            <a:extLst>
              <a:ext uri="{FF2B5EF4-FFF2-40B4-BE49-F238E27FC236}">
                <a16:creationId xmlns:a16="http://schemas.microsoft.com/office/drawing/2014/main" id="{BF847574-DF10-469E-87CD-5BDCCCF29FE4}"/>
              </a:ext>
            </a:extLst>
          </p:cNvPr>
          <p:cNvPicPr>
            <a:picLocks noChangeAspect="1"/>
          </p:cNvPicPr>
          <p:nvPr/>
        </p:nvPicPr>
        <p:blipFill>
          <a:blip r:embed="rId3"/>
          <a:stretch>
            <a:fillRect/>
          </a:stretch>
        </p:blipFill>
        <p:spPr>
          <a:xfrm>
            <a:off x="6872053" y="2333601"/>
            <a:ext cx="2586869" cy="1682986"/>
          </a:xfrm>
          <a:prstGeom prst="rect">
            <a:avLst/>
          </a:prstGeom>
        </p:spPr>
      </p:pic>
    </p:spTree>
    <p:extLst>
      <p:ext uri="{BB962C8B-B14F-4D97-AF65-F5344CB8AC3E}">
        <p14:creationId xmlns:p14="http://schemas.microsoft.com/office/powerpoint/2010/main" val="3270405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0013F0-1C17-420D-BA85-ECA2F13D3387}"/>
              </a:ext>
            </a:extLst>
          </p:cNvPr>
          <p:cNvSpPr>
            <a:spLocks noGrp="1"/>
          </p:cNvSpPr>
          <p:nvPr>
            <p:ph type="title"/>
          </p:nvPr>
        </p:nvSpPr>
        <p:spPr/>
        <p:txBody>
          <a:bodyPr/>
          <a:lstStyle/>
          <a:p>
            <a:r>
              <a:rPr lang="zh-CN" altLang="en-US" dirty="0"/>
              <a:t>云计算数据中心设计</a:t>
            </a:r>
          </a:p>
        </p:txBody>
      </p:sp>
      <p:sp>
        <p:nvSpPr>
          <p:cNvPr id="3" name="内容占位符 2">
            <a:extLst>
              <a:ext uri="{FF2B5EF4-FFF2-40B4-BE49-F238E27FC236}">
                <a16:creationId xmlns:a16="http://schemas.microsoft.com/office/drawing/2014/main" id="{465AD5BF-5F48-403B-8DDC-7ECAED6B46DD}"/>
              </a:ext>
            </a:extLst>
          </p:cNvPr>
          <p:cNvSpPr>
            <a:spLocks noGrp="1"/>
          </p:cNvSpPr>
          <p:nvPr>
            <p:ph idx="1"/>
          </p:nvPr>
        </p:nvSpPr>
        <p:spPr>
          <a:xfrm>
            <a:off x="677334" y="2160589"/>
            <a:ext cx="8596668" cy="3880773"/>
          </a:xfrm>
        </p:spPr>
        <p:txBody>
          <a:bodyPr>
            <a:normAutofit fontScale="92500" lnSpcReduction="20000"/>
          </a:bodyPr>
          <a:lstStyle/>
          <a:p>
            <a:pPr>
              <a:lnSpc>
                <a:spcPct val="150000"/>
              </a:lnSpc>
            </a:pPr>
            <a:r>
              <a:rPr lang="zh-CN" altLang="en-US" dirty="0"/>
              <a:t>高可用：</a:t>
            </a:r>
            <a:r>
              <a:rPr lang="zh-CN" altLang="en-US" b="1" dirty="0">
                <a:solidFill>
                  <a:srgbClr val="3B8DCE"/>
                </a:solidFill>
              </a:rPr>
              <a:t>高等级的数据中心设计，建设，基础设施规格和运维水平</a:t>
            </a:r>
            <a:endParaRPr lang="en-US" altLang="zh-CN" b="1" dirty="0">
              <a:solidFill>
                <a:srgbClr val="3B8DCE"/>
              </a:solidFill>
            </a:endParaRPr>
          </a:p>
          <a:p>
            <a:pPr>
              <a:lnSpc>
                <a:spcPct val="150000"/>
              </a:lnSpc>
            </a:pPr>
            <a:r>
              <a:rPr lang="zh-CN" altLang="en-US" dirty="0"/>
              <a:t>灵活度：</a:t>
            </a:r>
            <a:r>
              <a:rPr lang="zh-CN" altLang="en-US" b="1" dirty="0">
                <a:solidFill>
                  <a:srgbClr val="00B050"/>
                </a:solidFill>
              </a:rPr>
              <a:t>数据中心可以按照模块级别进行定制和交付</a:t>
            </a:r>
            <a:endParaRPr lang="en-US" altLang="zh-CN" b="1" dirty="0">
              <a:solidFill>
                <a:srgbClr val="00B050"/>
              </a:solidFill>
            </a:endParaRPr>
          </a:p>
          <a:p>
            <a:pPr>
              <a:lnSpc>
                <a:spcPct val="150000"/>
              </a:lnSpc>
            </a:pPr>
            <a:r>
              <a:rPr lang="zh-CN" altLang="en-US" dirty="0"/>
              <a:t>高安全：</a:t>
            </a:r>
            <a:r>
              <a:rPr lang="zh-CN" altLang="en-US" b="1" dirty="0">
                <a:solidFill>
                  <a:srgbClr val="3B8DCE"/>
                </a:solidFill>
              </a:rPr>
              <a:t>数据中心安全等级高，视频监控，网络监控，电力监控，动环监控</a:t>
            </a:r>
            <a:endParaRPr lang="en-US" altLang="zh-CN" b="1" dirty="0">
              <a:solidFill>
                <a:srgbClr val="3B8DCE"/>
              </a:solidFill>
            </a:endParaRPr>
          </a:p>
          <a:p>
            <a:pPr>
              <a:lnSpc>
                <a:spcPct val="150000"/>
              </a:lnSpc>
            </a:pPr>
            <a:r>
              <a:rPr lang="zh-CN" altLang="en-US" dirty="0"/>
              <a:t>多链路：</a:t>
            </a:r>
            <a:r>
              <a:rPr lang="zh-CN" altLang="en-US" b="1" dirty="0">
                <a:solidFill>
                  <a:srgbClr val="00B050"/>
                </a:solidFill>
              </a:rPr>
              <a:t>中立的数据中心，互联的数据中心</a:t>
            </a:r>
            <a:r>
              <a:rPr lang="en-US" altLang="zh-CN" b="1" dirty="0">
                <a:solidFill>
                  <a:srgbClr val="00B050"/>
                </a:solidFill>
              </a:rPr>
              <a:t>,</a:t>
            </a:r>
            <a:r>
              <a:rPr lang="zh-CN" altLang="en-US" b="1" dirty="0">
                <a:solidFill>
                  <a:srgbClr val="00B050"/>
                </a:solidFill>
              </a:rPr>
              <a:t>电信、联通、移动、裸光纤等多网接入</a:t>
            </a:r>
            <a:endParaRPr lang="en-US" altLang="zh-CN" b="1" dirty="0">
              <a:solidFill>
                <a:srgbClr val="00B050"/>
              </a:solidFill>
            </a:endParaRPr>
          </a:p>
          <a:p>
            <a:pPr>
              <a:lnSpc>
                <a:spcPct val="150000"/>
              </a:lnSpc>
            </a:pPr>
            <a:r>
              <a:rPr lang="zh-CN" altLang="en-US" dirty="0"/>
              <a:t>企业级：</a:t>
            </a:r>
            <a:r>
              <a:rPr lang="zh-CN" altLang="en-US" b="1" dirty="0">
                <a:solidFill>
                  <a:srgbClr val="3B8DCE"/>
                </a:solidFill>
              </a:rPr>
              <a:t>合规的数据中心，满足企业级别的数据中心需求</a:t>
            </a:r>
            <a:endParaRPr lang="en-US" altLang="zh-CN" b="1" dirty="0">
              <a:solidFill>
                <a:srgbClr val="3B8DCE"/>
              </a:solidFill>
            </a:endParaRPr>
          </a:p>
          <a:p>
            <a:pPr marL="360000" indent="-360000">
              <a:lnSpc>
                <a:spcPct val="150000"/>
              </a:lnSpc>
              <a:spcBef>
                <a:spcPts val="1200"/>
              </a:spcBef>
            </a:pPr>
            <a:r>
              <a:rPr lang="zh-CN" altLang="en-US" dirty="0"/>
              <a:t>管理和服务：</a:t>
            </a:r>
            <a:r>
              <a:rPr lang="zh-CN" altLang="en-US" b="1" dirty="0">
                <a:solidFill>
                  <a:srgbClr val="00B050"/>
                </a:solidFill>
              </a:rPr>
              <a:t>高品质运维管理，一站式数据中心服务交付</a:t>
            </a:r>
            <a:endParaRPr lang="en-US" altLang="zh-CN" b="1" dirty="0">
              <a:solidFill>
                <a:srgbClr val="00B050"/>
              </a:solidFill>
            </a:endParaRPr>
          </a:p>
          <a:p>
            <a:pPr marL="360000" indent="-360000">
              <a:lnSpc>
                <a:spcPct val="150000"/>
              </a:lnSpc>
              <a:spcBef>
                <a:spcPts val="1200"/>
              </a:spcBef>
            </a:pPr>
            <a:r>
              <a:rPr lang="zh-CN" altLang="en-US" dirty="0"/>
              <a:t>消防配置：</a:t>
            </a:r>
            <a:r>
              <a:rPr lang="zh-CN" altLang="en-US" b="1" dirty="0">
                <a:solidFill>
                  <a:srgbClr val="3B8DCE"/>
                </a:solidFill>
              </a:rPr>
              <a:t>公共区域水消防，机房区域气体消防</a:t>
            </a:r>
            <a:endParaRPr lang="en-US" altLang="zh-CN" b="1" dirty="0">
              <a:solidFill>
                <a:srgbClr val="3B8DCE"/>
              </a:solidFill>
            </a:endParaRPr>
          </a:p>
          <a:p>
            <a:pPr marL="360000" indent="-360000">
              <a:lnSpc>
                <a:spcPct val="150000"/>
              </a:lnSpc>
              <a:spcBef>
                <a:spcPts val="1200"/>
              </a:spcBef>
            </a:pPr>
            <a:r>
              <a:rPr lang="zh-CN" altLang="en-US" dirty="0"/>
              <a:t>安全保卫：</a:t>
            </a:r>
            <a:r>
              <a:rPr lang="en-US" altLang="zh-CN" b="1" dirty="0">
                <a:solidFill>
                  <a:srgbClr val="00B050"/>
                </a:solidFill>
              </a:rPr>
              <a:t>24</a:t>
            </a:r>
            <a:r>
              <a:rPr lang="zh-CN" altLang="en-US" b="1" dirty="0">
                <a:solidFill>
                  <a:srgbClr val="00B050"/>
                </a:solidFill>
              </a:rPr>
              <a:t>小时保安值守</a:t>
            </a:r>
          </a:p>
          <a:p>
            <a:pPr>
              <a:lnSpc>
                <a:spcPct val="150000"/>
              </a:lnSpc>
            </a:pPr>
            <a:endParaRPr lang="en-US" altLang="zh-CN" b="1" dirty="0">
              <a:solidFill>
                <a:srgbClr val="00B050"/>
              </a:solidFill>
            </a:endParaRPr>
          </a:p>
        </p:txBody>
      </p:sp>
      <p:pic>
        <p:nvPicPr>
          <p:cNvPr id="4" name="图片 3">
            <a:extLst>
              <a:ext uri="{FF2B5EF4-FFF2-40B4-BE49-F238E27FC236}">
                <a16:creationId xmlns:a16="http://schemas.microsoft.com/office/drawing/2014/main" id="{0C2700EC-2DB2-4B5C-B9AA-95F7D9EDFB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1024" y="4287869"/>
            <a:ext cx="1812978" cy="1753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197774"/>
      </p:ext>
    </p:extLst>
  </p:cSld>
  <p:clrMapOvr>
    <a:masterClrMapping/>
  </p:clrMapOvr>
</p:sld>
</file>

<file path=ppt/theme/theme1.xml><?xml version="1.0" encoding="utf-8"?>
<a:theme xmlns:a="http://schemas.openxmlformats.org/drawingml/2006/main" name="平面">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338</TotalTime>
  <Words>2690</Words>
  <Application>Microsoft Office PowerPoint</Application>
  <PresentationFormat>宽屏</PresentationFormat>
  <Paragraphs>377</Paragraphs>
  <Slides>30</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30</vt:i4>
      </vt:variant>
    </vt:vector>
  </HeadingPairs>
  <TitlesOfParts>
    <vt:vector size="37" baseType="lpstr">
      <vt:lpstr>Open Sans</vt:lpstr>
      <vt:lpstr>微软雅黑</vt:lpstr>
      <vt:lpstr>Arial</vt:lpstr>
      <vt:lpstr>Harlow Solid Italic</vt:lpstr>
      <vt:lpstr>Wingdings</vt:lpstr>
      <vt:lpstr>Wingdings 3</vt:lpstr>
      <vt:lpstr>平面</vt:lpstr>
      <vt:lpstr>中网科技金融云计算数据中心基地</vt:lpstr>
      <vt:lpstr>为金融业提供专属定制化数据中心</vt:lpstr>
      <vt:lpstr>金融行业双活，两地三中心方案</vt:lpstr>
      <vt:lpstr>银行业发展趋势-数据爆发式增长</vt:lpstr>
      <vt:lpstr>法规遵从-数据灾备势在必行</vt:lpstr>
      <vt:lpstr>金融业数据中心急需扩容</vt:lpstr>
      <vt:lpstr>区位优势</vt:lpstr>
      <vt:lpstr>设计理念</vt:lpstr>
      <vt:lpstr>云计算数据中心设计</vt:lpstr>
      <vt:lpstr>土地证，数据中心立项，双电源批复</vt:lpstr>
      <vt:lpstr>建筑效果图</vt:lpstr>
      <vt:lpstr>专业的数据中心建筑</vt:lpstr>
      <vt:lpstr>机房概况和布局</vt:lpstr>
      <vt:lpstr>主要参数</vt:lpstr>
      <vt:lpstr>双路市电+燃气发电站</vt:lpstr>
      <vt:lpstr>制冷系统</vt:lpstr>
      <vt:lpstr>供水、蓄冷、精确送回风</vt:lpstr>
      <vt:lpstr>机房可定制标准</vt:lpstr>
      <vt:lpstr>消防定制标准</vt:lpstr>
      <vt:lpstr>7×24动力环境监控系统监控定制</vt:lpstr>
      <vt:lpstr>运维管理体系</vt:lpstr>
      <vt:lpstr>安全</vt:lpstr>
      <vt:lpstr>运维服务</vt:lpstr>
      <vt:lpstr>现场管理架构</vt:lpstr>
      <vt:lpstr>综合运维管理角色构成拓扑 </vt:lpstr>
      <vt:lpstr>运维管理制度</vt:lpstr>
      <vt:lpstr>数据中心定制周期-6个月交付</vt:lpstr>
      <vt:lpstr>业务模式</vt:lpstr>
      <vt:lpstr>中网科技优势</vt:lpstr>
      <vt:lpstr>联系方式</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wang</dc:creator>
  <cp:lastModifiedBy>wang</cp:lastModifiedBy>
  <cp:revision>118</cp:revision>
  <dcterms:created xsi:type="dcterms:W3CDTF">2015-09-27T01:05:00Z</dcterms:created>
  <dcterms:modified xsi:type="dcterms:W3CDTF">2020-12-01T08:13:40Z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