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83" r:id="rId3"/>
    <p:sldId id="287" r:id="rId4"/>
    <p:sldId id="290" r:id="rId5"/>
    <p:sldId id="292" r:id="rId6"/>
    <p:sldId id="297" r:id="rId7"/>
    <p:sldId id="288" r:id="rId8"/>
    <p:sldId id="293" r:id="rId9"/>
    <p:sldId id="264" r:id="rId10"/>
    <p:sldId id="298" r:id="rId11"/>
    <p:sldId id="296" r:id="rId12"/>
    <p:sldId id="267" r:id="rId13"/>
  </p:sldIdLst>
  <p:sldSz cx="9539288" cy="5327650"/>
  <p:notesSz cx="7559675" cy="106918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108" y="204"/>
      </p:cViewPr>
      <p:guideLst>
        <p:guide orient="horz" pos="1633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8B8C31-0246-4465-B289-D14455DB8EAF}" type="datetimeFigureOut">
              <a:rPr lang="zh-CN" altLang="en-US"/>
              <a:pPr>
                <a:defRPr/>
              </a:pPr>
              <a:t>2017/11/8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336675"/>
            <a:ext cx="64579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52A96D-81E4-499D-96E7-E993B8896F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2213" y="871538"/>
            <a:ext cx="7154862" cy="1855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2213" y="2798763"/>
            <a:ext cx="7154862" cy="1285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142C-0441-4F99-9BD2-1BEBC8614F3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4057497"/>
      </p:ext>
    </p:extLst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7F40-07A4-421B-AB57-6022F021DB8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34212436"/>
      </p:ext>
    </p:extLst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6738" y="212725"/>
            <a:ext cx="2146300" cy="4546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6250" y="212725"/>
            <a:ext cx="6288088" cy="4546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2B2F-CDB1-467E-9AE3-1CB58C9D40B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05917807"/>
      </p:ext>
    </p:extLst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8FFC-650C-460D-87E1-8333E43DBFB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74070488"/>
      </p:ext>
    </p:extLst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1328738"/>
            <a:ext cx="8228013" cy="2216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3565525"/>
            <a:ext cx="8228013" cy="11652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77DC-DA6C-4128-9AA1-7A97653E6A9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946308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6250" y="1243013"/>
            <a:ext cx="4216400" cy="3516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45050" y="1243013"/>
            <a:ext cx="4217988" cy="3516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60FE-66FA-4CD6-8278-97D5E014657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4919076"/>
      </p:ext>
    </p:extLst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5" y="284163"/>
            <a:ext cx="8228013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7225" y="1306513"/>
            <a:ext cx="4035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225" y="1946275"/>
            <a:ext cx="4035425" cy="2862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9175" y="1306513"/>
            <a:ext cx="40560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9175" y="1946275"/>
            <a:ext cx="4056063" cy="2862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18D2-A7C2-49C9-9E6C-59823B44606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64246667"/>
      </p:ext>
    </p:extLst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559E-573A-4F6B-A117-8474932DBF4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96757107"/>
      </p:ext>
    </p:extLst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D79C-8737-42BE-88D5-934726DAD9A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2436638"/>
      </p:ext>
    </p:extLst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5" y="355600"/>
            <a:ext cx="3076575" cy="12430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56063" y="766763"/>
            <a:ext cx="4829175" cy="3786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7225" y="1598613"/>
            <a:ext cx="3076575" cy="2960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EC8F-48AD-46DB-99BA-59A31243185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22862666"/>
      </p:ext>
    </p:extLst>
  </p:cSld>
  <p:clrMapOvr>
    <a:masterClrMapping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5" y="355600"/>
            <a:ext cx="3076575" cy="12430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56063" y="766763"/>
            <a:ext cx="4829175" cy="3786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7225" y="1598613"/>
            <a:ext cx="3076575" cy="2960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C80B-7193-42FE-B196-2DCBCE23297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12278063"/>
      </p:ext>
    </p:extLst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212725"/>
            <a:ext cx="85867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43013"/>
            <a:ext cx="8586788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6250" y="4851400"/>
            <a:ext cx="2227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4851400"/>
            <a:ext cx="30210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5775" y="4851400"/>
            <a:ext cx="2227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A164356-AD79-4DCC-B854-BA82FBAE12D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fade/>
  </p:transition>
  <p:txStyles>
    <p:titleStyle>
      <a:lvl1pPr algn="ctr" defTabSz="868363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83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683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683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683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6836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6836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6836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6836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25438" indent="-325438" algn="l" defTabSz="868363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defTabSz="868363" rtl="0" eaLnBrk="0" fontAlgn="base" hangingPunct="0">
        <a:spcBef>
          <a:spcPct val="20000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17488" algn="l" defTabSz="868363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38" indent="-217488" algn="l" defTabSz="868363" rtl="0" eaLnBrk="0" fontAlgn="base" hangingPunct="0">
        <a:spcBef>
          <a:spcPct val="20000"/>
        </a:spcBef>
        <a:spcAft>
          <a:spcPct val="0"/>
        </a:spcAft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868363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5408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728788"/>
            <a:ext cx="936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2"/>
          <p:cNvSpPr txBox="1">
            <a:spLocks noChangeArrowheads="1"/>
          </p:cNvSpPr>
          <p:nvPr/>
        </p:nvSpPr>
        <p:spPr bwMode="auto">
          <a:xfrm>
            <a:off x="4625975" y="1697038"/>
            <a:ext cx="4251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中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网科技云计算</a:t>
            </a:r>
            <a:endParaRPr lang="zh-CN" altLang="en-US" dirty="0"/>
          </a:p>
        </p:txBody>
      </p:sp>
      <p:sp>
        <p:nvSpPr>
          <p:cNvPr id="3077" name="文本框 3"/>
          <p:cNvSpPr txBox="1">
            <a:spLocks noChangeArrowheads="1"/>
          </p:cNvSpPr>
          <p:nvPr/>
        </p:nvSpPr>
        <p:spPr bwMode="auto">
          <a:xfrm>
            <a:off x="1241425" y="4824413"/>
            <a:ext cx="1841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78" name="文本框 4"/>
          <p:cNvSpPr txBox="1">
            <a:spLocks noChangeArrowheads="1"/>
          </p:cNvSpPr>
          <p:nvPr/>
        </p:nvSpPr>
        <p:spPr bwMode="auto">
          <a:xfrm>
            <a:off x="4697636" y="2447801"/>
            <a:ext cx="4246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</a:rPr>
              <a:t>ChinaNet.CC </a:t>
            </a:r>
            <a:r>
              <a:rPr lang="en-US" altLang="zh-CN" sz="3600" dirty="0">
                <a:solidFill>
                  <a:schemeClr val="bg1"/>
                </a:solidFill>
              </a:rPr>
              <a:t>Cloud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1932" y="387350"/>
            <a:ext cx="20056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3"/>
                </a:solidFill>
              </a:rPr>
              <a:t>股票代码：</a:t>
            </a:r>
            <a:r>
              <a:rPr lang="en-US" altLang="zh-CN" dirty="0" smtClean="0">
                <a:solidFill>
                  <a:schemeClr val="accent3"/>
                </a:solidFill>
              </a:rPr>
              <a:t>831095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" y="215553"/>
            <a:ext cx="2259598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288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10" name="文本框 17"/>
          <p:cNvSpPr>
            <a:spLocks noChangeArrowheads="1"/>
          </p:cNvSpPr>
          <p:nvPr/>
        </p:nvSpPr>
        <p:spPr bwMode="auto">
          <a:xfrm>
            <a:off x="3293517" y="472083"/>
            <a:ext cx="295225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  <a:sym typeface="微软雅黑" panose="020B0503020204020204" pitchFamily="82" charset="2"/>
              </a:rPr>
              <a:t>两种类型的云服务器</a:t>
            </a:r>
          </a:p>
        </p:txBody>
      </p:sp>
      <p:pic>
        <p:nvPicPr>
          <p:cNvPr id="15392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29" y="194468"/>
            <a:ext cx="2395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89994"/>
              </p:ext>
            </p:extLst>
          </p:nvPr>
        </p:nvGraphicFramePr>
        <p:xfrm>
          <a:off x="30145" y="1727721"/>
          <a:ext cx="9509142" cy="320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607"/>
                <a:gridCol w="3743173"/>
                <a:gridCol w="3400362"/>
              </a:tblGrid>
              <a:tr h="36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名称</a:t>
                      </a:r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特点</a:t>
                      </a:r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优点</a:t>
                      </a:r>
                      <a:endParaRPr lang="zh-CN" altLang="en-US" sz="1800" dirty="0"/>
                    </a:p>
                  </a:txBody>
                  <a:tcPr marL="91444" marR="91444" marT="45728" marB="45728"/>
                </a:tc>
              </a:tr>
              <a:tr h="14697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微软雅黑" panose="020B0503020204020204" pitchFamily="82" charset="2"/>
                        </a:rPr>
                        <a:t>弹性云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微软雅黑" panose="020B0503020204020204" pitchFamily="82" charset="2"/>
                        </a:rPr>
                        <a:t>弹性扩展 灵活配置</a:t>
                      </a:r>
                      <a:endParaRPr kumimoji="0" lang="en-US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Calibri" panose="020F0502020204030204" pitchFamily="34" charset="0"/>
                        </a:rPr>
                        <a:t>按需付费 </a:t>
                      </a:r>
                      <a:r>
                        <a:rPr lang="zh-CN" altLang="en-US" sz="1400" spc="3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节约成本</a:t>
                      </a:r>
                      <a:endParaRPr lang="zh-CN" altLang="en-US" sz="1400" spc="3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1010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微软雅黑" panose="020B0503020204020204" pitchFamily="82" charset="2"/>
                        </a:rPr>
                        <a:t>套餐云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Calibri" panose="020F0502020204030204" pitchFamily="34" charset="0"/>
                        </a:rPr>
                        <a:t>快速选择 </a:t>
                      </a:r>
                      <a:r>
                        <a:rPr kumimoji="0" lang="zh-CN" altLang="en-US" sz="1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Calibri" panose="020F0502020204030204" pitchFamily="34" charset="0"/>
                        </a:rPr>
                        <a:t>简单快捷 </a:t>
                      </a:r>
                      <a:endParaRPr kumimoji="0" lang="en-US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Calibri" panose="020F0502020204030204" pitchFamily="34" charset="0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spc="3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spc="3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快速</a:t>
                      </a:r>
                      <a:r>
                        <a:rPr lang="zh-CN" altLang="en-US" sz="1400" spc="3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部署 </a:t>
                      </a:r>
                      <a:r>
                        <a:rPr kumimoji="0" lang="zh-CN" altLang="en-US" sz="1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微软雅黑" panose="020B0503020204020204" pitchFamily="82" charset="2"/>
                          <a:sym typeface="Calibri" panose="020F0502020204030204" pitchFamily="34" charset="0"/>
                        </a:rPr>
                        <a:t>方便配置</a:t>
                      </a:r>
                      <a:endParaRPr kumimoji="0" lang="zh-CN" altLang="zh-CN" sz="1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微软雅黑" panose="020B0503020204020204" pitchFamily="82" charset="2"/>
                        <a:sym typeface="Calibri" panose="020F0502020204030204" pitchFamily="34" charset="0"/>
                      </a:endParaRPr>
                    </a:p>
                    <a:p>
                      <a:pPr algn="ctr"/>
                      <a:endParaRPr lang="en-US" altLang="zh-CN" sz="1400" spc="3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  <a:p>
                      <a:pPr algn="ctr"/>
                      <a:endParaRPr lang="zh-CN" altLang="en-US" sz="1400" spc="3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80686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288" cy="10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7"/>
          <p:cNvSpPr>
            <a:spLocks noChangeArrowheads="1"/>
          </p:cNvSpPr>
          <p:nvPr/>
        </p:nvSpPr>
        <p:spPr bwMode="auto">
          <a:xfrm>
            <a:off x="3402013" y="361950"/>
            <a:ext cx="29511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中网云服务器报价</a:t>
            </a:r>
          </a:p>
        </p:txBody>
      </p:sp>
      <p:pic>
        <p:nvPicPr>
          <p:cNvPr id="1639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71537"/>
            <a:ext cx="23955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86483"/>
              </p:ext>
            </p:extLst>
          </p:nvPr>
        </p:nvGraphicFramePr>
        <p:xfrm>
          <a:off x="0" y="1033154"/>
          <a:ext cx="9539288" cy="429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196"/>
                <a:gridCol w="1008112"/>
                <a:gridCol w="576064"/>
                <a:gridCol w="648072"/>
                <a:gridCol w="1368152"/>
                <a:gridCol w="1368152"/>
                <a:gridCol w="1080120"/>
                <a:gridCol w="27534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类型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名称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CPU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内存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IP</a:t>
                      </a:r>
                      <a:endParaRPr lang="zh-CN" altLang="en-US" sz="1200" b="1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带宽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硬盘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价格（年）</a:t>
                      </a:r>
                      <a:endParaRPr lang="zh-CN" altLang="en-US" sz="1200" b="1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</a:tr>
              <a:tr h="487236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套餐云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1G</a:t>
                      </a:r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增强型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1G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60GB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+60GB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1190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1290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1990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377034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2G</a:t>
                      </a:r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商务型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2G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 73GB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+73GB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1890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1990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2390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561145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4G</a:t>
                      </a:r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专业型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4G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146GB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+146GB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2890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2990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2990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561145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8G</a:t>
                      </a:r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企业型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8G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300GB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+300GB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5599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6999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561145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16G</a:t>
                      </a:r>
                      <a:r>
                        <a:rPr lang="zh-CN" altLang="en-US" sz="1200" spc="0" dirty="0" smtClean="0">
                          <a:solidFill>
                            <a:schemeClr val="tx1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高级型</a:t>
                      </a:r>
                      <a:endParaRPr lang="zh-CN" altLang="en-US" sz="1200" spc="0" dirty="0">
                        <a:solidFill>
                          <a:schemeClr val="tx1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16G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7999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9999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561145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32G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尊贵型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32G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15999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19999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360687"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64G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至尊型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64G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电信、香港、美国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个、双线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个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电信、双线、美国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5M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3M</a:t>
                      </a:r>
                      <a:endParaRPr lang="zh-CN" altLang="en-US" sz="1200" dirty="0" smtClean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  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使用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+600GB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备份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电信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23999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元、双线、美国、香港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29999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元	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 anchor="ctr"/>
                </a:tc>
              </a:tr>
              <a:tr h="360687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弹性云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CPU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、内存、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IP</a:t>
                      </a:r>
                      <a:r>
                        <a:rPr lang="zh-CN" altLang="en-US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、带宽、硬盘等可以按需定制！</a:t>
                      </a:r>
                      <a:r>
                        <a:rPr lang="en-US" altLang="zh-CN" sz="1200" dirty="0" smtClean="0"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https://www.chinanet.cc/CloudHost/</a:t>
                      </a:r>
                      <a:endParaRPr lang="zh-CN" altLang="en-US" sz="1200" dirty="0">
                        <a:latin typeface="微软雅黑" panose="020B0503020204020204" pitchFamily="82" charset="2"/>
                        <a:ea typeface="微软雅黑" panose="020B0503020204020204" pitchFamily="82" charset="2"/>
                      </a:endParaRPr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  <a:tc h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97919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3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0"/>
            <a:ext cx="3352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 descr="14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825"/>
            <a:ext cx="5187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文本框 1"/>
          <p:cNvSpPr txBox="1">
            <a:spLocks noChangeArrowheads="1"/>
          </p:cNvSpPr>
          <p:nvPr/>
        </p:nvSpPr>
        <p:spPr bwMode="auto">
          <a:xfrm>
            <a:off x="233363" y="719138"/>
            <a:ext cx="71802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 b="1">
                <a:latin typeface="CGuLiHKS-Bold" panose="00000800000000000000" pitchFamily="50" charset="-128"/>
                <a:ea typeface="CGuLiHKS-Bold" panose="00000800000000000000" pitchFamily="50" charset="-128"/>
              </a:rPr>
              <a:t>THANKS!</a:t>
            </a:r>
            <a:endParaRPr lang="zh-CN" altLang="en-US" sz="6600" b="1">
              <a:latin typeface="CGuLiHKS-Bold" panose="00000800000000000000" pitchFamily="50" charset="-128"/>
              <a:ea typeface="CGuLiHKS-Bold" panose="00000800000000000000" pitchFamily="50" charset="-128"/>
            </a:endParaRPr>
          </a:p>
          <a:p>
            <a:endParaRPr lang="zh-CN" altLang="en-US" sz="6600">
              <a:latin typeface="CGuLiHKS-Bold" panose="00000800000000000000" pitchFamily="50" charset="-128"/>
              <a:ea typeface="CGuLiHKS-Bold" panose="00000800000000000000" pitchFamily="50" charset="-128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57775" y="3556000"/>
            <a:ext cx="3071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网址：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Http://ChinaNet.CC </a:t>
            </a:r>
            <a:b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电话：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0512-8886-8888 </a:t>
            </a:r>
            <a:b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传真：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0512-8886-8899 </a:t>
            </a:r>
          </a:p>
          <a:p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客服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QQ</a:t>
            </a:r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800001180 </a:t>
            </a:r>
          </a:p>
          <a:p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地址：苏州园区西沈浒路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535</a:t>
            </a:r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号国际中心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CN" altLang="en-US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楼  邮编：</a:t>
            </a:r>
            <a:r>
              <a:rPr lang="en-US" altLang="zh-CN" sz="16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215028</a:t>
            </a:r>
          </a:p>
        </p:txBody>
      </p:sp>
      <p:pic>
        <p:nvPicPr>
          <p:cNvPr id="2048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817688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1898650"/>
            <a:ext cx="67135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感谢您对中网科技的了解！</a:t>
            </a:r>
          </a:p>
          <a:p>
            <a:pPr>
              <a:defRPr/>
            </a:pPr>
            <a:endParaRPr lang="zh-CN" altLang="en-US" sz="3600" dirty="0"/>
          </a:p>
        </p:txBody>
      </p:sp>
      <p:pic>
        <p:nvPicPr>
          <p:cNvPr id="20488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239713"/>
            <a:ext cx="23955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100" name="Picture 2" descr="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288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4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663825"/>
            <a:ext cx="5187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15" descr="15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87338"/>
            <a:ext cx="42433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3" descr="6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5209" r="5615" b="5405"/>
          <a:stretch>
            <a:fillRect/>
          </a:stretch>
        </p:blipFill>
        <p:spPr bwMode="auto">
          <a:xfrm>
            <a:off x="3511550" y="1362075"/>
            <a:ext cx="25701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7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312988"/>
            <a:ext cx="828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" descr="8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755650"/>
            <a:ext cx="16573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8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663825"/>
            <a:ext cx="16573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9" descr="8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7022" r="7692" b="7883"/>
          <a:stretch>
            <a:fillRect/>
          </a:stretch>
        </p:blipFill>
        <p:spPr bwMode="auto">
          <a:xfrm>
            <a:off x="5626100" y="2884488"/>
            <a:ext cx="146526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3" descr="13-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350"/>
            <a:ext cx="3352800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文本框 1"/>
          <p:cNvSpPr txBox="1">
            <a:spLocks noChangeArrowheads="1"/>
          </p:cNvSpPr>
          <p:nvPr/>
        </p:nvSpPr>
        <p:spPr bwMode="auto">
          <a:xfrm>
            <a:off x="823912" y="1050925"/>
            <a:ext cx="17049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、关于我们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82" charset="2"/>
              <a:sym typeface="微软雅黑" panose="020B0503020204020204" pitchFamily="82" charset="2"/>
            </a:endParaRPr>
          </a:p>
          <a:p>
            <a:pPr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About us</a:t>
            </a:r>
            <a:endParaRPr lang="zh-CN" altLang="en-US" dirty="0"/>
          </a:p>
        </p:txBody>
      </p:sp>
      <p:sp>
        <p:nvSpPr>
          <p:cNvPr id="4110" name="文本框 2"/>
          <p:cNvSpPr txBox="1">
            <a:spLocks noChangeArrowheads="1"/>
          </p:cNvSpPr>
          <p:nvPr/>
        </p:nvSpPr>
        <p:spPr bwMode="auto">
          <a:xfrm>
            <a:off x="6697663" y="2176463"/>
            <a:ext cx="2767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 、中网云服务器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82" charset="2"/>
              <a:sym typeface="微软雅黑" panose="020B0503020204020204" pitchFamily="82" charset="2"/>
            </a:endParaRPr>
          </a:p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Cloud server of Chinanet</a:t>
            </a:r>
          </a:p>
        </p:txBody>
      </p:sp>
      <p:sp>
        <p:nvSpPr>
          <p:cNvPr id="4111" name="文本框 3"/>
          <p:cNvSpPr txBox="1">
            <a:spLocks noChangeArrowheads="1"/>
          </p:cNvSpPr>
          <p:nvPr/>
        </p:nvSpPr>
        <p:spPr bwMode="auto">
          <a:xfrm>
            <a:off x="233140" y="3392488"/>
            <a:ext cx="22268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、提供产品服务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82" charset="2"/>
              <a:sym typeface="微软雅黑" panose="020B0503020204020204" pitchFamily="82" charset="2"/>
            </a:endParaRPr>
          </a:p>
          <a:p>
            <a:pPr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Offer product service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12" name="文本框 4"/>
          <p:cNvSpPr txBox="1">
            <a:spLocks noChangeArrowheads="1"/>
          </p:cNvSpPr>
          <p:nvPr/>
        </p:nvSpPr>
        <p:spPr bwMode="auto">
          <a:xfrm>
            <a:off x="7083425" y="3708400"/>
            <a:ext cx="2554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3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rPr>
              <a:t>、中网云优势与特点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Advantages and characteristics of Chinanet</a:t>
            </a:r>
            <a:endParaRPr lang="zh-CN" altLang="en-US"/>
          </a:p>
        </p:txBody>
      </p:sp>
      <p:pic>
        <p:nvPicPr>
          <p:cNvPr id="4113" name="Picture 7" descr="8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7393" r="7433" b="5527"/>
          <a:stretch>
            <a:fillRect/>
          </a:stretch>
        </p:blipFill>
        <p:spPr bwMode="auto">
          <a:xfrm>
            <a:off x="5610225" y="989013"/>
            <a:ext cx="14859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" y="215553"/>
            <a:ext cx="2259598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>
            <a:spLocks noChangeArrowheads="1"/>
          </p:cNvSpPr>
          <p:nvPr/>
        </p:nvSpPr>
        <p:spPr bwMode="auto">
          <a:xfrm>
            <a:off x="3689028" y="401960"/>
            <a:ext cx="27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82" charset="2"/>
                <a:ea typeface="微软雅黑" panose="020B0503020204020204" pitchFamily="82" charset="2"/>
                <a:sym typeface="微软雅黑" panose="020B0503020204020204" pitchFamily="82" charset="2"/>
              </a:rPr>
              <a:t>关于中网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82" charset="2"/>
              <a:ea typeface="微软雅黑" panose="020B0503020204020204" pitchFamily="82" charset="2"/>
              <a:sym typeface="微软雅黑" panose="020B0503020204020204" pitchFamily="82" charset="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22226" y="911225"/>
            <a:ext cx="86948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48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5513"/>
            <a:ext cx="23955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3180" y="1367681"/>
            <a:ext cx="87849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t" anchorCtr="0" compatLnSpc="1">
            <a:prstTxWarp prst="textNoShape">
              <a:avLst/>
            </a:prstTxWarp>
          </a:bodyPr>
          <a:lstStyle>
            <a:lvl1pPr marL="0" indent="0" algn="ctr" defTabSz="8683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683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683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683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683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上市证券代码：831095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企业目标：引领信息化和大数据行业，成为全球最大数据中心运营商！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稳定运营：十多年来以创立IT行业著名企业为己任，势创云计算数据中心国际品牌并已拥有了数万用户。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行业地位：电信牌照IDC+ISP+ICP；ICANN国际顶级注册商；APNIC联盟成员有国际自治域和IP地址。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机房布局：自投资的数据中心遍及多省。机柜规模：江苏300个，安徽5000个，内蒙古1万个以上。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企业愿景：照顾用户满意，我们发展无限；员工企业相依，实现最大效益。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endParaRPr lang="zh-CN" altLang="en-US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团队建设：架构合理，制度完善，员工稳定；满意度高，流失率低，凝聚力强。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0904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744" y="1655713"/>
            <a:ext cx="1381013" cy="9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467296" y="911225"/>
            <a:ext cx="86948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48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03" y="55513"/>
            <a:ext cx="23955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6"/>
          <p:cNvSpPr txBox="1">
            <a:spLocks noChangeArrowheads="1"/>
          </p:cNvSpPr>
          <p:nvPr/>
        </p:nvSpPr>
        <p:spPr bwMode="auto">
          <a:xfrm>
            <a:off x="6343792" y="2879402"/>
            <a:ext cx="289034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降低运维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成本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7*24H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值守需求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高技术人才难觅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成本和需求的矛盾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完整运维团队的成本太高</a:t>
            </a:r>
          </a:p>
        </p:txBody>
      </p:sp>
      <p:sp>
        <p:nvSpPr>
          <p:cNvPr id="10" name="TextBox 100"/>
          <p:cNvSpPr txBox="1">
            <a:spLocks noChangeArrowheads="1"/>
          </p:cNvSpPr>
          <p:nvPr/>
        </p:nvSpPr>
        <p:spPr bwMode="auto">
          <a:xfrm>
            <a:off x="3197374" y="2879402"/>
            <a:ext cx="364609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企业级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IT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运维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能力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运维管理中经验重于技能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5K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+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企业用户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3w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+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服务器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15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年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IT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从业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经验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，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30w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条真实工单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 高效率、低风险、高可靠、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业务持续性</a:t>
            </a:r>
            <a:endParaRPr lang="zh-CN" altLang="en-US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3" name="图片 1" descr="office6\wpsassist\cache\A000220150318O05P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05" y="1655713"/>
            <a:ext cx="1073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7"/>
          <p:cNvSpPr txBox="1">
            <a:spLocks noChangeArrowheads="1"/>
          </p:cNvSpPr>
          <p:nvPr/>
        </p:nvSpPr>
        <p:spPr bwMode="auto">
          <a:xfrm>
            <a:off x="155520" y="2879402"/>
            <a:ext cx="351667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快速响应的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需求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时间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=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金钱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问题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多发于非工作时间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故障恢复的时间和经验程反比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业务上线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/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促销活动背后快速稳定的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支撑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0" name="标题 7"/>
          <p:cNvSpPr txBox="1">
            <a:spLocks/>
          </p:cNvSpPr>
          <p:nvPr/>
        </p:nvSpPr>
        <p:spPr bwMode="auto">
          <a:xfrm>
            <a:off x="3197374" y="431577"/>
            <a:ext cx="3372470" cy="4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b" anchorCtr="0" compatLnSpc="1">
            <a:prstTxWarp prst="textNoShape">
              <a:avLst/>
            </a:prstTxWarp>
          </a:bodyPr>
          <a:lstStyle>
            <a:lvl1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200" b="1" noProof="1" smtClean="0">
                <a:latin typeface="微软雅黑" panose="020B0503020204020204" pitchFamily="82" charset="2"/>
                <a:ea typeface="微软雅黑" panose="020B0503020204020204" pitchFamily="82" charset="2"/>
                <a:cs typeface="宋体" panose="02010600030101010101" pitchFamily="2" charset="-122"/>
                <a:sym typeface="+mn-ea"/>
              </a:rPr>
              <a:t>为什么客户需要我们？</a:t>
            </a:r>
            <a:endParaRPr lang="zh-CN" altLang="en-US" sz="4000" noProof="1" smtClean="0">
              <a:ea typeface="微软雅黑" panose="020B0503020204020204" pitchFamily="82" charset="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74" y="1655713"/>
            <a:ext cx="1235964" cy="10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1723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4" y="62230"/>
            <a:ext cx="1963489" cy="65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7"/>
          <p:cNvSpPr txBox="1">
            <a:spLocks/>
          </p:cNvSpPr>
          <p:nvPr/>
        </p:nvSpPr>
        <p:spPr bwMode="auto">
          <a:xfrm>
            <a:off x="2249364" y="431577"/>
            <a:ext cx="4752528" cy="4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b" anchorCtr="0" compatLnSpc="1">
            <a:prstTxWarp prst="textNoShape">
              <a:avLst/>
            </a:prstTxWarp>
          </a:bodyPr>
          <a:lstStyle>
            <a:lvl1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200" b="1" noProof="1">
                <a:latin typeface="微软雅黑" panose="020B0503020204020204" pitchFamily="82" charset="2"/>
                <a:ea typeface="微软雅黑" panose="020B0503020204020204" pitchFamily="82" charset="2"/>
                <a:cs typeface="宋体" panose="02010600030101010101" pitchFamily="2" charset="-122"/>
                <a:sym typeface="+mn-ea"/>
              </a:rPr>
              <a:t>我们非常自豪我们所提供的产品服务</a:t>
            </a:r>
            <a:endParaRPr lang="zh-CN" altLang="en-US" sz="4000" noProof="1" smtClean="0">
              <a:ea typeface="微软雅黑" panose="020B0503020204020204" pitchFamily="82" charset="2"/>
              <a:cs typeface="宋体" panose="02010600030101010101" pitchFamily="2" charset="-122"/>
            </a:endParaRPr>
          </a:p>
        </p:txBody>
      </p:sp>
      <p:sp>
        <p:nvSpPr>
          <p:cNvPr id="23" name="文本框 3"/>
          <p:cNvSpPr txBox="1">
            <a:spLocks noChangeArrowheads="1"/>
          </p:cNvSpPr>
          <p:nvPr/>
        </p:nvSpPr>
        <p:spPr bwMode="auto">
          <a:xfrm>
            <a:off x="1260475" y="1072098"/>
            <a:ext cx="6737350" cy="1015663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“云端存储，很多客户可能都会担心安全问题。为了确保数据的安全稳固，向周围的朋友收集了一些建议。有个朋友之前用了你们的服务，觉得不错，就推荐我了。另外，最终选择你们，我也是看你们也已经运营十多年了，算是老品牌，服务的客户多了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自然是比较稳固的。最主要的是解决问题非常快，可以说售后服务的反馈非常的及时。相对其他服务商来说是非常赞的，这个是实在话。”     </a:t>
            </a:r>
            <a:endParaRPr lang="zh-CN" altLang="en-US" sz="1000" dirty="0">
              <a:latin typeface="微软雅黑" panose="020B0503020204020204" pitchFamily="82" charset="2"/>
              <a:ea typeface="微软雅黑" panose="020B0503020204020204" pitchFamily="82" charset="2"/>
              <a:sym typeface="Arial" panose="020B0604020202020204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宋体" panose="02010600030101010101" pitchFamily="2" charset="-122"/>
              </a:rPr>
              <a:t>—上海达龙信息科技有限公司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宋体" panose="02010600030101010101" pitchFamily="2" charset="-122"/>
              </a:rPr>
              <a:t>CEO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宋体" panose="02010600030101010101" pitchFamily="2" charset="-122"/>
              </a:rPr>
              <a:t>闻总</a:t>
            </a:r>
            <a:endParaRPr lang="zh-CN" altLang="en-US" sz="1000" dirty="0">
              <a:latin typeface="微软雅黑" panose="020B0503020204020204" pitchFamily="82" charset="2"/>
              <a:ea typeface="微软雅黑" panose="020B0503020204020204" pitchFamily="82" charset="2"/>
              <a:sym typeface="宋体" panose="02010600030101010101" pitchFamily="2" charset="-122"/>
            </a:endParaRPr>
          </a:p>
        </p:txBody>
      </p:sp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1260475" y="2191010"/>
            <a:ext cx="6735763" cy="830997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“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找了一些苏州、无锡、南通这些地方的公司对比了一下。百度上最先搜到的是中网科技，看介绍成立时间比较久，上市公司，性价比高。总体挺满意的。反馈比较及时，我们有什么问题中网科技的工作人员回应和解决问题的速度比较快，配合的较好目前觉得挺好的。</a:t>
            </a:r>
            <a:endParaRPr lang="zh-CN" altLang="en-US" sz="1000" dirty="0">
              <a:latin typeface="微软雅黑" panose="020B0503020204020204" pitchFamily="82" charset="2"/>
              <a:ea typeface="微软雅黑" panose="020B0503020204020204" pitchFamily="82" charset="2"/>
              <a:sym typeface="Arial" panose="020B0604020202020204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                                                                                           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—上海爱可生信息技术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IT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部陈经理</a:t>
            </a:r>
            <a:endParaRPr lang="zh-CN" altLang="en-US" sz="1000" dirty="0">
              <a:latin typeface="微软雅黑" panose="020B0503020204020204" pitchFamily="82" charset="2"/>
              <a:ea typeface="微软雅黑" panose="020B0503020204020204" pitchFamily="82" charset="2"/>
              <a:sym typeface="Calibri" panose="020F0502020204030204" pitchFamily="34" charset="0"/>
            </a:endParaRPr>
          </a:p>
        </p:txBody>
      </p:sp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260475" y="4317157"/>
            <a:ext cx="6735763" cy="830997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“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服务器托管商我觉得非常重要的就是一定要是高防机房，免受攻击；网络质量要稳定；另外就是价格要合理。了解下来，我所知道的，中网科技的机房的网络稳定、价格适中，并且有严格的信息安全管理体系，安保措施全面，非常符合我们的要求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。”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  <a:sym typeface="Calibri" panose="020F0502020204030204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                                                                                                  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—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成都创云信息技术有限公司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CEO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Calibri" panose="020F0502020204030204" pitchFamily="34" charset="0"/>
              </a:rPr>
              <a:t>谢总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  <a:sym typeface="Calibri" panose="020F0502020204030204" pitchFamily="34" charset="0"/>
            </a:endParaRPr>
          </a:p>
        </p:txBody>
      </p:sp>
      <p:sp>
        <p:nvSpPr>
          <p:cNvPr id="27" name="文本框 6"/>
          <p:cNvSpPr txBox="1">
            <a:spLocks noChangeArrowheads="1"/>
          </p:cNvSpPr>
          <p:nvPr/>
        </p:nvSpPr>
        <p:spPr bwMode="auto">
          <a:xfrm>
            <a:off x="1260475" y="3160330"/>
            <a:ext cx="6735763" cy="1015663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“我们综合比较了中网的数据中心资源、网络质量、价格和服务，和我们的需求非常契合。在东方硅谷快速成长的过程中，中网灵活的产品和服务，帮助我们找到了用户体验和运营成本之间的最佳平衡点。中网平台的快速交付能力也给我留下的很深的印象。技术支持方面，很多事情，根本不需要我们的技术人员到机房，通过他们的平台都能迅速的响应处理好。”</a:t>
            </a:r>
            <a:endParaRPr lang="en-US" altLang="zh-CN" sz="1000" dirty="0" smtClean="0">
              <a:latin typeface="微软雅黑" panose="020B0503020204020204" pitchFamily="82" charset="2"/>
              <a:ea typeface="微软雅黑" panose="020B0503020204020204" pitchFamily="82" charset="2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                                                                                                       —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江苏东方硅谷云计算科技有限公司</a:t>
            </a:r>
            <a:r>
              <a:rPr lang="en-US" altLang="zh-CN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CEO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  <a:sym typeface="Arial" panose="020B0604020202020204" pitchFamily="34" charset="0"/>
              </a:rPr>
              <a:t>张总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60475" y="911225"/>
            <a:ext cx="67373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52613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4" y="62230"/>
            <a:ext cx="1963489" cy="65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7"/>
          <p:cNvSpPr txBox="1">
            <a:spLocks/>
          </p:cNvSpPr>
          <p:nvPr/>
        </p:nvSpPr>
        <p:spPr bwMode="auto">
          <a:xfrm>
            <a:off x="4049564" y="431577"/>
            <a:ext cx="2232248" cy="4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b" anchorCtr="0" compatLnSpc="1">
            <a:prstTxWarp prst="textNoShape">
              <a:avLst/>
            </a:prstTxWarp>
          </a:bodyPr>
          <a:lstStyle>
            <a:lvl1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200" b="1" noProof="1" smtClean="0">
                <a:latin typeface="微软雅黑" panose="020B0503020204020204" pitchFamily="82" charset="2"/>
                <a:ea typeface="微软雅黑" panose="020B0503020204020204" pitchFamily="82" charset="2"/>
                <a:cs typeface="宋体" panose="02010600030101010101" pitchFamily="2" charset="-122"/>
                <a:sym typeface="+mn-ea"/>
              </a:rPr>
              <a:t>我们的客户</a:t>
            </a:r>
            <a:endParaRPr lang="zh-CN" altLang="en-US" sz="4000" noProof="1" smtClean="0">
              <a:ea typeface="微软雅黑" panose="020B0503020204020204" pitchFamily="82" charset="2"/>
              <a:cs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77156" y="911225"/>
            <a:ext cx="84249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741" y="1273640"/>
            <a:ext cx="1815310" cy="330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49" y="1328552"/>
            <a:ext cx="1265283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35" y="1614863"/>
            <a:ext cx="1947126" cy="3150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781" y="1276834"/>
            <a:ext cx="1358280" cy="300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856" y="1616584"/>
            <a:ext cx="991171" cy="3594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084" y="2872096"/>
            <a:ext cx="1057275" cy="3524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112" y="1632724"/>
            <a:ext cx="2028828" cy="3667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877" y="2515213"/>
            <a:ext cx="2149227" cy="3568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5401" y="3376766"/>
            <a:ext cx="738299" cy="5923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702" y="2061418"/>
            <a:ext cx="1395413" cy="3905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432" y="2643758"/>
            <a:ext cx="754629" cy="3044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8136" y="2674973"/>
            <a:ext cx="504056" cy="27328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4208" y="3939902"/>
            <a:ext cx="1818853" cy="5205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5193" y="2643758"/>
            <a:ext cx="1369109" cy="29287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5089" y="2036598"/>
            <a:ext cx="936643" cy="44166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7702" y="2984390"/>
            <a:ext cx="2149227" cy="24242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7072" y="2890926"/>
            <a:ext cx="1188265" cy="4009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9914" y="3943943"/>
            <a:ext cx="1947889" cy="51648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0383" y="2989150"/>
            <a:ext cx="1363920" cy="28770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82552" y="1240028"/>
            <a:ext cx="1447330" cy="50951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31238" y="3435846"/>
            <a:ext cx="1331823" cy="42992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30275" y="3003798"/>
            <a:ext cx="1332786" cy="39167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58213" y="3422127"/>
            <a:ext cx="1843679" cy="4493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33315" y="2513603"/>
            <a:ext cx="833910" cy="2761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10462" y="2519809"/>
            <a:ext cx="1139102" cy="29189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97072" y="3368017"/>
            <a:ext cx="1446437" cy="5303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97601" y="3939902"/>
            <a:ext cx="1445908" cy="52052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8877" y="3943984"/>
            <a:ext cx="2222184" cy="51644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42205" y="3291830"/>
            <a:ext cx="815895" cy="12461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49936" y="2061418"/>
            <a:ext cx="1362301" cy="35781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7318" y="3291830"/>
            <a:ext cx="2150786" cy="542068"/>
          </a:xfrm>
          <a:prstGeom prst="rect">
            <a:avLst/>
          </a:prstGeom>
        </p:spPr>
      </p:pic>
      <p:sp>
        <p:nvSpPr>
          <p:cNvPr id="49" name="文本框 35"/>
          <p:cNvSpPr txBox="1"/>
          <p:nvPr/>
        </p:nvSpPr>
        <p:spPr>
          <a:xfrm>
            <a:off x="523680" y="4581727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中网科技拥有各类客户多达数万家</a:t>
            </a:r>
            <a:r>
              <a:rPr lang="en-US" altLang="zh-CN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59058" y="2014780"/>
            <a:ext cx="1217993" cy="45163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40" y="1595772"/>
            <a:ext cx="797771" cy="44061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21" y="1309185"/>
            <a:ext cx="1086292" cy="28803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4" y="1739104"/>
            <a:ext cx="1455519" cy="24036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32" y="2091192"/>
            <a:ext cx="1440160" cy="4286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958136" y="1957250"/>
            <a:ext cx="1304925" cy="6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0677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/>
          <p:nvPr/>
        </p:nvSpPr>
        <p:spPr bwMode="auto">
          <a:xfrm>
            <a:off x="3757439" y="3239889"/>
            <a:ext cx="2092325" cy="1701130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165" eaLnBrk="1" hangingPunct="1">
              <a:buFont typeface="Arial" panose="020B0604020202020204" pitchFamily="34" charset="0"/>
              <a:buNone/>
              <a:defRPr/>
            </a:pPr>
            <a:endParaRPr lang="en-US" sz="1500" noProof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916137" y="2883619"/>
            <a:ext cx="2092325" cy="2057400"/>
            <a:chOff x="1390864" y="3268415"/>
            <a:chExt cx="2743200" cy="2743200"/>
          </a:xfrm>
          <a:solidFill>
            <a:schemeClr val="accent5"/>
          </a:solidFill>
        </p:grpSpPr>
        <p:sp>
          <p:nvSpPr>
            <p:cNvPr id="25" name="Rectangle 10"/>
            <p:cNvSpPr/>
            <p:nvPr/>
          </p:nvSpPr>
          <p:spPr bwMode="auto">
            <a:xfrm>
              <a:off x="1390864" y="3268415"/>
              <a:ext cx="2743200" cy="27432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685165" eaLnBrk="1" hangingPunct="1">
                <a:buFont typeface="Arial" panose="020B0604020202020204" pitchFamily="34" charset="0"/>
                <a:buNone/>
                <a:defRPr/>
              </a:pPr>
              <a:endParaRPr lang="en-US" sz="1500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Rectangle 3"/>
            <p:cNvSpPr/>
            <p:nvPr/>
          </p:nvSpPr>
          <p:spPr>
            <a:xfrm>
              <a:off x="1390864" y="4318282"/>
              <a:ext cx="2743200" cy="48683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685165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en-US" sz="1200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881212" y="911225"/>
            <a:ext cx="800650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48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03" y="55513"/>
            <a:ext cx="23955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7"/>
          <p:cNvSpPr txBox="1">
            <a:spLocks/>
          </p:cNvSpPr>
          <p:nvPr/>
        </p:nvSpPr>
        <p:spPr bwMode="auto">
          <a:xfrm>
            <a:off x="3815058" y="411983"/>
            <a:ext cx="1909172" cy="42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14" tIns="43407" rIns="86814" bIns="43407" numCol="1" anchor="b" anchorCtr="0" compatLnSpc="1">
            <a:prstTxWarp prst="textNoShape">
              <a:avLst/>
            </a:prstTxWarp>
          </a:bodyPr>
          <a:lstStyle>
            <a:lvl1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868363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868363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200" b="1" noProof="1" smtClean="0">
                <a:latin typeface="微软雅黑" panose="020B0503020204020204" pitchFamily="82" charset="2"/>
                <a:ea typeface="微软雅黑" panose="020B0503020204020204" pitchFamily="82" charset="2"/>
                <a:cs typeface="宋体" panose="02010600030101010101" pitchFamily="2" charset="-122"/>
                <a:sym typeface="+mn-ea"/>
              </a:rPr>
              <a:t>关于我们服务</a:t>
            </a:r>
            <a:endParaRPr lang="zh-CN" altLang="en-US" sz="4000" noProof="1" smtClean="0">
              <a:ea typeface="微软雅黑" panose="020B0503020204020204" pitchFamily="82" charset="2"/>
              <a:cs typeface="宋体" panose="02010600030101010101" pitchFamily="2" charset="-122"/>
            </a:endParaRPr>
          </a:p>
        </p:txBody>
      </p:sp>
      <p:sp>
        <p:nvSpPr>
          <p:cNvPr id="22" name="Shape 297"/>
          <p:cNvSpPr>
            <a:spLocks noChangeArrowheads="1"/>
          </p:cNvSpPr>
          <p:nvPr/>
        </p:nvSpPr>
        <p:spPr bwMode="auto">
          <a:xfrm>
            <a:off x="2096740" y="1151657"/>
            <a:ext cx="569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这就是我们饱受用户赞誉的服务团队</a:t>
            </a:r>
            <a:endParaRPr lang="en-US" altLang="zh-CN" sz="2400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2" name="Rectangle 10"/>
          <p:cNvSpPr/>
          <p:nvPr/>
        </p:nvSpPr>
        <p:spPr bwMode="auto">
          <a:xfrm>
            <a:off x="6579994" y="2794223"/>
            <a:ext cx="2092325" cy="2101850"/>
          </a:xfrm>
          <a:prstGeom prst="rect">
            <a:avLst/>
          </a:prstGeom>
          <a:solidFill>
            <a:srgbClr val="F2E6E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165" eaLnBrk="1" hangingPunct="1">
              <a:buFont typeface="Arial" panose="020B0604020202020204" pitchFamily="34" charset="0"/>
              <a:buNone/>
              <a:defRPr/>
            </a:pPr>
            <a:endParaRPr lang="en-US" sz="1500" noProof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881212" y="3651969"/>
            <a:ext cx="2092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我们</a:t>
            </a:r>
            <a:r>
              <a:rPr lang="en-US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7x24</a:t>
            </a: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小时技术支持服务，全年无休，随时待命。认真面对用户的每一个问题，绝无千篇一律的回答。</a:t>
            </a:r>
            <a:endParaRPr lang="zh-CN" altLang="en-US" sz="12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3732039" y="3680544"/>
            <a:ext cx="2092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从服务器、存储、</a:t>
            </a:r>
            <a:r>
              <a:rPr lang="zh-CN" altLang="zh-CN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应用到</a:t>
            </a: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安全，</a:t>
            </a:r>
            <a:r>
              <a:rPr lang="zh-CN" altLang="zh-CN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我们</a:t>
            </a:r>
            <a:r>
              <a:rPr lang="zh-CN" altLang="en-US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众多</a:t>
            </a:r>
            <a:r>
              <a:rPr lang="zh-CN" altLang="zh-CN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的</a:t>
            </a: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技术专家</a:t>
            </a:r>
            <a:r>
              <a:rPr lang="zh-CN" altLang="zh-CN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，为</a:t>
            </a: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用户随时提供专业</a:t>
            </a:r>
            <a:r>
              <a:rPr lang="zh-CN" altLang="zh-CN" sz="12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帮助</a:t>
            </a:r>
            <a:r>
              <a:rPr lang="zh-CN" altLang="en-US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。</a:t>
            </a:r>
          </a:p>
        </p:txBody>
      </p:sp>
      <p:sp>
        <p:nvSpPr>
          <p:cNvPr id="37" name="矩形 6"/>
          <p:cNvSpPr>
            <a:spLocks noChangeArrowheads="1"/>
          </p:cNvSpPr>
          <p:nvPr/>
        </p:nvSpPr>
        <p:spPr bwMode="auto">
          <a:xfrm>
            <a:off x="6589519" y="3626073"/>
            <a:ext cx="2092325" cy="1235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对于用户的每一个需求，我们会有一个专属人员，甚至一个团队不断推敲最完善的解决方案，深入问题、追求完美</a:t>
            </a:r>
            <a:r>
              <a:rPr lang="zh-CN" altLang="en-US" sz="1200" dirty="0">
                <a:latin typeface="微软雅黑" panose="020B0503020204020204" pitchFamily="82" charset="2"/>
                <a:ea typeface="微软雅黑" panose="020B0503020204020204" pitchFamily="82" charset="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6" y="1799729"/>
            <a:ext cx="2092325" cy="1593801"/>
          </a:xfrm>
          <a:prstGeom prst="rect">
            <a:avLst/>
          </a:prstGeom>
        </p:spPr>
      </p:pic>
      <p:pic>
        <p:nvPicPr>
          <p:cNvPr id="14338" name="图片 143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94" y="1803822"/>
            <a:ext cx="2098382" cy="15478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33" y="1794341"/>
            <a:ext cx="2082551" cy="1711902"/>
          </a:xfrm>
          <a:prstGeom prst="rect">
            <a:avLst/>
          </a:prstGeom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579994" y="3334717"/>
            <a:ext cx="2092325" cy="33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6" tIns="45718" rIns="91436" bIns="45718"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精益求精，将服务做到极致</a:t>
            </a:r>
            <a:endParaRPr lang="en-US" altLang="en-US" sz="1200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761532" y="3347761"/>
            <a:ext cx="2088231" cy="33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6" tIns="45718" rIns="91436" bIns="45718"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技能娴熟，即刻解决问题</a:t>
            </a:r>
            <a:endParaRPr lang="en-US" altLang="en-US" sz="1200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916136" y="3347761"/>
            <a:ext cx="2092326" cy="33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6" tIns="45718" rIns="91436" bIns="45718"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buNone/>
              <a:defRPr/>
            </a:pPr>
            <a:r>
              <a:rPr lang="zh-CN" altLang="en-US" sz="1200" kern="0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随时待命</a:t>
            </a:r>
            <a:r>
              <a:rPr lang="zh-CN" altLang="en-US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，认真应对</a:t>
            </a:r>
            <a:endParaRPr lang="en-US" altLang="zh-CN" sz="1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641212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7"/>
          <p:cNvSpPr>
            <a:spLocks noChangeArrowheads="1"/>
          </p:cNvSpPr>
          <p:nvPr/>
        </p:nvSpPr>
        <p:spPr bwMode="auto">
          <a:xfrm>
            <a:off x="3495675" y="142875"/>
            <a:ext cx="401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82" charset="2"/>
                <a:ea typeface="微软雅黑" panose="020B0503020204020204" pitchFamily="82" charset="2"/>
                <a:sym typeface="微软雅黑" panose="020B0503020204020204" pitchFamily="82" charset="2"/>
              </a:rPr>
              <a:t>中网云优势与特点</a:t>
            </a:r>
            <a:endParaRPr lang="en-US" altLang="zh-CN" sz="2400" b="1" dirty="0">
              <a:latin typeface="微软雅黑" panose="020B0503020204020204" pitchFamily="82" charset="2"/>
              <a:ea typeface="微软雅黑" panose="020B0503020204020204" pitchFamily="82" charset="2"/>
              <a:sym typeface="微软雅黑" panose="020B0503020204020204" pitchFamily="82" charset="2"/>
            </a:endParaRPr>
          </a:p>
        </p:txBody>
      </p:sp>
      <p:sp>
        <p:nvSpPr>
          <p:cNvPr id="30" name="直接连接符 56"/>
          <p:cNvSpPr>
            <a:spLocks noChangeShapeType="1"/>
          </p:cNvSpPr>
          <p:nvPr/>
        </p:nvSpPr>
        <p:spPr bwMode="auto">
          <a:xfrm>
            <a:off x="2197100" y="2173288"/>
            <a:ext cx="1168400" cy="498475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57"/>
          <p:cNvSpPr>
            <a:spLocks noChangeShapeType="1"/>
          </p:cNvSpPr>
          <p:nvPr/>
        </p:nvSpPr>
        <p:spPr bwMode="auto">
          <a:xfrm flipV="1">
            <a:off x="2357438" y="3194050"/>
            <a:ext cx="1222375" cy="557213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直接连接符 61"/>
          <p:cNvSpPr>
            <a:spLocks noChangeShapeType="1"/>
          </p:cNvSpPr>
          <p:nvPr/>
        </p:nvSpPr>
        <p:spPr bwMode="auto">
          <a:xfrm flipV="1">
            <a:off x="5308600" y="1987550"/>
            <a:ext cx="1133475" cy="612775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直接连接符 63"/>
          <p:cNvSpPr>
            <a:spLocks noChangeShapeType="1"/>
          </p:cNvSpPr>
          <p:nvPr/>
        </p:nvSpPr>
        <p:spPr bwMode="auto">
          <a:xfrm>
            <a:off x="5341938" y="2960688"/>
            <a:ext cx="1838325" cy="358775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组合 53"/>
          <p:cNvGrpSpPr>
            <a:grpSpLocks/>
          </p:cNvGrpSpPr>
          <p:nvPr/>
        </p:nvGrpSpPr>
        <p:grpSpPr bwMode="auto">
          <a:xfrm>
            <a:off x="3819525" y="2193925"/>
            <a:ext cx="1430338" cy="1414463"/>
            <a:chOff x="0" y="0"/>
            <a:chExt cx="1554391" cy="1549400"/>
          </a:xfrm>
        </p:grpSpPr>
        <p:sp>
          <p:nvSpPr>
            <p:cNvPr id="13350" name="椭圆 25"/>
            <p:cNvSpPr>
              <a:spLocks noChangeArrowheads="1"/>
            </p:cNvSpPr>
            <p:nvPr/>
          </p:nvSpPr>
          <p:spPr bwMode="auto">
            <a:xfrm>
              <a:off x="4991" y="0"/>
              <a:ext cx="1549400" cy="154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1" name="文本框 34"/>
            <p:cNvSpPr>
              <a:spLocks noChangeArrowheads="1"/>
            </p:cNvSpPr>
            <p:nvPr/>
          </p:nvSpPr>
          <p:spPr bwMode="auto">
            <a:xfrm>
              <a:off x="0" y="464588"/>
              <a:ext cx="1549400" cy="83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中网云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服务器</a:t>
              </a:r>
              <a:endParaRPr lang="zh-CN" altLang="en-US" sz="1800">
                <a:sym typeface="Calibri" panose="020F0502020204030204" pitchFamily="34" charset="0"/>
              </a:endParaRPr>
            </a:p>
          </p:txBody>
        </p:sp>
      </p:grpSp>
      <p:grpSp>
        <p:nvGrpSpPr>
          <p:cNvPr id="37" name="组合 51"/>
          <p:cNvGrpSpPr>
            <a:grpSpLocks/>
          </p:cNvGrpSpPr>
          <p:nvPr/>
        </p:nvGrpSpPr>
        <p:grpSpPr bwMode="auto">
          <a:xfrm>
            <a:off x="4732338" y="719138"/>
            <a:ext cx="1463675" cy="944562"/>
            <a:chOff x="-1" y="0"/>
            <a:chExt cx="1549400" cy="1037208"/>
          </a:xfrm>
        </p:grpSpPr>
        <p:sp>
          <p:nvSpPr>
            <p:cNvPr id="13348" name="椭圆 39"/>
            <p:cNvSpPr>
              <a:spLocks noChangeArrowheads="1"/>
            </p:cNvSpPr>
            <p:nvPr/>
          </p:nvSpPr>
          <p:spPr bwMode="auto">
            <a:xfrm>
              <a:off x="256096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9" name="文本框 40"/>
            <p:cNvSpPr>
              <a:spLocks noChangeArrowheads="1"/>
            </p:cNvSpPr>
            <p:nvPr/>
          </p:nvSpPr>
          <p:spPr bwMode="auto">
            <a:xfrm>
              <a:off x="-1" y="371094"/>
              <a:ext cx="1549400" cy="316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上帝服务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grpSp>
        <p:nvGrpSpPr>
          <p:cNvPr id="40" name="组合 54"/>
          <p:cNvGrpSpPr>
            <a:grpSpLocks/>
          </p:cNvGrpSpPr>
          <p:nvPr/>
        </p:nvGrpSpPr>
        <p:grpSpPr bwMode="auto">
          <a:xfrm>
            <a:off x="385764" y="1101725"/>
            <a:ext cx="2108200" cy="1425576"/>
            <a:chOff x="0" y="0"/>
            <a:chExt cx="1549400" cy="1037208"/>
          </a:xfrm>
        </p:grpSpPr>
        <p:sp>
          <p:nvSpPr>
            <p:cNvPr id="13346" name="椭圆 42"/>
            <p:cNvSpPr>
              <a:spLocks noChangeArrowheads="1"/>
            </p:cNvSpPr>
            <p:nvPr/>
          </p:nvSpPr>
          <p:spPr bwMode="auto">
            <a:xfrm>
              <a:off x="267781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7" name="文本框 43"/>
            <p:cNvSpPr>
              <a:spLocks noChangeArrowheads="1"/>
            </p:cNvSpPr>
            <p:nvPr/>
          </p:nvSpPr>
          <p:spPr bwMode="auto">
            <a:xfrm>
              <a:off x="0" y="347304"/>
              <a:ext cx="1549400" cy="28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操作易用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grpSp>
        <p:nvGrpSpPr>
          <p:cNvPr id="43" name="组合 52"/>
          <p:cNvGrpSpPr>
            <a:grpSpLocks/>
          </p:cNvGrpSpPr>
          <p:nvPr/>
        </p:nvGrpSpPr>
        <p:grpSpPr bwMode="auto">
          <a:xfrm>
            <a:off x="5751513" y="4038600"/>
            <a:ext cx="1881187" cy="1217613"/>
            <a:chOff x="0" y="0"/>
            <a:chExt cx="1549400" cy="1037208"/>
          </a:xfrm>
        </p:grpSpPr>
        <p:sp>
          <p:nvSpPr>
            <p:cNvPr id="13344" name="椭圆 45"/>
            <p:cNvSpPr>
              <a:spLocks noChangeArrowheads="1"/>
            </p:cNvSpPr>
            <p:nvPr/>
          </p:nvSpPr>
          <p:spPr bwMode="auto">
            <a:xfrm>
              <a:off x="253573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5" name="文本框 46"/>
            <p:cNvSpPr>
              <a:spLocks noChangeArrowheads="1"/>
            </p:cNvSpPr>
            <p:nvPr/>
          </p:nvSpPr>
          <p:spPr bwMode="auto">
            <a:xfrm>
              <a:off x="0" y="380091"/>
              <a:ext cx="1549400" cy="28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灵活扩展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grpSp>
        <p:nvGrpSpPr>
          <p:cNvPr id="46" name="组合 50"/>
          <p:cNvGrpSpPr>
            <a:grpSpLocks/>
          </p:cNvGrpSpPr>
          <p:nvPr/>
        </p:nvGrpSpPr>
        <p:grpSpPr bwMode="auto">
          <a:xfrm>
            <a:off x="1036638" y="3608388"/>
            <a:ext cx="1570037" cy="1033462"/>
            <a:chOff x="0" y="0"/>
            <a:chExt cx="1549400" cy="1037208"/>
          </a:xfrm>
        </p:grpSpPr>
        <p:sp>
          <p:nvSpPr>
            <p:cNvPr id="13342" name="椭圆 48"/>
            <p:cNvSpPr>
              <a:spLocks noChangeArrowheads="1"/>
            </p:cNvSpPr>
            <p:nvPr/>
          </p:nvSpPr>
          <p:spPr bwMode="auto">
            <a:xfrm>
              <a:off x="256096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3" name="文本框 49"/>
            <p:cNvSpPr>
              <a:spLocks noChangeArrowheads="1"/>
            </p:cNvSpPr>
            <p:nvPr/>
          </p:nvSpPr>
          <p:spPr bwMode="auto">
            <a:xfrm>
              <a:off x="0" y="365441"/>
              <a:ext cx="1549400" cy="27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容灾备份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sp>
        <p:nvSpPr>
          <p:cNvPr id="49" name="直接连接符 29"/>
          <p:cNvSpPr>
            <a:spLocks noChangeShapeType="1"/>
          </p:cNvSpPr>
          <p:nvPr/>
        </p:nvSpPr>
        <p:spPr bwMode="auto">
          <a:xfrm flipV="1">
            <a:off x="4919663" y="1695450"/>
            <a:ext cx="392112" cy="544513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组合 36"/>
          <p:cNvGrpSpPr>
            <a:grpSpLocks/>
          </p:cNvGrpSpPr>
          <p:nvPr/>
        </p:nvGrpSpPr>
        <p:grpSpPr bwMode="auto">
          <a:xfrm>
            <a:off x="6316663" y="1101725"/>
            <a:ext cx="1765300" cy="1130300"/>
            <a:chOff x="0" y="-73201"/>
            <a:chExt cx="1549400" cy="1037208"/>
          </a:xfrm>
        </p:grpSpPr>
        <p:sp>
          <p:nvSpPr>
            <p:cNvPr id="13340" name="椭圆 37"/>
            <p:cNvSpPr>
              <a:spLocks noChangeArrowheads="1"/>
            </p:cNvSpPr>
            <p:nvPr/>
          </p:nvSpPr>
          <p:spPr bwMode="auto">
            <a:xfrm>
              <a:off x="256096" y="-73201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1" name="文本框 38"/>
            <p:cNvSpPr>
              <a:spLocks noChangeArrowheads="1"/>
            </p:cNvSpPr>
            <p:nvPr/>
          </p:nvSpPr>
          <p:spPr bwMode="auto">
            <a:xfrm>
              <a:off x="0" y="338966"/>
              <a:ext cx="1549400" cy="316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性能卓越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sp>
        <p:nvSpPr>
          <p:cNvPr id="53" name="直接连接符 41"/>
          <p:cNvSpPr>
            <a:spLocks noChangeShapeType="1"/>
          </p:cNvSpPr>
          <p:nvPr/>
        </p:nvSpPr>
        <p:spPr bwMode="auto">
          <a:xfrm>
            <a:off x="3727450" y="1922463"/>
            <a:ext cx="407988" cy="31750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4" name="组合 58"/>
          <p:cNvGrpSpPr>
            <a:grpSpLocks/>
          </p:cNvGrpSpPr>
          <p:nvPr/>
        </p:nvGrpSpPr>
        <p:grpSpPr bwMode="auto">
          <a:xfrm>
            <a:off x="2552700" y="765175"/>
            <a:ext cx="1741488" cy="1114425"/>
            <a:chOff x="0" y="0"/>
            <a:chExt cx="1549400" cy="1037208"/>
          </a:xfrm>
        </p:grpSpPr>
        <p:sp>
          <p:nvSpPr>
            <p:cNvPr id="13338" name="椭圆 59"/>
            <p:cNvSpPr>
              <a:spLocks noChangeArrowheads="1"/>
            </p:cNvSpPr>
            <p:nvPr/>
          </p:nvSpPr>
          <p:spPr bwMode="auto">
            <a:xfrm>
              <a:off x="256096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9" name="文本框 60"/>
            <p:cNvSpPr>
              <a:spLocks noChangeArrowheads="1"/>
            </p:cNvSpPr>
            <p:nvPr/>
          </p:nvSpPr>
          <p:spPr bwMode="auto">
            <a:xfrm>
              <a:off x="0" y="351340"/>
              <a:ext cx="1549400" cy="28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机房网络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sp>
        <p:nvSpPr>
          <p:cNvPr id="57" name="直接连接符 62"/>
          <p:cNvSpPr>
            <a:spLocks noChangeShapeType="1"/>
          </p:cNvSpPr>
          <p:nvPr/>
        </p:nvSpPr>
        <p:spPr bwMode="auto">
          <a:xfrm flipH="1" flipV="1">
            <a:off x="4538663" y="3679825"/>
            <a:ext cx="93662" cy="430213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直接连接符 64"/>
          <p:cNvSpPr>
            <a:spLocks noChangeShapeType="1"/>
          </p:cNvSpPr>
          <p:nvPr/>
        </p:nvSpPr>
        <p:spPr bwMode="auto">
          <a:xfrm>
            <a:off x="5168900" y="3382963"/>
            <a:ext cx="939800" cy="728662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9" name="组合 66"/>
          <p:cNvGrpSpPr>
            <a:grpSpLocks/>
          </p:cNvGrpSpPr>
          <p:nvPr/>
        </p:nvGrpSpPr>
        <p:grpSpPr bwMode="auto">
          <a:xfrm>
            <a:off x="7002463" y="2700338"/>
            <a:ext cx="1822450" cy="1195387"/>
            <a:chOff x="0" y="0"/>
            <a:chExt cx="1549400" cy="1037208"/>
          </a:xfrm>
        </p:grpSpPr>
        <p:sp>
          <p:nvSpPr>
            <p:cNvPr id="13336" name="椭圆 67"/>
            <p:cNvSpPr>
              <a:spLocks noChangeArrowheads="1"/>
            </p:cNvSpPr>
            <p:nvPr/>
          </p:nvSpPr>
          <p:spPr bwMode="auto">
            <a:xfrm>
              <a:off x="256096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7" name="文本框 68"/>
            <p:cNvSpPr>
              <a:spLocks noChangeArrowheads="1"/>
            </p:cNvSpPr>
            <p:nvPr/>
          </p:nvSpPr>
          <p:spPr bwMode="auto">
            <a:xfrm>
              <a:off x="0" y="385780"/>
              <a:ext cx="1549400" cy="28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节约成本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grpSp>
        <p:nvGrpSpPr>
          <p:cNvPr id="62" name="组合 69"/>
          <p:cNvGrpSpPr>
            <a:grpSpLocks/>
          </p:cNvGrpSpPr>
          <p:nvPr/>
        </p:nvGrpSpPr>
        <p:grpSpPr bwMode="auto">
          <a:xfrm>
            <a:off x="3905547" y="4159507"/>
            <a:ext cx="1584027" cy="1022390"/>
            <a:chOff x="0" y="0"/>
            <a:chExt cx="1549400" cy="1037208"/>
          </a:xfrm>
        </p:grpSpPr>
        <p:sp>
          <p:nvSpPr>
            <p:cNvPr id="13334" name="椭圆 70"/>
            <p:cNvSpPr>
              <a:spLocks noChangeArrowheads="1"/>
            </p:cNvSpPr>
            <p:nvPr/>
          </p:nvSpPr>
          <p:spPr bwMode="auto">
            <a:xfrm>
              <a:off x="256096" y="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5" name="文本框 71"/>
            <p:cNvSpPr>
              <a:spLocks noChangeArrowheads="1"/>
            </p:cNvSpPr>
            <p:nvPr/>
          </p:nvSpPr>
          <p:spPr bwMode="auto">
            <a:xfrm>
              <a:off x="0" y="366397"/>
              <a:ext cx="1549400" cy="27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安全可靠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82" charset="2"/>
                <a:sym typeface="微软雅黑" panose="020B0503020204020204" pitchFamily="82" charset="2"/>
              </a:endParaRPr>
            </a:p>
          </p:txBody>
        </p:sp>
      </p:grpSp>
      <p:pic>
        <p:nvPicPr>
          <p:cNvPr id="13333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32" y="87852"/>
            <a:ext cx="14970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直接连接符 40"/>
          <p:cNvCxnSpPr/>
          <p:nvPr/>
        </p:nvCxnSpPr>
        <p:spPr>
          <a:xfrm>
            <a:off x="422846" y="667611"/>
            <a:ext cx="86948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58418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>
            <a:spLocks noChangeArrowheads="1"/>
          </p:cNvSpPr>
          <p:nvPr/>
        </p:nvSpPr>
        <p:spPr bwMode="auto">
          <a:xfrm>
            <a:off x="2968253" y="393700"/>
            <a:ext cx="345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82" charset="2"/>
                <a:ea typeface="微软雅黑" panose="020B0503020204020204" pitchFamily="82" charset="2"/>
                <a:sym typeface="微软雅黑" panose="020B0503020204020204" pitchFamily="82" charset="2"/>
              </a:rPr>
              <a:t>两种类型的云服务器</a:t>
            </a:r>
          </a:p>
        </p:txBody>
      </p: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611188" y="2581275"/>
            <a:ext cx="7921625" cy="2678113"/>
            <a:chOff x="0" y="0"/>
            <a:chExt cx="7921625" cy="2678872"/>
          </a:xfrm>
        </p:grpSpPr>
        <p:sp>
          <p:nvSpPr>
            <p:cNvPr id="14349" name="形状 6"/>
            <p:cNvSpPr>
              <a:spLocks/>
            </p:cNvSpPr>
            <p:nvPr/>
          </p:nvSpPr>
          <p:spPr bwMode="auto">
            <a:xfrm>
              <a:off x="0" y="0"/>
              <a:ext cx="7921625" cy="2678872"/>
            </a:xfrm>
            <a:custGeom>
              <a:avLst/>
              <a:gdLst>
                <a:gd name="T0" fmla="*/ 0 w 7921625"/>
                <a:gd name="T1" fmla="*/ 1116192 h 2678872"/>
                <a:gd name="T2" fmla="*/ 1339436 w 7921625"/>
                <a:gd name="T3" fmla="*/ 0 h 2678872"/>
                <a:gd name="T4" fmla="*/ 1339436 w 7921625"/>
                <a:gd name="T5" fmla="*/ 386454 h 2678872"/>
                <a:gd name="T6" fmla="*/ 3960812 w 7921625"/>
                <a:gd name="T7" fmla="*/ 386454 h 2678872"/>
                <a:gd name="T8" fmla="*/ 3960812 w 7921625"/>
                <a:gd name="T9" fmla="*/ 386454 h 2678872"/>
                <a:gd name="T10" fmla="*/ 4208362 w 7921625"/>
                <a:gd name="T11" fmla="*/ 498075 h 2678872"/>
                <a:gd name="T12" fmla="*/ 3960812 w 7921625"/>
                <a:gd name="T13" fmla="*/ 609696 h 2678872"/>
                <a:gd name="T14" fmla="*/ 3960812 w 7921625"/>
                <a:gd name="T15" fmla="*/ 609696 h 2678872"/>
                <a:gd name="T16" fmla="*/ 4208362 w 7921625"/>
                <a:gd name="T17" fmla="*/ 721317 h 2678872"/>
                <a:gd name="T18" fmla="*/ 3960812 w 7921625"/>
                <a:gd name="T19" fmla="*/ 832938 h 2678872"/>
                <a:gd name="T20" fmla="*/ 6582189 w 7921625"/>
                <a:gd name="T21" fmla="*/ 832941 h 2678872"/>
                <a:gd name="T22" fmla="*/ 6582189 w 7921625"/>
                <a:gd name="T23" fmla="*/ 446487 h 2678872"/>
                <a:gd name="T24" fmla="*/ 7921625 w 7921625"/>
                <a:gd name="T25" fmla="*/ 1562679 h 2678872"/>
                <a:gd name="T26" fmla="*/ 6582189 w 7921625"/>
                <a:gd name="T27" fmla="*/ 2678872 h 2678872"/>
                <a:gd name="T28" fmla="*/ 6582189 w 7921625"/>
                <a:gd name="T29" fmla="*/ 2292417 h 2678872"/>
                <a:gd name="T30" fmla="*/ 3960812 w 7921625"/>
                <a:gd name="T31" fmla="*/ 2292417 h 2678872"/>
                <a:gd name="T32" fmla="*/ 3960812 w 7921625"/>
                <a:gd name="T33" fmla="*/ 2292417 h 2678872"/>
                <a:gd name="T34" fmla="*/ 3713262 w 7921625"/>
                <a:gd name="T35" fmla="*/ 2180796 h 2678872"/>
                <a:gd name="T36" fmla="*/ 3713261 w 7921625"/>
                <a:gd name="T37" fmla="*/ 1845930 h 2678872"/>
                <a:gd name="T38" fmla="*/ 1339436 w 7921625"/>
                <a:gd name="T39" fmla="*/ 1845930 h 2678872"/>
                <a:gd name="T40" fmla="*/ 1339436 w 7921625"/>
                <a:gd name="T41" fmla="*/ 2232384 h 2678872"/>
                <a:gd name="T42" fmla="*/ 0 w 7921625"/>
                <a:gd name="T43" fmla="*/ 1116192 h 2678872"/>
                <a:gd name="T44" fmla="*/ 1339436 w 7921625"/>
                <a:gd name="T45" fmla="*/ 0 h 2678872"/>
                <a:gd name="T46" fmla="*/ 1339436 w 7921625"/>
                <a:gd name="T47" fmla="*/ 386454 h 2678872"/>
                <a:gd name="T48" fmla="*/ 3960812 w 7921625"/>
                <a:gd name="T49" fmla="*/ 386454 h 2678872"/>
                <a:gd name="T50" fmla="*/ 3960812 w 7921625"/>
                <a:gd name="T51" fmla="*/ 386454 h 2678872"/>
                <a:gd name="T52" fmla="*/ 4208362 w 7921625"/>
                <a:gd name="T53" fmla="*/ 498075 h 2678872"/>
                <a:gd name="T54" fmla="*/ 3960812 w 7921625"/>
                <a:gd name="T55" fmla="*/ 609696 h 2678872"/>
                <a:gd name="T56" fmla="*/ 3960812 w 7921625"/>
                <a:gd name="T57" fmla="*/ 609696 h 2678872"/>
                <a:gd name="T58" fmla="*/ 4208362 w 7921625"/>
                <a:gd name="T59" fmla="*/ 721317 h 2678872"/>
                <a:gd name="T60" fmla="*/ 3960812 w 7921625"/>
                <a:gd name="T61" fmla="*/ 832938 h 2678872"/>
                <a:gd name="T62" fmla="*/ 6582189 w 7921625"/>
                <a:gd name="T63" fmla="*/ 832941 h 2678872"/>
                <a:gd name="T64" fmla="*/ 6582189 w 7921625"/>
                <a:gd name="T65" fmla="*/ 446487 h 2678872"/>
                <a:gd name="T66" fmla="*/ 7921625 w 7921625"/>
                <a:gd name="T67" fmla="*/ 1562679 h 2678872"/>
                <a:gd name="T68" fmla="*/ 6582189 w 7921625"/>
                <a:gd name="T69" fmla="*/ 2678872 h 2678872"/>
                <a:gd name="T70" fmla="*/ 6582189 w 7921625"/>
                <a:gd name="T71" fmla="*/ 2292417 h 2678872"/>
                <a:gd name="T72" fmla="*/ 3960812 w 7921625"/>
                <a:gd name="T73" fmla="*/ 2292417 h 2678872"/>
                <a:gd name="T74" fmla="*/ 3960812 w 7921625"/>
                <a:gd name="T75" fmla="*/ 2292417 h 2678872"/>
                <a:gd name="T76" fmla="*/ 3713262 w 7921625"/>
                <a:gd name="T77" fmla="*/ 2180796 h 2678872"/>
                <a:gd name="T78" fmla="*/ 3713261 w 7921625"/>
                <a:gd name="T79" fmla="*/ 1845930 h 2678872"/>
                <a:gd name="T80" fmla="*/ 1339436 w 7921625"/>
                <a:gd name="T81" fmla="*/ 1845930 h 2678872"/>
                <a:gd name="T82" fmla="*/ 1339436 w 7921625"/>
                <a:gd name="T83" fmla="*/ 2232384 h 2678872"/>
                <a:gd name="T84" fmla="*/ 4208363 w 7921625"/>
                <a:gd name="T85" fmla="*/ 498075 h 2678872"/>
                <a:gd name="T86" fmla="*/ 4208363 w 7921625"/>
                <a:gd name="T87" fmla="*/ 832941 h 2678872"/>
                <a:gd name="T88" fmla="*/ 3713261 w 7921625"/>
                <a:gd name="T89" fmla="*/ 721319 h 2678872"/>
                <a:gd name="T90" fmla="*/ 3713261 w 7921625"/>
                <a:gd name="T91" fmla="*/ 1845930 h 26788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21625"/>
                <a:gd name="T139" fmla="*/ 0 h 2678872"/>
                <a:gd name="T140" fmla="*/ 7921625 w 7921625"/>
                <a:gd name="T141" fmla="*/ 2678872 h 26788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21625" h="2678872">
                  <a:moveTo>
                    <a:pt x="0" y="1116192"/>
                  </a:moveTo>
                  <a:lnTo>
                    <a:pt x="1339436" y="0"/>
                  </a:lnTo>
                  <a:lnTo>
                    <a:pt x="1339436" y="386454"/>
                  </a:lnTo>
                  <a:lnTo>
                    <a:pt x="3960812" y="386454"/>
                  </a:lnTo>
                  <a:cubicBezTo>
                    <a:pt x="4097530" y="386454"/>
                    <a:pt x="4208362" y="436428"/>
                    <a:pt x="4208362" y="498075"/>
                  </a:cubicBezTo>
                  <a:cubicBezTo>
                    <a:pt x="4208362" y="559721"/>
                    <a:pt x="4097530" y="609696"/>
                    <a:pt x="3960812" y="609696"/>
                  </a:cubicBezTo>
                  <a:cubicBezTo>
                    <a:pt x="4097530" y="609696"/>
                    <a:pt x="4208362" y="659670"/>
                    <a:pt x="4208362" y="721317"/>
                  </a:cubicBezTo>
                  <a:cubicBezTo>
                    <a:pt x="4208362" y="782963"/>
                    <a:pt x="4097530" y="832938"/>
                    <a:pt x="3960812" y="832938"/>
                  </a:cubicBezTo>
                  <a:lnTo>
                    <a:pt x="6582189" y="832941"/>
                  </a:lnTo>
                  <a:lnTo>
                    <a:pt x="6582189" y="446487"/>
                  </a:lnTo>
                  <a:lnTo>
                    <a:pt x="7921625" y="1562679"/>
                  </a:lnTo>
                  <a:lnTo>
                    <a:pt x="6582189" y="2678872"/>
                  </a:lnTo>
                  <a:lnTo>
                    <a:pt x="6582189" y="2292417"/>
                  </a:lnTo>
                  <a:lnTo>
                    <a:pt x="3960812" y="2292417"/>
                  </a:lnTo>
                  <a:cubicBezTo>
                    <a:pt x="3824093" y="2292417"/>
                    <a:pt x="3713262" y="2242442"/>
                    <a:pt x="3713262" y="2180796"/>
                  </a:cubicBezTo>
                  <a:lnTo>
                    <a:pt x="3713261" y="1845930"/>
                  </a:lnTo>
                  <a:lnTo>
                    <a:pt x="1339436" y="1845930"/>
                  </a:lnTo>
                  <a:lnTo>
                    <a:pt x="1339436" y="2232384"/>
                  </a:lnTo>
                  <a:lnTo>
                    <a:pt x="0" y="1116192"/>
                  </a:lnTo>
                  <a:close/>
                </a:path>
                <a:path w="7921625" h="2678872">
                  <a:moveTo>
                    <a:pt x="0" y="1116192"/>
                  </a:moveTo>
                  <a:lnTo>
                    <a:pt x="1339436" y="0"/>
                  </a:lnTo>
                  <a:lnTo>
                    <a:pt x="1339436" y="386454"/>
                  </a:lnTo>
                  <a:lnTo>
                    <a:pt x="3960812" y="386454"/>
                  </a:lnTo>
                  <a:cubicBezTo>
                    <a:pt x="4097530" y="386454"/>
                    <a:pt x="4208362" y="436428"/>
                    <a:pt x="4208362" y="498075"/>
                  </a:cubicBezTo>
                  <a:cubicBezTo>
                    <a:pt x="4208362" y="559721"/>
                    <a:pt x="4097530" y="609696"/>
                    <a:pt x="3960812" y="609696"/>
                  </a:cubicBezTo>
                  <a:cubicBezTo>
                    <a:pt x="4097530" y="609696"/>
                    <a:pt x="4208362" y="659670"/>
                    <a:pt x="4208362" y="721317"/>
                  </a:cubicBezTo>
                  <a:cubicBezTo>
                    <a:pt x="4208362" y="782963"/>
                    <a:pt x="4097530" y="832938"/>
                    <a:pt x="3960812" y="832938"/>
                  </a:cubicBezTo>
                  <a:lnTo>
                    <a:pt x="6582189" y="832941"/>
                  </a:lnTo>
                  <a:lnTo>
                    <a:pt x="6582189" y="446487"/>
                  </a:lnTo>
                  <a:lnTo>
                    <a:pt x="7921625" y="1562679"/>
                  </a:lnTo>
                  <a:lnTo>
                    <a:pt x="6582189" y="2678872"/>
                  </a:lnTo>
                  <a:lnTo>
                    <a:pt x="6582189" y="2292417"/>
                  </a:lnTo>
                  <a:lnTo>
                    <a:pt x="3960812" y="2292417"/>
                  </a:lnTo>
                  <a:cubicBezTo>
                    <a:pt x="3824093" y="2292417"/>
                    <a:pt x="3713262" y="2242442"/>
                    <a:pt x="3713262" y="2180796"/>
                  </a:cubicBezTo>
                  <a:lnTo>
                    <a:pt x="3713261" y="1845930"/>
                  </a:lnTo>
                  <a:lnTo>
                    <a:pt x="1339436" y="1845930"/>
                  </a:lnTo>
                  <a:lnTo>
                    <a:pt x="1339436" y="2232384"/>
                  </a:lnTo>
                  <a:lnTo>
                    <a:pt x="0" y="1116192"/>
                  </a:lnTo>
                  <a:close/>
                  <a:moveTo>
                    <a:pt x="4208363" y="498075"/>
                  </a:moveTo>
                  <a:lnTo>
                    <a:pt x="4208363" y="832941"/>
                  </a:lnTo>
                  <a:moveTo>
                    <a:pt x="3713261" y="721319"/>
                  </a:moveTo>
                  <a:lnTo>
                    <a:pt x="3713261" y="184593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矩形 37"/>
            <p:cNvSpPr>
              <a:spLocks noChangeArrowheads="1"/>
            </p:cNvSpPr>
            <p:nvPr/>
          </p:nvSpPr>
          <p:spPr bwMode="auto">
            <a:xfrm>
              <a:off x="538925" y="582747"/>
              <a:ext cx="3175145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套餐云服务器</a:t>
              </a:r>
            </a:p>
          </p:txBody>
        </p:sp>
        <p:sp>
          <p:nvSpPr>
            <p:cNvPr id="14351" name="矩形 38"/>
            <p:cNvSpPr>
              <a:spLocks noChangeArrowheads="1"/>
            </p:cNvSpPr>
            <p:nvPr/>
          </p:nvSpPr>
          <p:spPr bwMode="auto">
            <a:xfrm>
              <a:off x="3960812" y="849367"/>
              <a:ext cx="317514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20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82" charset="2"/>
                  <a:sym typeface="微软雅黑" panose="020B0503020204020204" pitchFamily="82" charset="2"/>
                </a:rPr>
                <a:t>弹性云服务器</a:t>
              </a:r>
            </a:p>
          </p:txBody>
        </p:sp>
      </p:grp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39763" y="1430338"/>
            <a:ext cx="7864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ym typeface="Calibri" panose="020F0502020204030204" pitchFamily="34" charset="0"/>
              </a:rPr>
              <a:t>中网云的服务器主要分为两大类：套餐云服务器以及弹性云服务器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77156" y="911225"/>
            <a:ext cx="876684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26988" y="6583363"/>
          <a:ext cx="9117012" cy="274637"/>
        </p:xfrm>
        <a:graphic>
          <a:graphicData uri="http://schemas.openxmlformats.org/drawingml/2006/table">
            <a:tbl>
              <a:tblPr/>
              <a:tblGrid>
                <a:gridCol w="9117012"/>
              </a:tblGrid>
              <a:tr h="274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宋体" panose="02010600030101010101" pitchFamily="2" charset="-122"/>
                        </a:rPr>
                        <a:t>中网科技（苏州）股份有限公司                           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82" charset="2"/>
                          <a:ea typeface="宋体" panose="02010600030101010101" pitchFamily="2" charset="-122"/>
                        </a:rPr>
                        <a:t>WWW.ChinaNet.CC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82" charset="2"/>
                        <a:ea typeface="宋体" panose="02010600030101010101" pitchFamily="2" charset="-122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</a:tbl>
          </a:graphicData>
        </a:graphic>
      </p:graphicFrame>
      <p:pic>
        <p:nvPicPr>
          <p:cNvPr id="14348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65112"/>
            <a:ext cx="23955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Pages>0</Pages>
  <Words>1305</Words>
  <Characters>0</Characters>
  <Application>Microsoft Office PowerPoint</Application>
  <DocSecurity>0</DocSecurity>
  <PresentationFormat>自定义</PresentationFormat>
  <Lines>0</Lines>
  <Paragraphs>153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Adobe 黑体 Std R</vt:lpstr>
      <vt:lpstr>CGuLiHKS-Bold</vt:lpstr>
      <vt:lpstr>华文行楷</vt:lpstr>
      <vt:lpstr>宋体</vt:lpstr>
      <vt:lpstr>微软雅黑 Light</vt:lpstr>
      <vt:lpstr>Arial</vt:lpstr>
      <vt:lpstr>Calibri</vt:lpstr>
      <vt:lpstr>Times New Roman</vt:lpstr>
      <vt:lpstr>微软雅黑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chinanet</cp:lastModifiedBy>
  <cp:revision>89</cp:revision>
  <dcterms:created xsi:type="dcterms:W3CDTF">2014-04-19T08:53:16Z</dcterms:created>
  <dcterms:modified xsi:type="dcterms:W3CDTF">2017-11-08T05:58:43Z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2052-8.1.0.3477</vt:lpwstr>
  </property>
</Properties>
</file>